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260" r:id="rId2"/>
    <p:sldId id="736" r:id="rId3"/>
    <p:sldId id="735" r:id="rId4"/>
    <p:sldId id="737" r:id="rId5"/>
    <p:sldId id="569" r:id="rId6"/>
    <p:sldId id="718" r:id="rId7"/>
    <p:sldId id="719" r:id="rId8"/>
    <p:sldId id="649" r:id="rId9"/>
    <p:sldId id="753" r:id="rId10"/>
    <p:sldId id="754" r:id="rId11"/>
    <p:sldId id="755" r:id="rId12"/>
    <p:sldId id="756" r:id="rId13"/>
    <p:sldId id="757" r:id="rId14"/>
    <p:sldId id="746" r:id="rId15"/>
    <p:sldId id="721" r:id="rId16"/>
    <p:sldId id="747" r:id="rId17"/>
    <p:sldId id="675" r:id="rId18"/>
    <p:sldId id="676" r:id="rId19"/>
    <p:sldId id="677" r:id="rId20"/>
    <p:sldId id="711" r:id="rId21"/>
    <p:sldId id="712" r:id="rId22"/>
    <p:sldId id="713" r:id="rId23"/>
    <p:sldId id="714" r:id="rId24"/>
    <p:sldId id="716" r:id="rId25"/>
    <p:sldId id="715" r:id="rId26"/>
    <p:sldId id="717" r:id="rId27"/>
    <p:sldId id="710" r:id="rId28"/>
    <p:sldId id="682" r:id="rId29"/>
    <p:sldId id="795" r:id="rId30"/>
    <p:sldId id="796" r:id="rId31"/>
    <p:sldId id="725" r:id="rId32"/>
    <p:sldId id="724" r:id="rId33"/>
    <p:sldId id="730" r:id="rId34"/>
    <p:sldId id="728" r:id="rId35"/>
    <p:sldId id="765" r:id="rId36"/>
    <p:sldId id="726" r:id="rId37"/>
    <p:sldId id="760" r:id="rId38"/>
    <p:sldId id="729" r:id="rId39"/>
    <p:sldId id="731" r:id="rId40"/>
    <p:sldId id="685" r:id="rId41"/>
    <p:sldId id="762" r:id="rId42"/>
    <p:sldId id="763" r:id="rId43"/>
    <p:sldId id="732" r:id="rId44"/>
    <p:sldId id="766" r:id="rId45"/>
    <p:sldId id="767" r:id="rId46"/>
    <p:sldId id="768" r:id="rId47"/>
    <p:sldId id="769" r:id="rId48"/>
    <p:sldId id="770" r:id="rId49"/>
    <p:sldId id="771" r:id="rId50"/>
    <p:sldId id="702" r:id="rId51"/>
    <p:sldId id="703" r:id="rId52"/>
    <p:sldId id="738" r:id="rId53"/>
    <p:sldId id="787" r:id="rId54"/>
    <p:sldId id="788" r:id="rId55"/>
    <p:sldId id="789" r:id="rId56"/>
    <p:sldId id="748" r:id="rId57"/>
    <p:sldId id="749" r:id="rId58"/>
    <p:sldId id="750" r:id="rId59"/>
    <p:sldId id="751" r:id="rId60"/>
    <p:sldId id="752" r:id="rId61"/>
    <p:sldId id="758" r:id="rId62"/>
    <p:sldId id="798" r:id="rId63"/>
    <p:sldId id="794" r:id="rId64"/>
    <p:sldId id="790" r:id="rId65"/>
    <p:sldId id="791" r:id="rId66"/>
    <p:sldId id="792" r:id="rId67"/>
    <p:sldId id="793" r:id="rId68"/>
    <p:sldId id="761" r:id="rId69"/>
    <p:sldId id="777" r:id="rId70"/>
    <p:sldId id="778" r:id="rId71"/>
    <p:sldId id="779" r:id="rId72"/>
    <p:sldId id="780" r:id="rId73"/>
    <p:sldId id="781" r:id="rId74"/>
    <p:sldId id="782" r:id="rId75"/>
    <p:sldId id="797" r:id="rId76"/>
    <p:sldId id="783" r:id="rId77"/>
    <p:sldId id="784" r:id="rId78"/>
    <p:sldId id="772" r:id="rId79"/>
    <p:sldId id="773" r:id="rId80"/>
    <p:sldId id="774" r:id="rId81"/>
    <p:sldId id="775" r:id="rId82"/>
  </p:sldIdLst>
  <p:sldSz cx="9144000" cy="6858000" type="screen4x3"/>
  <p:notesSz cx="7099300" cy="10234613"/>
  <p:defaultTextStyle>
    <a:defPPr>
      <a:defRPr lang="en-GB"/>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6"/>
    <a:srgbClr val="0033B5"/>
    <a:srgbClr val="3333CC"/>
    <a:srgbClr val="FFFF66"/>
    <a:srgbClr val="00CC00"/>
    <a:srgbClr val="FF0000"/>
    <a:srgbClr val="FF3300"/>
    <a:srgbClr val="00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6" autoAdjust="0"/>
    <p:restoredTop sz="82734" autoAdjust="0"/>
  </p:normalViewPr>
  <p:slideViewPr>
    <p:cSldViewPr>
      <p:cViewPr varScale="1">
        <p:scale>
          <a:sx n="75" d="100"/>
          <a:sy n="75" d="100"/>
        </p:scale>
        <p:origin x="-336" y="-102"/>
      </p:cViewPr>
      <p:guideLst>
        <p:guide orient="horz" pos="18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image" Target="../media/image1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33" tIns="49516" rIns="99033" bIns="49516" numCol="1" anchor="t" anchorCtr="0" compatLnSpc="1">
            <a:prstTxWarp prst="textNoShape">
              <a:avLst/>
            </a:prstTxWarp>
          </a:bodyPr>
          <a:lstStyle>
            <a:lvl1pPr defTabSz="990600">
              <a:defRPr sz="1300"/>
            </a:lvl1pPr>
          </a:lstStyle>
          <a:p>
            <a:endParaRPr lang="en-GB"/>
          </a:p>
        </p:txBody>
      </p:sp>
      <p:sp>
        <p:nvSpPr>
          <p:cNvPr id="31747"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33" tIns="49516" rIns="99033" bIns="49516" numCol="1" anchor="t" anchorCtr="0" compatLnSpc="1">
            <a:prstTxWarp prst="textNoShape">
              <a:avLst/>
            </a:prstTxWarp>
          </a:bodyPr>
          <a:lstStyle>
            <a:lvl1pPr algn="r" defTabSz="990600">
              <a:defRPr sz="1300"/>
            </a:lvl1pPr>
          </a:lstStyle>
          <a:p>
            <a:endParaRPr lang="en-GB"/>
          </a:p>
        </p:txBody>
      </p:sp>
      <p:sp>
        <p:nvSpPr>
          <p:cNvPr id="31748"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33" tIns="49516" rIns="99033" bIns="49516" numCol="1" anchor="b" anchorCtr="0" compatLnSpc="1">
            <a:prstTxWarp prst="textNoShape">
              <a:avLst/>
            </a:prstTxWarp>
          </a:bodyPr>
          <a:lstStyle>
            <a:lvl1pPr defTabSz="990600">
              <a:defRPr sz="1300"/>
            </a:lvl1pPr>
          </a:lstStyle>
          <a:p>
            <a:endParaRPr lang="en-GB"/>
          </a:p>
        </p:txBody>
      </p:sp>
      <p:sp>
        <p:nvSpPr>
          <p:cNvPr id="31749"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33" tIns="49516" rIns="99033" bIns="49516" numCol="1" anchor="b" anchorCtr="0" compatLnSpc="1">
            <a:prstTxWarp prst="textNoShape">
              <a:avLst/>
            </a:prstTxWarp>
          </a:bodyPr>
          <a:lstStyle>
            <a:lvl1pPr algn="r" defTabSz="990600">
              <a:defRPr sz="1300"/>
            </a:lvl1pPr>
          </a:lstStyle>
          <a:p>
            <a:fld id="{C0AE32D1-20E2-4D08-A120-A599B0B1927B}" type="slidenum">
              <a:rPr lang="en-GB"/>
              <a:pPr/>
              <a:t>‹Nr.›</a:t>
            </a:fld>
            <a:endParaRPr lang="en-GB"/>
          </a:p>
        </p:txBody>
      </p:sp>
    </p:spTree>
    <p:extLst>
      <p:ext uri="{BB962C8B-B14F-4D97-AF65-F5344CB8AC3E}">
        <p14:creationId xmlns:p14="http://schemas.microsoft.com/office/powerpoint/2010/main" val="4081232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33" tIns="49516" rIns="99033" bIns="49516" numCol="1" anchor="t" anchorCtr="0" compatLnSpc="1">
            <a:prstTxWarp prst="textNoShape">
              <a:avLst/>
            </a:prstTxWarp>
          </a:bodyPr>
          <a:lstStyle>
            <a:lvl1pPr defTabSz="990600">
              <a:defRPr sz="1300">
                <a:latin typeface="Times New Roman" pitchFamily="18" charset="0"/>
              </a:defRPr>
            </a:lvl1pPr>
          </a:lstStyle>
          <a:p>
            <a:endParaRPr lang="en-GB"/>
          </a:p>
        </p:txBody>
      </p:sp>
      <p:sp>
        <p:nvSpPr>
          <p:cNvPr id="307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33" tIns="49516" rIns="99033" bIns="49516" numCol="1" anchor="t" anchorCtr="0" compatLnSpc="1">
            <a:prstTxWarp prst="textNoShape">
              <a:avLst/>
            </a:prstTxWarp>
          </a:bodyPr>
          <a:lstStyle>
            <a:lvl1pPr algn="r" defTabSz="990600">
              <a:defRPr sz="1300">
                <a:latin typeface="Times New Roman" pitchFamily="18" charset="0"/>
              </a:defRPr>
            </a:lvl1pPr>
          </a:lstStyle>
          <a:p>
            <a:endParaRPr lang="en-GB"/>
          </a:p>
        </p:txBody>
      </p:sp>
      <p:sp>
        <p:nvSpPr>
          <p:cNvPr id="3076"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46150" y="4859338"/>
            <a:ext cx="5207000" cy="4606925"/>
          </a:xfrm>
          <a:prstGeom prst="rect">
            <a:avLst/>
          </a:prstGeom>
          <a:noFill/>
          <a:ln w="9525">
            <a:noFill/>
            <a:miter lim="800000"/>
            <a:headEnd/>
            <a:tailEnd/>
          </a:ln>
          <a:effectLst/>
        </p:spPr>
        <p:txBody>
          <a:bodyPr vert="horz" wrap="square" lIns="99033" tIns="49516" rIns="99033" bIns="4951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33" tIns="49516" rIns="99033" bIns="49516" numCol="1" anchor="b" anchorCtr="0" compatLnSpc="1">
            <a:prstTxWarp prst="textNoShape">
              <a:avLst/>
            </a:prstTxWarp>
          </a:bodyPr>
          <a:lstStyle>
            <a:lvl1pPr defTabSz="990600">
              <a:defRPr sz="1300">
                <a:latin typeface="Times New Roman" pitchFamily="18" charset="0"/>
              </a:defRPr>
            </a:lvl1pPr>
          </a:lstStyle>
          <a:p>
            <a:endParaRPr lang="en-GB"/>
          </a:p>
        </p:txBody>
      </p:sp>
      <p:sp>
        <p:nvSpPr>
          <p:cNvPr id="307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33" tIns="49516" rIns="99033" bIns="49516" numCol="1" anchor="b" anchorCtr="0" compatLnSpc="1">
            <a:prstTxWarp prst="textNoShape">
              <a:avLst/>
            </a:prstTxWarp>
          </a:bodyPr>
          <a:lstStyle>
            <a:lvl1pPr algn="r" defTabSz="990600">
              <a:defRPr sz="1300">
                <a:latin typeface="Times New Roman" pitchFamily="18" charset="0"/>
              </a:defRPr>
            </a:lvl1pPr>
          </a:lstStyle>
          <a:p>
            <a:fld id="{7C7FE5DD-7CA8-403C-9BAF-2190D566D67C}" type="slidenum">
              <a:rPr lang="en-GB"/>
              <a:pPr/>
              <a:t>‹Nr.›</a:t>
            </a:fld>
            <a:endParaRPr lang="en-GB"/>
          </a:p>
        </p:txBody>
      </p:sp>
    </p:spTree>
    <p:extLst>
      <p:ext uri="{BB962C8B-B14F-4D97-AF65-F5344CB8AC3E}">
        <p14:creationId xmlns:p14="http://schemas.microsoft.com/office/powerpoint/2010/main" val="3444327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1B788-C2C5-4DF5-A130-185CEF2CAE7B}" type="slidenum">
              <a:rPr lang="de-DE" altLang="de-DE"/>
              <a:pPr/>
              <a:t>1</a:t>
            </a:fld>
            <a:endParaRPr lang="de-DE" altLang="de-DE"/>
          </a:p>
        </p:txBody>
      </p:sp>
      <p:sp>
        <p:nvSpPr>
          <p:cNvPr id="150530" name="Rectangle 2"/>
          <p:cNvSpPr>
            <a:spLocks noGrp="1" noRot="1" noChangeAspect="1" noChangeArrowheads="1" noTextEdit="1"/>
          </p:cNvSpPr>
          <p:nvPr>
            <p:ph type="sldImg"/>
          </p:nvPr>
        </p:nvSpPr>
        <p:spPr>
          <a:xfrm>
            <a:off x="987425" y="763588"/>
            <a:ext cx="5126038" cy="3843337"/>
          </a:xfrm>
          <a:ln/>
        </p:spPr>
      </p:sp>
      <p:sp>
        <p:nvSpPr>
          <p:cNvPr id="150531" name="Rectangle 3"/>
          <p:cNvSpPr>
            <a:spLocks noGrp="1" noChangeArrowheads="1"/>
          </p:cNvSpPr>
          <p:nvPr>
            <p:ph type="body" idx="1"/>
          </p:nvPr>
        </p:nvSpPr>
        <p:spPr>
          <a:xfrm>
            <a:off x="946685" y="4861154"/>
            <a:ext cx="5205932" cy="4609095"/>
          </a:xfrm>
        </p:spPr>
        <p:txBody>
          <a:bodyP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Times New Roman" pitchFamily="18" charset="0"/>
                <a:ea typeface="+mn-ea"/>
                <a:cs typeface="+mn-cs"/>
              </a:rPr>
              <a:t>Figure 7.17 shows the ITS-TPC matching </a:t>
            </a:r>
            <a:r>
              <a:rPr lang="en-US" sz="1200" b="0" i="0" u="none" strike="noStrike" kern="1200" baseline="0" dirty="0" err="1" smtClean="0">
                <a:solidFill>
                  <a:schemeClr val="tx1"/>
                </a:solidFill>
                <a:latin typeface="Times New Roman" pitchFamily="18" charset="0"/>
                <a:ea typeface="+mn-ea"/>
                <a:cs typeface="+mn-cs"/>
              </a:rPr>
              <a:t>effiency</a:t>
            </a:r>
            <a:r>
              <a:rPr lang="en-US" sz="1200" b="0" i="0" u="none" strike="noStrike" kern="1200" baseline="0" dirty="0" smtClean="0">
                <a:solidFill>
                  <a:schemeClr val="tx1"/>
                </a:solidFill>
                <a:latin typeface="Times New Roman" pitchFamily="18" charset="0"/>
                <a:ea typeface="+mn-ea"/>
                <a:cs typeface="+mn-cs"/>
              </a:rPr>
              <a:t> (left) as well as the transverse momentum resolution</a:t>
            </a:r>
          </a:p>
          <a:p>
            <a:r>
              <a:rPr lang="en-US" sz="1200" b="0" i="0" u="none" strike="noStrike" kern="1200" baseline="0" dirty="0" smtClean="0">
                <a:solidFill>
                  <a:schemeClr val="tx1"/>
                </a:solidFill>
                <a:latin typeface="Times New Roman" pitchFamily="18" charset="0"/>
                <a:ea typeface="+mn-ea"/>
                <a:cs typeface="+mn-cs"/>
              </a:rPr>
              <a:t>(right) obtained from a full MC, implementing the remaining residual space charge distortions after</a:t>
            </a:r>
          </a:p>
          <a:p>
            <a:r>
              <a:rPr lang="en-US" sz="1200" b="0" i="0" u="none" strike="noStrike" kern="1200" baseline="0" dirty="0" smtClean="0">
                <a:solidFill>
                  <a:schemeClr val="tx1"/>
                </a:solidFill>
                <a:latin typeface="Times New Roman" pitchFamily="18" charset="0"/>
                <a:ea typeface="+mn-ea"/>
                <a:cs typeface="+mn-cs"/>
              </a:rPr>
              <a:t>applying the calibration procedure described in Sec. 8.4.</a:t>
            </a:r>
          </a:p>
          <a:p>
            <a:r>
              <a:rPr lang="en-US" sz="1200" b="0" i="0" u="none" strike="noStrike" kern="1200" baseline="0" dirty="0" smtClean="0">
                <a:solidFill>
                  <a:schemeClr val="tx1"/>
                </a:solidFill>
                <a:latin typeface="Times New Roman" pitchFamily="18" charset="0"/>
                <a:ea typeface="+mn-ea"/>
                <a:cs typeface="+mn-cs"/>
              </a:rPr>
              <a:t>The matching efficiency is above 95% for all momenta. For standalone TPC tracks (red), the </a:t>
            </a:r>
            <a:r>
              <a:rPr lang="en-US" sz="1200" b="0" i="0" u="none" strike="noStrike" kern="1200" baseline="0" dirty="0" err="1" smtClean="0">
                <a:solidFill>
                  <a:schemeClr val="tx1"/>
                </a:solidFill>
                <a:latin typeface="Times New Roman" pitchFamily="18" charset="0"/>
                <a:ea typeface="+mn-ea"/>
                <a:cs typeface="+mn-cs"/>
              </a:rPr>
              <a:t>pT</a:t>
            </a:r>
            <a:r>
              <a:rPr lang="en-US" sz="1200" b="0" i="0" u="none" strike="noStrike" kern="1200" baseline="0" dirty="0" smtClean="0">
                <a:solidFill>
                  <a:schemeClr val="tx1"/>
                </a:solidFill>
                <a:latin typeface="Times New Roman" pitchFamily="18" charset="0"/>
                <a:ea typeface="+mn-ea"/>
                <a:cs typeface="+mn-cs"/>
              </a:rPr>
              <a:t> resolution is slightly worse than the one obtained without distortions (see also Fig. 7.6), while for TPC tracks constrained to the interaction vertex (blue) and tracks matched to the ITS (black) the performance is practically the same as for the ideal case without space-charge distortions</a:t>
            </a:r>
            <a:endParaRPr lang="de-DE" dirty="0"/>
          </a:p>
        </p:txBody>
      </p:sp>
      <p:sp>
        <p:nvSpPr>
          <p:cNvPr id="4" name="Foliennummernplatzhalter 3"/>
          <p:cNvSpPr>
            <a:spLocks noGrp="1"/>
          </p:cNvSpPr>
          <p:nvPr>
            <p:ph type="sldNum" sz="quarter" idx="10"/>
          </p:nvPr>
        </p:nvSpPr>
        <p:spPr/>
        <p:txBody>
          <a:bodyPr/>
          <a:lstStyle/>
          <a:p>
            <a:fld id="{6871B874-21BD-483E-9851-4B208C187CD8}" type="slidenum">
              <a:rPr lang="en-US" smtClean="0"/>
              <a:pPr/>
              <a:t>67</a:t>
            </a:fld>
            <a:endParaRPr lang="en-US"/>
          </a:p>
        </p:txBody>
      </p:sp>
    </p:spTree>
    <p:extLst>
      <p:ext uri="{BB962C8B-B14F-4D97-AF65-F5344CB8AC3E}">
        <p14:creationId xmlns:p14="http://schemas.microsoft.com/office/powerpoint/2010/main" val="351593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MEMS: Micro</a:t>
            </a:r>
            <a:r>
              <a:rPr lang="en-US" baseline="0" dirty="0" smtClean="0"/>
              <a:t> </a:t>
            </a:r>
            <a:r>
              <a:rPr lang="en-US" dirty="0" smtClean="0"/>
              <a:t>electro-mechanical</a:t>
            </a:r>
            <a:r>
              <a:rPr lang="en-US" baseline="0" dirty="0" smtClean="0"/>
              <a:t> systems</a:t>
            </a:r>
          </a:p>
          <a:p>
            <a:endParaRPr lang="en-US" baseline="0" dirty="0" smtClean="0"/>
          </a:p>
          <a:p>
            <a:pPr>
              <a:buFontTx/>
              <a:buChar char="-"/>
            </a:pPr>
            <a:r>
              <a:rPr lang="en-US" baseline="0" dirty="0" smtClean="0"/>
              <a:t> holes aligned to readout pads</a:t>
            </a:r>
          </a:p>
          <a:p>
            <a:pPr>
              <a:buFontTx/>
              <a:buChar char="-"/>
            </a:pPr>
            <a:r>
              <a:rPr lang="en-US" baseline="0" dirty="0" smtClean="0"/>
              <a:t> support pillars in between</a:t>
            </a:r>
            <a:endParaRPr lang="de-DE" dirty="0"/>
          </a:p>
        </p:txBody>
      </p:sp>
      <p:sp>
        <p:nvSpPr>
          <p:cNvPr id="4" name="Slide Number Placeholder 3"/>
          <p:cNvSpPr>
            <a:spLocks noGrp="1"/>
          </p:cNvSpPr>
          <p:nvPr>
            <p:ph type="sldNum" sz="quarter" idx="10"/>
          </p:nvPr>
        </p:nvSpPr>
        <p:spPr/>
        <p:txBody>
          <a:bodyPr/>
          <a:lstStyle/>
          <a:p>
            <a:fld id="{09864FA0-79F5-43ED-A51B-89D601F3C441}" type="slidenum">
              <a:rPr lang="en-US" smtClean="0"/>
              <a:pPr/>
              <a:t>73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Discharges:</a:t>
            </a:r>
          </a:p>
          <a:p>
            <a:pPr>
              <a:buFontTx/>
              <a:buChar char="-"/>
            </a:pPr>
            <a:r>
              <a:rPr lang="en-US" dirty="0" smtClean="0"/>
              <a:t> evaporation of surface structure of chip due to hot plasma</a:t>
            </a:r>
          </a:p>
          <a:p>
            <a:pPr>
              <a:buFontTx/>
              <a:buChar char="-"/>
            </a:pPr>
            <a:r>
              <a:rPr lang="en-US" baseline="0" dirty="0" smtClean="0"/>
              <a:t> too large input charge damaging the pixel circuitry</a:t>
            </a:r>
            <a:endParaRPr lang="de-DE" dirty="0"/>
          </a:p>
        </p:txBody>
      </p:sp>
      <p:sp>
        <p:nvSpPr>
          <p:cNvPr id="4" name="Slide Number Placeholder 3"/>
          <p:cNvSpPr>
            <a:spLocks noGrp="1"/>
          </p:cNvSpPr>
          <p:nvPr>
            <p:ph type="sldNum" sz="quarter" idx="10"/>
          </p:nvPr>
        </p:nvSpPr>
        <p:spPr/>
        <p:txBody>
          <a:bodyPr/>
          <a:lstStyle/>
          <a:p>
            <a:fld id="{09864FA0-79F5-43ED-A51B-89D601F3C441}" type="slidenum">
              <a:rPr lang="en-US" smtClean="0"/>
              <a:pPr/>
              <a:t>74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90C9A-4B31-48FA-B9A7-B4639CFCCB67}" type="slidenum">
              <a:rPr lang="en-US"/>
              <a:pPr/>
              <a:t>10</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dirty="0"/>
              <a:t>Raw material: APICAL + vacuum deposited Cu (no glue)</a:t>
            </a:r>
          </a:p>
          <a:p>
            <a:r>
              <a:rPr lang="en-US" dirty="0"/>
              <a:t>Cu etching: FeCl3 + </a:t>
            </a:r>
            <a:r>
              <a:rPr lang="en-US" dirty="0" err="1"/>
              <a:t>HCl</a:t>
            </a:r>
            <a:endParaRPr lang="en-US" dirty="0"/>
          </a:p>
          <a:p>
            <a:r>
              <a:rPr lang="en-US" dirty="0" err="1"/>
              <a:t>Kapton</a:t>
            </a:r>
            <a:r>
              <a:rPr lang="en-US" dirty="0"/>
              <a:t> etching: </a:t>
            </a:r>
            <a:r>
              <a:rPr lang="en-US" dirty="0" err="1" smtClean="0"/>
              <a:t>Ethylenediamine</a:t>
            </a:r>
            <a:r>
              <a:rPr lang="en-US" dirty="0" smtClean="0"/>
              <a:t> </a:t>
            </a:r>
            <a:r>
              <a:rPr lang="en-US" dirty="0"/>
              <a:t>(C2H8N2) + </a:t>
            </a:r>
            <a:r>
              <a:rPr lang="en-US" dirty="0" smtClean="0"/>
              <a:t>KOH + Ethanol</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smtClean="0"/>
              <a:t>Top cover protection:</a:t>
            </a:r>
            <a:r>
              <a:rPr lang="de-DE" baseline="0" dirty="0" smtClean="0"/>
              <a:t> </a:t>
            </a:r>
          </a:p>
          <a:p>
            <a:pPr marL="171450" indent="-171450">
              <a:buFontTx/>
              <a:buChar char="-"/>
            </a:pPr>
            <a:r>
              <a:rPr lang="en-US" baseline="0" dirty="0" smtClean="0"/>
              <a:t>3 V DC to </a:t>
            </a:r>
            <a:r>
              <a:rPr lang="en-US" baseline="0" dirty="0" err="1" smtClean="0"/>
              <a:t>to</a:t>
            </a:r>
            <a:r>
              <a:rPr lang="en-US" baseline="0" dirty="0" smtClean="0"/>
              <a:t> top electrode</a:t>
            </a:r>
          </a:p>
          <a:p>
            <a:pPr marL="171450" indent="-171450">
              <a:buFontTx/>
              <a:buChar char="-"/>
            </a:pPr>
            <a:r>
              <a:rPr lang="en-US" baseline="0" dirty="0" smtClean="0"/>
              <a:t>GND on basin walls</a:t>
            </a:r>
          </a:p>
          <a:p>
            <a:pPr marL="0" indent="0">
              <a:buFontTx/>
              <a:buNone/>
            </a:pPr>
            <a:r>
              <a:rPr lang="en-US" baseline="0" dirty="0" smtClean="0"/>
              <a:t>-&gt; DC current from wall to top electrode, making it inert to the etching bath. </a:t>
            </a:r>
          </a:p>
        </p:txBody>
      </p:sp>
      <p:sp>
        <p:nvSpPr>
          <p:cNvPr id="4" name="Foliennummernplatzhalter 3"/>
          <p:cNvSpPr>
            <a:spLocks noGrp="1"/>
          </p:cNvSpPr>
          <p:nvPr>
            <p:ph type="sldNum" sz="quarter" idx="10"/>
          </p:nvPr>
        </p:nvSpPr>
        <p:spPr/>
        <p:txBody>
          <a:bodyPr/>
          <a:lstStyle/>
          <a:p>
            <a:fld id="{7C7FE5DD-7CA8-403C-9BAF-2190D566D67C}" type="slidenum">
              <a:rPr lang="en-GB" smtClean="0"/>
              <a:pPr/>
              <a:t>11</a:t>
            </a:fld>
            <a:endParaRPr lang="en-GB"/>
          </a:p>
        </p:txBody>
      </p:sp>
    </p:spTree>
    <p:extLst>
      <p:ext uri="{BB962C8B-B14F-4D97-AF65-F5344CB8AC3E}">
        <p14:creationId xmlns:p14="http://schemas.microsoft.com/office/powerpoint/2010/main" val="415413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In</a:t>
            </a:r>
            <a:r>
              <a:rPr lang="en-US" baseline="0" dirty="0" smtClean="0"/>
              <a:t> the last 3 years, ALICE has delivered a wealth of new data on heavy ion collisions at unprecedented energies to study the properties of the QGP</a:t>
            </a:r>
            <a:endParaRPr lang="de-DE" dirty="0"/>
          </a:p>
        </p:txBody>
      </p:sp>
      <p:sp>
        <p:nvSpPr>
          <p:cNvPr id="4" name="Foliennummernplatzhalter 3"/>
          <p:cNvSpPr>
            <a:spLocks noGrp="1"/>
          </p:cNvSpPr>
          <p:nvPr>
            <p:ph type="sldNum" sz="quarter" idx="10"/>
          </p:nvPr>
        </p:nvSpPr>
        <p:spPr/>
        <p:txBody>
          <a:bodyPr/>
          <a:lstStyle/>
          <a:p>
            <a:fld id="{6871B874-21BD-483E-9851-4B208C187CD8}" type="slidenum">
              <a:rPr lang="en-US" smtClean="0"/>
              <a:pPr/>
              <a:t>18</a:t>
            </a:fld>
            <a:endParaRPr lang="en-US"/>
          </a:p>
        </p:txBody>
      </p:sp>
    </p:spTree>
    <p:extLst>
      <p:ext uri="{BB962C8B-B14F-4D97-AF65-F5344CB8AC3E}">
        <p14:creationId xmlns:p14="http://schemas.microsoft.com/office/powerpoint/2010/main" val="304382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Very thin FC walls: 4mm </a:t>
            </a:r>
            <a:r>
              <a:rPr lang="en-US" dirty="0" err="1" smtClean="0"/>
              <a:t>Kapton</a:t>
            </a:r>
            <a:r>
              <a:rPr lang="en-US" dirty="0" smtClean="0"/>
              <a:t>/</a:t>
            </a:r>
            <a:r>
              <a:rPr lang="en-US" dirty="0" err="1" smtClean="0"/>
              <a:t>Rohacell</a:t>
            </a:r>
            <a:r>
              <a:rPr lang="en-US" dirty="0" smtClean="0"/>
              <a:t> sandwich</a:t>
            </a:r>
            <a:endParaRPr lang="de-DE" dirty="0"/>
          </a:p>
        </p:txBody>
      </p:sp>
      <p:sp>
        <p:nvSpPr>
          <p:cNvPr id="4" name="Foliennummernplatzhalter 3"/>
          <p:cNvSpPr>
            <a:spLocks noGrp="1"/>
          </p:cNvSpPr>
          <p:nvPr>
            <p:ph type="sldNum" sz="quarter" idx="10"/>
          </p:nvPr>
        </p:nvSpPr>
        <p:spPr/>
        <p:txBody>
          <a:bodyPr/>
          <a:lstStyle/>
          <a:p>
            <a:fld id="{6871B874-21BD-483E-9851-4B208C187CD8}" type="slidenum">
              <a:rPr lang="en-US" smtClean="0"/>
              <a:pPr/>
              <a:t>29</a:t>
            </a:fld>
            <a:endParaRPr lang="en-US"/>
          </a:p>
        </p:txBody>
      </p:sp>
    </p:spTree>
    <p:extLst>
      <p:ext uri="{BB962C8B-B14F-4D97-AF65-F5344CB8AC3E}">
        <p14:creationId xmlns:p14="http://schemas.microsoft.com/office/powerpoint/2010/main" val="111370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Detector to be operated in a</a:t>
            </a:r>
            <a:r>
              <a:rPr lang="en-US" baseline="0" dirty="0" smtClean="0"/>
              <a:t> completely new environment</a:t>
            </a:r>
          </a:p>
          <a:p>
            <a:r>
              <a:rPr lang="en-US" baseline="0" dirty="0" smtClean="0"/>
              <a:t>single-mask technology</a:t>
            </a:r>
          </a:p>
          <a:p>
            <a:r>
              <a:rPr lang="en-US" baseline="0" dirty="0" smtClean="0"/>
              <a:t>4-GEM stack</a:t>
            </a:r>
          </a:p>
          <a:p>
            <a:r>
              <a:rPr lang="en-US" baseline="0" dirty="0" smtClean="0"/>
              <a:t>S-LP-LP-S</a:t>
            </a:r>
            <a:endParaRPr lang="de-DE" dirty="0" smtClean="0"/>
          </a:p>
          <a:p>
            <a:endParaRPr lang="de-DE" dirty="0"/>
          </a:p>
        </p:txBody>
      </p:sp>
      <p:sp>
        <p:nvSpPr>
          <p:cNvPr id="4" name="Foliennummernplatzhalter 3"/>
          <p:cNvSpPr>
            <a:spLocks noGrp="1"/>
          </p:cNvSpPr>
          <p:nvPr>
            <p:ph type="sldNum" sz="quarter" idx="10"/>
          </p:nvPr>
        </p:nvSpPr>
        <p:spPr/>
        <p:txBody>
          <a:bodyPr/>
          <a:lstStyle/>
          <a:p>
            <a:fld id="{7C7FE5DD-7CA8-403C-9BAF-2190D566D67C}" type="slidenum">
              <a:rPr lang="en-GB" smtClean="0"/>
              <a:pPr/>
              <a:t>41</a:t>
            </a:fld>
            <a:endParaRPr lang="en-GB"/>
          </a:p>
        </p:txBody>
      </p:sp>
    </p:spTree>
    <p:extLst>
      <p:ext uri="{BB962C8B-B14F-4D97-AF65-F5344CB8AC3E}">
        <p14:creationId xmlns:p14="http://schemas.microsoft.com/office/powerpoint/2010/main" val="1906773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86F13-1F7F-47F5-B23B-619623E43E23}" type="slidenum">
              <a:rPr lang="en-GB"/>
              <a:pPr/>
              <a:t>54</a:t>
            </a:fld>
            <a:endParaRPr lang="en-GB"/>
          </a:p>
        </p:txBody>
      </p:sp>
      <p:sp>
        <p:nvSpPr>
          <p:cNvPr id="165890" name="Rectangle 2"/>
          <p:cNvSpPr>
            <a:spLocks noGrp="1" noRot="1" noChangeAspect="1" noChangeArrowheads="1" noTextEdit="1"/>
          </p:cNvSpPr>
          <p:nvPr>
            <p:ph type="sldImg"/>
          </p:nvPr>
        </p:nvSpPr>
        <p:spPr>
          <a:xfrm>
            <a:off x="990600" y="768350"/>
            <a:ext cx="5118100" cy="3838575"/>
          </a:xfrm>
          <a:ln/>
        </p:spPr>
      </p:sp>
      <p:sp>
        <p:nvSpPr>
          <p:cNvPr id="165891" name="Rectangle 3"/>
          <p:cNvSpPr>
            <a:spLocks noGrp="1" noChangeArrowheads="1"/>
          </p:cNvSpPr>
          <p:nvPr>
            <p:ph type="body" idx="1"/>
          </p:nvPr>
        </p:nvSpPr>
        <p:spPr>
          <a:xfrm>
            <a:off x="709613" y="4862513"/>
            <a:ext cx="5680075" cy="4603750"/>
          </a:xfrm>
        </p:spPr>
        <p:txBody>
          <a:bodyPr/>
          <a:lstStyle/>
          <a:p>
            <a:r>
              <a:rPr lang="en-US"/>
              <a:t>Raw material: APICAL + vacuum deposited Cu (no glue)</a:t>
            </a:r>
          </a:p>
          <a:p>
            <a:r>
              <a:rPr lang="en-US"/>
              <a:t>Cu etching: FeCl3 + HCl</a:t>
            </a:r>
          </a:p>
          <a:p>
            <a:r>
              <a:rPr lang="en-US"/>
              <a:t>Kapton etching: Ethylendiamine (C2H8N2) + KOH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86F13-1F7F-47F5-B23B-619623E43E23}" type="slidenum">
              <a:rPr lang="en-GB"/>
              <a:pPr/>
              <a:t>55</a:t>
            </a:fld>
            <a:endParaRPr lang="en-GB"/>
          </a:p>
        </p:txBody>
      </p:sp>
      <p:sp>
        <p:nvSpPr>
          <p:cNvPr id="165890" name="Rectangle 2"/>
          <p:cNvSpPr>
            <a:spLocks noGrp="1" noRot="1" noChangeAspect="1" noChangeArrowheads="1" noTextEdit="1"/>
          </p:cNvSpPr>
          <p:nvPr>
            <p:ph type="sldImg"/>
          </p:nvPr>
        </p:nvSpPr>
        <p:spPr>
          <a:xfrm>
            <a:off x="990600" y="768350"/>
            <a:ext cx="5118100" cy="3838575"/>
          </a:xfrm>
          <a:ln/>
        </p:spPr>
      </p:sp>
      <p:sp>
        <p:nvSpPr>
          <p:cNvPr id="165891" name="Rectangle 3"/>
          <p:cNvSpPr>
            <a:spLocks noGrp="1" noChangeArrowheads="1"/>
          </p:cNvSpPr>
          <p:nvPr>
            <p:ph type="body" idx="1"/>
          </p:nvPr>
        </p:nvSpPr>
        <p:spPr>
          <a:xfrm>
            <a:off x="709613" y="4862513"/>
            <a:ext cx="5680075" cy="4603750"/>
          </a:xfrm>
        </p:spPr>
        <p:txBody>
          <a:bodyPr/>
          <a:lstStyle/>
          <a:p>
            <a:r>
              <a:rPr lang="en-US"/>
              <a:t>Raw material: APICAL + vacuum deposited Cu (no glue)</a:t>
            </a:r>
          </a:p>
          <a:p>
            <a:r>
              <a:rPr lang="en-US"/>
              <a:t>Cu etching: FeCl3 + HCl</a:t>
            </a:r>
          </a:p>
          <a:p>
            <a:r>
              <a:rPr lang="en-US"/>
              <a:t>Kapton etching: Ethylendiamine (C2H8N2) + KOH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871B874-21BD-483E-9851-4B208C187CD8}" type="slidenum">
              <a:rPr lang="en-US" smtClean="0"/>
              <a:pPr/>
              <a:t>66</a:t>
            </a:fld>
            <a:endParaRPr lang="en-US"/>
          </a:p>
        </p:txBody>
      </p:sp>
    </p:spTree>
    <p:extLst>
      <p:ext uri="{BB962C8B-B14F-4D97-AF65-F5344CB8AC3E}">
        <p14:creationId xmlns:p14="http://schemas.microsoft.com/office/powerpoint/2010/main" val="351593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dirty="0" smtClean="0"/>
              <a:t>Titelmasterformat durch Klicken bearbeiten</a:t>
            </a:r>
            <a:endParaRPr lang="de-D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smtClean="0"/>
              <a:t>Formatvorlage des Untertitelmasters durch Klicken bearbeiten</a:t>
            </a:r>
            <a:endParaRPr lang="de-D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Titelmasterformat durch Klicken bearbeiten</a:t>
            </a:r>
            <a:endParaRPr lang="de-DE"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de-DE" smtClean="0"/>
              <a:t>GEM Detectors</a:t>
            </a:r>
            <a:endParaRPr lang="de-DE"/>
          </a:p>
        </p:txBody>
      </p:sp>
      <p:sp>
        <p:nvSpPr>
          <p:cNvPr id="8" name="Fußzeilenplatzhalter 7"/>
          <p:cNvSpPr>
            <a:spLocks noGrp="1"/>
          </p:cNvSpPr>
          <p:nvPr>
            <p:ph type="ftr" sz="quarter" idx="11"/>
          </p:nvPr>
        </p:nvSpPr>
        <p:spPr/>
        <p:txBody>
          <a:bodyPr/>
          <a:lstStyle/>
          <a:p>
            <a:r>
              <a:rPr lang="en-GB" smtClean="0"/>
              <a:t>B. Ketzer</a:t>
            </a:r>
            <a:endParaRPr lang="en-GB" dirty="0"/>
          </a:p>
        </p:txBody>
      </p:sp>
      <p:sp>
        <p:nvSpPr>
          <p:cNvPr id="9" name="Foliennummernplatzhalter 8"/>
          <p:cNvSpPr>
            <a:spLocks noGrp="1"/>
          </p:cNvSpPr>
          <p:nvPr>
            <p:ph type="sldNum" sz="quarter" idx="12"/>
          </p:nvPr>
        </p:nvSpPr>
        <p:spPr/>
        <p:txBody>
          <a:bodyPr/>
          <a:lstStyle/>
          <a:p>
            <a:fld id="{C0708E14-7B22-4BA8-8558-A58781B5830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7" name="Datumsplatzhalter 6"/>
          <p:cNvSpPr>
            <a:spLocks noGrp="1"/>
          </p:cNvSpPr>
          <p:nvPr>
            <p:ph type="dt" sz="half" idx="10"/>
          </p:nvPr>
        </p:nvSpPr>
        <p:spPr/>
        <p:txBody>
          <a:bodyPr/>
          <a:lstStyle/>
          <a:p>
            <a:r>
              <a:rPr lang="de-DE" smtClean="0"/>
              <a:t>GEM Detectors</a:t>
            </a:r>
            <a:endParaRPr lang="de-DE"/>
          </a:p>
        </p:txBody>
      </p:sp>
      <p:sp>
        <p:nvSpPr>
          <p:cNvPr id="8" name="Fußzeilenplatzhalter 7"/>
          <p:cNvSpPr>
            <a:spLocks noGrp="1"/>
          </p:cNvSpPr>
          <p:nvPr>
            <p:ph type="ftr" sz="quarter" idx="11"/>
          </p:nvPr>
        </p:nvSpPr>
        <p:spPr/>
        <p:txBody>
          <a:bodyPr/>
          <a:lstStyle/>
          <a:p>
            <a:r>
              <a:rPr lang="en-GB" smtClean="0"/>
              <a:t>B. Ketzer</a:t>
            </a:r>
            <a:endParaRPr lang="en-GB" dirty="0"/>
          </a:p>
        </p:txBody>
      </p:sp>
      <p:sp>
        <p:nvSpPr>
          <p:cNvPr id="9" name="Foliennummernplatzhalter 8"/>
          <p:cNvSpPr>
            <a:spLocks noGrp="1"/>
          </p:cNvSpPr>
          <p:nvPr>
            <p:ph type="sldNum" sz="quarter" idx="12"/>
          </p:nvPr>
        </p:nvSpPr>
        <p:spPr/>
        <p:txBody>
          <a:bodyPr/>
          <a:lstStyle/>
          <a:p>
            <a:fld id="{C0708E14-7B22-4BA8-8558-A58781B5830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de-DE"/>
          </a:p>
        </p:txBody>
      </p:sp>
      <p:sp>
        <p:nvSpPr>
          <p:cNvPr id="3" name="Content Placeholder 2"/>
          <p:cNvSpPr>
            <a:spLocks noGrp="1"/>
          </p:cNvSpPr>
          <p:nvPr>
            <p:ph sz="half" idx="1"/>
          </p:nvPr>
        </p:nvSpPr>
        <p:spPr>
          <a:xfrm>
            <a:off x="304800" y="990600"/>
            <a:ext cx="4191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ontent Placeholder 3"/>
          <p:cNvSpPr>
            <a:spLocks noGrp="1"/>
          </p:cNvSpPr>
          <p:nvPr>
            <p:ph sz="half" idx="2"/>
          </p:nvPr>
        </p:nvSpPr>
        <p:spPr>
          <a:xfrm>
            <a:off x="4648200" y="990600"/>
            <a:ext cx="4191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0"/>
          </p:nvPr>
        </p:nvSpPr>
        <p:spPr/>
        <p:txBody>
          <a:bodyPr/>
          <a:lstStyle/>
          <a:p>
            <a:r>
              <a:rPr lang="de-DE" smtClean="0"/>
              <a:t>GEM Detectors</a:t>
            </a:r>
            <a:endParaRPr lang="de-DE"/>
          </a:p>
        </p:txBody>
      </p:sp>
      <p:sp>
        <p:nvSpPr>
          <p:cNvPr id="9" name="Fußzeilenplatzhalter 8"/>
          <p:cNvSpPr>
            <a:spLocks noGrp="1"/>
          </p:cNvSpPr>
          <p:nvPr>
            <p:ph type="ftr" sz="quarter" idx="11"/>
          </p:nvPr>
        </p:nvSpPr>
        <p:spPr/>
        <p:txBody>
          <a:bodyPr/>
          <a:lstStyle/>
          <a:p>
            <a:r>
              <a:rPr lang="en-GB" smtClean="0"/>
              <a:t>B. Ketzer</a:t>
            </a:r>
            <a:endParaRPr lang="en-GB" dirty="0"/>
          </a:p>
        </p:txBody>
      </p:sp>
      <p:sp>
        <p:nvSpPr>
          <p:cNvPr id="10" name="Foliennummernplatzhalter 9"/>
          <p:cNvSpPr>
            <a:spLocks noGrp="1"/>
          </p:cNvSpPr>
          <p:nvPr>
            <p:ph type="sldNum" sz="quarter" idx="12"/>
          </p:nvPr>
        </p:nvSpPr>
        <p:spPr/>
        <p:txBody>
          <a:bodyPr/>
          <a:lstStyle/>
          <a:p>
            <a:fld id="{C0708E14-7B22-4BA8-8558-A58781B5830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0" name="Datumsplatzhalter 9"/>
          <p:cNvSpPr>
            <a:spLocks noGrp="1"/>
          </p:cNvSpPr>
          <p:nvPr>
            <p:ph type="dt" sz="half" idx="10"/>
          </p:nvPr>
        </p:nvSpPr>
        <p:spPr/>
        <p:txBody>
          <a:bodyPr/>
          <a:lstStyle/>
          <a:p>
            <a:r>
              <a:rPr lang="de-DE" smtClean="0"/>
              <a:t>GEM Detectors</a:t>
            </a:r>
            <a:endParaRPr lang="de-DE"/>
          </a:p>
        </p:txBody>
      </p:sp>
      <p:sp>
        <p:nvSpPr>
          <p:cNvPr id="11" name="Fußzeilenplatzhalter 10"/>
          <p:cNvSpPr>
            <a:spLocks noGrp="1"/>
          </p:cNvSpPr>
          <p:nvPr>
            <p:ph type="ftr" sz="quarter" idx="11"/>
          </p:nvPr>
        </p:nvSpPr>
        <p:spPr/>
        <p:txBody>
          <a:bodyPr/>
          <a:lstStyle/>
          <a:p>
            <a:r>
              <a:rPr lang="en-GB" smtClean="0"/>
              <a:t>B. Ketzer</a:t>
            </a:r>
            <a:endParaRPr lang="en-GB" dirty="0"/>
          </a:p>
        </p:txBody>
      </p:sp>
      <p:sp>
        <p:nvSpPr>
          <p:cNvPr id="12" name="Foliennummernplatzhalter 11"/>
          <p:cNvSpPr>
            <a:spLocks noGrp="1"/>
          </p:cNvSpPr>
          <p:nvPr>
            <p:ph type="sldNum" sz="quarter" idx="12"/>
          </p:nvPr>
        </p:nvSpPr>
        <p:spPr/>
        <p:txBody>
          <a:bodyPr/>
          <a:lstStyle/>
          <a:p>
            <a:fld id="{C0708E14-7B22-4BA8-8558-A58781B5830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de-DE"/>
          </a:p>
        </p:txBody>
      </p:sp>
      <p:sp>
        <p:nvSpPr>
          <p:cNvPr id="6" name="Datumsplatzhalter 5"/>
          <p:cNvSpPr>
            <a:spLocks noGrp="1"/>
          </p:cNvSpPr>
          <p:nvPr>
            <p:ph type="dt" sz="half" idx="10"/>
          </p:nvPr>
        </p:nvSpPr>
        <p:spPr/>
        <p:txBody>
          <a:bodyPr/>
          <a:lstStyle>
            <a:lvl1pPr>
              <a:defRPr>
                <a:solidFill>
                  <a:schemeClr val="bg2"/>
                </a:solidFill>
              </a:defRPr>
            </a:lvl1pPr>
          </a:lstStyle>
          <a:p>
            <a:r>
              <a:rPr lang="de-DE" smtClean="0"/>
              <a:t>GEM Detectors</a:t>
            </a:r>
            <a:endParaRPr lang="de-DE"/>
          </a:p>
        </p:txBody>
      </p:sp>
      <p:sp>
        <p:nvSpPr>
          <p:cNvPr id="7" name="Fußzeilenplatzhalter 6"/>
          <p:cNvSpPr>
            <a:spLocks noGrp="1"/>
          </p:cNvSpPr>
          <p:nvPr>
            <p:ph type="ftr" sz="quarter" idx="11"/>
          </p:nvPr>
        </p:nvSpPr>
        <p:spPr/>
        <p:txBody>
          <a:bodyPr/>
          <a:lstStyle>
            <a:lvl1pPr>
              <a:defRPr>
                <a:solidFill>
                  <a:schemeClr val="bg2"/>
                </a:solidFill>
              </a:defRPr>
            </a:lvl1pPr>
          </a:lstStyle>
          <a:p>
            <a:r>
              <a:rPr lang="en-GB" smtClean="0"/>
              <a:t>B. Ketzer</a:t>
            </a:r>
            <a:endParaRPr lang="en-GB" dirty="0"/>
          </a:p>
        </p:txBody>
      </p:sp>
      <p:sp>
        <p:nvSpPr>
          <p:cNvPr id="8" name="Foliennummernplatzhalter 7"/>
          <p:cNvSpPr>
            <a:spLocks noGrp="1"/>
          </p:cNvSpPr>
          <p:nvPr>
            <p:ph type="sldNum" sz="quarter" idx="12"/>
          </p:nvPr>
        </p:nvSpPr>
        <p:spPr/>
        <p:txBody>
          <a:bodyPr/>
          <a:lstStyle>
            <a:lvl1pPr>
              <a:defRPr>
                <a:solidFill>
                  <a:schemeClr val="bg2"/>
                </a:solidFill>
              </a:defRPr>
            </a:lvl1pPr>
          </a:lstStyle>
          <a:p>
            <a:fld id="{C0708E14-7B22-4BA8-8558-A58781B58305}"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hangingPunct="1">
              <a:defRPr/>
            </a:lvl1pPr>
          </a:lstStyle>
          <a:p>
            <a:pPr>
              <a:defRPr/>
            </a:pPr>
            <a:r>
              <a:rPr lang="de-DE" smtClean="0"/>
              <a:t>GEM Detectors</a:t>
            </a:r>
            <a:endParaRPr lang="en-US"/>
          </a:p>
        </p:txBody>
      </p:sp>
      <p:sp>
        <p:nvSpPr>
          <p:cNvPr id="3" name="Rectangle 15"/>
          <p:cNvSpPr>
            <a:spLocks noGrp="1" noChangeArrowheads="1"/>
          </p:cNvSpPr>
          <p:nvPr>
            <p:ph type="sldNum" sz="quarter" idx="11"/>
          </p:nvPr>
        </p:nvSpPr>
        <p:spPr/>
        <p:txBody>
          <a:bodyPr/>
          <a:lstStyle>
            <a:lvl1pPr eaLnBrk="1" hangingPunct="1">
              <a:defRPr/>
            </a:lvl1pPr>
          </a:lstStyle>
          <a:p>
            <a:pPr>
              <a:defRPr/>
            </a:pPr>
            <a:fld id="{9E049DA0-FFD3-43FC-A125-E3E79CC2FB6C}" type="slidenum">
              <a:rPr lang="en-US"/>
              <a:pPr>
                <a:defRPr/>
              </a:pPr>
              <a:t>‹Nr.›</a:t>
            </a:fld>
            <a:endParaRPr lang="en-US" dirty="0"/>
          </a:p>
        </p:txBody>
      </p:sp>
      <p:sp>
        <p:nvSpPr>
          <p:cNvPr id="4" name="Rectangle 3"/>
          <p:cNvSpPr>
            <a:spLocks noGrp="1" noChangeArrowheads="1"/>
          </p:cNvSpPr>
          <p:nvPr>
            <p:ph type="ftr" sz="quarter" idx="12"/>
          </p:nvPr>
        </p:nvSpPr>
        <p:spPr/>
        <p:txBody>
          <a:bodyPr/>
          <a:lstStyle>
            <a:lvl1pPr eaLnBrk="1" hangingPunct="1">
              <a:defRPr/>
            </a:lvl1pPr>
          </a:lstStyle>
          <a:p>
            <a:pPr>
              <a:defRPr/>
            </a:pPr>
            <a:r>
              <a:rPr lang="en-US" smtClean="0"/>
              <a:t>B. Ketzer</a:t>
            </a:r>
            <a:endParaRPr lang="en-US"/>
          </a:p>
        </p:txBody>
      </p:sp>
    </p:spTree>
    <p:extLst>
      <p:ext uri="{BB962C8B-B14F-4D97-AF65-F5344CB8AC3E}">
        <p14:creationId xmlns:p14="http://schemas.microsoft.com/office/powerpoint/2010/main" val="189438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63"/>
          <p:cNvSpPr>
            <a:spLocks noChangeArrowheads="1"/>
          </p:cNvSpPr>
          <p:nvPr/>
        </p:nvSpPr>
        <p:spPr bwMode="auto">
          <a:xfrm>
            <a:off x="0" y="6543675"/>
            <a:ext cx="9144000" cy="314325"/>
          </a:xfrm>
          <a:prstGeom prst="rect">
            <a:avLst/>
          </a:prstGeom>
          <a:solidFill>
            <a:srgbClr val="0033B5"/>
          </a:solidFill>
          <a:ln>
            <a:noFill/>
          </a:ln>
          <a:effectLst/>
          <a:extLst/>
        </p:spPr>
        <p:txBody>
          <a:bodyPr wrap="none" anchor="ctr"/>
          <a:lstStyle/>
          <a:p>
            <a:endParaRPr lang="de-DE" dirty="0"/>
          </a:p>
        </p:txBody>
      </p:sp>
      <p:sp>
        <p:nvSpPr>
          <p:cNvPr id="8" name="Rectangle 162"/>
          <p:cNvSpPr>
            <a:spLocks noChangeArrowheads="1"/>
          </p:cNvSpPr>
          <p:nvPr/>
        </p:nvSpPr>
        <p:spPr bwMode="auto">
          <a:xfrm>
            <a:off x="0" y="0"/>
            <a:ext cx="9144000" cy="900000"/>
          </a:xfrm>
          <a:prstGeom prst="rect">
            <a:avLst/>
          </a:prstGeom>
          <a:solidFill>
            <a:srgbClr val="0033B5"/>
          </a:solidFill>
          <a:ln>
            <a:noFill/>
          </a:ln>
          <a:effectLst>
            <a:outerShdw blurRad="50800" dist="88900" dir="2400000" algn="tl" rotWithShape="0">
              <a:prstClr val="black">
                <a:alpha val="40000"/>
              </a:prstClr>
            </a:outerShdw>
          </a:effectLst>
          <a:extLst/>
        </p:spPr>
        <p:txBody>
          <a:bodyPr wrap="none" anchor="ctr"/>
          <a:lstStyle/>
          <a:p>
            <a:pPr algn="ctr">
              <a:spcBef>
                <a:spcPct val="0"/>
              </a:spcBef>
              <a:buFontTx/>
              <a:buNone/>
            </a:pPr>
            <a:endParaRPr lang="de-DE" altLang="de-DE" sz="1800" b="0">
              <a:solidFill>
                <a:srgbClr val="00609D"/>
              </a:solidFill>
            </a:endParaRPr>
          </a:p>
        </p:txBody>
      </p:sp>
      <p:sp>
        <p:nvSpPr>
          <p:cNvPr id="1026" name="Rectangle 2"/>
          <p:cNvSpPr>
            <a:spLocks noGrp="1" noChangeArrowheads="1"/>
          </p:cNvSpPr>
          <p:nvPr>
            <p:ph type="title"/>
          </p:nvPr>
        </p:nvSpPr>
        <p:spPr bwMode="auto">
          <a:xfrm>
            <a:off x="1104900" y="30900"/>
            <a:ext cx="6934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Titelmasterformat durch Klicken bearbeiten</a:t>
            </a:r>
            <a:endParaRPr lang="en-GB" dirty="0" smtClean="0"/>
          </a:p>
        </p:txBody>
      </p:sp>
      <p:sp>
        <p:nvSpPr>
          <p:cNvPr id="1027" name="Rectangle 3"/>
          <p:cNvSpPr>
            <a:spLocks noGrp="1" noChangeArrowheads="1"/>
          </p:cNvSpPr>
          <p:nvPr>
            <p:ph type="body" idx="1"/>
          </p:nvPr>
        </p:nvSpPr>
        <p:spPr bwMode="auto">
          <a:xfrm>
            <a:off x="304800" y="990600"/>
            <a:ext cx="8534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smtClean="0"/>
          </a:p>
        </p:txBody>
      </p:sp>
      <p:sp>
        <p:nvSpPr>
          <p:cNvPr id="1029" name="Rectangle 5"/>
          <p:cNvSpPr>
            <a:spLocks noGrp="1" noChangeArrowheads="1"/>
          </p:cNvSpPr>
          <p:nvPr>
            <p:ph type="ftr" sz="quarter" idx="3"/>
          </p:nvPr>
        </p:nvSpPr>
        <p:spPr bwMode="auto">
          <a:xfrm>
            <a:off x="2552700" y="6543675"/>
            <a:ext cx="4038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96"/>
                </a:solidFill>
              </a:defRPr>
            </a:lvl1pPr>
          </a:lstStyle>
          <a:p>
            <a:r>
              <a:rPr lang="en-GB" dirty="0" smtClean="0"/>
              <a:t>B. </a:t>
            </a:r>
            <a:r>
              <a:rPr lang="en-GB" dirty="0" err="1" smtClean="0"/>
              <a:t>Ketzer</a:t>
            </a:r>
            <a:endParaRPr lang="en-GB" dirty="0"/>
          </a:p>
        </p:txBody>
      </p:sp>
      <p:pic>
        <p:nvPicPr>
          <p:cNvPr id="10" name="Picture 189" descr="Logo_UBo_h24_n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1686" y="162000"/>
            <a:ext cx="1612802" cy="576000"/>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4"/>
          </p:nvPr>
        </p:nvSpPr>
        <p:spPr>
          <a:xfrm>
            <a:off x="6984639" y="6543675"/>
            <a:ext cx="2133600" cy="3143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08E14-7B22-4BA8-8558-A58781B58305}" type="slidenum">
              <a:rPr lang="de-DE" smtClean="0"/>
              <a:t>‹Nr.›</a:t>
            </a:fld>
            <a:endParaRPr lang="de-DE"/>
          </a:p>
        </p:txBody>
      </p:sp>
      <p:sp>
        <p:nvSpPr>
          <p:cNvPr id="3" name="Datumsplatzhalter 2"/>
          <p:cNvSpPr>
            <a:spLocks noGrp="1"/>
          </p:cNvSpPr>
          <p:nvPr>
            <p:ph type="dt" sz="half" idx="2"/>
          </p:nvPr>
        </p:nvSpPr>
        <p:spPr>
          <a:xfrm>
            <a:off x="-20248" y="6543675"/>
            <a:ext cx="2287992" cy="3143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GEM Detectors</a:t>
            </a:r>
            <a:endParaRPr lang="de-DE" dirty="0"/>
          </a:p>
        </p:txBody>
      </p:sp>
      <p:pic>
        <p:nvPicPr>
          <p:cNvPr id="12" name="Picture 3" descr="C:\Users\ketzer\graphics\ubonn\hiskp_logo_2_trans_whit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600" y="164770"/>
            <a:ext cx="634490" cy="576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rgbClr val="3366FF"/>
          </a:solidFill>
          <a:latin typeface="Arial" charset="0"/>
        </a:defRPr>
      </a:lvl2pPr>
      <a:lvl3pPr algn="ctr" rtl="0" eaLnBrk="1" fontAlgn="base" hangingPunct="1">
        <a:spcBef>
          <a:spcPct val="0"/>
        </a:spcBef>
        <a:spcAft>
          <a:spcPct val="0"/>
        </a:spcAft>
        <a:defRPr sz="3200" b="1">
          <a:solidFill>
            <a:srgbClr val="3366FF"/>
          </a:solidFill>
          <a:latin typeface="Arial" charset="0"/>
        </a:defRPr>
      </a:lvl3pPr>
      <a:lvl4pPr algn="ctr" rtl="0" eaLnBrk="1" fontAlgn="base" hangingPunct="1">
        <a:spcBef>
          <a:spcPct val="0"/>
        </a:spcBef>
        <a:spcAft>
          <a:spcPct val="0"/>
        </a:spcAft>
        <a:defRPr sz="3200" b="1">
          <a:solidFill>
            <a:srgbClr val="3366FF"/>
          </a:solidFill>
          <a:latin typeface="Arial" charset="0"/>
        </a:defRPr>
      </a:lvl4pPr>
      <a:lvl5pPr algn="ctr" rtl="0" eaLnBrk="1" fontAlgn="base" hangingPunct="1">
        <a:spcBef>
          <a:spcPct val="0"/>
        </a:spcBef>
        <a:spcAft>
          <a:spcPct val="0"/>
        </a:spcAft>
        <a:defRPr sz="3200" b="1">
          <a:solidFill>
            <a:srgbClr val="3366FF"/>
          </a:solidFill>
          <a:latin typeface="Arial" charset="0"/>
        </a:defRPr>
      </a:lvl5pPr>
      <a:lvl6pPr marL="457200" algn="ctr" rtl="0" eaLnBrk="1" fontAlgn="base" hangingPunct="1">
        <a:spcBef>
          <a:spcPct val="0"/>
        </a:spcBef>
        <a:spcAft>
          <a:spcPct val="0"/>
        </a:spcAft>
        <a:defRPr sz="3200" b="1">
          <a:solidFill>
            <a:srgbClr val="3366FF"/>
          </a:solidFill>
          <a:latin typeface="Arial" charset="0"/>
        </a:defRPr>
      </a:lvl6pPr>
      <a:lvl7pPr marL="914400" algn="ctr" rtl="0" eaLnBrk="1" fontAlgn="base" hangingPunct="1">
        <a:spcBef>
          <a:spcPct val="0"/>
        </a:spcBef>
        <a:spcAft>
          <a:spcPct val="0"/>
        </a:spcAft>
        <a:defRPr sz="3200" b="1">
          <a:solidFill>
            <a:srgbClr val="3366FF"/>
          </a:solidFill>
          <a:latin typeface="Arial" charset="0"/>
        </a:defRPr>
      </a:lvl7pPr>
      <a:lvl8pPr marL="1371600" algn="ctr" rtl="0" eaLnBrk="1" fontAlgn="base" hangingPunct="1">
        <a:spcBef>
          <a:spcPct val="0"/>
        </a:spcBef>
        <a:spcAft>
          <a:spcPct val="0"/>
        </a:spcAft>
        <a:defRPr sz="3200" b="1">
          <a:solidFill>
            <a:srgbClr val="3366FF"/>
          </a:solidFill>
          <a:latin typeface="Arial" charset="0"/>
        </a:defRPr>
      </a:lvl8pPr>
      <a:lvl9pPr marL="1828800" algn="ctr" rtl="0" eaLnBrk="1" fontAlgn="base" hangingPunct="1">
        <a:spcBef>
          <a:spcPct val="0"/>
        </a:spcBef>
        <a:spcAft>
          <a:spcPct val="0"/>
        </a:spcAft>
        <a:defRPr sz="3200" b="1">
          <a:solidFill>
            <a:srgbClr val="3366FF"/>
          </a:solidFill>
          <a:latin typeface="Arial" charset="0"/>
        </a:defRPr>
      </a:lvl9pPr>
    </p:titleStyle>
    <p:bodyStyle>
      <a:lvl1pPr marL="342900" indent="-342900" algn="l" rtl="0" eaLnBrk="1" fontAlgn="base" hangingPunct="1">
        <a:spcBef>
          <a:spcPct val="20000"/>
        </a:spcBef>
        <a:spcAft>
          <a:spcPct val="0"/>
        </a:spcAft>
        <a:buBlip>
          <a:blip r:embed="rId11"/>
        </a:buBlip>
        <a:defRPr sz="2000">
          <a:solidFill>
            <a:schemeClr val="tx2"/>
          </a:solidFill>
          <a:latin typeface="+mn-lt"/>
          <a:ea typeface="+mn-ea"/>
          <a:cs typeface="+mn-cs"/>
        </a:defRPr>
      </a:lvl1pPr>
      <a:lvl2pPr marL="742950" indent="-285750" algn="l" rtl="0" eaLnBrk="1" fontAlgn="base" hangingPunct="1">
        <a:spcBef>
          <a:spcPct val="20000"/>
        </a:spcBef>
        <a:spcAft>
          <a:spcPct val="0"/>
        </a:spcAft>
        <a:buBlip>
          <a:blip r:embed="rId12"/>
        </a:buBlip>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wmf"/><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video" Target="file:///C:\Users\ketzer\Documents\panda\projects\tpc\talks\evtdeco.mpg"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tags" Target="../tags/tag3.xml"/><Relationship Id="rId7" Type="http://schemas.openxmlformats.org/officeDocument/2006/relationships/image" Target="../media/image25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0.png"/><Relationship Id="rId11" Type="http://schemas.openxmlformats.org/officeDocument/2006/relationships/image" Target="../media/image56.png"/><Relationship Id="rId5" Type="http://schemas.openxmlformats.org/officeDocument/2006/relationships/image" Target="../media/image52.jpeg"/><Relationship Id="rId10" Type="http://schemas.openxmlformats.org/officeDocument/2006/relationships/image" Target="../media/image55.png"/><Relationship Id="rId4" Type="http://schemas.openxmlformats.org/officeDocument/2006/relationships/slideLayout" Target="../slideLayouts/slideLayout6.xml"/><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png"/><Relationship Id="rId7" Type="http://schemas.openxmlformats.org/officeDocument/2006/relationships/image" Target="../media/image61.wmf"/><Relationship Id="rId12"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7.xml"/><Relationship Id="rId7" Type="http://schemas.openxmlformats.org/officeDocument/2006/relationships/image" Target="../media/image7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slideLayout" Target="../slideLayouts/slideLayout6.xml"/><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tags" Target="../tags/tag10.xml"/><Relationship Id="rId7" Type="http://schemas.openxmlformats.org/officeDocument/2006/relationships/image" Target="../media/image93.png"/><Relationship Id="rId12" Type="http://schemas.openxmlformats.org/officeDocument/2006/relationships/image" Target="../media/image92.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6.xml"/><Relationship Id="rId11" Type="http://schemas.openxmlformats.org/officeDocument/2006/relationships/image" Target="../media/image97.png"/><Relationship Id="rId5" Type="http://schemas.openxmlformats.org/officeDocument/2006/relationships/tags" Target="../tags/tag12.xml"/><Relationship Id="rId10" Type="http://schemas.openxmlformats.org/officeDocument/2006/relationships/image" Target="../media/image96.png"/><Relationship Id="rId4" Type="http://schemas.openxmlformats.org/officeDocument/2006/relationships/tags" Target="../tags/tag11.xml"/><Relationship Id="rId9"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wmf"/><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image" Target="../media/image40.wmf"/><Relationship Id="rId7" Type="http://schemas.openxmlformats.org/officeDocument/2006/relationships/image" Target="../media/image133.png"/><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jpeg"/><Relationship Id="rId10" Type="http://schemas.openxmlformats.org/officeDocument/2006/relationships/image" Target="../media/image124.png"/><Relationship Id="rId4" Type="http://schemas.openxmlformats.org/officeDocument/2006/relationships/image" Target="../media/image130.jpeg"/><Relationship Id="rId9"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3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9.jpeg"/><Relationship Id="rId4" Type="http://schemas.openxmlformats.org/officeDocument/2006/relationships/image" Target="../media/image1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4.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4.wmf"/><Relationship Id="rId7" Type="http://schemas.openxmlformats.org/officeDocument/2006/relationships/image" Target="../media/image148.w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7.wmf"/><Relationship Id="rId11" Type="http://schemas.openxmlformats.org/officeDocument/2006/relationships/image" Target="../media/image151.jpeg"/><Relationship Id="rId5" Type="http://schemas.openxmlformats.org/officeDocument/2006/relationships/image" Target="../media/image146.wmf"/><Relationship Id="rId10" Type="http://schemas.openxmlformats.org/officeDocument/2006/relationships/image" Target="../media/image25.jpeg"/><Relationship Id="rId4" Type="http://schemas.openxmlformats.org/officeDocument/2006/relationships/image" Target="../media/image145.wmf"/><Relationship Id="rId9" Type="http://schemas.openxmlformats.org/officeDocument/2006/relationships/image" Target="../media/image150.jpeg"/></Relationships>
</file>

<file path=ppt/slides/_rels/slide55.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4.wmf"/><Relationship Id="rId7" Type="http://schemas.openxmlformats.org/officeDocument/2006/relationships/image" Target="../media/image148.w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7.wmf"/><Relationship Id="rId5" Type="http://schemas.openxmlformats.org/officeDocument/2006/relationships/image" Target="../media/image146.wmf"/><Relationship Id="rId10" Type="http://schemas.openxmlformats.org/officeDocument/2006/relationships/image" Target="../media/image153.png"/><Relationship Id="rId4" Type="http://schemas.openxmlformats.org/officeDocument/2006/relationships/image" Target="../media/image145.wmf"/><Relationship Id="rId9" Type="http://schemas.openxmlformats.org/officeDocument/2006/relationships/image" Target="../media/image152.jpeg"/></Relationships>
</file>

<file path=ppt/slides/_rels/slide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6.xml"/><Relationship Id="rId4" Type="http://schemas.openxmlformats.org/officeDocument/2006/relationships/image" Target="../media/image156.jpeg"/></Relationships>
</file>

<file path=ppt/slides/_rels/slide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64.png"/><Relationship Id="rId5" Type="http://schemas.openxmlformats.org/officeDocument/2006/relationships/image" Target="../media/image162.wmf"/><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 Id="rId4" Type="http://schemas.openxmlformats.org/officeDocument/2006/relationships/image" Target="../media/image1350.png"/></Relationships>
</file>

<file path=ppt/slides/_rels/slide6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6.xml"/><Relationship Id="rId5" Type="http://schemas.openxmlformats.org/officeDocument/2006/relationships/image" Target="../media/image171.png"/><Relationship Id="rId4" Type="http://schemas.openxmlformats.org/officeDocument/2006/relationships/image" Target="../media/image170.png"/></Relationships>
</file>

<file path=ppt/slides/_rels/slide6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slideLayout" Target="../slideLayouts/slideLayout6.xml"/><Relationship Id="rId7" Type="http://schemas.openxmlformats.org/officeDocument/2006/relationships/image" Target="../media/image17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2.png"/></Relationships>
</file>

<file path=ppt/slides/_rels/slide6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3.png"/></Relationships>
</file>

<file path=ppt/slides/_rels/slide6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6.xml"/><Relationship Id="rId5" Type="http://schemas.openxmlformats.org/officeDocument/2006/relationships/image" Target="../media/image187.jpeg"/><Relationship Id="rId4" Type="http://schemas.openxmlformats.org/officeDocument/2006/relationships/image" Target="../media/image186.png"/></Relationships>
</file>

<file path=ppt/slides/_rels/slide69.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88.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91.png"/><Relationship Id="rId4" Type="http://schemas.openxmlformats.org/officeDocument/2006/relationships/image" Target="../media/image190.png"/></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xml"/><Relationship Id="rId4" Type="http://schemas.openxmlformats.org/officeDocument/2006/relationships/image" Target="../media/image194.png"/></Relationships>
</file>

<file path=ppt/slides/_rels/slide7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oleObject" Target="../embeddings/oleObject4.bin"/><Relationship Id="rId7" Type="http://schemas.openxmlformats.org/officeDocument/2006/relationships/image" Target="../media/image195.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96.png"/><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0.png"/><Relationship Id="rId4" Type="http://schemas.openxmlformats.org/officeDocument/2006/relationships/image" Target="../media/image199.wmf"/></Relationships>
</file>

<file path=ppt/slides/_rels/slide7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6.xml"/><Relationship Id="rId4" Type="http://schemas.openxmlformats.org/officeDocument/2006/relationships/image" Target="../media/image204.png"/></Relationships>
</file>

<file path=ppt/slides/_rels/slide7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ctrTitle"/>
          </p:nvPr>
        </p:nvSpPr>
        <p:spPr>
          <a:xfrm>
            <a:off x="1177238" y="836712"/>
            <a:ext cx="6794500" cy="1973263"/>
          </a:xfrm>
        </p:spPr>
        <p:txBody>
          <a:bodyPr/>
          <a:lstStyle/>
          <a:p>
            <a:r>
              <a:rPr lang="de-DE" altLang="de-DE" sz="2200" dirty="0" smtClean="0"/>
              <a:t>Bachelor- und Masterarbeit</a:t>
            </a:r>
            <a:r>
              <a:rPr lang="de-DE" altLang="de-DE" sz="2200" dirty="0"/>
              <a:t/>
            </a:r>
            <a:br>
              <a:rPr lang="de-DE" altLang="de-DE" sz="2200" dirty="0"/>
            </a:br>
            <a:r>
              <a:rPr lang="de-DE" altLang="de-DE" dirty="0" smtClean="0">
                <a:solidFill>
                  <a:srgbClr val="FF0000"/>
                </a:solidFill>
              </a:rPr>
              <a:t>The</a:t>
            </a:r>
            <a:r>
              <a:rPr lang="de-DE" altLang="de-DE" sz="2200" dirty="0" smtClean="0">
                <a:solidFill>
                  <a:srgbClr val="FF0000"/>
                </a:solidFill>
              </a:rPr>
              <a:t> </a:t>
            </a:r>
            <a:r>
              <a:rPr lang="de-DE" altLang="de-DE" dirty="0" smtClean="0">
                <a:solidFill>
                  <a:srgbClr val="FF0000"/>
                </a:solidFill>
              </a:rPr>
              <a:t>Gas </a:t>
            </a:r>
            <a:r>
              <a:rPr lang="de-DE" altLang="de-DE" dirty="0" err="1" smtClean="0">
                <a:solidFill>
                  <a:srgbClr val="FF0000"/>
                </a:solidFill>
              </a:rPr>
              <a:t>Electron</a:t>
            </a:r>
            <a:r>
              <a:rPr lang="de-DE" altLang="de-DE" dirty="0" smtClean="0">
                <a:solidFill>
                  <a:srgbClr val="FF0000"/>
                </a:solidFill>
              </a:rPr>
              <a:t> Multiplier </a:t>
            </a:r>
            <a:r>
              <a:rPr lang="de-DE" altLang="de-DE" dirty="0" smtClean="0">
                <a:solidFill>
                  <a:srgbClr val="FF0000"/>
                </a:solidFill>
              </a:rPr>
              <a:t>-  </a:t>
            </a:r>
            <a:r>
              <a:rPr lang="de-DE" altLang="de-DE" dirty="0" err="1">
                <a:solidFill>
                  <a:srgbClr val="FF0000"/>
                </a:solidFill>
              </a:rPr>
              <a:t>R</a:t>
            </a:r>
            <a:r>
              <a:rPr lang="de-DE" altLang="de-DE" dirty="0" err="1" smtClean="0">
                <a:solidFill>
                  <a:srgbClr val="FF0000"/>
                </a:solidFill>
              </a:rPr>
              <a:t>ecent</a:t>
            </a:r>
            <a:r>
              <a:rPr lang="de-DE" altLang="de-DE" dirty="0" smtClean="0">
                <a:solidFill>
                  <a:srgbClr val="FF0000"/>
                </a:solidFill>
              </a:rPr>
              <a:t> </a:t>
            </a:r>
            <a:r>
              <a:rPr lang="de-DE" altLang="de-DE" dirty="0" err="1" smtClean="0">
                <a:solidFill>
                  <a:srgbClr val="FF0000"/>
                </a:solidFill>
              </a:rPr>
              <a:t>Developments</a:t>
            </a:r>
            <a:r>
              <a:rPr lang="de-DE" altLang="de-DE" dirty="0" smtClean="0">
                <a:solidFill>
                  <a:srgbClr val="FF0000"/>
                </a:solidFill>
              </a:rPr>
              <a:t> </a:t>
            </a:r>
            <a:r>
              <a:rPr lang="de-DE" altLang="de-DE" dirty="0" err="1" smtClean="0">
                <a:solidFill>
                  <a:srgbClr val="FF0000"/>
                </a:solidFill>
              </a:rPr>
              <a:t>and</a:t>
            </a:r>
            <a:r>
              <a:rPr lang="de-DE" altLang="de-DE" dirty="0" smtClean="0">
                <a:solidFill>
                  <a:srgbClr val="FF0000"/>
                </a:solidFill>
              </a:rPr>
              <a:t> </a:t>
            </a:r>
            <a:r>
              <a:rPr lang="de-DE" altLang="de-DE" dirty="0" err="1" smtClean="0">
                <a:solidFill>
                  <a:srgbClr val="FF0000"/>
                </a:solidFill>
              </a:rPr>
              <a:t>Applications</a:t>
            </a:r>
            <a:endParaRPr lang="de-DE" altLang="de-DE" dirty="0">
              <a:solidFill>
                <a:srgbClr val="FF0000"/>
              </a:solidFill>
            </a:endParaRPr>
          </a:p>
        </p:txBody>
      </p:sp>
      <p:sp>
        <p:nvSpPr>
          <p:cNvPr id="149507" name="Rectangle 3"/>
          <p:cNvSpPr>
            <a:spLocks noGrp="1" noChangeArrowheads="1"/>
          </p:cNvSpPr>
          <p:nvPr>
            <p:ph type="subTitle" idx="1"/>
          </p:nvPr>
        </p:nvSpPr>
        <p:spPr>
          <a:xfrm>
            <a:off x="909638" y="4902338"/>
            <a:ext cx="6789737" cy="936625"/>
          </a:xfrm>
        </p:spPr>
        <p:txBody>
          <a:bodyPr/>
          <a:lstStyle/>
          <a:p>
            <a:r>
              <a:rPr lang="en-US" altLang="de-DE" dirty="0" smtClean="0"/>
              <a:t>Bernhard </a:t>
            </a:r>
            <a:r>
              <a:rPr lang="en-US" altLang="de-DE" dirty="0" err="1" smtClean="0"/>
              <a:t>Ketzer</a:t>
            </a:r>
            <a:endParaRPr lang="en-US" altLang="de-DE" dirty="0" smtClean="0"/>
          </a:p>
          <a:p>
            <a:r>
              <a:rPr lang="en-US" altLang="de-DE" dirty="0" smtClean="0"/>
              <a:t>Helmholtz-</a:t>
            </a:r>
            <a:r>
              <a:rPr lang="en-US" altLang="de-DE" dirty="0" err="1" smtClean="0"/>
              <a:t>Institut</a:t>
            </a:r>
            <a:r>
              <a:rPr lang="en-US" altLang="de-DE" dirty="0" smtClean="0"/>
              <a:t> f</a:t>
            </a:r>
            <a:r>
              <a:rPr lang="de-DE" altLang="de-DE" dirty="0" err="1" smtClean="0"/>
              <a:t>ür</a:t>
            </a:r>
            <a:r>
              <a:rPr lang="de-DE" altLang="de-DE" dirty="0" smtClean="0"/>
              <a:t> Strahlen- und Kernphysik</a:t>
            </a:r>
            <a:endParaRPr lang="de-DE" altLang="de-DE" dirty="0"/>
          </a:p>
          <a:p>
            <a:r>
              <a:rPr lang="en-US" altLang="de-DE" dirty="0" err="1" smtClean="0"/>
              <a:t>Universit</a:t>
            </a:r>
            <a:r>
              <a:rPr lang="de-DE" altLang="de-DE" dirty="0" err="1" smtClean="0"/>
              <a:t>ät</a:t>
            </a:r>
            <a:r>
              <a:rPr lang="de-DE" altLang="de-DE" dirty="0" smtClean="0"/>
              <a:t> Bonn</a:t>
            </a:r>
            <a:endParaRPr lang="de-DE" altLang="de-DE"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5547" y="3124715"/>
            <a:ext cx="1652093" cy="1499796"/>
          </a:xfrm>
          <a:prstGeom prst="rect">
            <a:avLst/>
          </a:prstGeom>
        </p:spPr>
      </p:pic>
    </p:spTree>
    <p:extLst>
      <p:ext uri="{BB962C8B-B14F-4D97-AF65-F5344CB8AC3E}">
        <p14:creationId xmlns:p14="http://schemas.microsoft.com/office/powerpoint/2010/main" val="3381231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0"/>
          </p:nvPr>
        </p:nvSpPr>
        <p:spPr/>
        <p:txBody>
          <a:bodyPr/>
          <a:lstStyle/>
          <a:p>
            <a:r>
              <a:rPr lang="en-US"/>
              <a:t>B.</a:t>
            </a:r>
            <a:r>
              <a:rPr lang="en-US">
                <a:latin typeface="Times New Roman" pitchFamily="18" charset="0"/>
              </a:rPr>
              <a:t> </a:t>
            </a:r>
            <a:r>
              <a:rPr lang="en-US"/>
              <a:t>Ketzer</a:t>
            </a:r>
          </a:p>
        </p:txBody>
      </p:sp>
      <p:sp>
        <p:nvSpPr>
          <p:cNvPr id="133124" name="Rectangle 4"/>
          <p:cNvSpPr>
            <a:spLocks noGrp="1" noChangeArrowheads="1"/>
          </p:cNvSpPr>
          <p:nvPr>
            <p:ph type="title"/>
          </p:nvPr>
        </p:nvSpPr>
        <p:spPr/>
        <p:txBody>
          <a:bodyPr/>
          <a:lstStyle/>
          <a:p>
            <a:r>
              <a:rPr lang="en-US" dirty="0"/>
              <a:t>GEM Manufacturing</a:t>
            </a:r>
          </a:p>
        </p:txBody>
      </p:sp>
      <p:sp>
        <p:nvSpPr>
          <p:cNvPr id="22" name="Text Box 8"/>
          <p:cNvSpPr txBox="1">
            <a:spLocks noChangeArrowheads="1"/>
          </p:cNvSpPr>
          <p:nvPr/>
        </p:nvSpPr>
        <p:spPr bwMode="auto">
          <a:xfrm>
            <a:off x="323528" y="1052736"/>
            <a:ext cx="4896544" cy="4632037"/>
          </a:xfrm>
          <a:prstGeom prst="rect">
            <a:avLst/>
          </a:prstGeom>
          <a:noFill/>
          <a:ln w="9525">
            <a:noFill/>
            <a:miter lim="800000"/>
            <a:headEnd/>
            <a:tailEnd/>
          </a:ln>
          <a:effectLst/>
        </p:spPr>
        <p:txBody>
          <a:bodyPr wrap="square">
            <a:spAutoFit/>
          </a:bodyPr>
          <a:lstStyle/>
          <a:p>
            <a:pPr>
              <a:spcBef>
                <a:spcPts val="600"/>
              </a:spcBef>
            </a:pPr>
            <a:r>
              <a:rPr lang="en-US" b="1" dirty="0" smtClean="0">
                <a:solidFill>
                  <a:srgbClr val="FF0000"/>
                </a:solidFill>
              </a:rPr>
              <a:t>Limitations of double-mask technique</a:t>
            </a:r>
          </a:p>
          <a:p>
            <a:pPr>
              <a:spcBef>
                <a:spcPts val="600"/>
              </a:spcBef>
            </a:pPr>
            <a:r>
              <a:rPr lang="en-US" dirty="0" smtClean="0">
                <a:solidFill>
                  <a:srgbClr val="002496"/>
                </a:solidFill>
              </a:rPr>
              <a:t>1. Image </a:t>
            </a:r>
            <a:r>
              <a:rPr lang="en-US" dirty="0">
                <a:solidFill>
                  <a:srgbClr val="002496"/>
                </a:solidFill>
              </a:rPr>
              <a:t>transfer using two </a:t>
            </a:r>
            <a:r>
              <a:rPr lang="en-US" dirty="0" smtClean="0">
                <a:solidFill>
                  <a:srgbClr val="002496"/>
                </a:solidFill>
              </a:rPr>
              <a:t>film  </a:t>
            </a:r>
          </a:p>
          <a:p>
            <a:pPr>
              <a:spcBef>
                <a:spcPts val="600"/>
              </a:spcBef>
            </a:pPr>
            <a:r>
              <a:rPr lang="en-US" dirty="0" smtClean="0">
                <a:solidFill>
                  <a:srgbClr val="002496"/>
                </a:solidFill>
              </a:rPr>
              <a:t>   masks (</a:t>
            </a:r>
            <a:r>
              <a:rPr lang="en-US" dirty="0" err="1" smtClean="0">
                <a:solidFill>
                  <a:srgbClr val="002496"/>
                </a:solidFill>
              </a:rPr>
              <a:t>photoplotted</a:t>
            </a:r>
            <a:r>
              <a:rPr lang="en-US" dirty="0" smtClean="0">
                <a:solidFill>
                  <a:srgbClr val="002496"/>
                </a:solidFill>
              </a:rPr>
              <a:t> </a:t>
            </a:r>
            <a:r>
              <a:rPr lang="en-US" dirty="0">
                <a:solidFill>
                  <a:srgbClr val="002496"/>
                </a:solidFill>
              </a:rPr>
              <a:t>polyester) </a:t>
            </a:r>
          </a:p>
          <a:p>
            <a:pPr>
              <a:spcBef>
                <a:spcPts val="600"/>
              </a:spcBef>
            </a:pPr>
            <a:r>
              <a:rPr lang="en-US" dirty="0" smtClean="0">
                <a:solidFill>
                  <a:srgbClr val="002496"/>
                </a:solidFill>
              </a:rPr>
              <a:t>  </a:t>
            </a:r>
            <a:r>
              <a:rPr lang="en-US" dirty="0" smtClean="0">
                <a:solidFill>
                  <a:srgbClr val="002496"/>
                </a:solidFill>
                <a:sym typeface="Wingdings 3"/>
              </a:rPr>
              <a:t></a:t>
            </a:r>
            <a:r>
              <a:rPr lang="en-US" dirty="0" smtClean="0">
                <a:solidFill>
                  <a:srgbClr val="002496"/>
                </a:solidFill>
              </a:rPr>
              <a:t> </a:t>
            </a:r>
            <a:r>
              <a:rPr lang="en-US" dirty="0">
                <a:solidFill>
                  <a:srgbClr val="002496"/>
                </a:solidFill>
              </a:rPr>
              <a:t>Difficult above </a:t>
            </a:r>
            <a:r>
              <a:rPr lang="en-US" dirty="0" smtClean="0">
                <a:solidFill>
                  <a:srgbClr val="002496"/>
                </a:solidFill>
              </a:rPr>
              <a:t>400</a:t>
            </a:r>
            <a:r>
              <a:rPr lang="en-US" dirty="0" smtClean="0">
                <a:solidFill>
                  <a:srgbClr val="002496"/>
                </a:solidFill>
                <a:cs typeface="Arial" charset="0"/>
              </a:rPr>
              <a:t>×400 mm</a:t>
            </a:r>
            <a:r>
              <a:rPr lang="en-US" baseline="30000" dirty="0" smtClean="0">
                <a:solidFill>
                  <a:srgbClr val="002496"/>
                </a:solidFill>
                <a:cs typeface="Arial" charset="0"/>
              </a:rPr>
              <a:t>2</a:t>
            </a:r>
            <a:r>
              <a:rPr lang="en-US" dirty="0" smtClean="0">
                <a:solidFill>
                  <a:srgbClr val="002496"/>
                </a:solidFill>
                <a:cs typeface="Arial" charset="0"/>
              </a:rPr>
              <a:t>  </a:t>
            </a:r>
          </a:p>
          <a:p>
            <a:pPr>
              <a:spcBef>
                <a:spcPts val="600"/>
              </a:spcBef>
            </a:pPr>
            <a:r>
              <a:rPr lang="en-US" dirty="0" smtClean="0">
                <a:solidFill>
                  <a:srgbClr val="002496"/>
                </a:solidFill>
                <a:cs typeface="Arial" charset="0"/>
              </a:rPr>
              <a:t>  due </a:t>
            </a:r>
            <a:r>
              <a:rPr lang="en-US" dirty="0">
                <a:solidFill>
                  <a:srgbClr val="002496"/>
                </a:solidFill>
                <a:cs typeface="Arial" charset="0"/>
              </a:rPr>
              <a:t>to</a:t>
            </a:r>
          </a:p>
          <a:p>
            <a:pPr lvl="1">
              <a:spcBef>
                <a:spcPts val="600"/>
              </a:spcBef>
              <a:buFontTx/>
              <a:buChar char="•"/>
            </a:pPr>
            <a:r>
              <a:rPr lang="en-US" dirty="0">
                <a:solidFill>
                  <a:srgbClr val="002496"/>
                </a:solidFill>
                <a:cs typeface="Arial" charset="0"/>
              </a:rPr>
              <a:t> Film accuracy</a:t>
            </a:r>
          </a:p>
          <a:p>
            <a:pPr lvl="1">
              <a:spcBef>
                <a:spcPts val="600"/>
              </a:spcBef>
              <a:buFontTx/>
              <a:buChar char="•"/>
            </a:pPr>
            <a:r>
              <a:rPr lang="en-US" dirty="0">
                <a:solidFill>
                  <a:srgbClr val="002496"/>
                </a:solidFill>
                <a:cs typeface="Arial" charset="0"/>
              </a:rPr>
              <a:t> Temperature and humidity </a:t>
            </a:r>
            <a:r>
              <a:rPr lang="en-US" dirty="0" smtClean="0">
                <a:solidFill>
                  <a:srgbClr val="002496"/>
                </a:solidFill>
                <a:cs typeface="Arial" charset="0"/>
              </a:rPr>
              <a:t>       variations</a:t>
            </a:r>
            <a:r>
              <a:rPr lang="en-US" dirty="0" smtClean="0">
                <a:cs typeface="Arial" charset="0"/>
              </a:rPr>
              <a:t> </a:t>
            </a:r>
            <a:endParaRPr lang="en-US" dirty="0">
              <a:cs typeface="Arial" charset="0"/>
            </a:endParaRPr>
          </a:p>
          <a:p>
            <a:pPr lvl="1">
              <a:spcBef>
                <a:spcPts val="600"/>
              </a:spcBef>
              <a:buFontTx/>
              <a:buChar char="•"/>
            </a:pPr>
            <a:r>
              <a:rPr lang="en-US" dirty="0">
                <a:solidFill>
                  <a:srgbClr val="002496"/>
                </a:solidFill>
                <a:cs typeface="Arial" charset="0"/>
              </a:rPr>
              <a:t> Alignment of </a:t>
            </a:r>
            <a:r>
              <a:rPr lang="en-US" dirty="0" smtClean="0">
                <a:solidFill>
                  <a:srgbClr val="002496"/>
                </a:solidFill>
                <a:cs typeface="Arial" charset="0"/>
              </a:rPr>
              <a:t>masks</a:t>
            </a:r>
          </a:p>
          <a:p>
            <a:pPr>
              <a:spcBef>
                <a:spcPts val="600"/>
              </a:spcBef>
            </a:pPr>
            <a:r>
              <a:rPr lang="en-US" dirty="0" smtClean="0">
                <a:solidFill>
                  <a:srgbClr val="002496"/>
                </a:solidFill>
                <a:cs typeface="Arial" charset="0"/>
              </a:rPr>
              <a:t>2. Raw material:</a:t>
            </a:r>
          </a:p>
          <a:p>
            <a:pPr lvl="1">
              <a:spcBef>
                <a:spcPts val="600"/>
              </a:spcBef>
              <a:buFontTx/>
              <a:buChar char="•"/>
            </a:pPr>
            <a:r>
              <a:rPr lang="en-US" dirty="0" smtClean="0">
                <a:solidFill>
                  <a:srgbClr val="002496"/>
                </a:solidFill>
                <a:cs typeface="Arial" charset="0"/>
              </a:rPr>
              <a:t> rolls of 100 m × 0.457 m</a:t>
            </a:r>
          </a:p>
          <a:p>
            <a:pPr lvl="1">
              <a:spcBef>
                <a:spcPts val="600"/>
              </a:spcBef>
              <a:buFontTx/>
              <a:buChar char="•"/>
            </a:pPr>
            <a:r>
              <a:rPr lang="en-US" dirty="0" smtClean="0">
                <a:solidFill>
                  <a:srgbClr val="002496"/>
                </a:solidFill>
                <a:cs typeface="Arial" charset="0"/>
              </a:rPr>
              <a:t> new: 0.6 m width</a:t>
            </a:r>
            <a:endParaRPr lang="en-US" dirty="0">
              <a:solidFill>
                <a:srgbClr val="002496"/>
              </a:solidFill>
              <a:cs typeface="Arial" charset="0"/>
            </a:endParaRPr>
          </a:p>
        </p:txBody>
      </p:sp>
      <p:pic>
        <p:nvPicPr>
          <p:cNvPr id="20" name="Picture 22" descr="gem_image_transfer"/>
          <p:cNvPicPr>
            <a:picLocks noChangeAspect="1" noChangeArrowheads="1"/>
          </p:cNvPicPr>
          <p:nvPr/>
        </p:nvPicPr>
        <p:blipFill>
          <a:blip r:embed="rId3" cstate="print"/>
          <a:srcRect/>
          <a:stretch>
            <a:fillRect/>
          </a:stretch>
        </p:blipFill>
        <p:spPr bwMode="auto">
          <a:xfrm>
            <a:off x="4528118" y="1556792"/>
            <a:ext cx="4462268" cy="3096344"/>
          </a:xfrm>
          <a:prstGeom prst="rect">
            <a:avLst/>
          </a:prstGeom>
          <a:noFill/>
          <a:ln w="9525">
            <a:noFill/>
            <a:miter lim="800000"/>
            <a:headEnd/>
            <a:tailEnd/>
          </a:ln>
          <a:effectLst/>
        </p:spPr>
      </p:pic>
      <p:sp>
        <p:nvSpPr>
          <p:cNvPr id="2" name="Datumsplatzhalter 1"/>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372447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107504" y="1254337"/>
            <a:ext cx="4828566" cy="784830"/>
          </a:xfrm>
          <a:prstGeom prst="rect">
            <a:avLst/>
          </a:prstGeom>
          <a:noFill/>
        </p:spPr>
        <p:txBody>
          <a:bodyPr wrap="none" rtlCol="0">
            <a:spAutoFit/>
          </a:bodyPr>
          <a:lstStyle/>
          <a:p>
            <a:pPr>
              <a:spcBef>
                <a:spcPts val="600"/>
              </a:spcBef>
            </a:pPr>
            <a:r>
              <a:rPr lang="en-US" dirty="0" err="1" smtClean="0">
                <a:solidFill>
                  <a:srgbClr val="000096"/>
                </a:solidFill>
              </a:rPr>
              <a:t>Photoresist</a:t>
            </a:r>
            <a:r>
              <a:rPr lang="en-US" dirty="0" smtClean="0">
                <a:solidFill>
                  <a:srgbClr val="000096"/>
                </a:solidFill>
              </a:rPr>
              <a:t> deposition on base material</a:t>
            </a:r>
          </a:p>
          <a:p>
            <a:pPr>
              <a:spcBef>
                <a:spcPts val="600"/>
              </a:spcBef>
            </a:pPr>
            <a:r>
              <a:rPr lang="en-US" dirty="0" err="1" smtClean="0">
                <a:solidFill>
                  <a:srgbClr val="000096"/>
                </a:solidFill>
              </a:rPr>
              <a:t>Photoresist</a:t>
            </a:r>
            <a:r>
              <a:rPr lang="en-US" dirty="0" smtClean="0">
                <a:solidFill>
                  <a:srgbClr val="000096"/>
                </a:solidFill>
              </a:rPr>
              <a:t> hole patterning (single mask)</a:t>
            </a:r>
          </a:p>
        </p:txBody>
      </p:sp>
      <p:sp>
        <p:nvSpPr>
          <p:cNvPr id="2" name="Title 1"/>
          <p:cNvSpPr>
            <a:spLocks noGrp="1"/>
          </p:cNvSpPr>
          <p:nvPr>
            <p:ph type="title"/>
          </p:nvPr>
        </p:nvSpPr>
        <p:spPr/>
        <p:txBody>
          <a:bodyPr/>
          <a:lstStyle/>
          <a:p>
            <a:r>
              <a:rPr lang="en-US" dirty="0" smtClean="0"/>
              <a:t>Single-Mask Process</a:t>
            </a:r>
            <a:endParaRPr lang="de-DE" dirty="0"/>
          </a:p>
        </p:txBody>
      </p:sp>
      <p:sp>
        <p:nvSpPr>
          <p:cNvPr id="3" name="Footer Placeholder 2"/>
          <p:cNvSpPr>
            <a:spLocks noGrp="1"/>
          </p:cNvSpPr>
          <p:nvPr>
            <p:ph type="ftr" sz="quarter" idx="10"/>
          </p:nvPr>
        </p:nvSpPr>
        <p:spPr/>
        <p:txBody>
          <a:bodyPr/>
          <a:lstStyle/>
          <a:p>
            <a:r>
              <a:rPr lang="en-US" smtClean="0"/>
              <a:t>B.</a:t>
            </a:r>
            <a:r>
              <a:rPr lang="en-US" smtClean="0">
                <a:latin typeface="Times New Roman" pitchFamily="18" charset="0"/>
              </a:rPr>
              <a:t> </a:t>
            </a:r>
            <a:r>
              <a:rPr lang="en-US" smtClean="0"/>
              <a:t>Ketzer</a:t>
            </a:r>
            <a:endParaRPr lang="en-US"/>
          </a:p>
        </p:txBody>
      </p:sp>
      <p:grpSp>
        <p:nvGrpSpPr>
          <p:cNvPr id="31" name="Group 30"/>
          <p:cNvGrpSpPr/>
          <p:nvPr/>
        </p:nvGrpSpPr>
        <p:grpSpPr>
          <a:xfrm>
            <a:off x="5543800" y="1196752"/>
            <a:ext cx="3600000" cy="900000"/>
            <a:chOff x="971600" y="1772816"/>
            <a:chExt cx="7328338" cy="3484984"/>
          </a:xfrm>
        </p:grpSpPr>
        <p:sp>
          <p:nvSpPr>
            <p:cNvPr id="23" name="Rectangle 15"/>
            <p:cNvSpPr>
              <a:spLocks noChangeArrowheads="1"/>
            </p:cNvSpPr>
            <p:nvPr/>
          </p:nvSpPr>
          <p:spPr bwMode="auto">
            <a:xfrm>
              <a:off x="984739" y="2362200"/>
              <a:ext cx="495541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 name="Rectangle 16"/>
            <p:cNvSpPr>
              <a:spLocks noChangeArrowheads="1"/>
            </p:cNvSpPr>
            <p:nvPr/>
          </p:nvSpPr>
          <p:spPr bwMode="auto">
            <a:xfrm>
              <a:off x="5627077" y="236220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 name="Rectangle 17"/>
            <p:cNvSpPr>
              <a:spLocks noChangeArrowheads="1"/>
            </p:cNvSpPr>
            <p:nvPr/>
          </p:nvSpPr>
          <p:spPr bwMode="auto">
            <a:xfrm>
              <a:off x="984738" y="4267200"/>
              <a:ext cx="7259670"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 name="Rectangle 18"/>
            <p:cNvSpPr>
              <a:spLocks noChangeArrowheads="1"/>
            </p:cNvSpPr>
            <p:nvPr/>
          </p:nvSpPr>
          <p:spPr bwMode="auto">
            <a:xfrm>
              <a:off x="984739" y="2743200"/>
              <a:ext cx="4739389" cy="1524000"/>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 name="Rectangle 19"/>
            <p:cNvSpPr>
              <a:spLocks noChangeArrowheads="1"/>
            </p:cNvSpPr>
            <p:nvPr/>
          </p:nvSpPr>
          <p:spPr bwMode="auto">
            <a:xfrm>
              <a:off x="5627077" y="2743200"/>
              <a:ext cx="2643554" cy="1524000"/>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 name="Rectangle 64"/>
            <p:cNvSpPr>
              <a:spLocks noChangeArrowheads="1"/>
            </p:cNvSpPr>
            <p:nvPr/>
          </p:nvSpPr>
          <p:spPr bwMode="auto">
            <a:xfrm>
              <a:off x="971600" y="1772816"/>
              <a:ext cx="2592288" cy="609600"/>
            </a:xfrm>
            <a:prstGeom prst="rect">
              <a:avLst/>
            </a:prstGeom>
            <a:solidFill>
              <a:srgbClr val="00ADDC">
                <a:lumMod val="50000"/>
              </a:srgbClr>
            </a:solidFill>
            <a:ln w="9525">
              <a:solidFill>
                <a:srgbClr val="00ADDC">
                  <a:lumMod val="50000"/>
                </a:srgbClr>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15um resist</a:t>
              </a: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Rectangle 64"/>
            <p:cNvSpPr>
              <a:spLocks noChangeArrowheads="1"/>
            </p:cNvSpPr>
            <p:nvPr/>
          </p:nvSpPr>
          <p:spPr bwMode="auto">
            <a:xfrm>
              <a:off x="5652120" y="1772816"/>
              <a:ext cx="2592288" cy="609600"/>
            </a:xfrm>
            <a:prstGeom prst="rect">
              <a:avLst/>
            </a:prstGeom>
            <a:solidFill>
              <a:srgbClr val="00ADDC">
                <a:lumMod val="50000"/>
              </a:srgbClr>
            </a:solidFill>
            <a:ln w="9525">
              <a:solidFill>
                <a:srgbClr val="00ADDC">
                  <a:lumMod val="50000"/>
                </a:srgbClr>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64"/>
            <p:cNvSpPr>
              <a:spLocks noChangeArrowheads="1"/>
            </p:cNvSpPr>
            <p:nvPr/>
          </p:nvSpPr>
          <p:spPr bwMode="auto">
            <a:xfrm>
              <a:off x="984738" y="4648200"/>
              <a:ext cx="7315200" cy="609600"/>
            </a:xfrm>
            <a:prstGeom prst="rect">
              <a:avLst/>
            </a:prstGeom>
            <a:solidFill>
              <a:srgbClr val="00ADDC">
                <a:lumMod val="50000"/>
              </a:srgbClr>
            </a:solidFill>
            <a:ln w="9525">
              <a:solidFill>
                <a:srgbClr val="00ADDC">
                  <a:lumMod val="50000"/>
                </a:srgbClr>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15um resist</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48" name="Group 47"/>
          <p:cNvGrpSpPr/>
          <p:nvPr/>
        </p:nvGrpSpPr>
        <p:grpSpPr>
          <a:xfrm>
            <a:off x="5544000" y="2348880"/>
            <a:ext cx="3600000" cy="900000"/>
            <a:chOff x="971600" y="1772816"/>
            <a:chExt cx="7328338" cy="3484984"/>
          </a:xfrm>
        </p:grpSpPr>
        <p:sp>
          <p:nvSpPr>
            <p:cNvPr id="40" name="Rectangle 15"/>
            <p:cNvSpPr>
              <a:spLocks noChangeArrowheads="1"/>
            </p:cNvSpPr>
            <p:nvPr/>
          </p:nvSpPr>
          <p:spPr bwMode="auto">
            <a:xfrm>
              <a:off x="984739" y="236220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1" name="Rectangle 16"/>
            <p:cNvSpPr>
              <a:spLocks noChangeArrowheads="1"/>
            </p:cNvSpPr>
            <p:nvPr/>
          </p:nvSpPr>
          <p:spPr bwMode="auto">
            <a:xfrm>
              <a:off x="5627077" y="236220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2" name="Rectangle 17"/>
            <p:cNvSpPr>
              <a:spLocks noChangeArrowheads="1"/>
            </p:cNvSpPr>
            <p:nvPr/>
          </p:nvSpPr>
          <p:spPr bwMode="auto">
            <a:xfrm>
              <a:off x="984738" y="4267200"/>
              <a:ext cx="7259670"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 name="Rectangle 18"/>
            <p:cNvSpPr>
              <a:spLocks noChangeArrowheads="1"/>
            </p:cNvSpPr>
            <p:nvPr/>
          </p:nvSpPr>
          <p:spPr bwMode="auto">
            <a:xfrm>
              <a:off x="984739" y="2743200"/>
              <a:ext cx="4739389" cy="1524000"/>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 name="Rectangle 19"/>
            <p:cNvSpPr>
              <a:spLocks noChangeArrowheads="1"/>
            </p:cNvSpPr>
            <p:nvPr/>
          </p:nvSpPr>
          <p:spPr bwMode="auto">
            <a:xfrm>
              <a:off x="5627077" y="2743200"/>
              <a:ext cx="2643554" cy="1524000"/>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 name="Rectangle 64"/>
            <p:cNvSpPr>
              <a:spLocks noChangeArrowheads="1"/>
            </p:cNvSpPr>
            <p:nvPr/>
          </p:nvSpPr>
          <p:spPr bwMode="auto">
            <a:xfrm>
              <a:off x="984738" y="4648200"/>
              <a:ext cx="7315200" cy="609600"/>
            </a:xfrm>
            <a:prstGeom prst="rect">
              <a:avLst/>
            </a:prstGeom>
            <a:solidFill>
              <a:srgbClr val="00ADDC">
                <a:lumMod val="50000"/>
              </a:srgbClr>
            </a:solidFill>
            <a:ln w="9525">
              <a:solidFill>
                <a:srgbClr val="00ADDC">
                  <a:lumMod val="50000"/>
                </a:srgbClr>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64"/>
            <p:cNvSpPr>
              <a:spLocks noChangeArrowheads="1"/>
            </p:cNvSpPr>
            <p:nvPr/>
          </p:nvSpPr>
          <p:spPr bwMode="auto">
            <a:xfrm>
              <a:off x="971600" y="1772816"/>
              <a:ext cx="2592288" cy="609600"/>
            </a:xfrm>
            <a:prstGeom prst="rect">
              <a:avLst/>
            </a:prstGeom>
            <a:solidFill>
              <a:srgbClr val="00ADDC">
                <a:lumMod val="50000"/>
              </a:srgbClr>
            </a:solidFill>
            <a:ln w="9525">
              <a:solidFill>
                <a:srgbClr val="00ADDC">
                  <a:lumMod val="50000"/>
                </a:srgbClr>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64"/>
            <p:cNvSpPr>
              <a:spLocks noChangeArrowheads="1"/>
            </p:cNvSpPr>
            <p:nvPr/>
          </p:nvSpPr>
          <p:spPr bwMode="auto">
            <a:xfrm>
              <a:off x="5652120" y="1772816"/>
              <a:ext cx="2592288" cy="609600"/>
            </a:xfrm>
            <a:prstGeom prst="rect">
              <a:avLst/>
            </a:prstGeom>
            <a:solidFill>
              <a:srgbClr val="00ADDC">
                <a:lumMod val="50000"/>
              </a:srgbClr>
            </a:solidFill>
            <a:ln w="9525">
              <a:solidFill>
                <a:srgbClr val="00ADDC">
                  <a:lumMod val="50000"/>
                </a:srgbClr>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57" name="Group 56"/>
          <p:cNvGrpSpPr/>
          <p:nvPr/>
        </p:nvGrpSpPr>
        <p:grpSpPr>
          <a:xfrm>
            <a:off x="5544000" y="3397493"/>
            <a:ext cx="3600000" cy="576064"/>
            <a:chOff x="984738" y="2362200"/>
            <a:chExt cx="7315200" cy="2286000"/>
          </a:xfrm>
        </p:grpSpPr>
        <p:sp>
          <p:nvSpPr>
            <p:cNvPr id="49" name="Rectangle 15"/>
            <p:cNvSpPr>
              <a:spLocks noChangeArrowheads="1"/>
            </p:cNvSpPr>
            <p:nvPr/>
          </p:nvSpPr>
          <p:spPr bwMode="auto">
            <a:xfrm>
              <a:off x="984739" y="2362200"/>
              <a:ext cx="2602523" cy="381000"/>
            </a:xfrm>
            <a:prstGeom prst="rect">
              <a:avLst/>
            </a:prstGeom>
            <a:solidFill>
              <a:srgbClr val="FF3300"/>
            </a:solidFill>
            <a:ln w="9525">
              <a:solidFill>
                <a:srgbClr val="FF3300"/>
              </a:solidFill>
              <a:miter lim="800000"/>
              <a:headEnd/>
              <a:tailEnd/>
            </a:ln>
          </p:spPr>
          <p:txBody>
            <a:bodyPr wrap="none" anchor="ctr"/>
            <a:lstStyle/>
            <a:p>
              <a:endParaRPr lang="fr-FR"/>
            </a:p>
          </p:txBody>
        </p:sp>
        <p:sp>
          <p:nvSpPr>
            <p:cNvPr id="50" name="Rectangle 16"/>
            <p:cNvSpPr>
              <a:spLocks noChangeArrowheads="1"/>
            </p:cNvSpPr>
            <p:nvPr/>
          </p:nvSpPr>
          <p:spPr bwMode="auto">
            <a:xfrm>
              <a:off x="5627077" y="2362200"/>
              <a:ext cx="2602523" cy="381000"/>
            </a:xfrm>
            <a:prstGeom prst="rect">
              <a:avLst/>
            </a:prstGeom>
            <a:solidFill>
              <a:srgbClr val="FF3300"/>
            </a:solidFill>
            <a:ln w="9525">
              <a:solidFill>
                <a:srgbClr val="FF3300"/>
              </a:solidFill>
              <a:miter lim="800000"/>
              <a:headEnd/>
              <a:tailEnd/>
            </a:ln>
          </p:spPr>
          <p:txBody>
            <a:bodyPr wrap="none" anchor="ctr"/>
            <a:lstStyle/>
            <a:p>
              <a:endParaRPr lang="fr-FR"/>
            </a:p>
          </p:txBody>
        </p:sp>
        <p:sp>
          <p:nvSpPr>
            <p:cNvPr id="51" name="Rectangle 18"/>
            <p:cNvSpPr>
              <a:spLocks noChangeArrowheads="1"/>
            </p:cNvSpPr>
            <p:nvPr/>
          </p:nvSpPr>
          <p:spPr bwMode="auto">
            <a:xfrm>
              <a:off x="984739" y="2743200"/>
              <a:ext cx="2602523" cy="1524000"/>
            </a:xfrm>
            <a:prstGeom prst="rect">
              <a:avLst/>
            </a:prstGeom>
            <a:solidFill>
              <a:srgbClr val="33CC33"/>
            </a:solidFill>
            <a:ln w="9525">
              <a:solidFill>
                <a:srgbClr val="33CC33"/>
              </a:solidFill>
              <a:miter lim="800000"/>
              <a:headEnd/>
              <a:tailEnd/>
            </a:ln>
          </p:spPr>
          <p:txBody>
            <a:bodyPr wrap="none" anchor="ctr"/>
            <a:lstStyle/>
            <a:p>
              <a:endParaRPr lang="fr-FR"/>
            </a:p>
          </p:txBody>
        </p:sp>
        <p:sp>
          <p:nvSpPr>
            <p:cNvPr id="52" name="Rectangle 19"/>
            <p:cNvSpPr>
              <a:spLocks noChangeArrowheads="1"/>
            </p:cNvSpPr>
            <p:nvPr/>
          </p:nvSpPr>
          <p:spPr bwMode="auto">
            <a:xfrm>
              <a:off x="5627077" y="2743200"/>
              <a:ext cx="2643554" cy="1524000"/>
            </a:xfrm>
            <a:prstGeom prst="rect">
              <a:avLst/>
            </a:prstGeom>
            <a:solidFill>
              <a:srgbClr val="33CC33"/>
            </a:solidFill>
            <a:ln w="9525">
              <a:solidFill>
                <a:srgbClr val="33CC33"/>
              </a:solidFill>
              <a:miter lim="800000"/>
              <a:headEnd/>
              <a:tailEnd/>
            </a:ln>
          </p:spPr>
          <p:txBody>
            <a:bodyPr wrap="none" anchor="ctr"/>
            <a:lstStyle/>
            <a:p>
              <a:endParaRPr lang="fr-FR"/>
            </a:p>
          </p:txBody>
        </p:sp>
        <p:sp>
          <p:nvSpPr>
            <p:cNvPr id="53" name="AutoShape 20"/>
            <p:cNvSpPr>
              <a:spLocks noChangeArrowheads="1"/>
            </p:cNvSpPr>
            <p:nvPr/>
          </p:nvSpPr>
          <p:spPr bwMode="auto">
            <a:xfrm>
              <a:off x="3587261" y="2743199"/>
              <a:ext cx="579694" cy="1540895"/>
            </a:xfrm>
            <a:prstGeom prst="rtTriangle">
              <a:avLst/>
            </a:prstGeom>
            <a:solidFill>
              <a:srgbClr val="33CC33"/>
            </a:solidFill>
            <a:ln w="9525">
              <a:solidFill>
                <a:srgbClr val="33CC33"/>
              </a:solidFill>
              <a:miter lim="800000"/>
              <a:headEnd/>
              <a:tailEnd/>
            </a:ln>
          </p:spPr>
          <p:txBody>
            <a:bodyPr wrap="none" anchor="ctr"/>
            <a:lstStyle/>
            <a:p>
              <a:endParaRPr lang="fr-FR">
                <a:solidFill>
                  <a:srgbClr val="33CC33"/>
                </a:solidFill>
              </a:endParaRPr>
            </a:p>
          </p:txBody>
        </p:sp>
        <p:sp>
          <p:nvSpPr>
            <p:cNvPr id="54" name="AutoShape 20"/>
            <p:cNvSpPr>
              <a:spLocks noChangeArrowheads="1"/>
            </p:cNvSpPr>
            <p:nvPr/>
          </p:nvSpPr>
          <p:spPr bwMode="auto">
            <a:xfrm flipH="1">
              <a:off x="5112060" y="2743199"/>
              <a:ext cx="515017" cy="1540895"/>
            </a:xfrm>
            <a:prstGeom prst="rtTriangle">
              <a:avLst/>
            </a:prstGeom>
            <a:solidFill>
              <a:srgbClr val="33CC33"/>
            </a:solidFill>
            <a:ln w="9525">
              <a:solidFill>
                <a:srgbClr val="33CC33"/>
              </a:solidFill>
              <a:miter lim="800000"/>
              <a:headEnd/>
              <a:tailEnd/>
            </a:ln>
          </p:spPr>
          <p:txBody>
            <a:bodyPr wrap="none" anchor="ctr"/>
            <a:lstStyle/>
            <a:p>
              <a:endParaRPr lang="fr-FR">
                <a:solidFill>
                  <a:srgbClr val="33CC33"/>
                </a:solidFill>
              </a:endParaRPr>
            </a:p>
          </p:txBody>
        </p:sp>
        <p:sp>
          <p:nvSpPr>
            <p:cNvPr id="55" name="Rectangle 17"/>
            <p:cNvSpPr>
              <a:spLocks noChangeArrowheads="1"/>
            </p:cNvSpPr>
            <p:nvPr/>
          </p:nvSpPr>
          <p:spPr bwMode="auto">
            <a:xfrm>
              <a:off x="4290646" y="4267200"/>
              <a:ext cx="4009292" cy="381000"/>
            </a:xfrm>
            <a:prstGeom prst="rect">
              <a:avLst/>
            </a:prstGeom>
            <a:solidFill>
              <a:srgbClr val="FF3300"/>
            </a:solidFill>
            <a:ln w="9525">
              <a:solidFill>
                <a:srgbClr val="FF3300"/>
              </a:solidFill>
              <a:miter lim="800000"/>
              <a:headEnd/>
              <a:tailEnd/>
            </a:ln>
          </p:spPr>
          <p:txBody>
            <a:bodyPr wrap="none" anchor="ctr"/>
            <a:lstStyle/>
            <a:p>
              <a:endParaRPr lang="fr-FR"/>
            </a:p>
          </p:txBody>
        </p:sp>
        <p:sp>
          <p:nvSpPr>
            <p:cNvPr id="56" name="Rectangle 17"/>
            <p:cNvSpPr>
              <a:spLocks noChangeArrowheads="1"/>
            </p:cNvSpPr>
            <p:nvPr/>
          </p:nvSpPr>
          <p:spPr bwMode="auto">
            <a:xfrm>
              <a:off x="984738" y="4267200"/>
              <a:ext cx="3305908" cy="381000"/>
            </a:xfrm>
            <a:prstGeom prst="rect">
              <a:avLst/>
            </a:prstGeom>
            <a:solidFill>
              <a:srgbClr val="FF3300"/>
            </a:solidFill>
            <a:ln w="9525">
              <a:solidFill>
                <a:srgbClr val="FF3300"/>
              </a:solidFill>
              <a:miter lim="800000"/>
              <a:headEnd/>
              <a:tailEnd/>
            </a:ln>
          </p:spPr>
          <p:txBody>
            <a:bodyPr wrap="none" anchor="ctr"/>
            <a:lstStyle/>
            <a:p>
              <a:endParaRPr lang="fr-FR"/>
            </a:p>
          </p:txBody>
        </p:sp>
      </p:grpSp>
      <p:grpSp>
        <p:nvGrpSpPr>
          <p:cNvPr id="80" name="Group 79"/>
          <p:cNvGrpSpPr/>
          <p:nvPr/>
        </p:nvGrpSpPr>
        <p:grpSpPr>
          <a:xfrm>
            <a:off x="5544000" y="4486676"/>
            <a:ext cx="3600000" cy="782391"/>
            <a:chOff x="971600" y="2348880"/>
            <a:chExt cx="7328339" cy="2908920"/>
          </a:xfrm>
        </p:grpSpPr>
        <p:sp>
          <p:nvSpPr>
            <p:cNvPr id="69" name="Rectangle 15"/>
            <p:cNvSpPr>
              <a:spLocks noChangeArrowheads="1"/>
            </p:cNvSpPr>
            <p:nvPr/>
          </p:nvSpPr>
          <p:spPr bwMode="auto">
            <a:xfrm>
              <a:off x="971600" y="234888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70" name="Rectangle 16"/>
            <p:cNvSpPr>
              <a:spLocks noChangeArrowheads="1"/>
            </p:cNvSpPr>
            <p:nvPr/>
          </p:nvSpPr>
          <p:spPr bwMode="auto">
            <a:xfrm>
              <a:off x="5627077" y="236220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71" name="Rectangle 17"/>
            <p:cNvSpPr>
              <a:spLocks noChangeArrowheads="1"/>
            </p:cNvSpPr>
            <p:nvPr/>
          </p:nvSpPr>
          <p:spPr bwMode="auto">
            <a:xfrm>
              <a:off x="984738" y="4267200"/>
              <a:ext cx="2651158"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72" name="AutoShape 20"/>
            <p:cNvSpPr>
              <a:spLocks noChangeArrowheads="1"/>
            </p:cNvSpPr>
            <p:nvPr/>
          </p:nvSpPr>
          <p:spPr bwMode="auto">
            <a:xfrm>
              <a:off x="3587261" y="2743199"/>
              <a:ext cx="552691" cy="1549897"/>
            </a:xfrm>
            <a:prstGeom prst="rtTriangle">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33CC33"/>
                </a:solidFill>
                <a:effectLst/>
                <a:uLnTx/>
                <a:uFillTx/>
              </a:endParaRPr>
            </a:p>
          </p:txBody>
        </p:sp>
        <p:sp>
          <p:nvSpPr>
            <p:cNvPr id="73" name="Rectangle 64"/>
            <p:cNvSpPr>
              <a:spLocks noChangeArrowheads="1"/>
            </p:cNvSpPr>
            <p:nvPr/>
          </p:nvSpPr>
          <p:spPr bwMode="auto">
            <a:xfrm>
              <a:off x="984738" y="4648200"/>
              <a:ext cx="7315200" cy="609600"/>
            </a:xfrm>
            <a:prstGeom prst="rect">
              <a:avLst/>
            </a:prstGeom>
            <a:solidFill>
              <a:srgbClr val="00ADDC">
                <a:lumMod val="50000"/>
              </a:srgbClr>
            </a:solidFill>
            <a:ln w="9525">
              <a:solidFill>
                <a:srgbClr val="00ADDC">
                  <a:lumMod val="50000"/>
                </a:srgbClr>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Rectangle 17"/>
            <p:cNvSpPr>
              <a:spLocks noChangeArrowheads="1"/>
            </p:cNvSpPr>
            <p:nvPr/>
          </p:nvSpPr>
          <p:spPr bwMode="auto">
            <a:xfrm>
              <a:off x="5627077" y="4267200"/>
              <a:ext cx="2672862"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75" name="AutoShape 20"/>
            <p:cNvSpPr>
              <a:spLocks noChangeArrowheads="1"/>
            </p:cNvSpPr>
            <p:nvPr/>
          </p:nvSpPr>
          <p:spPr bwMode="auto">
            <a:xfrm flipH="1">
              <a:off x="5076056" y="2743200"/>
              <a:ext cx="551020" cy="1549896"/>
            </a:xfrm>
            <a:prstGeom prst="rtTriangle">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33CC33"/>
                </a:solidFill>
                <a:effectLst/>
                <a:uLnTx/>
                <a:uFillTx/>
              </a:endParaRPr>
            </a:p>
          </p:txBody>
        </p:sp>
        <p:sp>
          <p:nvSpPr>
            <p:cNvPr id="76" name="Rectangle 19"/>
            <p:cNvSpPr>
              <a:spLocks noChangeArrowheads="1"/>
            </p:cNvSpPr>
            <p:nvPr/>
          </p:nvSpPr>
          <p:spPr bwMode="auto">
            <a:xfrm>
              <a:off x="5627077" y="2743200"/>
              <a:ext cx="2643554" cy="1549896"/>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77" name="Rectangle 18"/>
            <p:cNvSpPr>
              <a:spLocks noChangeArrowheads="1"/>
            </p:cNvSpPr>
            <p:nvPr/>
          </p:nvSpPr>
          <p:spPr bwMode="auto">
            <a:xfrm>
              <a:off x="984739" y="2743200"/>
              <a:ext cx="2602523" cy="1549896"/>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102" name="Group 101"/>
          <p:cNvGrpSpPr/>
          <p:nvPr/>
        </p:nvGrpSpPr>
        <p:grpSpPr>
          <a:xfrm>
            <a:off x="5543600" y="5657619"/>
            <a:ext cx="3600400" cy="648072"/>
            <a:chOff x="984739" y="2362200"/>
            <a:chExt cx="7315200" cy="2286000"/>
          </a:xfrm>
        </p:grpSpPr>
        <p:sp>
          <p:nvSpPr>
            <p:cNvPr id="92" name="Rectangle 15"/>
            <p:cNvSpPr>
              <a:spLocks noChangeArrowheads="1"/>
            </p:cNvSpPr>
            <p:nvPr/>
          </p:nvSpPr>
          <p:spPr bwMode="auto">
            <a:xfrm>
              <a:off x="984739" y="236220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 name="Rectangle 16"/>
            <p:cNvSpPr>
              <a:spLocks noChangeArrowheads="1"/>
            </p:cNvSpPr>
            <p:nvPr/>
          </p:nvSpPr>
          <p:spPr bwMode="auto">
            <a:xfrm>
              <a:off x="5627077" y="236220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 name="Rectangle 18"/>
            <p:cNvSpPr>
              <a:spLocks noChangeArrowheads="1"/>
            </p:cNvSpPr>
            <p:nvPr/>
          </p:nvSpPr>
          <p:spPr bwMode="auto">
            <a:xfrm>
              <a:off x="984739" y="2743200"/>
              <a:ext cx="2602523" cy="1524000"/>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 name="Rectangle 19"/>
            <p:cNvSpPr>
              <a:spLocks noChangeArrowheads="1"/>
            </p:cNvSpPr>
            <p:nvPr/>
          </p:nvSpPr>
          <p:spPr bwMode="auto">
            <a:xfrm>
              <a:off x="5627077" y="2743200"/>
              <a:ext cx="2643554" cy="1524000"/>
            </a:xfrm>
            <a:prstGeom prst="rect">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 name="AutoShape 20"/>
            <p:cNvSpPr>
              <a:spLocks noChangeArrowheads="1"/>
            </p:cNvSpPr>
            <p:nvPr/>
          </p:nvSpPr>
          <p:spPr bwMode="auto">
            <a:xfrm>
              <a:off x="3587261" y="2743199"/>
              <a:ext cx="336667" cy="973833"/>
            </a:xfrm>
            <a:prstGeom prst="rtTriangle">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33CC33"/>
                </a:solidFill>
                <a:effectLst/>
                <a:uLnTx/>
                <a:uFillTx/>
              </a:endParaRPr>
            </a:p>
          </p:txBody>
        </p:sp>
        <p:sp>
          <p:nvSpPr>
            <p:cNvPr id="97" name="AutoShape 20"/>
            <p:cNvSpPr>
              <a:spLocks noChangeArrowheads="1"/>
            </p:cNvSpPr>
            <p:nvPr/>
          </p:nvSpPr>
          <p:spPr bwMode="auto">
            <a:xfrm rot="10800000" flipH="1">
              <a:off x="3563888" y="3717032"/>
              <a:ext cx="334997" cy="576064"/>
            </a:xfrm>
            <a:prstGeom prst="rtTriangle">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33CC33"/>
                </a:solidFill>
                <a:effectLst/>
                <a:uLnTx/>
                <a:uFillTx/>
              </a:endParaRPr>
            </a:p>
          </p:txBody>
        </p:sp>
        <p:sp>
          <p:nvSpPr>
            <p:cNvPr id="98" name="AutoShape 20"/>
            <p:cNvSpPr>
              <a:spLocks noChangeArrowheads="1"/>
            </p:cNvSpPr>
            <p:nvPr/>
          </p:nvSpPr>
          <p:spPr bwMode="auto">
            <a:xfrm flipH="1">
              <a:off x="5292079" y="2743200"/>
              <a:ext cx="334997" cy="973832"/>
            </a:xfrm>
            <a:prstGeom prst="rtTriangle">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33CC33"/>
                </a:solidFill>
                <a:effectLst/>
                <a:uLnTx/>
                <a:uFillTx/>
              </a:endParaRPr>
            </a:p>
          </p:txBody>
        </p:sp>
        <p:sp>
          <p:nvSpPr>
            <p:cNvPr id="99" name="AutoShape 20"/>
            <p:cNvSpPr>
              <a:spLocks noChangeArrowheads="1"/>
            </p:cNvSpPr>
            <p:nvPr/>
          </p:nvSpPr>
          <p:spPr bwMode="auto">
            <a:xfrm rot="10800000">
              <a:off x="5292079" y="3717032"/>
              <a:ext cx="360040" cy="576064"/>
            </a:xfrm>
            <a:prstGeom prst="rtTriangle">
              <a:avLst/>
            </a:prstGeom>
            <a:solidFill>
              <a:srgbClr val="33CC33"/>
            </a:solidFill>
            <a:ln w="9525">
              <a:solidFill>
                <a:srgbClr val="33CC33"/>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33CC33"/>
                </a:solidFill>
                <a:effectLst/>
                <a:uLnTx/>
                <a:uFillTx/>
              </a:endParaRPr>
            </a:p>
          </p:txBody>
        </p:sp>
        <p:sp>
          <p:nvSpPr>
            <p:cNvPr id="100" name="Rectangle 17"/>
            <p:cNvSpPr>
              <a:spLocks noChangeArrowheads="1"/>
            </p:cNvSpPr>
            <p:nvPr/>
          </p:nvSpPr>
          <p:spPr bwMode="auto">
            <a:xfrm>
              <a:off x="5627077" y="4267200"/>
              <a:ext cx="2672862"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 name="Rectangle 17"/>
            <p:cNvSpPr>
              <a:spLocks noChangeArrowheads="1"/>
            </p:cNvSpPr>
            <p:nvPr/>
          </p:nvSpPr>
          <p:spPr bwMode="auto">
            <a:xfrm>
              <a:off x="984739" y="4267200"/>
              <a:ext cx="2602523" cy="381000"/>
            </a:xfrm>
            <a:prstGeom prst="rect">
              <a:avLst/>
            </a:prstGeom>
            <a:solidFill>
              <a:srgbClr val="FF3300"/>
            </a:solidFill>
            <a:ln w="9525">
              <a:solidFill>
                <a:srgbClr val="FF33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103" name="TextBox 102"/>
          <p:cNvSpPr txBox="1"/>
          <p:nvPr/>
        </p:nvSpPr>
        <p:spPr>
          <a:xfrm>
            <a:off x="179079" y="2598825"/>
            <a:ext cx="2350772" cy="400110"/>
          </a:xfrm>
          <a:prstGeom prst="rect">
            <a:avLst/>
          </a:prstGeom>
          <a:noFill/>
        </p:spPr>
        <p:txBody>
          <a:bodyPr wrap="none" rtlCol="0">
            <a:spAutoFit/>
          </a:bodyPr>
          <a:lstStyle/>
          <a:p>
            <a:pPr>
              <a:spcBef>
                <a:spcPts val="600"/>
              </a:spcBef>
            </a:pPr>
            <a:r>
              <a:rPr lang="en-US" dirty="0" smtClean="0">
                <a:solidFill>
                  <a:srgbClr val="000096"/>
                </a:solidFill>
              </a:rPr>
              <a:t>Top copper etching</a:t>
            </a:r>
          </a:p>
        </p:txBody>
      </p:sp>
      <p:sp>
        <p:nvSpPr>
          <p:cNvPr id="104" name="TextBox 103"/>
          <p:cNvSpPr txBox="1"/>
          <p:nvPr/>
        </p:nvSpPr>
        <p:spPr>
          <a:xfrm>
            <a:off x="251520" y="3293110"/>
            <a:ext cx="3507692" cy="784830"/>
          </a:xfrm>
          <a:prstGeom prst="rect">
            <a:avLst/>
          </a:prstGeom>
          <a:noFill/>
        </p:spPr>
        <p:txBody>
          <a:bodyPr wrap="none" rtlCol="0">
            <a:spAutoFit/>
          </a:bodyPr>
          <a:lstStyle/>
          <a:p>
            <a:pPr>
              <a:spcBef>
                <a:spcPts val="600"/>
              </a:spcBef>
            </a:pPr>
            <a:r>
              <a:rPr lang="en-US" dirty="0" smtClean="0">
                <a:solidFill>
                  <a:srgbClr val="000096"/>
                </a:solidFill>
              </a:rPr>
              <a:t>Resist stripping</a:t>
            </a:r>
          </a:p>
          <a:p>
            <a:pPr>
              <a:spcBef>
                <a:spcPts val="600"/>
              </a:spcBef>
            </a:pPr>
            <a:r>
              <a:rPr lang="en-US" dirty="0" smtClean="0">
                <a:solidFill>
                  <a:srgbClr val="000096"/>
                </a:solidFill>
              </a:rPr>
              <a:t>Polyimide anisotropic etching</a:t>
            </a:r>
          </a:p>
        </p:txBody>
      </p:sp>
      <p:sp>
        <p:nvSpPr>
          <p:cNvPr id="105" name="TextBox 104"/>
          <p:cNvSpPr txBox="1"/>
          <p:nvPr/>
        </p:nvSpPr>
        <p:spPr>
          <a:xfrm>
            <a:off x="251520" y="4293096"/>
            <a:ext cx="5257017" cy="1169551"/>
          </a:xfrm>
          <a:prstGeom prst="rect">
            <a:avLst/>
          </a:prstGeom>
          <a:noFill/>
        </p:spPr>
        <p:txBody>
          <a:bodyPr wrap="none" rtlCol="0">
            <a:spAutoFit/>
          </a:bodyPr>
          <a:lstStyle/>
          <a:p>
            <a:pPr>
              <a:spcBef>
                <a:spcPts val="600"/>
              </a:spcBef>
            </a:pPr>
            <a:r>
              <a:rPr lang="en-US" dirty="0" smtClean="0">
                <a:solidFill>
                  <a:srgbClr val="000096"/>
                </a:solidFill>
              </a:rPr>
              <a:t>Bottom resist protection deposition</a:t>
            </a:r>
          </a:p>
          <a:p>
            <a:pPr>
              <a:spcBef>
                <a:spcPts val="600"/>
              </a:spcBef>
            </a:pPr>
            <a:r>
              <a:rPr lang="en-US" dirty="0" smtClean="0">
                <a:solidFill>
                  <a:srgbClr val="000096"/>
                </a:solidFill>
              </a:rPr>
              <a:t>Bottom copper etching</a:t>
            </a:r>
          </a:p>
          <a:p>
            <a:pPr>
              <a:spcBef>
                <a:spcPts val="600"/>
              </a:spcBef>
            </a:pPr>
            <a:r>
              <a:rPr lang="en-US" dirty="0" smtClean="0">
                <a:solidFill>
                  <a:srgbClr val="000096"/>
                </a:solidFill>
              </a:rPr>
              <a:t>Top copper protected by galvanic connection</a:t>
            </a:r>
          </a:p>
        </p:txBody>
      </p:sp>
      <p:sp>
        <p:nvSpPr>
          <p:cNvPr id="106" name="TextBox 105"/>
          <p:cNvSpPr txBox="1"/>
          <p:nvPr/>
        </p:nvSpPr>
        <p:spPr>
          <a:xfrm>
            <a:off x="251520" y="5589240"/>
            <a:ext cx="2763898" cy="784830"/>
          </a:xfrm>
          <a:prstGeom prst="rect">
            <a:avLst/>
          </a:prstGeom>
          <a:noFill/>
        </p:spPr>
        <p:txBody>
          <a:bodyPr wrap="none" rtlCol="0">
            <a:spAutoFit/>
          </a:bodyPr>
          <a:lstStyle/>
          <a:p>
            <a:pPr>
              <a:spcBef>
                <a:spcPts val="600"/>
              </a:spcBef>
            </a:pPr>
            <a:r>
              <a:rPr lang="en-US" dirty="0" smtClean="0">
                <a:solidFill>
                  <a:srgbClr val="000096"/>
                </a:solidFill>
              </a:rPr>
              <a:t>Resist stripping</a:t>
            </a:r>
          </a:p>
          <a:p>
            <a:pPr>
              <a:spcBef>
                <a:spcPts val="600"/>
              </a:spcBef>
            </a:pPr>
            <a:r>
              <a:rPr lang="en-US" dirty="0" smtClean="0">
                <a:solidFill>
                  <a:srgbClr val="000096"/>
                </a:solidFill>
              </a:rPr>
              <a:t>Soft polyimide etching</a:t>
            </a:r>
            <a:endParaRPr lang="de-DE" dirty="0" smtClean="0">
              <a:solidFill>
                <a:srgbClr val="000096"/>
              </a:solidFill>
            </a:endParaRPr>
          </a:p>
        </p:txBody>
      </p:sp>
      <p:pic>
        <p:nvPicPr>
          <p:cNvPr id="107" name="Picture 2"/>
          <p:cNvPicPr>
            <a:picLocks noChangeAspect="1" noChangeArrowheads="1"/>
          </p:cNvPicPr>
          <p:nvPr/>
        </p:nvPicPr>
        <p:blipFill>
          <a:blip r:embed="rId3" cstate="print"/>
          <a:srcRect l="5231" t="26616" r="3923" b="30165"/>
          <a:stretch>
            <a:fillRect/>
          </a:stretch>
        </p:blipFill>
        <p:spPr bwMode="auto">
          <a:xfrm>
            <a:off x="5868144" y="5589240"/>
            <a:ext cx="3022600" cy="821176"/>
          </a:xfrm>
          <a:prstGeom prst="rect">
            <a:avLst/>
          </a:prstGeom>
          <a:noFill/>
          <a:ln w="9525">
            <a:noFill/>
            <a:miter lim="800000"/>
            <a:headEnd/>
            <a:tailEnd/>
          </a:ln>
        </p:spPr>
      </p:pic>
      <p:sp>
        <p:nvSpPr>
          <p:cNvPr id="108" name="TextBox 107"/>
          <p:cNvSpPr txBox="1"/>
          <p:nvPr/>
        </p:nvSpPr>
        <p:spPr>
          <a:xfrm>
            <a:off x="6535234" y="6525344"/>
            <a:ext cx="2501262" cy="276999"/>
          </a:xfrm>
          <a:prstGeom prst="rect">
            <a:avLst/>
          </a:prstGeom>
          <a:solidFill>
            <a:schemeClr val="bg1"/>
          </a:solidFill>
        </p:spPr>
        <p:txBody>
          <a:bodyPr wrap="none" rtlCol="0">
            <a:spAutoFit/>
          </a:bodyPr>
          <a:lstStyle/>
          <a:p>
            <a:r>
              <a:rPr lang="en-US" sz="1200" dirty="0" smtClean="0">
                <a:solidFill>
                  <a:srgbClr val="000096"/>
                </a:solidFill>
              </a:rPr>
              <a:t>[M. Villa et al., </a:t>
            </a:r>
            <a:r>
              <a:rPr lang="en-US" sz="1200" dirty="0" err="1" smtClean="0">
                <a:solidFill>
                  <a:srgbClr val="000096"/>
                </a:solidFill>
              </a:rPr>
              <a:t>arXiv</a:t>
            </a:r>
            <a:r>
              <a:rPr lang="en-US" sz="1200" dirty="0" smtClean="0">
                <a:solidFill>
                  <a:srgbClr val="000096"/>
                </a:solidFill>
              </a:rPr>
              <a:t> 1007.1131v1]</a:t>
            </a:r>
            <a:endParaRPr lang="de-DE" sz="1200" dirty="0">
              <a:solidFill>
                <a:srgbClr val="000096"/>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9546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103" grpId="0"/>
      <p:bldP spid="104" grpId="0"/>
      <p:bldP spid="105" grpId="0"/>
      <p:bldP spid="1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807" y="1044604"/>
            <a:ext cx="4301177" cy="400110"/>
          </a:xfrm>
          <a:prstGeom prst="rect">
            <a:avLst/>
          </a:prstGeom>
          <a:noFill/>
        </p:spPr>
        <p:txBody>
          <a:bodyPr wrap="none" rtlCol="0">
            <a:spAutoFit/>
          </a:bodyPr>
          <a:lstStyle/>
          <a:p>
            <a:r>
              <a:rPr lang="en-US" dirty="0" smtClean="0">
                <a:solidFill>
                  <a:srgbClr val="000096"/>
                </a:solidFill>
              </a:rPr>
              <a:t>CMS Muon Detector </a:t>
            </a:r>
            <a:r>
              <a:rPr lang="en-US" dirty="0" smtClean="0">
                <a:solidFill>
                  <a:srgbClr val="000096"/>
                </a:solidFill>
              </a:rPr>
              <a:t>Upgrade: </a:t>
            </a:r>
            <a:r>
              <a:rPr lang="en-US" dirty="0" err="1" smtClean="0">
                <a:solidFill>
                  <a:srgbClr val="000096"/>
                </a:solidFill>
              </a:rPr>
              <a:t>REi</a:t>
            </a:r>
            <a:r>
              <a:rPr lang="en-US" dirty="0" smtClean="0">
                <a:solidFill>
                  <a:srgbClr val="000096"/>
                </a:solidFill>
              </a:rPr>
              <a:t>/1</a:t>
            </a:r>
            <a:endParaRPr lang="en-US" dirty="0">
              <a:solidFill>
                <a:srgbClr val="000096"/>
              </a:solidFill>
            </a:endParaRPr>
          </a:p>
        </p:txBody>
      </p:sp>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r="24187"/>
          <a:stretch>
            <a:fillRect/>
          </a:stretch>
        </p:blipFill>
        <p:spPr bwMode="auto">
          <a:xfrm>
            <a:off x="510096" y="2214381"/>
            <a:ext cx="4009918" cy="334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528" y="6186789"/>
            <a:ext cx="1834156" cy="276999"/>
          </a:xfrm>
          <a:prstGeom prst="rect">
            <a:avLst/>
          </a:prstGeom>
          <a:noFill/>
        </p:spPr>
        <p:txBody>
          <a:bodyPr wrap="none" rtlCol="0">
            <a:spAutoFit/>
          </a:bodyPr>
          <a:lstStyle/>
          <a:p>
            <a:r>
              <a:rPr lang="en-US" sz="1200" dirty="0" smtClean="0">
                <a:solidFill>
                  <a:srgbClr val="000096"/>
                </a:solidFill>
              </a:rPr>
              <a:t>[M</a:t>
            </a:r>
            <a:r>
              <a:rPr lang="en-US" sz="1200" dirty="0" smtClean="0">
                <a:solidFill>
                  <a:srgbClr val="000096"/>
                </a:solidFill>
              </a:rPr>
              <a:t>. </a:t>
            </a:r>
            <a:r>
              <a:rPr lang="en-US" sz="1200" dirty="0" err="1" smtClean="0">
                <a:solidFill>
                  <a:srgbClr val="000096"/>
                </a:solidFill>
              </a:rPr>
              <a:t>Tytgat</a:t>
            </a:r>
            <a:r>
              <a:rPr lang="en-US" sz="1200" dirty="0" smtClean="0">
                <a:solidFill>
                  <a:srgbClr val="000096"/>
                </a:solidFill>
              </a:rPr>
              <a:t>, MPGD </a:t>
            </a:r>
            <a:r>
              <a:rPr lang="en-US" sz="1200" dirty="0" smtClean="0">
                <a:solidFill>
                  <a:srgbClr val="000096"/>
                </a:solidFill>
              </a:rPr>
              <a:t>2013]</a:t>
            </a:r>
            <a:endParaRPr lang="en-US" sz="1200" dirty="0">
              <a:solidFill>
                <a:srgbClr val="000096"/>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0014" y="960962"/>
            <a:ext cx="2505461" cy="204024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6076" y="2720116"/>
            <a:ext cx="2587422" cy="1945912"/>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6132" y="4450003"/>
            <a:ext cx="2504352" cy="2056742"/>
          </a:xfrm>
          <a:prstGeom prst="rect">
            <a:avLst/>
          </a:prstGeom>
        </p:spPr>
      </p:pic>
      <p:sp>
        <p:nvSpPr>
          <p:cNvPr id="10" name="Rectangle 9"/>
          <p:cNvSpPr/>
          <p:nvPr/>
        </p:nvSpPr>
        <p:spPr>
          <a:xfrm>
            <a:off x="126807" y="1444714"/>
            <a:ext cx="2584362" cy="400110"/>
          </a:xfrm>
          <a:prstGeom prst="rect">
            <a:avLst/>
          </a:prstGeom>
        </p:spPr>
        <p:txBody>
          <a:bodyPr wrap="none">
            <a:spAutoFit/>
          </a:bodyPr>
          <a:lstStyle/>
          <a:p>
            <a:pPr marL="342000" indent="-342000"/>
            <a:r>
              <a:rPr lang="nl-BE" dirty="0" smtClean="0">
                <a:solidFill>
                  <a:srgbClr val="000096"/>
                </a:solidFill>
              </a:rPr>
              <a:t>990 </a:t>
            </a:r>
            <a:r>
              <a:rPr lang="nl-BE" dirty="0">
                <a:solidFill>
                  <a:srgbClr val="000096"/>
                </a:solidFill>
              </a:rPr>
              <a:t>x (220-455</a:t>
            </a:r>
            <a:r>
              <a:rPr lang="nl-BE" dirty="0" smtClean="0">
                <a:solidFill>
                  <a:srgbClr val="000096"/>
                </a:solidFill>
              </a:rPr>
              <a:t>) mm</a:t>
            </a:r>
            <a:r>
              <a:rPr lang="nl-BE" baseline="30000" dirty="0" smtClean="0">
                <a:solidFill>
                  <a:srgbClr val="000096"/>
                </a:solidFill>
              </a:rPr>
              <a:t>2</a:t>
            </a:r>
            <a:endParaRPr lang="nl-BE" baseline="30000" dirty="0">
              <a:solidFill>
                <a:srgbClr val="000096"/>
              </a:solidFill>
            </a:endParaRPr>
          </a:p>
        </p:txBody>
      </p:sp>
      <p:sp>
        <p:nvSpPr>
          <p:cNvPr id="2" name="TextBox 1"/>
          <p:cNvSpPr txBox="1"/>
          <p:nvPr/>
        </p:nvSpPr>
        <p:spPr>
          <a:xfrm>
            <a:off x="3437075" y="5402270"/>
            <a:ext cx="2165877" cy="584776"/>
          </a:xfrm>
          <a:prstGeom prst="rect">
            <a:avLst/>
          </a:prstGeom>
          <a:solidFill>
            <a:schemeClr val="bg1"/>
          </a:solidFill>
        </p:spPr>
        <p:txBody>
          <a:bodyPr wrap="none" rtlCol="0">
            <a:spAutoFit/>
          </a:bodyPr>
          <a:lstStyle/>
          <a:p>
            <a:r>
              <a:rPr lang="en-US" sz="1600" dirty="0" smtClean="0">
                <a:solidFill>
                  <a:srgbClr val="000096"/>
                </a:solidFill>
              </a:rPr>
              <a:t>Radial Readout Strips</a:t>
            </a:r>
          </a:p>
          <a:p>
            <a:r>
              <a:rPr lang="en-US" sz="1600" dirty="0" smtClean="0">
                <a:solidFill>
                  <a:srgbClr val="000096"/>
                </a:solidFill>
              </a:rPr>
              <a:t>0.6 to 1.2 mm pitch</a:t>
            </a:r>
            <a:endParaRPr lang="en-US" sz="1600" dirty="0">
              <a:solidFill>
                <a:srgbClr val="000096"/>
              </a:solidFill>
            </a:endParaRPr>
          </a:p>
        </p:txBody>
      </p:sp>
      <p:sp>
        <p:nvSpPr>
          <p:cNvPr id="11" name="Titel 10"/>
          <p:cNvSpPr>
            <a:spLocks noGrp="1"/>
          </p:cNvSpPr>
          <p:nvPr>
            <p:ph type="title"/>
          </p:nvPr>
        </p:nvSpPr>
        <p:spPr/>
        <p:txBody>
          <a:bodyPr/>
          <a:lstStyle/>
          <a:p>
            <a:r>
              <a:rPr lang="en-US" dirty="0" smtClean="0"/>
              <a:t>CMS Muon Chambers</a:t>
            </a:r>
            <a:endParaRPr lang="de-DE" dirty="0"/>
          </a:p>
        </p:txBody>
      </p:sp>
      <p:sp>
        <p:nvSpPr>
          <p:cNvPr id="12" name="Datumsplatzhalter 11"/>
          <p:cNvSpPr>
            <a:spLocks noGrp="1"/>
          </p:cNvSpPr>
          <p:nvPr>
            <p:ph type="dt" sz="half" idx="10"/>
          </p:nvPr>
        </p:nvSpPr>
        <p:spPr/>
        <p:txBody>
          <a:bodyPr/>
          <a:lstStyle/>
          <a:p>
            <a:r>
              <a:rPr lang="de-DE" smtClean="0"/>
              <a:t>GEM Detectors</a:t>
            </a:r>
            <a:endParaRPr lang="de-DE"/>
          </a:p>
        </p:txBody>
      </p:sp>
      <p:sp>
        <p:nvSpPr>
          <p:cNvPr id="13" name="Fußzeilenplatzhalter 12"/>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3813299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rom Clipboar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3828" y="1047328"/>
            <a:ext cx="3324225" cy="5334000"/>
          </a:xfrm>
          <a:prstGeom prst="rect">
            <a:avLst/>
          </a:prstGeom>
          <a:noFill/>
          <a:extLst>
            <a:ext uri="{909E8E84-426E-40DD-AFC4-6F175D3DCCD1}">
              <a14:hiddenFill xmlns:a14="http://schemas.microsoft.com/office/drawing/2010/main">
                <a:solidFill>
                  <a:srgbClr val="FFFFFF"/>
                </a:solidFill>
              </a14:hiddenFill>
            </a:ext>
          </a:extLst>
        </p:spPr>
      </p:pic>
      <p:sp>
        <p:nvSpPr>
          <p:cNvPr id="13" name="Line 7"/>
          <p:cNvSpPr>
            <a:spLocks noChangeShapeType="1"/>
          </p:cNvSpPr>
          <p:nvPr/>
        </p:nvSpPr>
        <p:spPr bwMode="auto">
          <a:xfrm>
            <a:off x="2479678" y="2085131"/>
            <a:ext cx="0" cy="3429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kern="1200"/>
          </a:p>
        </p:txBody>
      </p:sp>
      <p:sp>
        <p:nvSpPr>
          <p:cNvPr id="14" name="Text Box 8"/>
          <p:cNvSpPr txBox="1">
            <a:spLocks noChangeArrowheads="1"/>
          </p:cNvSpPr>
          <p:nvPr/>
        </p:nvSpPr>
        <p:spPr bwMode="auto">
          <a:xfrm>
            <a:off x="2100166" y="2750715"/>
            <a:ext cx="7921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kern="1200"/>
              <a:t>990 mm</a:t>
            </a:r>
          </a:p>
        </p:txBody>
      </p:sp>
      <p:sp>
        <p:nvSpPr>
          <p:cNvPr id="15" name="Text Box 11"/>
          <p:cNvSpPr txBox="1">
            <a:spLocks noChangeArrowheads="1"/>
          </p:cNvSpPr>
          <p:nvPr/>
        </p:nvSpPr>
        <p:spPr bwMode="auto">
          <a:xfrm>
            <a:off x="1109566" y="1074315"/>
            <a:ext cx="1476375" cy="336550"/>
          </a:xfrm>
          <a:prstGeom prst="rect">
            <a:avLst/>
          </a:prstGeom>
          <a:solidFill>
            <a:srgbClr val="4E6A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kern="1200">
                <a:solidFill>
                  <a:schemeClr val="bg1"/>
                </a:solidFill>
              </a:rPr>
              <a:t>TRIPLE GEM</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7803" y="1088197"/>
            <a:ext cx="3177801" cy="2685543"/>
          </a:xfrm>
          <a:prstGeom prst="rect">
            <a:avLst/>
          </a:prstGeom>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4290" y="3984910"/>
            <a:ext cx="3225886" cy="2326084"/>
          </a:xfrm>
          <a:prstGeom prst="rect">
            <a:avLst/>
          </a:prstGeom>
        </p:spPr>
      </p:pic>
      <p:sp>
        <p:nvSpPr>
          <p:cNvPr id="19" name="TextBox 18"/>
          <p:cNvSpPr txBox="1"/>
          <p:nvPr/>
        </p:nvSpPr>
        <p:spPr>
          <a:xfrm>
            <a:off x="5338148" y="4750458"/>
            <a:ext cx="1108527" cy="338554"/>
          </a:xfrm>
          <a:prstGeom prst="rect">
            <a:avLst/>
          </a:prstGeom>
          <a:noFill/>
        </p:spPr>
        <p:txBody>
          <a:bodyPr wrap="square" rtlCol="0">
            <a:spAutoFit/>
          </a:bodyPr>
          <a:lstStyle/>
          <a:p>
            <a:r>
              <a:rPr lang="en-US" sz="1600" dirty="0" smtClean="0"/>
              <a:t>~ 260 µm</a:t>
            </a:r>
            <a:endParaRPr lang="en-US" sz="1600" dirty="0"/>
          </a:p>
        </p:txBody>
      </p:sp>
      <p:sp>
        <p:nvSpPr>
          <p:cNvPr id="21" name="TextBox 20"/>
          <p:cNvSpPr txBox="1"/>
          <p:nvPr/>
        </p:nvSpPr>
        <p:spPr>
          <a:xfrm>
            <a:off x="5105853" y="6361583"/>
            <a:ext cx="3361179" cy="307777"/>
          </a:xfrm>
          <a:prstGeom prst="rect">
            <a:avLst/>
          </a:prstGeom>
          <a:solidFill>
            <a:schemeClr val="bg1">
              <a:lumMod val="85000"/>
            </a:schemeClr>
          </a:solidFill>
        </p:spPr>
        <p:txBody>
          <a:bodyPr wrap="none" rtlCol="0">
            <a:spAutoFit/>
          </a:bodyPr>
          <a:lstStyle/>
          <a:p>
            <a:r>
              <a:rPr lang="en-US" sz="1400" b="1" i="1" dirty="0" smtClean="0"/>
              <a:t>D. </a:t>
            </a:r>
            <a:r>
              <a:rPr lang="en-US" sz="1400" b="1" i="1" dirty="0" err="1" smtClean="0"/>
              <a:t>Abbaneo</a:t>
            </a:r>
            <a:r>
              <a:rPr lang="en-US" sz="1400" b="1" i="1" dirty="0" smtClean="0"/>
              <a:t> et al, JINST 9(2014)C01053</a:t>
            </a:r>
            <a:endParaRPr lang="en-US" sz="1400" b="1" i="1" dirty="0"/>
          </a:p>
        </p:txBody>
      </p:sp>
      <p:sp>
        <p:nvSpPr>
          <p:cNvPr id="2" name="TextBox 1"/>
          <p:cNvSpPr txBox="1"/>
          <p:nvPr/>
        </p:nvSpPr>
        <p:spPr>
          <a:xfrm>
            <a:off x="4899718" y="888130"/>
            <a:ext cx="1396436" cy="338554"/>
          </a:xfrm>
          <a:prstGeom prst="rect">
            <a:avLst/>
          </a:prstGeom>
          <a:noFill/>
        </p:spPr>
        <p:txBody>
          <a:bodyPr wrap="none" rtlCol="0">
            <a:spAutoFit/>
          </a:bodyPr>
          <a:lstStyle/>
          <a:p>
            <a:r>
              <a:rPr lang="en-US" sz="1600" dirty="0" smtClean="0"/>
              <a:t>EFFICIENCY</a:t>
            </a:r>
            <a:endParaRPr lang="en-US" sz="1600" dirty="0"/>
          </a:p>
        </p:txBody>
      </p:sp>
      <p:sp>
        <p:nvSpPr>
          <p:cNvPr id="22" name="TextBox 21"/>
          <p:cNvSpPr txBox="1"/>
          <p:nvPr/>
        </p:nvSpPr>
        <p:spPr>
          <a:xfrm>
            <a:off x="5018100" y="3663738"/>
            <a:ext cx="2403222" cy="338554"/>
          </a:xfrm>
          <a:prstGeom prst="rect">
            <a:avLst/>
          </a:prstGeom>
          <a:noFill/>
        </p:spPr>
        <p:txBody>
          <a:bodyPr wrap="none" rtlCol="0">
            <a:spAutoFit/>
          </a:bodyPr>
          <a:lstStyle/>
          <a:p>
            <a:r>
              <a:rPr lang="en-US" sz="1600" dirty="0" smtClean="0"/>
              <a:t>POSITION ACCURACY</a:t>
            </a:r>
            <a:endParaRPr lang="en-US" sz="1600" dirty="0"/>
          </a:p>
        </p:txBody>
      </p:sp>
      <p:sp>
        <p:nvSpPr>
          <p:cNvPr id="4" name="Titel 3"/>
          <p:cNvSpPr>
            <a:spLocks noGrp="1"/>
          </p:cNvSpPr>
          <p:nvPr>
            <p:ph type="title"/>
          </p:nvPr>
        </p:nvSpPr>
        <p:spPr/>
        <p:txBody>
          <a:bodyPr/>
          <a:lstStyle/>
          <a:p>
            <a:r>
              <a:rPr lang="en-US" dirty="0" smtClean="0"/>
              <a:t>CMS Muon Chambers</a:t>
            </a:r>
            <a:endParaRPr lang="de-DE" dirty="0"/>
          </a:p>
        </p:txBody>
      </p:sp>
      <p:sp>
        <p:nvSpPr>
          <p:cNvPr id="5" name="Datumsplatzhalter 4"/>
          <p:cNvSpPr>
            <a:spLocks noGrp="1"/>
          </p:cNvSpPr>
          <p:nvPr>
            <p:ph type="dt" sz="half" idx="10"/>
          </p:nvPr>
        </p:nvSpPr>
        <p:spPr/>
        <p:txBody>
          <a:bodyPr/>
          <a:lstStyle/>
          <a:p>
            <a:r>
              <a:rPr lang="de-DE" smtClean="0"/>
              <a:t>GEM Detectors</a:t>
            </a:r>
            <a:endParaRPr lang="de-DE"/>
          </a:p>
        </p:txBody>
      </p:sp>
      <p:sp>
        <p:nvSpPr>
          <p:cNvPr id="6" name="Fußzeilenplatzhalter 5"/>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86889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t>
            </a:r>
            <a:r>
              <a:rPr lang="en-US" dirty="0" smtClean="0"/>
              <a:t>Challenges</a:t>
            </a:r>
            <a:endParaRPr lang="de-DE" dirty="0"/>
          </a:p>
        </p:txBody>
      </p:sp>
      <p:sp>
        <p:nvSpPr>
          <p:cNvPr id="3" name="Footer Placeholder 2"/>
          <p:cNvSpPr>
            <a:spLocks noGrp="1"/>
          </p:cNvSpPr>
          <p:nvPr>
            <p:ph type="ftr" sz="quarter" idx="10"/>
          </p:nvPr>
        </p:nvSpPr>
        <p:spPr/>
        <p:txBody>
          <a:bodyPr/>
          <a:lstStyle/>
          <a:p>
            <a:r>
              <a:rPr lang="en-US" smtClean="0"/>
              <a:t>B.</a:t>
            </a:r>
            <a:r>
              <a:rPr lang="en-US" smtClean="0">
                <a:latin typeface="Times New Roman" pitchFamily="18" charset="0"/>
              </a:rPr>
              <a:t> </a:t>
            </a:r>
            <a:r>
              <a:rPr lang="en-US" smtClean="0"/>
              <a:t>Ketzer</a:t>
            </a:r>
            <a:endParaRPr lang="en-US"/>
          </a:p>
        </p:txBody>
      </p:sp>
      <p:sp>
        <p:nvSpPr>
          <p:cNvPr id="4" name="TextBox 3"/>
          <p:cNvSpPr txBox="1"/>
          <p:nvPr/>
        </p:nvSpPr>
        <p:spPr>
          <a:xfrm>
            <a:off x="4427984" y="5333146"/>
            <a:ext cx="2073003" cy="1169551"/>
          </a:xfrm>
          <a:prstGeom prst="rect">
            <a:avLst/>
          </a:prstGeom>
          <a:noFill/>
        </p:spPr>
        <p:txBody>
          <a:bodyPr wrap="none" rtlCol="0">
            <a:spAutoFit/>
          </a:bodyPr>
          <a:lstStyle/>
          <a:p>
            <a:pPr>
              <a:spcBef>
                <a:spcPts val="600"/>
              </a:spcBef>
            </a:pPr>
            <a:r>
              <a:rPr lang="en-US" b="1" dirty="0" smtClean="0">
                <a:solidFill>
                  <a:srgbClr val="FF0000"/>
                </a:solidFill>
              </a:rPr>
              <a:t>Special shapes</a:t>
            </a:r>
          </a:p>
          <a:p>
            <a:pPr lvl="1">
              <a:spcBef>
                <a:spcPts val="600"/>
              </a:spcBef>
              <a:buFont typeface="Arial" pitchFamily="34" charset="0"/>
              <a:buChar char="•"/>
            </a:pPr>
            <a:r>
              <a:rPr lang="en-US" dirty="0" smtClean="0">
                <a:solidFill>
                  <a:srgbClr val="000096"/>
                </a:solidFill>
              </a:rPr>
              <a:t> cylindrical</a:t>
            </a:r>
          </a:p>
          <a:p>
            <a:pPr lvl="1">
              <a:spcBef>
                <a:spcPts val="600"/>
              </a:spcBef>
              <a:buFont typeface="Arial" pitchFamily="34" charset="0"/>
              <a:buChar char="•"/>
            </a:pPr>
            <a:r>
              <a:rPr lang="en-US" dirty="0" smtClean="0">
                <a:solidFill>
                  <a:srgbClr val="000096"/>
                </a:solidFill>
              </a:rPr>
              <a:t> spherical</a:t>
            </a:r>
            <a:endParaRPr lang="de-DE" dirty="0">
              <a:solidFill>
                <a:srgbClr val="000096"/>
              </a:solidFill>
            </a:endParaRPr>
          </a:p>
        </p:txBody>
      </p:sp>
      <p:pic>
        <p:nvPicPr>
          <p:cNvPr id="246788" name="Picture 4"/>
          <p:cNvPicPr>
            <a:picLocks noChangeAspect="1" noChangeArrowheads="1"/>
          </p:cNvPicPr>
          <p:nvPr/>
        </p:nvPicPr>
        <p:blipFill>
          <a:blip r:embed="rId2" cstate="print"/>
          <a:srcRect/>
          <a:stretch>
            <a:fillRect/>
          </a:stretch>
        </p:blipFill>
        <p:spPr bwMode="auto">
          <a:xfrm>
            <a:off x="3491880" y="2708920"/>
            <a:ext cx="2095500" cy="2085975"/>
          </a:xfrm>
          <a:prstGeom prst="rect">
            <a:avLst/>
          </a:prstGeom>
          <a:noFill/>
          <a:ln w="9525">
            <a:noFill/>
            <a:miter lim="800000"/>
            <a:headEnd/>
            <a:tailEnd/>
          </a:ln>
        </p:spPr>
      </p:pic>
      <p:sp>
        <p:nvSpPr>
          <p:cNvPr id="6" name="TextBox 5"/>
          <p:cNvSpPr txBox="1"/>
          <p:nvPr/>
        </p:nvSpPr>
        <p:spPr>
          <a:xfrm>
            <a:off x="123905" y="2403465"/>
            <a:ext cx="3223959" cy="1169551"/>
          </a:xfrm>
          <a:prstGeom prst="rect">
            <a:avLst/>
          </a:prstGeom>
          <a:noFill/>
        </p:spPr>
        <p:txBody>
          <a:bodyPr wrap="none" rtlCol="0">
            <a:spAutoFit/>
          </a:bodyPr>
          <a:lstStyle/>
          <a:p>
            <a:pPr>
              <a:spcBef>
                <a:spcPts val="600"/>
              </a:spcBef>
            </a:pPr>
            <a:r>
              <a:rPr lang="en-US" b="1" dirty="0" smtClean="0">
                <a:solidFill>
                  <a:srgbClr val="FF0000"/>
                </a:solidFill>
              </a:rPr>
              <a:t>Higher rates</a:t>
            </a:r>
          </a:p>
          <a:p>
            <a:pPr>
              <a:spcBef>
                <a:spcPts val="600"/>
              </a:spcBef>
              <a:buFont typeface="Arial" pitchFamily="34" charset="0"/>
              <a:buChar char="•"/>
            </a:pPr>
            <a:r>
              <a:rPr lang="en-US" dirty="0" smtClean="0">
                <a:solidFill>
                  <a:srgbClr val="000096"/>
                </a:solidFill>
              </a:rPr>
              <a:t> Pixel readout</a:t>
            </a:r>
          </a:p>
          <a:p>
            <a:pPr>
              <a:spcBef>
                <a:spcPts val="600"/>
              </a:spcBef>
              <a:buFont typeface="Arial" pitchFamily="34" charset="0"/>
              <a:buChar char="•"/>
            </a:pPr>
            <a:r>
              <a:rPr lang="en-US" dirty="0" smtClean="0">
                <a:solidFill>
                  <a:srgbClr val="000096"/>
                </a:solidFill>
              </a:rPr>
              <a:t> Ion backflow suppression</a:t>
            </a:r>
          </a:p>
        </p:txBody>
      </p:sp>
      <p:sp>
        <p:nvSpPr>
          <p:cNvPr id="7" name="TextBox 6"/>
          <p:cNvSpPr txBox="1"/>
          <p:nvPr/>
        </p:nvSpPr>
        <p:spPr>
          <a:xfrm>
            <a:off x="2867001" y="980728"/>
            <a:ext cx="3001143" cy="1169551"/>
          </a:xfrm>
          <a:prstGeom prst="rect">
            <a:avLst/>
          </a:prstGeom>
          <a:noFill/>
        </p:spPr>
        <p:txBody>
          <a:bodyPr wrap="none" rtlCol="0">
            <a:spAutoFit/>
          </a:bodyPr>
          <a:lstStyle/>
          <a:p>
            <a:pPr>
              <a:spcBef>
                <a:spcPts val="600"/>
              </a:spcBef>
            </a:pPr>
            <a:r>
              <a:rPr lang="en-US" b="1" dirty="0" smtClean="0">
                <a:solidFill>
                  <a:srgbClr val="FF0000"/>
                </a:solidFill>
              </a:rPr>
              <a:t>Larger active areas</a:t>
            </a:r>
          </a:p>
          <a:p>
            <a:pPr lvl="1">
              <a:spcBef>
                <a:spcPts val="600"/>
              </a:spcBef>
              <a:buFont typeface="Arial" pitchFamily="34" charset="0"/>
              <a:buChar char="•"/>
            </a:pPr>
            <a:r>
              <a:rPr lang="en-US" dirty="0" smtClean="0">
                <a:solidFill>
                  <a:srgbClr val="000096"/>
                </a:solidFill>
              </a:rPr>
              <a:t> Bulk </a:t>
            </a:r>
            <a:r>
              <a:rPr lang="en-US" dirty="0" err="1" smtClean="0">
                <a:solidFill>
                  <a:srgbClr val="000096"/>
                </a:solidFill>
              </a:rPr>
              <a:t>Micromegas</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Single-mask GEMs</a:t>
            </a:r>
          </a:p>
        </p:txBody>
      </p:sp>
      <p:sp>
        <p:nvSpPr>
          <p:cNvPr id="8" name="TextBox 7"/>
          <p:cNvSpPr txBox="1"/>
          <p:nvPr/>
        </p:nvSpPr>
        <p:spPr>
          <a:xfrm>
            <a:off x="5516084" y="2708920"/>
            <a:ext cx="3627916" cy="1938992"/>
          </a:xfrm>
          <a:prstGeom prst="rect">
            <a:avLst/>
          </a:prstGeom>
          <a:noFill/>
        </p:spPr>
        <p:txBody>
          <a:bodyPr wrap="none" rtlCol="0">
            <a:spAutoFit/>
          </a:bodyPr>
          <a:lstStyle/>
          <a:p>
            <a:pPr>
              <a:spcBef>
                <a:spcPts val="600"/>
              </a:spcBef>
            </a:pPr>
            <a:r>
              <a:rPr lang="en-US" b="1" dirty="0" smtClean="0">
                <a:solidFill>
                  <a:srgbClr val="FF0000"/>
                </a:solidFill>
              </a:rPr>
              <a:t>Aging, discharge protection</a:t>
            </a:r>
          </a:p>
          <a:p>
            <a:pPr lvl="1">
              <a:spcBef>
                <a:spcPts val="600"/>
              </a:spcBef>
              <a:buFont typeface="Arial" pitchFamily="34" charset="0"/>
              <a:buChar char="•"/>
            </a:pPr>
            <a:r>
              <a:rPr lang="en-US" dirty="0" smtClean="0">
                <a:solidFill>
                  <a:srgbClr val="000096"/>
                </a:solidFill>
              </a:rPr>
              <a:t> Materials</a:t>
            </a:r>
          </a:p>
          <a:p>
            <a:pPr lvl="1">
              <a:spcBef>
                <a:spcPts val="600"/>
              </a:spcBef>
              <a:buFont typeface="Arial" pitchFamily="34" charset="0"/>
              <a:buChar char="•"/>
            </a:pPr>
            <a:r>
              <a:rPr lang="en-US" dirty="0" smtClean="0">
                <a:solidFill>
                  <a:srgbClr val="000096"/>
                </a:solidFill>
              </a:rPr>
              <a:t> Multi-stage amplification </a:t>
            </a:r>
          </a:p>
          <a:p>
            <a:pPr lvl="1">
              <a:spcBef>
                <a:spcPts val="600"/>
              </a:spcBef>
              <a:buFont typeface="Arial" pitchFamily="34" charset="0"/>
              <a:buChar char="•"/>
            </a:pPr>
            <a:r>
              <a:rPr lang="en-US" dirty="0" smtClean="0">
                <a:solidFill>
                  <a:srgbClr val="000096"/>
                </a:solidFill>
              </a:rPr>
              <a:t> Segmentation</a:t>
            </a:r>
          </a:p>
          <a:p>
            <a:pPr lvl="1">
              <a:spcBef>
                <a:spcPts val="600"/>
              </a:spcBef>
              <a:buFont typeface="Arial" pitchFamily="34" charset="0"/>
              <a:buChar char="•"/>
            </a:pPr>
            <a:r>
              <a:rPr lang="en-US" dirty="0" smtClean="0">
                <a:solidFill>
                  <a:srgbClr val="000096"/>
                </a:solidFill>
              </a:rPr>
              <a:t> Resistive coating</a:t>
            </a:r>
          </a:p>
        </p:txBody>
      </p:sp>
      <p:sp>
        <p:nvSpPr>
          <p:cNvPr id="9" name="TextBox 8"/>
          <p:cNvSpPr txBox="1"/>
          <p:nvPr/>
        </p:nvSpPr>
        <p:spPr>
          <a:xfrm>
            <a:off x="683568" y="4509120"/>
            <a:ext cx="2449710" cy="1169551"/>
          </a:xfrm>
          <a:prstGeom prst="rect">
            <a:avLst/>
          </a:prstGeom>
          <a:noFill/>
        </p:spPr>
        <p:txBody>
          <a:bodyPr wrap="none" rtlCol="0">
            <a:spAutoFit/>
          </a:bodyPr>
          <a:lstStyle/>
          <a:p>
            <a:pPr>
              <a:spcBef>
                <a:spcPts val="600"/>
              </a:spcBef>
            </a:pPr>
            <a:r>
              <a:rPr lang="en-US" b="1" dirty="0" smtClean="0">
                <a:solidFill>
                  <a:srgbClr val="FF0000"/>
                </a:solidFill>
              </a:rPr>
              <a:t>Higher resolutions</a:t>
            </a: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latin typeface="Symbol" pitchFamily="18" charset="2"/>
              </a:rPr>
              <a:t>m</a:t>
            </a:r>
            <a:r>
              <a:rPr lang="en-US" dirty="0" err="1" smtClean="0">
                <a:solidFill>
                  <a:srgbClr val="000096"/>
                </a:solidFill>
              </a:rPr>
              <a:t>Pixel</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rPr>
              <a:t>InGrid</a:t>
            </a:r>
            <a:endParaRPr lang="en-US" dirty="0" smtClean="0">
              <a:solidFill>
                <a:srgbClr val="000096"/>
              </a:solidFill>
            </a:endParaRPr>
          </a:p>
        </p:txBody>
      </p:sp>
      <p:sp>
        <p:nvSpPr>
          <p:cNvPr id="10" name="Rounded Rectangle 9"/>
          <p:cNvSpPr/>
          <p:nvPr/>
        </p:nvSpPr>
        <p:spPr>
          <a:xfrm>
            <a:off x="72008" y="2420888"/>
            <a:ext cx="2051720" cy="792088"/>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0184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dirty="0" smtClean="0"/>
              <a:t>COMPASS </a:t>
            </a:r>
            <a:r>
              <a:rPr lang="en-US" dirty="0" err="1" smtClean="0"/>
              <a:t>PixelGEM</a:t>
            </a:r>
            <a:endParaRPr lang="en-US" dirty="0"/>
          </a:p>
        </p:txBody>
      </p:sp>
      <p:pic>
        <p:nvPicPr>
          <p:cNvPr id="150531" name="Picture 3" descr="Pixel-Readout3"/>
          <p:cNvPicPr>
            <a:picLocks noChangeAspect="1" noChangeArrowheads="1"/>
          </p:cNvPicPr>
          <p:nvPr/>
        </p:nvPicPr>
        <p:blipFill>
          <a:blip r:embed="rId2" cstate="print"/>
          <a:srcRect b="28563"/>
          <a:stretch>
            <a:fillRect/>
          </a:stretch>
        </p:blipFill>
        <p:spPr bwMode="auto">
          <a:xfrm>
            <a:off x="179388" y="4437063"/>
            <a:ext cx="2879725" cy="1714500"/>
          </a:xfrm>
          <a:prstGeom prst="rect">
            <a:avLst/>
          </a:prstGeom>
          <a:noFill/>
          <a:ln w="9525">
            <a:noFill/>
            <a:miter lim="800000"/>
            <a:headEnd/>
            <a:tailEnd/>
          </a:ln>
        </p:spPr>
      </p:pic>
      <p:pic>
        <p:nvPicPr>
          <p:cNvPr id="150532" name="Picture 4" descr="PixelGEMProduction2Readout 012"/>
          <p:cNvPicPr>
            <a:picLocks noChangeAspect="1" noChangeArrowheads="1"/>
          </p:cNvPicPr>
          <p:nvPr/>
        </p:nvPicPr>
        <p:blipFill>
          <a:blip r:embed="rId3" cstate="print"/>
          <a:srcRect l="11418" t="2768" r="17993" b="3230"/>
          <a:stretch>
            <a:fillRect/>
          </a:stretch>
        </p:blipFill>
        <p:spPr bwMode="auto">
          <a:xfrm>
            <a:off x="3492500" y="981075"/>
            <a:ext cx="5543550" cy="5537200"/>
          </a:xfrm>
          <a:prstGeom prst="rect">
            <a:avLst/>
          </a:prstGeom>
          <a:noFill/>
          <a:ln w="9525">
            <a:noFill/>
            <a:miter lim="800000"/>
            <a:headEnd/>
            <a:tailEnd/>
          </a:ln>
          <a:effectLst>
            <a:outerShdw dist="107763" dir="2700000" algn="ctr" rotWithShape="0">
              <a:srgbClr val="808080">
                <a:alpha val="50000"/>
              </a:srgbClr>
            </a:outerShdw>
          </a:effectLst>
        </p:spPr>
      </p:pic>
      <p:sp>
        <p:nvSpPr>
          <p:cNvPr id="150533" name="Text Box 5"/>
          <p:cNvSpPr txBox="1">
            <a:spLocks noChangeArrowheads="1"/>
          </p:cNvSpPr>
          <p:nvPr/>
        </p:nvSpPr>
        <p:spPr bwMode="auto">
          <a:xfrm>
            <a:off x="33338" y="1052513"/>
            <a:ext cx="3557587" cy="193357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a:spcAft>
                <a:spcPct val="25000"/>
              </a:spcAft>
              <a:buFontTx/>
              <a:buChar char="•"/>
            </a:pPr>
            <a:r>
              <a:rPr lang="en-US">
                <a:solidFill>
                  <a:srgbClr val="000096"/>
                </a:solidFill>
              </a:rPr>
              <a:t> Pixel + strip readout</a:t>
            </a:r>
          </a:p>
          <a:p>
            <a:pPr>
              <a:spcAft>
                <a:spcPct val="25000"/>
              </a:spcAft>
              <a:buFontTx/>
              <a:buChar char="•"/>
            </a:pPr>
            <a:r>
              <a:rPr lang="en-US">
                <a:solidFill>
                  <a:srgbClr val="000096"/>
                </a:solidFill>
              </a:rPr>
              <a:t> </a:t>
            </a:r>
            <a:r>
              <a:rPr lang="en-US">
                <a:solidFill>
                  <a:srgbClr val="FF0000"/>
                </a:solidFill>
              </a:rPr>
              <a:t>Center:</a:t>
            </a:r>
            <a:r>
              <a:rPr lang="en-US">
                <a:solidFill>
                  <a:srgbClr val="000096"/>
                </a:solidFill>
              </a:rPr>
              <a:t> 32×32 pixels, 1 mm</a:t>
            </a:r>
            <a:r>
              <a:rPr lang="en-US" baseline="30000">
                <a:solidFill>
                  <a:srgbClr val="000096"/>
                </a:solidFill>
              </a:rPr>
              <a:t>2</a:t>
            </a:r>
          </a:p>
          <a:p>
            <a:pPr>
              <a:spcAft>
                <a:spcPct val="25000"/>
              </a:spcAft>
              <a:buFontTx/>
              <a:buChar char="•"/>
            </a:pPr>
            <a:r>
              <a:rPr lang="en-US" baseline="30000">
                <a:solidFill>
                  <a:srgbClr val="000096"/>
                </a:solidFill>
              </a:rPr>
              <a:t>  </a:t>
            </a:r>
            <a:r>
              <a:rPr lang="en-US">
                <a:solidFill>
                  <a:srgbClr val="FF0000"/>
                </a:solidFill>
              </a:rPr>
              <a:t>Periphery:</a:t>
            </a:r>
            <a:r>
              <a:rPr lang="en-US">
                <a:solidFill>
                  <a:srgbClr val="000096"/>
                </a:solidFill>
              </a:rPr>
              <a:t> 2×512 strips (2D)</a:t>
            </a:r>
            <a:endParaRPr lang="en-US" baseline="30000">
              <a:solidFill>
                <a:srgbClr val="000096"/>
              </a:solidFill>
            </a:endParaRPr>
          </a:p>
          <a:p>
            <a:pPr>
              <a:spcAft>
                <a:spcPct val="25000"/>
              </a:spcAft>
              <a:buFontTx/>
              <a:buChar char="•"/>
            </a:pPr>
            <a:r>
              <a:rPr lang="en-US">
                <a:solidFill>
                  <a:srgbClr val="000096"/>
                </a:solidFill>
              </a:rPr>
              <a:t> Readout electronics moved</a:t>
            </a:r>
          </a:p>
          <a:p>
            <a:pPr>
              <a:spcAft>
                <a:spcPct val="25000"/>
              </a:spcAft>
            </a:pPr>
            <a:r>
              <a:rPr lang="en-US">
                <a:solidFill>
                  <a:srgbClr val="000096"/>
                </a:solidFill>
              </a:rPr>
              <a:t>  away from the beam</a:t>
            </a:r>
            <a:endParaRPr lang="en-US" baseline="30000">
              <a:solidFill>
                <a:srgbClr val="000096"/>
              </a:solidFill>
              <a:cs typeface="Arial" charset="0"/>
            </a:endParaRPr>
          </a:p>
        </p:txBody>
      </p:sp>
      <p:sp>
        <p:nvSpPr>
          <p:cNvPr id="150534" name="Rectangle 6"/>
          <p:cNvSpPr>
            <a:spLocks noChangeArrowheads="1"/>
          </p:cNvSpPr>
          <p:nvPr/>
        </p:nvSpPr>
        <p:spPr bwMode="auto">
          <a:xfrm>
            <a:off x="5867400" y="3429000"/>
            <a:ext cx="671513" cy="665163"/>
          </a:xfrm>
          <a:prstGeom prst="rect">
            <a:avLst/>
          </a:prstGeom>
          <a:noFill/>
          <a:ln w="38100">
            <a:solidFill>
              <a:srgbClr val="FF0000"/>
            </a:solidFill>
            <a:miter lim="800000"/>
            <a:headEnd/>
            <a:tailEnd/>
          </a:ln>
          <a:effectLst/>
        </p:spPr>
        <p:txBody>
          <a:bodyPr wrap="none" anchor="ctr"/>
          <a:lstStyle/>
          <a:p>
            <a:pPr algn="ctr"/>
            <a:endParaRPr lang="de-DE">
              <a:solidFill>
                <a:srgbClr val="FF0000"/>
              </a:solidFill>
            </a:endParaRPr>
          </a:p>
        </p:txBody>
      </p:sp>
      <p:sp>
        <p:nvSpPr>
          <p:cNvPr id="150535" name="Line 7"/>
          <p:cNvSpPr>
            <a:spLocks noChangeShapeType="1"/>
          </p:cNvSpPr>
          <p:nvPr/>
        </p:nvSpPr>
        <p:spPr bwMode="auto">
          <a:xfrm flipH="1">
            <a:off x="3051175" y="4094163"/>
            <a:ext cx="2797175" cy="2041525"/>
          </a:xfrm>
          <a:prstGeom prst="line">
            <a:avLst/>
          </a:prstGeom>
          <a:noFill/>
          <a:ln w="28575">
            <a:solidFill>
              <a:srgbClr val="FF0000"/>
            </a:solidFill>
            <a:round/>
            <a:headEnd/>
            <a:tailEnd/>
          </a:ln>
          <a:effectLst/>
        </p:spPr>
        <p:txBody>
          <a:bodyPr/>
          <a:lstStyle/>
          <a:p>
            <a:endParaRPr lang="de-DE"/>
          </a:p>
        </p:txBody>
      </p:sp>
      <p:sp>
        <p:nvSpPr>
          <p:cNvPr id="150536" name="Line 8"/>
          <p:cNvSpPr>
            <a:spLocks noChangeShapeType="1"/>
          </p:cNvSpPr>
          <p:nvPr/>
        </p:nvSpPr>
        <p:spPr bwMode="auto">
          <a:xfrm flipH="1">
            <a:off x="3041650" y="3424238"/>
            <a:ext cx="2816225" cy="1009650"/>
          </a:xfrm>
          <a:prstGeom prst="line">
            <a:avLst/>
          </a:prstGeom>
          <a:noFill/>
          <a:ln w="28575">
            <a:solidFill>
              <a:srgbClr val="FF0000"/>
            </a:solidFill>
            <a:round/>
            <a:headEnd/>
            <a:tailEnd/>
          </a:ln>
          <a:effectLst/>
        </p:spPr>
        <p:txBody>
          <a:bodyPr/>
          <a:lstStyle/>
          <a:p>
            <a:endParaRPr lang="de-DE"/>
          </a:p>
        </p:txBody>
      </p:sp>
      <p:sp>
        <p:nvSpPr>
          <p:cNvPr id="150537" name="Line 9"/>
          <p:cNvSpPr>
            <a:spLocks noChangeShapeType="1"/>
          </p:cNvSpPr>
          <p:nvPr/>
        </p:nvSpPr>
        <p:spPr bwMode="auto">
          <a:xfrm flipV="1">
            <a:off x="3492500" y="6211888"/>
            <a:ext cx="5526088" cy="4762"/>
          </a:xfrm>
          <a:prstGeom prst="line">
            <a:avLst/>
          </a:prstGeom>
          <a:noFill/>
          <a:ln w="28575">
            <a:solidFill>
              <a:srgbClr val="000096"/>
            </a:solidFill>
            <a:round/>
            <a:headEnd type="stealth" w="lg" len="lg"/>
            <a:tailEnd type="stealth" w="lg" len="lg"/>
          </a:ln>
          <a:effectLst/>
        </p:spPr>
        <p:txBody>
          <a:bodyPr/>
          <a:lstStyle/>
          <a:p>
            <a:endParaRPr lang="de-DE"/>
          </a:p>
        </p:txBody>
      </p:sp>
      <p:sp>
        <p:nvSpPr>
          <p:cNvPr id="150538" name="Text Box 10"/>
          <p:cNvSpPr txBox="1">
            <a:spLocks noChangeArrowheads="1"/>
          </p:cNvSpPr>
          <p:nvPr/>
        </p:nvSpPr>
        <p:spPr bwMode="auto">
          <a:xfrm>
            <a:off x="5684838" y="5659438"/>
            <a:ext cx="1112837" cy="40957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a:solidFill>
                  <a:srgbClr val="000096"/>
                </a:solidFill>
              </a:rPr>
              <a:t>450 mm</a:t>
            </a:r>
          </a:p>
        </p:txBody>
      </p:sp>
      <p:pic>
        <p:nvPicPr>
          <p:cNvPr id="1025025" name="Picture 1" descr="C:\Users\ketzer\graphics\compass\pixelgem\photos\readout\PGEM-RO-12-07-02\PGEM-RO-12-07-02-Measure_Pixel_top_right.jpg"/>
          <p:cNvPicPr>
            <a:picLocks noChangeAspect="1" noChangeArrowheads="1"/>
          </p:cNvPicPr>
          <p:nvPr/>
        </p:nvPicPr>
        <p:blipFill>
          <a:blip r:embed="rId4" cstate="print"/>
          <a:srcRect/>
          <a:stretch>
            <a:fillRect/>
          </a:stretch>
        </p:blipFill>
        <p:spPr bwMode="auto">
          <a:xfrm>
            <a:off x="443541" y="4365104"/>
            <a:ext cx="2400267" cy="1800200"/>
          </a:xfrm>
          <a:prstGeom prst="rect">
            <a:avLst/>
          </a:prstGeom>
          <a:noFill/>
        </p:spPr>
      </p:pic>
      <p:sp>
        <p:nvSpPr>
          <p:cNvPr id="2" name="Datumsplatzhalter 1"/>
          <p:cNvSpPr>
            <a:spLocks noGrp="1"/>
          </p:cNvSpPr>
          <p:nvPr>
            <p:ph type="dt" sz="half" idx="10"/>
          </p:nvPr>
        </p:nvSpPr>
        <p:spPr/>
        <p:txBody>
          <a:bodyPr/>
          <a:lstStyle/>
          <a:p>
            <a:r>
              <a:rPr lang="de-DE" smtClean="0"/>
              <a:t>GEM Detectors</a:t>
            </a:r>
            <a:endParaRPr lang="de-DE"/>
          </a:p>
        </p:txBody>
      </p:sp>
      <p:sp>
        <p:nvSpPr>
          <p:cNvPr id="3" name="Fußzeilenplatzhalter 2"/>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9420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5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5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5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05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502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505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animBg="1"/>
      <p:bldP spid="150535" grpId="0" animBg="1"/>
      <p:bldP spid="1505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7928" y="1124744"/>
            <a:ext cx="3758897" cy="38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64" name="Rectangle 4"/>
          <p:cNvSpPr>
            <a:spLocks noGrp="1" noChangeArrowheads="1"/>
          </p:cNvSpPr>
          <p:nvPr>
            <p:ph type="title"/>
          </p:nvPr>
        </p:nvSpPr>
        <p:spPr/>
        <p:txBody>
          <a:bodyPr/>
          <a:lstStyle/>
          <a:p>
            <a:r>
              <a:rPr lang="en-US" dirty="0"/>
              <a:t>COMPASS GEM Detectors</a:t>
            </a:r>
          </a:p>
        </p:txBody>
      </p:sp>
      <p:pic>
        <p:nvPicPr>
          <p:cNvPr id="399365" name="Picture 5" descr="compass_triple_gem3red"/>
          <p:cNvPicPr>
            <a:picLocks noChangeAspect="1" noChangeArrowheads="1"/>
          </p:cNvPicPr>
          <p:nvPr/>
        </p:nvPicPr>
        <p:blipFill>
          <a:blip r:embed="rId3" cstate="print"/>
          <a:srcRect/>
          <a:stretch>
            <a:fillRect/>
          </a:stretch>
        </p:blipFill>
        <p:spPr bwMode="auto">
          <a:xfrm>
            <a:off x="187325" y="1282700"/>
            <a:ext cx="4240213" cy="3370263"/>
          </a:xfrm>
          <a:prstGeom prst="rect">
            <a:avLst/>
          </a:prstGeom>
          <a:noFill/>
        </p:spPr>
      </p:pic>
      <p:sp>
        <p:nvSpPr>
          <p:cNvPr id="399366" name="Line 6"/>
          <p:cNvSpPr>
            <a:spLocks noChangeAspect="1" noChangeShapeType="1"/>
          </p:cNvSpPr>
          <p:nvPr/>
        </p:nvSpPr>
        <p:spPr bwMode="auto">
          <a:xfrm>
            <a:off x="4090988" y="1855788"/>
            <a:ext cx="1587" cy="2124075"/>
          </a:xfrm>
          <a:prstGeom prst="line">
            <a:avLst/>
          </a:prstGeom>
          <a:noFill/>
          <a:ln w="28575">
            <a:solidFill>
              <a:srgbClr val="FF0000"/>
            </a:solidFill>
            <a:round/>
            <a:headEnd type="triangle" w="med" len="med"/>
            <a:tailEnd type="triangle" w="med" len="med"/>
          </a:ln>
          <a:effectLst/>
        </p:spPr>
        <p:txBody>
          <a:bodyPr/>
          <a:lstStyle/>
          <a:p>
            <a:endParaRPr lang="de-DE"/>
          </a:p>
        </p:txBody>
      </p:sp>
      <p:sp>
        <p:nvSpPr>
          <p:cNvPr id="399367" name="Text Box 7"/>
          <p:cNvSpPr txBox="1">
            <a:spLocks noChangeAspect="1" noChangeArrowheads="1"/>
          </p:cNvSpPr>
          <p:nvPr/>
        </p:nvSpPr>
        <p:spPr bwMode="auto">
          <a:xfrm rot="16200000">
            <a:off x="3922713" y="2679700"/>
            <a:ext cx="614362" cy="274638"/>
          </a:xfrm>
          <a:prstGeom prst="rect">
            <a:avLst/>
          </a:prstGeom>
          <a:noFill/>
          <a:ln w="9525">
            <a:noFill/>
            <a:miter lim="800000"/>
            <a:headEnd/>
            <a:tailEnd/>
          </a:ln>
          <a:effectLst/>
        </p:spPr>
        <p:txBody>
          <a:bodyPr wrap="none">
            <a:spAutoFit/>
          </a:bodyPr>
          <a:lstStyle/>
          <a:p>
            <a:r>
              <a:rPr lang="en-US" sz="1200" b="1">
                <a:solidFill>
                  <a:srgbClr val="FF0000"/>
                </a:solidFill>
              </a:rPr>
              <a:t>31 cm</a:t>
            </a:r>
          </a:p>
        </p:txBody>
      </p:sp>
      <p:pic>
        <p:nvPicPr>
          <p:cNvPr id="399368" name="Picture 8"/>
          <p:cNvPicPr>
            <a:picLocks noChangeAspect="1" noChangeArrowheads="1"/>
          </p:cNvPicPr>
          <p:nvPr/>
        </p:nvPicPr>
        <p:blipFill>
          <a:blip r:embed="rId4" cstate="print"/>
          <a:srcRect l="19650" t="17795" r="23117" b="18408"/>
          <a:stretch>
            <a:fillRect/>
          </a:stretch>
        </p:blipFill>
        <p:spPr bwMode="auto">
          <a:xfrm>
            <a:off x="1497013" y="1879600"/>
            <a:ext cx="2020887" cy="2103438"/>
          </a:xfrm>
          <a:prstGeom prst="rect">
            <a:avLst/>
          </a:prstGeom>
          <a:noFill/>
          <a:ln w="9525">
            <a:noFill/>
            <a:miter lim="800000"/>
            <a:headEnd/>
            <a:tailEnd/>
          </a:ln>
          <a:effectLst/>
        </p:spPr>
      </p:pic>
      <p:pic>
        <p:nvPicPr>
          <p:cNvPr id="399371" name="Picture 11" descr="beamspot"/>
          <p:cNvPicPr>
            <a:picLocks noChangeAspect="1" noChangeArrowheads="1"/>
          </p:cNvPicPr>
          <p:nvPr/>
        </p:nvPicPr>
        <p:blipFill>
          <a:blip r:embed="rId5" cstate="print"/>
          <a:srcRect l="9999" t="10364" r="9999" b="10364"/>
          <a:stretch>
            <a:fillRect/>
          </a:stretch>
        </p:blipFill>
        <p:spPr bwMode="auto">
          <a:xfrm>
            <a:off x="6444208" y="2675114"/>
            <a:ext cx="748504" cy="715169"/>
          </a:xfrm>
          <a:prstGeom prst="rect">
            <a:avLst/>
          </a:prstGeom>
          <a:noFill/>
          <a:ln w="9525">
            <a:noFill/>
            <a:miter lim="800000"/>
            <a:headEnd/>
            <a:tailEnd/>
          </a:ln>
        </p:spPr>
      </p:pic>
      <p:sp>
        <p:nvSpPr>
          <p:cNvPr id="399373" name="Text Box 13"/>
          <p:cNvSpPr txBox="1">
            <a:spLocks noChangeArrowheads="1"/>
          </p:cNvSpPr>
          <p:nvPr/>
        </p:nvSpPr>
        <p:spPr bwMode="auto">
          <a:xfrm>
            <a:off x="188913" y="4724400"/>
            <a:ext cx="3792537" cy="1158875"/>
          </a:xfrm>
          <a:prstGeom prst="rect">
            <a:avLst/>
          </a:prstGeom>
          <a:noFill/>
          <a:ln w="9525">
            <a:noFill/>
            <a:miter lim="800000"/>
            <a:headEnd/>
            <a:tailEnd/>
          </a:ln>
          <a:effectLst/>
        </p:spPr>
        <p:txBody>
          <a:bodyPr wrap="none">
            <a:spAutoFit/>
          </a:bodyPr>
          <a:lstStyle/>
          <a:p>
            <a:pPr>
              <a:spcAft>
                <a:spcPct val="25000"/>
              </a:spcAft>
            </a:pPr>
            <a:r>
              <a:rPr lang="en-US" b="1">
                <a:solidFill>
                  <a:srgbClr val="FF0000"/>
                </a:solidFill>
              </a:rPr>
              <a:t>2-D Strip readout:</a:t>
            </a:r>
            <a:r>
              <a:rPr lang="en-US">
                <a:solidFill>
                  <a:srgbClr val="000096"/>
                </a:solidFill>
              </a:rPr>
              <a:t> 22 detectors</a:t>
            </a:r>
            <a:endParaRPr lang="en-US" baseline="30000">
              <a:solidFill>
                <a:srgbClr val="000096"/>
              </a:solidFill>
              <a:cs typeface="Arial" charset="0"/>
            </a:endParaRPr>
          </a:p>
          <a:p>
            <a:pPr>
              <a:spcAft>
                <a:spcPct val="25000"/>
              </a:spcAft>
            </a:pPr>
            <a:r>
              <a:rPr lang="en-US" b="1">
                <a:solidFill>
                  <a:srgbClr val="FF0000"/>
                </a:solidFill>
              </a:rPr>
              <a:t>Thickness</a:t>
            </a:r>
            <a:r>
              <a:rPr lang="en-US">
                <a:solidFill>
                  <a:srgbClr val="000096"/>
                </a:solidFill>
              </a:rPr>
              <a:t>: 0.4% X</a:t>
            </a:r>
            <a:r>
              <a:rPr lang="en-US" baseline="-25000">
                <a:solidFill>
                  <a:srgbClr val="000096"/>
                </a:solidFill>
              </a:rPr>
              <a:t>0</a:t>
            </a:r>
          </a:p>
          <a:p>
            <a:pPr>
              <a:spcAft>
                <a:spcPct val="25000"/>
              </a:spcAft>
            </a:pPr>
            <a:r>
              <a:rPr lang="en-US" b="1">
                <a:solidFill>
                  <a:srgbClr val="00CC66"/>
                </a:solidFill>
              </a:rPr>
              <a:t>Resolution:</a:t>
            </a:r>
            <a:r>
              <a:rPr lang="en-US">
                <a:solidFill>
                  <a:srgbClr val="000096"/>
                </a:solidFill>
              </a:rPr>
              <a:t> </a:t>
            </a:r>
            <a:r>
              <a:rPr lang="en-US" i="1">
                <a:solidFill>
                  <a:srgbClr val="000096"/>
                </a:solidFill>
                <a:latin typeface="Symbol" pitchFamily="18" charset="2"/>
              </a:rPr>
              <a:t>s</a:t>
            </a:r>
            <a:r>
              <a:rPr lang="en-US" i="1" baseline="-25000">
                <a:solidFill>
                  <a:srgbClr val="000096"/>
                </a:solidFill>
                <a:latin typeface="Times New Roman" pitchFamily="18" charset="0"/>
              </a:rPr>
              <a:t>x</a:t>
            </a:r>
            <a:r>
              <a:rPr lang="en-US">
                <a:solidFill>
                  <a:srgbClr val="000096"/>
                </a:solidFill>
              </a:rPr>
              <a:t>=70</a:t>
            </a:r>
            <a:r>
              <a:rPr lang="en-US">
                <a:solidFill>
                  <a:srgbClr val="000096"/>
                </a:solidFill>
                <a:latin typeface="Symbol" pitchFamily="18" charset="2"/>
              </a:rPr>
              <a:t>m</a:t>
            </a:r>
            <a:r>
              <a:rPr lang="en-US">
                <a:solidFill>
                  <a:srgbClr val="000096"/>
                </a:solidFill>
              </a:rPr>
              <a:t>m, </a:t>
            </a:r>
            <a:r>
              <a:rPr lang="en-US" i="1">
                <a:solidFill>
                  <a:srgbClr val="000096"/>
                </a:solidFill>
                <a:latin typeface="Symbol" pitchFamily="18" charset="2"/>
              </a:rPr>
              <a:t>s</a:t>
            </a:r>
            <a:r>
              <a:rPr lang="en-US" i="1" baseline="-25000">
                <a:solidFill>
                  <a:srgbClr val="000096"/>
                </a:solidFill>
                <a:latin typeface="Times New Roman" pitchFamily="18" charset="0"/>
              </a:rPr>
              <a:t>t</a:t>
            </a:r>
            <a:r>
              <a:rPr lang="en-US">
                <a:solidFill>
                  <a:srgbClr val="000096"/>
                </a:solidFill>
              </a:rPr>
              <a:t>=12ns</a:t>
            </a:r>
          </a:p>
        </p:txBody>
      </p:sp>
      <p:sp>
        <p:nvSpPr>
          <p:cNvPr id="399374" name="Text Box 14"/>
          <p:cNvSpPr txBox="1">
            <a:spLocks noChangeArrowheads="1"/>
          </p:cNvSpPr>
          <p:nvPr/>
        </p:nvSpPr>
        <p:spPr bwMode="auto">
          <a:xfrm>
            <a:off x="4851400" y="5084763"/>
            <a:ext cx="4174733" cy="1938992"/>
          </a:xfrm>
          <a:prstGeom prst="rect">
            <a:avLst/>
          </a:prstGeom>
          <a:noFill/>
          <a:ln w="9525">
            <a:noFill/>
            <a:miter lim="800000"/>
            <a:headEnd/>
            <a:tailEnd/>
          </a:ln>
          <a:effectLst/>
        </p:spPr>
        <p:txBody>
          <a:bodyPr wrap="none">
            <a:spAutoFit/>
          </a:bodyPr>
          <a:lstStyle/>
          <a:p>
            <a:pPr>
              <a:spcAft>
                <a:spcPct val="25000"/>
              </a:spcAft>
            </a:pPr>
            <a:r>
              <a:rPr lang="en-US" b="1" dirty="0">
                <a:solidFill>
                  <a:srgbClr val="FF0000"/>
                </a:solidFill>
              </a:rPr>
              <a:t>Pixel + Strip readout:</a:t>
            </a:r>
            <a:r>
              <a:rPr lang="en-US" dirty="0">
                <a:solidFill>
                  <a:srgbClr val="000096"/>
                </a:solidFill>
              </a:rPr>
              <a:t> 5 detectors</a:t>
            </a:r>
            <a:endParaRPr lang="en-US" baseline="30000" dirty="0">
              <a:solidFill>
                <a:srgbClr val="000096"/>
              </a:solidFill>
              <a:cs typeface="Arial" charset="0"/>
            </a:endParaRPr>
          </a:p>
          <a:p>
            <a:pPr>
              <a:spcAft>
                <a:spcPct val="25000"/>
              </a:spcAft>
            </a:pPr>
            <a:r>
              <a:rPr lang="en-US" b="1" dirty="0">
                <a:solidFill>
                  <a:srgbClr val="FF0000"/>
                </a:solidFill>
              </a:rPr>
              <a:t>Thickness</a:t>
            </a:r>
            <a:r>
              <a:rPr lang="en-US" dirty="0">
                <a:solidFill>
                  <a:srgbClr val="000096"/>
                </a:solidFill>
              </a:rPr>
              <a:t>: 0.26% X</a:t>
            </a:r>
            <a:r>
              <a:rPr lang="en-US" baseline="-25000" dirty="0">
                <a:solidFill>
                  <a:srgbClr val="000096"/>
                </a:solidFill>
              </a:rPr>
              <a:t>0</a:t>
            </a:r>
          </a:p>
          <a:p>
            <a:pPr>
              <a:spcAft>
                <a:spcPct val="25000"/>
              </a:spcAft>
            </a:pPr>
            <a:r>
              <a:rPr lang="en-US" b="1" dirty="0" smtClean="0">
                <a:solidFill>
                  <a:srgbClr val="00CC66"/>
                </a:solidFill>
              </a:rPr>
              <a:t>Resolution:</a:t>
            </a:r>
            <a:r>
              <a:rPr lang="en-US" dirty="0" smtClean="0">
                <a:solidFill>
                  <a:srgbClr val="000096"/>
                </a:solidFill>
              </a:rPr>
              <a:t> </a:t>
            </a:r>
            <a:r>
              <a:rPr lang="en-US" i="1" dirty="0" err="1" smtClean="0">
                <a:solidFill>
                  <a:srgbClr val="000096"/>
                </a:solidFill>
                <a:latin typeface="Symbol" pitchFamily="18" charset="2"/>
              </a:rPr>
              <a:t>s</a:t>
            </a:r>
            <a:r>
              <a:rPr lang="en-US" i="1" baseline="-25000" dirty="0" err="1" smtClean="0">
                <a:solidFill>
                  <a:srgbClr val="000096"/>
                </a:solidFill>
                <a:latin typeface="Times New Roman" pitchFamily="18" charset="0"/>
              </a:rPr>
              <a:t>x</a:t>
            </a:r>
            <a:r>
              <a:rPr lang="en-US" dirty="0" smtClean="0">
                <a:solidFill>
                  <a:srgbClr val="000096"/>
                </a:solidFill>
              </a:rPr>
              <a:t>=125</a:t>
            </a:r>
            <a:r>
              <a:rPr lang="en-US" dirty="0" smtClean="0">
                <a:solidFill>
                  <a:srgbClr val="000096"/>
                </a:solidFill>
                <a:latin typeface="Symbol" pitchFamily="18" charset="2"/>
              </a:rPr>
              <a:t>m</a:t>
            </a:r>
            <a:r>
              <a:rPr lang="en-US" dirty="0" smtClean="0">
                <a:solidFill>
                  <a:srgbClr val="000096"/>
                </a:solidFill>
              </a:rPr>
              <a:t>m</a:t>
            </a:r>
            <a:r>
              <a:rPr lang="en-US" dirty="0">
                <a:solidFill>
                  <a:srgbClr val="000096"/>
                </a:solidFill>
              </a:rPr>
              <a:t>, </a:t>
            </a:r>
            <a:r>
              <a:rPr lang="en-US" i="1" dirty="0" err="1" smtClean="0">
                <a:solidFill>
                  <a:srgbClr val="000096"/>
                </a:solidFill>
                <a:latin typeface="Symbol" pitchFamily="18" charset="2"/>
              </a:rPr>
              <a:t>s</a:t>
            </a:r>
            <a:r>
              <a:rPr lang="en-US" i="1" baseline="-25000" dirty="0" err="1" smtClean="0">
                <a:solidFill>
                  <a:srgbClr val="000096"/>
                </a:solidFill>
                <a:latin typeface="Times New Roman" pitchFamily="18" charset="0"/>
              </a:rPr>
              <a:t>t</a:t>
            </a:r>
            <a:r>
              <a:rPr lang="en-US" dirty="0" smtClean="0">
                <a:solidFill>
                  <a:srgbClr val="000096"/>
                </a:solidFill>
              </a:rPr>
              <a:t>=11ns</a:t>
            </a:r>
            <a:endParaRPr lang="en-US" dirty="0">
              <a:solidFill>
                <a:srgbClr val="000096"/>
              </a:solidFill>
            </a:endParaRPr>
          </a:p>
          <a:p>
            <a:pPr>
              <a:spcAft>
                <a:spcPct val="25000"/>
              </a:spcAft>
            </a:pPr>
            <a:r>
              <a:rPr lang="en-US" b="1" dirty="0">
                <a:solidFill>
                  <a:srgbClr val="00CC66"/>
                </a:solidFill>
              </a:rPr>
              <a:t>High rates:</a:t>
            </a:r>
            <a:r>
              <a:rPr lang="en-US" dirty="0">
                <a:solidFill>
                  <a:srgbClr val="000096"/>
                </a:solidFill>
              </a:rPr>
              <a:t> </a:t>
            </a:r>
            <a:r>
              <a:rPr lang="en-US" b="1" dirty="0">
                <a:solidFill>
                  <a:srgbClr val="FF0000"/>
                </a:solidFill>
              </a:rPr>
              <a:t>~10</a:t>
            </a:r>
            <a:r>
              <a:rPr lang="en-US" b="1" baseline="30000" dirty="0">
                <a:solidFill>
                  <a:srgbClr val="FF0000"/>
                </a:solidFill>
              </a:rPr>
              <a:t>5</a:t>
            </a:r>
            <a:r>
              <a:rPr lang="en-US" b="1" dirty="0">
                <a:solidFill>
                  <a:srgbClr val="FF0000"/>
                </a:solidFill>
              </a:rPr>
              <a:t> mm</a:t>
            </a:r>
            <a:r>
              <a:rPr lang="en-US" b="1" baseline="30000" dirty="0">
                <a:solidFill>
                  <a:srgbClr val="FF0000"/>
                </a:solidFill>
              </a:rPr>
              <a:t>-2</a:t>
            </a:r>
            <a:r>
              <a:rPr lang="en-US" b="1" dirty="0">
                <a:solidFill>
                  <a:srgbClr val="FF0000"/>
                </a:solidFill>
              </a:rPr>
              <a:t>s</a:t>
            </a:r>
            <a:r>
              <a:rPr lang="en-US" b="1" baseline="30000" dirty="0">
                <a:solidFill>
                  <a:srgbClr val="FF0000"/>
                </a:solidFill>
              </a:rPr>
              <a:t>-1</a:t>
            </a:r>
          </a:p>
          <a:p>
            <a:pPr>
              <a:spcAft>
                <a:spcPct val="25000"/>
              </a:spcAft>
            </a:pPr>
            <a:endParaRPr lang="en-US" dirty="0">
              <a:solidFill>
                <a:srgbClr val="FF0000"/>
              </a:solidFill>
            </a:endParaRPr>
          </a:p>
        </p:txBody>
      </p:sp>
      <p:sp>
        <p:nvSpPr>
          <p:cNvPr id="399375" name="Text Box 15"/>
          <p:cNvSpPr txBox="1">
            <a:spLocks noChangeArrowheads="1"/>
          </p:cNvSpPr>
          <p:nvPr/>
        </p:nvSpPr>
        <p:spPr bwMode="auto">
          <a:xfrm>
            <a:off x="20638" y="942975"/>
            <a:ext cx="2535237" cy="46990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sz="2400" b="1">
                <a:solidFill>
                  <a:srgbClr val="FF0000"/>
                </a:solidFill>
              </a:rPr>
              <a:t>Large-area GEM</a:t>
            </a:r>
          </a:p>
        </p:txBody>
      </p:sp>
      <p:sp>
        <p:nvSpPr>
          <p:cNvPr id="399376" name="Text Box 16"/>
          <p:cNvSpPr txBox="1">
            <a:spLocks noChangeArrowheads="1"/>
          </p:cNvSpPr>
          <p:nvPr/>
        </p:nvSpPr>
        <p:spPr bwMode="auto">
          <a:xfrm>
            <a:off x="4787900" y="942975"/>
            <a:ext cx="1601788" cy="46990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sz="2400" b="1">
                <a:solidFill>
                  <a:srgbClr val="FF0000"/>
                </a:solidFill>
              </a:rPr>
              <a:t>PixelGEM</a:t>
            </a:r>
          </a:p>
        </p:txBody>
      </p:sp>
      <p:sp>
        <p:nvSpPr>
          <p:cNvPr id="399377" name="Text Box 17"/>
          <p:cNvSpPr txBox="1">
            <a:spLocks noChangeArrowheads="1"/>
          </p:cNvSpPr>
          <p:nvPr/>
        </p:nvSpPr>
        <p:spPr bwMode="auto">
          <a:xfrm>
            <a:off x="539750" y="6021388"/>
            <a:ext cx="3406702" cy="461665"/>
          </a:xfrm>
          <a:prstGeom prst="rect">
            <a:avLst/>
          </a:prstGeom>
          <a:noFill/>
          <a:ln w="9525">
            <a:noFill/>
            <a:miter lim="800000"/>
            <a:headEnd/>
            <a:tailEnd/>
          </a:ln>
          <a:effectLst/>
        </p:spPr>
        <p:txBody>
          <a:bodyPr wrap="none">
            <a:spAutoFit/>
          </a:bodyPr>
          <a:lstStyle/>
          <a:p>
            <a:r>
              <a:rPr lang="en-US" sz="1200" dirty="0">
                <a:solidFill>
                  <a:srgbClr val="000096"/>
                </a:solidFill>
              </a:rPr>
              <a:t>[B. </a:t>
            </a:r>
            <a:r>
              <a:rPr lang="en-US" sz="1200" dirty="0" err="1">
                <a:solidFill>
                  <a:srgbClr val="000096"/>
                </a:solidFill>
              </a:rPr>
              <a:t>Ketzer</a:t>
            </a:r>
            <a:r>
              <a:rPr lang="en-US" sz="1200" dirty="0">
                <a:solidFill>
                  <a:srgbClr val="000096"/>
                </a:solidFill>
              </a:rPr>
              <a:t> et al., NIM A535, 314 (2004</a:t>
            </a:r>
            <a:r>
              <a:rPr lang="en-US" sz="1200" dirty="0" smtClean="0">
                <a:solidFill>
                  <a:srgbClr val="000096"/>
                </a:solidFill>
              </a:rPr>
              <a:t>)</a:t>
            </a:r>
          </a:p>
          <a:p>
            <a:r>
              <a:rPr lang="en-US" sz="1200" dirty="0" smtClean="0">
                <a:solidFill>
                  <a:srgbClr val="000096"/>
                </a:solidFill>
              </a:rPr>
              <a:t>B. </a:t>
            </a:r>
            <a:r>
              <a:rPr lang="en-US" sz="1200" dirty="0" err="1" smtClean="0">
                <a:solidFill>
                  <a:srgbClr val="000096"/>
                </a:solidFill>
              </a:rPr>
              <a:t>Ketzer</a:t>
            </a:r>
            <a:r>
              <a:rPr lang="en-US" sz="1200" dirty="0" smtClean="0">
                <a:solidFill>
                  <a:srgbClr val="000096"/>
                </a:solidFill>
              </a:rPr>
              <a:t> et al., IEEE NSS 2007, N12-5 (2007)]</a:t>
            </a:r>
            <a:endParaRPr lang="en-US" sz="1200" dirty="0">
              <a:solidFill>
                <a:srgbClr val="000096"/>
              </a:solidFill>
            </a:endParaRPr>
          </a:p>
        </p:txBody>
      </p:sp>
      <p:sp>
        <p:nvSpPr>
          <p:cNvPr id="2" name="Fußzeilenplatzhalter 1"/>
          <p:cNvSpPr>
            <a:spLocks noGrp="1"/>
          </p:cNvSpPr>
          <p:nvPr>
            <p:ph type="ftr" sz="quarter" idx="11"/>
          </p:nvPr>
        </p:nvSpPr>
        <p:spPr/>
        <p:txBody>
          <a:bodyPr/>
          <a:lstStyle/>
          <a:p>
            <a:r>
              <a:rPr lang="en-GB" smtClean="0"/>
              <a:t>B. Ketzer</a:t>
            </a:r>
            <a:endParaRPr lang="en-GB" dirty="0"/>
          </a:p>
        </p:txBody>
      </p:sp>
      <p:sp>
        <p:nvSpPr>
          <p:cNvPr id="4" name="Datumsplatzhalter 3"/>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517746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37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399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4" grpId="0"/>
      <p:bldP spid="3993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Challenges</a:t>
            </a:r>
            <a:endParaRPr lang="de-DE" dirty="0"/>
          </a:p>
        </p:txBody>
      </p:sp>
      <p:sp>
        <p:nvSpPr>
          <p:cNvPr id="3" name="Footer Placeholder 2"/>
          <p:cNvSpPr>
            <a:spLocks noGrp="1"/>
          </p:cNvSpPr>
          <p:nvPr>
            <p:ph type="ftr" sz="quarter" idx="10"/>
          </p:nvPr>
        </p:nvSpPr>
        <p:spPr/>
        <p:txBody>
          <a:bodyPr/>
          <a:lstStyle/>
          <a:p>
            <a:r>
              <a:rPr lang="en-US" smtClean="0"/>
              <a:t>B.</a:t>
            </a:r>
            <a:r>
              <a:rPr lang="en-US" smtClean="0">
                <a:latin typeface="Times New Roman" pitchFamily="18" charset="0"/>
              </a:rPr>
              <a:t> </a:t>
            </a:r>
            <a:r>
              <a:rPr lang="en-US" smtClean="0"/>
              <a:t>Ketzer</a:t>
            </a:r>
            <a:endParaRPr lang="en-US"/>
          </a:p>
        </p:txBody>
      </p:sp>
      <p:sp>
        <p:nvSpPr>
          <p:cNvPr id="4" name="TextBox 3"/>
          <p:cNvSpPr txBox="1"/>
          <p:nvPr/>
        </p:nvSpPr>
        <p:spPr>
          <a:xfrm>
            <a:off x="4427984" y="5333146"/>
            <a:ext cx="2073003" cy="1169551"/>
          </a:xfrm>
          <a:prstGeom prst="rect">
            <a:avLst/>
          </a:prstGeom>
          <a:noFill/>
        </p:spPr>
        <p:txBody>
          <a:bodyPr wrap="none" rtlCol="0">
            <a:spAutoFit/>
          </a:bodyPr>
          <a:lstStyle/>
          <a:p>
            <a:pPr>
              <a:spcBef>
                <a:spcPts val="600"/>
              </a:spcBef>
            </a:pPr>
            <a:r>
              <a:rPr lang="en-US" b="1" dirty="0" smtClean="0">
                <a:solidFill>
                  <a:srgbClr val="FF0000"/>
                </a:solidFill>
              </a:rPr>
              <a:t>Special shapes</a:t>
            </a:r>
          </a:p>
          <a:p>
            <a:pPr lvl="1">
              <a:spcBef>
                <a:spcPts val="600"/>
              </a:spcBef>
              <a:buFont typeface="Arial" pitchFamily="34" charset="0"/>
              <a:buChar char="•"/>
            </a:pPr>
            <a:r>
              <a:rPr lang="en-US" dirty="0" smtClean="0">
                <a:solidFill>
                  <a:srgbClr val="000096"/>
                </a:solidFill>
              </a:rPr>
              <a:t> cylindrical</a:t>
            </a:r>
          </a:p>
          <a:p>
            <a:pPr lvl="1">
              <a:spcBef>
                <a:spcPts val="600"/>
              </a:spcBef>
              <a:buFont typeface="Arial" pitchFamily="34" charset="0"/>
              <a:buChar char="•"/>
            </a:pPr>
            <a:r>
              <a:rPr lang="en-US" dirty="0" smtClean="0">
                <a:solidFill>
                  <a:srgbClr val="000096"/>
                </a:solidFill>
              </a:rPr>
              <a:t> spherical</a:t>
            </a:r>
            <a:endParaRPr lang="de-DE" dirty="0">
              <a:solidFill>
                <a:srgbClr val="000096"/>
              </a:solidFill>
            </a:endParaRPr>
          </a:p>
        </p:txBody>
      </p:sp>
      <p:pic>
        <p:nvPicPr>
          <p:cNvPr id="246788" name="Picture 4"/>
          <p:cNvPicPr>
            <a:picLocks noChangeAspect="1" noChangeArrowheads="1"/>
          </p:cNvPicPr>
          <p:nvPr/>
        </p:nvPicPr>
        <p:blipFill>
          <a:blip r:embed="rId2" cstate="print"/>
          <a:srcRect/>
          <a:stretch>
            <a:fillRect/>
          </a:stretch>
        </p:blipFill>
        <p:spPr bwMode="auto">
          <a:xfrm>
            <a:off x="3491880" y="2708920"/>
            <a:ext cx="2095500" cy="2085975"/>
          </a:xfrm>
          <a:prstGeom prst="rect">
            <a:avLst/>
          </a:prstGeom>
          <a:noFill/>
          <a:ln w="9525">
            <a:noFill/>
            <a:miter lim="800000"/>
            <a:headEnd/>
            <a:tailEnd/>
          </a:ln>
        </p:spPr>
      </p:pic>
      <p:sp>
        <p:nvSpPr>
          <p:cNvPr id="6" name="TextBox 5"/>
          <p:cNvSpPr txBox="1"/>
          <p:nvPr/>
        </p:nvSpPr>
        <p:spPr>
          <a:xfrm>
            <a:off x="123905" y="2403465"/>
            <a:ext cx="3223959" cy="1169551"/>
          </a:xfrm>
          <a:prstGeom prst="rect">
            <a:avLst/>
          </a:prstGeom>
          <a:noFill/>
        </p:spPr>
        <p:txBody>
          <a:bodyPr wrap="none" rtlCol="0">
            <a:spAutoFit/>
          </a:bodyPr>
          <a:lstStyle/>
          <a:p>
            <a:pPr>
              <a:spcBef>
                <a:spcPts val="600"/>
              </a:spcBef>
            </a:pPr>
            <a:r>
              <a:rPr lang="en-US" b="1" dirty="0" smtClean="0">
                <a:solidFill>
                  <a:srgbClr val="FF0000"/>
                </a:solidFill>
              </a:rPr>
              <a:t>Higher rates</a:t>
            </a:r>
          </a:p>
          <a:p>
            <a:pPr>
              <a:spcBef>
                <a:spcPts val="600"/>
              </a:spcBef>
              <a:buFont typeface="Arial" pitchFamily="34" charset="0"/>
              <a:buChar char="•"/>
            </a:pPr>
            <a:r>
              <a:rPr lang="en-US" dirty="0" smtClean="0">
                <a:solidFill>
                  <a:srgbClr val="000096"/>
                </a:solidFill>
              </a:rPr>
              <a:t> Pixel readout</a:t>
            </a:r>
          </a:p>
          <a:p>
            <a:pPr>
              <a:spcBef>
                <a:spcPts val="600"/>
              </a:spcBef>
              <a:buFont typeface="Arial" pitchFamily="34" charset="0"/>
              <a:buChar char="•"/>
            </a:pPr>
            <a:r>
              <a:rPr lang="en-US" dirty="0" smtClean="0">
                <a:solidFill>
                  <a:srgbClr val="000096"/>
                </a:solidFill>
              </a:rPr>
              <a:t> Ion backflow suppression</a:t>
            </a:r>
          </a:p>
        </p:txBody>
      </p:sp>
      <p:sp>
        <p:nvSpPr>
          <p:cNvPr id="7" name="TextBox 6"/>
          <p:cNvSpPr txBox="1"/>
          <p:nvPr/>
        </p:nvSpPr>
        <p:spPr>
          <a:xfrm>
            <a:off x="2867001" y="980728"/>
            <a:ext cx="3001143" cy="1169551"/>
          </a:xfrm>
          <a:prstGeom prst="rect">
            <a:avLst/>
          </a:prstGeom>
          <a:noFill/>
        </p:spPr>
        <p:txBody>
          <a:bodyPr wrap="none" rtlCol="0">
            <a:spAutoFit/>
          </a:bodyPr>
          <a:lstStyle/>
          <a:p>
            <a:pPr>
              <a:spcBef>
                <a:spcPts val="600"/>
              </a:spcBef>
            </a:pPr>
            <a:r>
              <a:rPr lang="en-US" b="1" dirty="0" smtClean="0">
                <a:solidFill>
                  <a:srgbClr val="FF0000"/>
                </a:solidFill>
              </a:rPr>
              <a:t>Larger active areas</a:t>
            </a:r>
          </a:p>
          <a:p>
            <a:pPr lvl="1">
              <a:spcBef>
                <a:spcPts val="600"/>
              </a:spcBef>
              <a:buFont typeface="Arial" pitchFamily="34" charset="0"/>
              <a:buChar char="•"/>
            </a:pPr>
            <a:r>
              <a:rPr lang="en-US" dirty="0" smtClean="0">
                <a:solidFill>
                  <a:srgbClr val="000096"/>
                </a:solidFill>
              </a:rPr>
              <a:t> Bulk </a:t>
            </a:r>
            <a:r>
              <a:rPr lang="en-US" dirty="0" err="1" smtClean="0">
                <a:solidFill>
                  <a:srgbClr val="000096"/>
                </a:solidFill>
              </a:rPr>
              <a:t>Micromegas</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Single-mask GEMs</a:t>
            </a:r>
          </a:p>
        </p:txBody>
      </p:sp>
      <p:sp>
        <p:nvSpPr>
          <p:cNvPr id="8" name="TextBox 7"/>
          <p:cNvSpPr txBox="1"/>
          <p:nvPr/>
        </p:nvSpPr>
        <p:spPr>
          <a:xfrm>
            <a:off x="5516084" y="2708920"/>
            <a:ext cx="3627916" cy="1938992"/>
          </a:xfrm>
          <a:prstGeom prst="rect">
            <a:avLst/>
          </a:prstGeom>
          <a:noFill/>
        </p:spPr>
        <p:txBody>
          <a:bodyPr wrap="none" rtlCol="0">
            <a:spAutoFit/>
          </a:bodyPr>
          <a:lstStyle/>
          <a:p>
            <a:pPr>
              <a:spcBef>
                <a:spcPts val="600"/>
              </a:spcBef>
            </a:pPr>
            <a:r>
              <a:rPr lang="en-US" b="1" dirty="0" smtClean="0">
                <a:solidFill>
                  <a:srgbClr val="FF0000"/>
                </a:solidFill>
              </a:rPr>
              <a:t>Aging, discharge protection</a:t>
            </a:r>
          </a:p>
          <a:p>
            <a:pPr lvl="1">
              <a:spcBef>
                <a:spcPts val="600"/>
              </a:spcBef>
              <a:buFont typeface="Arial" pitchFamily="34" charset="0"/>
              <a:buChar char="•"/>
            </a:pPr>
            <a:r>
              <a:rPr lang="en-US" dirty="0" smtClean="0">
                <a:solidFill>
                  <a:srgbClr val="000096"/>
                </a:solidFill>
              </a:rPr>
              <a:t> Materials</a:t>
            </a:r>
          </a:p>
          <a:p>
            <a:pPr lvl="1">
              <a:spcBef>
                <a:spcPts val="600"/>
              </a:spcBef>
              <a:buFont typeface="Arial" pitchFamily="34" charset="0"/>
              <a:buChar char="•"/>
            </a:pPr>
            <a:r>
              <a:rPr lang="en-US" dirty="0" smtClean="0">
                <a:solidFill>
                  <a:srgbClr val="000096"/>
                </a:solidFill>
              </a:rPr>
              <a:t> Multi-stage amplification </a:t>
            </a:r>
          </a:p>
          <a:p>
            <a:pPr lvl="1">
              <a:spcBef>
                <a:spcPts val="600"/>
              </a:spcBef>
              <a:buFont typeface="Arial" pitchFamily="34" charset="0"/>
              <a:buChar char="•"/>
            </a:pPr>
            <a:r>
              <a:rPr lang="en-US" dirty="0" smtClean="0">
                <a:solidFill>
                  <a:srgbClr val="000096"/>
                </a:solidFill>
              </a:rPr>
              <a:t> Segmentation</a:t>
            </a:r>
          </a:p>
          <a:p>
            <a:pPr lvl="1">
              <a:spcBef>
                <a:spcPts val="600"/>
              </a:spcBef>
              <a:buFont typeface="Arial" pitchFamily="34" charset="0"/>
              <a:buChar char="•"/>
            </a:pPr>
            <a:r>
              <a:rPr lang="en-US" dirty="0" smtClean="0">
                <a:solidFill>
                  <a:srgbClr val="000096"/>
                </a:solidFill>
              </a:rPr>
              <a:t> Resistive coating</a:t>
            </a:r>
          </a:p>
        </p:txBody>
      </p:sp>
      <p:sp>
        <p:nvSpPr>
          <p:cNvPr id="9" name="TextBox 8"/>
          <p:cNvSpPr txBox="1"/>
          <p:nvPr/>
        </p:nvSpPr>
        <p:spPr>
          <a:xfrm>
            <a:off x="683568" y="4509120"/>
            <a:ext cx="2449710" cy="1169551"/>
          </a:xfrm>
          <a:prstGeom prst="rect">
            <a:avLst/>
          </a:prstGeom>
          <a:noFill/>
        </p:spPr>
        <p:txBody>
          <a:bodyPr wrap="none" rtlCol="0">
            <a:spAutoFit/>
          </a:bodyPr>
          <a:lstStyle/>
          <a:p>
            <a:pPr>
              <a:spcBef>
                <a:spcPts val="600"/>
              </a:spcBef>
            </a:pPr>
            <a:r>
              <a:rPr lang="en-US" b="1" dirty="0" smtClean="0">
                <a:solidFill>
                  <a:srgbClr val="FF0000"/>
                </a:solidFill>
              </a:rPr>
              <a:t>Higher resolutions</a:t>
            </a: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latin typeface="Symbol" pitchFamily="18" charset="2"/>
              </a:rPr>
              <a:t>m</a:t>
            </a:r>
            <a:r>
              <a:rPr lang="en-US" dirty="0" err="1" smtClean="0">
                <a:solidFill>
                  <a:srgbClr val="000096"/>
                </a:solidFill>
              </a:rPr>
              <a:t>Pixel</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rPr>
              <a:t>InGrid</a:t>
            </a:r>
            <a:endParaRPr lang="en-US" dirty="0" smtClean="0">
              <a:solidFill>
                <a:srgbClr val="000096"/>
              </a:solidFill>
            </a:endParaRPr>
          </a:p>
        </p:txBody>
      </p:sp>
      <p:sp>
        <p:nvSpPr>
          <p:cNvPr id="10" name="Rounded Rectangle 9"/>
          <p:cNvSpPr/>
          <p:nvPr/>
        </p:nvSpPr>
        <p:spPr>
          <a:xfrm>
            <a:off x="72008" y="3140968"/>
            <a:ext cx="3347864" cy="432048"/>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97076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 Projection Chamber</a:t>
            </a:r>
            <a:endParaRPr lang="de-DE" dirty="0"/>
          </a:p>
        </p:txBody>
      </p:sp>
      <p:sp>
        <p:nvSpPr>
          <p:cNvPr id="6" name="TextBox 5"/>
          <p:cNvSpPr txBox="1"/>
          <p:nvPr/>
        </p:nvSpPr>
        <p:spPr>
          <a:xfrm>
            <a:off x="4644008" y="980728"/>
            <a:ext cx="4142481" cy="3862596"/>
          </a:xfrm>
          <a:prstGeom prst="rect">
            <a:avLst/>
          </a:prstGeom>
          <a:noFill/>
        </p:spPr>
        <p:txBody>
          <a:bodyPr wrap="none" rtlCol="0">
            <a:spAutoFit/>
          </a:bodyPr>
          <a:lstStyle/>
          <a:p>
            <a:pPr>
              <a:spcBef>
                <a:spcPts val="600"/>
              </a:spcBef>
            </a:pPr>
            <a:r>
              <a:rPr lang="en-US" dirty="0" smtClean="0">
                <a:solidFill>
                  <a:srgbClr val="FF0000"/>
                </a:solidFill>
              </a:rPr>
              <a:t>An (almost) ideal tracking detector:</a:t>
            </a:r>
          </a:p>
          <a:p>
            <a:pPr>
              <a:spcBef>
                <a:spcPts val="600"/>
              </a:spcBef>
              <a:buFont typeface="Arial" pitchFamily="34" charset="0"/>
              <a:buChar char="•"/>
            </a:pPr>
            <a:r>
              <a:rPr lang="en-US" dirty="0" smtClean="0">
                <a:solidFill>
                  <a:srgbClr val="000096"/>
                </a:solidFill>
              </a:rPr>
              <a:t> Large acceptance</a:t>
            </a:r>
          </a:p>
          <a:p>
            <a:pPr>
              <a:spcBef>
                <a:spcPts val="600"/>
              </a:spcBef>
              <a:buFont typeface="Arial" pitchFamily="34" charset="0"/>
              <a:buChar char="•"/>
            </a:pPr>
            <a:r>
              <a:rPr lang="en-US" dirty="0" smtClean="0">
                <a:solidFill>
                  <a:srgbClr val="000096"/>
                </a:solidFill>
                <a:sym typeface="Wingdings 3"/>
              </a:rPr>
              <a:t> Large active volume</a:t>
            </a:r>
            <a:endParaRPr lang="de-DE" dirty="0" smtClean="0">
              <a:solidFill>
                <a:srgbClr val="000096"/>
              </a:solidFill>
            </a:endParaRPr>
          </a:p>
          <a:p>
            <a:pPr>
              <a:spcBef>
                <a:spcPts val="600"/>
              </a:spcBef>
              <a:buFont typeface="Arial" pitchFamily="34" charset="0"/>
              <a:buChar char="•"/>
            </a:pPr>
            <a:r>
              <a:rPr lang="en-US" dirty="0" smtClean="0">
                <a:solidFill>
                  <a:srgbClr val="000096"/>
                </a:solidFill>
              </a:rPr>
              <a:t> Low material budget</a:t>
            </a:r>
          </a:p>
          <a:p>
            <a:pPr>
              <a:spcBef>
                <a:spcPts val="600"/>
              </a:spcBef>
              <a:buFont typeface="Arial" pitchFamily="34" charset="0"/>
              <a:buChar char="•"/>
            </a:pPr>
            <a:r>
              <a:rPr lang="en-US" dirty="0" smtClean="0">
                <a:solidFill>
                  <a:srgbClr val="000096"/>
                </a:solidFill>
              </a:rPr>
              <a:t> </a:t>
            </a:r>
            <a:r>
              <a:rPr lang="en-US" b="1" dirty="0" smtClean="0">
                <a:solidFill>
                  <a:srgbClr val="FF0000"/>
                </a:solidFill>
              </a:rPr>
              <a:t>3D picture </a:t>
            </a:r>
            <a:r>
              <a:rPr lang="en-US" dirty="0" smtClean="0">
                <a:solidFill>
                  <a:srgbClr val="000096"/>
                </a:solidFill>
              </a:rPr>
              <a:t>of event </a:t>
            </a:r>
          </a:p>
          <a:p>
            <a:pPr lvl="1">
              <a:spcBef>
                <a:spcPts val="600"/>
              </a:spcBef>
            </a:pPr>
            <a:r>
              <a:rPr lang="en-US" dirty="0" smtClean="0">
                <a:solidFill>
                  <a:srgbClr val="000096"/>
                </a:solidFill>
                <a:sym typeface="Wingdings 3"/>
              </a:rPr>
              <a:t> </a:t>
            </a:r>
            <a:r>
              <a:rPr lang="en-US" dirty="0" smtClean="0">
                <a:solidFill>
                  <a:srgbClr val="000096"/>
                </a:solidFill>
                <a:sym typeface="Wingdings 3"/>
              </a:rPr>
              <a:t>simple pattern recognition</a:t>
            </a:r>
          </a:p>
          <a:p>
            <a:pPr>
              <a:spcBef>
                <a:spcPts val="600"/>
              </a:spcBef>
              <a:buFont typeface="Arial" pitchFamily="34" charset="0"/>
              <a:buChar char="•"/>
            </a:pPr>
            <a:r>
              <a:rPr lang="en-US" dirty="0" smtClean="0">
                <a:solidFill>
                  <a:srgbClr val="000096"/>
                </a:solidFill>
                <a:sym typeface="Wingdings 3"/>
              </a:rPr>
              <a:t> Extremely high particle densities </a:t>
            </a:r>
          </a:p>
          <a:p>
            <a:pPr>
              <a:spcBef>
                <a:spcPts val="600"/>
              </a:spcBef>
            </a:pPr>
            <a:r>
              <a:rPr lang="en-US" dirty="0">
                <a:solidFill>
                  <a:srgbClr val="000096"/>
                </a:solidFill>
                <a:sym typeface="Wingdings 3"/>
              </a:rPr>
              <a:t>	</a:t>
            </a:r>
            <a:r>
              <a:rPr lang="en-US" dirty="0" smtClean="0">
                <a:solidFill>
                  <a:srgbClr val="000096"/>
                </a:solidFill>
                <a:sym typeface="Wingdings 3"/>
              </a:rPr>
              <a:t> heavy ion experiments</a:t>
            </a:r>
          </a:p>
          <a:p>
            <a:pPr>
              <a:spcBef>
                <a:spcPts val="600"/>
              </a:spcBef>
              <a:buFont typeface="Arial" pitchFamily="34" charset="0"/>
              <a:buChar char="•"/>
            </a:pPr>
            <a:r>
              <a:rPr lang="en-US" dirty="0" smtClean="0">
                <a:solidFill>
                  <a:srgbClr val="000096"/>
                </a:solidFill>
                <a:sym typeface="Wingdings 3"/>
              </a:rPr>
              <a:t> Good momentum resolution</a:t>
            </a:r>
          </a:p>
          <a:p>
            <a:pPr>
              <a:spcBef>
                <a:spcPts val="600"/>
              </a:spcBef>
              <a:buFont typeface="Arial" pitchFamily="34" charset="0"/>
              <a:buChar char="•"/>
            </a:pPr>
            <a:r>
              <a:rPr lang="en-US" dirty="0" smtClean="0">
                <a:solidFill>
                  <a:srgbClr val="000096"/>
                </a:solidFill>
                <a:sym typeface="Wingdings 3"/>
              </a:rPr>
              <a:t> Particle identification</a:t>
            </a:r>
          </a:p>
        </p:txBody>
      </p:sp>
      <p:sp>
        <p:nvSpPr>
          <p:cNvPr id="7" name="TextBox 6"/>
          <p:cNvSpPr txBox="1"/>
          <p:nvPr/>
        </p:nvSpPr>
        <p:spPr>
          <a:xfrm>
            <a:off x="4644008" y="4941168"/>
            <a:ext cx="3283528" cy="1169551"/>
          </a:xfrm>
          <a:prstGeom prst="rect">
            <a:avLst/>
          </a:prstGeom>
          <a:noFill/>
        </p:spPr>
        <p:txBody>
          <a:bodyPr wrap="none" rtlCol="0">
            <a:spAutoFit/>
          </a:bodyPr>
          <a:lstStyle/>
          <a:p>
            <a:pPr>
              <a:spcBef>
                <a:spcPts val="600"/>
              </a:spcBef>
            </a:pPr>
            <a:r>
              <a:rPr lang="en-US" dirty="0" smtClean="0">
                <a:solidFill>
                  <a:srgbClr val="FF0000"/>
                </a:solidFill>
              </a:rPr>
              <a:t>Examples:</a:t>
            </a:r>
          </a:p>
          <a:p>
            <a:pPr>
              <a:spcBef>
                <a:spcPts val="600"/>
              </a:spcBef>
              <a:buFont typeface="Arial" pitchFamily="34" charset="0"/>
              <a:buChar char="•"/>
            </a:pPr>
            <a:r>
              <a:rPr lang="en-US" dirty="0" smtClean="0">
                <a:solidFill>
                  <a:srgbClr val="000096"/>
                </a:solidFill>
              </a:rPr>
              <a:t> STAR (420 cm × 400 cm)</a:t>
            </a:r>
          </a:p>
          <a:p>
            <a:pPr>
              <a:spcBef>
                <a:spcPts val="600"/>
              </a:spcBef>
              <a:buFont typeface="Arial" pitchFamily="34" charset="0"/>
              <a:buChar char="•"/>
            </a:pPr>
            <a:r>
              <a:rPr lang="en-US" dirty="0" smtClean="0">
                <a:solidFill>
                  <a:srgbClr val="000096"/>
                </a:solidFill>
              </a:rPr>
              <a:t> ALICE (500 cm × 500 cm)</a:t>
            </a:r>
            <a:endParaRPr lang="de-DE" dirty="0" smtClean="0">
              <a:solidFill>
                <a:srgbClr val="000096"/>
              </a:solidFill>
            </a:endParaRPr>
          </a:p>
        </p:txBody>
      </p:sp>
      <p:sp>
        <p:nvSpPr>
          <p:cNvPr id="8" name="TextBox 7"/>
          <p:cNvSpPr txBox="1"/>
          <p:nvPr/>
        </p:nvSpPr>
        <p:spPr>
          <a:xfrm>
            <a:off x="251520" y="4581128"/>
            <a:ext cx="4318811" cy="1938992"/>
          </a:xfrm>
          <a:prstGeom prst="rect">
            <a:avLst/>
          </a:prstGeom>
          <a:noFill/>
        </p:spPr>
        <p:txBody>
          <a:bodyPr wrap="none" rtlCol="0">
            <a:spAutoFit/>
          </a:bodyPr>
          <a:lstStyle/>
          <a:p>
            <a:pPr>
              <a:spcBef>
                <a:spcPts val="600"/>
              </a:spcBef>
            </a:pPr>
            <a:r>
              <a:rPr lang="en-US" dirty="0" smtClean="0">
                <a:solidFill>
                  <a:srgbClr val="FF0000"/>
                </a:solidFill>
              </a:rPr>
              <a:t>Limitations:</a:t>
            </a:r>
          </a:p>
          <a:p>
            <a:pPr>
              <a:spcBef>
                <a:spcPts val="600"/>
              </a:spcBef>
              <a:buFont typeface="Arial" pitchFamily="34" charset="0"/>
              <a:buChar char="•"/>
            </a:pPr>
            <a:r>
              <a:rPr lang="en-US" dirty="0" smtClean="0">
                <a:solidFill>
                  <a:srgbClr val="000096"/>
                </a:solidFill>
              </a:rPr>
              <a:t> No redundancy</a:t>
            </a:r>
          </a:p>
          <a:p>
            <a:pPr>
              <a:spcBef>
                <a:spcPts val="600"/>
              </a:spcBef>
              <a:buFont typeface="Arial" pitchFamily="34" charset="0"/>
              <a:buChar char="•"/>
            </a:pPr>
            <a:r>
              <a:rPr lang="en-US" dirty="0" smtClean="0">
                <a:solidFill>
                  <a:srgbClr val="000096"/>
                </a:solidFill>
              </a:rPr>
              <a:t> Calibration very demanding</a:t>
            </a:r>
          </a:p>
          <a:p>
            <a:pPr>
              <a:spcBef>
                <a:spcPts val="600"/>
              </a:spcBef>
              <a:buFont typeface="Arial" pitchFamily="34" charset="0"/>
              <a:buChar char="•"/>
            </a:pPr>
            <a:r>
              <a:rPr lang="en-US" dirty="0" smtClean="0">
                <a:solidFill>
                  <a:srgbClr val="000096"/>
                </a:solidFill>
              </a:rPr>
              <a:t> Drift distortions due to ion backflow</a:t>
            </a:r>
          </a:p>
          <a:p>
            <a:pPr>
              <a:spcBef>
                <a:spcPts val="600"/>
              </a:spcBef>
              <a:buFont typeface="Arial" pitchFamily="34" charset="0"/>
              <a:buChar char="•"/>
            </a:pPr>
            <a:r>
              <a:rPr lang="en-US" dirty="0" smtClean="0">
                <a:solidFill>
                  <a:srgbClr val="000096"/>
                </a:solidFill>
              </a:rPr>
              <a:t> Gating </a:t>
            </a:r>
            <a:r>
              <a:rPr lang="en-US" dirty="0" smtClean="0">
                <a:solidFill>
                  <a:srgbClr val="000096"/>
                </a:solidFill>
                <a:sym typeface="Wingdings 3"/>
              </a:rPr>
              <a:t> low trigger rates</a:t>
            </a:r>
            <a:endParaRPr lang="de-DE" dirty="0" smtClean="0">
              <a:solidFill>
                <a:srgbClr val="000096"/>
              </a:solidFill>
            </a:endParaRP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1595" t="12161" r="4766" b="534"/>
          <a:stretch/>
        </p:blipFill>
        <p:spPr>
          <a:xfrm>
            <a:off x="179512" y="1196752"/>
            <a:ext cx="4248000" cy="2916000"/>
          </a:xfrm>
          <a:prstGeom prst="rect">
            <a:avLst/>
          </a:prstGeom>
        </p:spPr>
      </p:pic>
      <p:sp>
        <p:nvSpPr>
          <p:cNvPr id="3" name="Datumsplatzhalter 2"/>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64250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 Projection Chamber</a:t>
            </a:r>
            <a:endParaRPr lang="de-DE" dirty="0"/>
          </a:p>
        </p:txBody>
      </p:sp>
      <p:pic>
        <p:nvPicPr>
          <p:cNvPr id="9" name="Picture 4" descr="tpc_gating_principle"/>
          <p:cNvPicPr>
            <a:picLocks noChangeAspect="1" noChangeArrowheads="1"/>
          </p:cNvPicPr>
          <p:nvPr/>
        </p:nvPicPr>
        <p:blipFill>
          <a:blip r:embed="rId2" cstate="print"/>
          <a:srcRect/>
          <a:stretch>
            <a:fillRect/>
          </a:stretch>
        </p:blipFill>
        <p:spPr bwMode="auto">
          <a:xfrm>
            <a:off x="5364088" y="989439"/>
            <a:ext cx="3163701" cy="4095745"/>
          </a:xfrm>
          <a:prstGeom prst="rect">
            <a:avLst/>
          </a:prstGeom>
          <a:noFill/>
        </p:spPr>
      </p:pic>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1595" t="12161" r="4766" b="534"/>
          <a:stretch/>
        </p:blipFill>
        <p:spPr>
          <a:xfrm>
            <a:off x="179512" y="1196752"/>
            <a:ext cx="4248000" cy="2916000"/>
          </a:xfrm>
          <a:prstGeom prst="rect">
            <a:avLst/>
          </a:prstGeom>
        </p:spPr>
      </p:pic>
      <p:sp>
        <p:nvSpPr>
          <p:cNvPr id="11" name="TextBox 6"/>
          <p:cNvSpPr txBox="1"/>
          <p:nvPr/>
        </p:nvSpPr>
        <p:spPr>
          <a:xfrm>
            <a:off x="4644008" y="4941168"/>
            <a:ext cx="3283528" cy="1169551"/>
          </a:xfrm>
          <a:prstGeom prst="rect">
            <a:avLst/>
          </a:prstGeom>
          <a:noFill/>
        </p:spPr>
        <p:txBody>
          <a:bodyPr wrap="none" rtlCol="0">
            <a:spAutoFit/>
          </a:bodyPr>
          <a:lstStyle/>
          <a:p>
            <a:pPr>
              <a:spcBef>
                <a:spcPts val="600"/>
              </a:spcBef>
            </a:pPr>
            <a:r>
              <a:rPr lang="en-US" dirty="0" smtClean="0">
                <a:solidFill>
                  <a:srgbClr val="FF0000"/>
                </a:solidFill>
              </a:rPr>
              <a:t>Examples:</a:t>
            </a:r>
          </a:p>
          <a:p>
            <a:pPr>
              <a:spcBef>
                <a:spcPts val="600"/>
              </a:spcBef>
              <a:buFont typeface="Arial" pitchFamily="34" charset="0"/>
              <a:buChar char="•"/>
            </a:pPr>
            <a:r>
              <a:rPr lang="en-US" dirty="0" smtClean="0">
                <a:solidFill>
                  <a:srgbClr val="000096"/>
                </a:solidFill>
              </a:rPr>
              <a:t> STAR (420 cm × 400 cm)</a:t>
            </a:r>
          </a:p>
          <a:p>
            <a:pPr>
              <a:spcBef>
                <a:spcPts val="600"/>
              </a:spcBef>
              <a:buFont typeface="Arial" pitchFamily="34" charset="0"/>
              <a:buChar char="•"/>
            </a:pPr>
            <a:r>
              <a:rPr lang="en-US" dirty="0" smtClean="0">
                <a:solidFill>
                  <a:srgbClr val="000096"/>
                </a:solidFill>
              </a:rPr>
              <a:t> ALICE (500 cm × 500 cm)</a:t>
            </a:r>
            <a:endParaRPr lang="de-DE" dirty="0" smtClean="0">
              <a:solidFill>
                <a:srgbClr val="000096"/>
              </a:solidFill>
            </a:endParaRPr>
          </a:p>
        </p:txBody>
      </p:sp>
      <p:sp>
        <p:nvSpPr>
          <p:cNvPr id="7" name="TextBox 7"/>
          <p:cNvSpPr txBox="1"/>
          <p:nvPr/>
        </p:nvSpPr>
        <p:spPr>
          <a:xfrm>
            <a:off x="251520" y="4581128"/>
            <a:ext cx="4318811" cy="1938992"/>
          </a:xfrm>
          <a:prstGeom prst="rect">
            <a:avLst/>
          </a:prstGeom>
          <a:noFill/>
        </p:spPr>
        <p:txBody>
          <a:bodyPr wrap="none" rtlCol="0">
            <a:spAutoFit/>
          </a:bodyPr>
          <a:lstStyle/>
          <a:p>
            <a:pPr>
              <a:spcBef>
                <a:spcPts val="600"/>
              </a:spcBef>
            </a:pPr>
            <a:r>
              <a:rPr lang="en-US" dirty="0" smtClean="0">
                <a:solidFill>
                  <a:srgbClr val="FF0000"/>
                </a:solidFill>
              </a:rPr>
              <a:t>Limitations:</a:t>
            </a:r>
          </a:p>
          <a:p>
            <a:pPr>
              <a:spcBef>
                <a:spcPts val="600"/>
              </a:spcBef>
              <a:buFont typeface="Arial" pitchFamily="34" charset="0"/>
              <a:buChar char="•"/>
            </a:pPr>
            <a:r>
              <a:rPr lang="en-US" dirty="0" smtClean="0">
                <a:solidFill>
                  <a:srgbClr val="000096"/>
                </a:solidFill>
              </a:rPr>
              <a:t> No redundancy</a:t>
            </a:r>
          </a:p>
          <a:p>
            <a:pPr>
              <a:spcBef>
                <a:spcPts val="600"/>
              </a:spcBef>
              <a:buFont typeface="Arial" pitchFamily="34" charset="0"/>
              <a:buChar char="•"/>
            </a:pPr>
            <a:r>
              <a:rPr lang="en-US" dirty="0" smtClean="0">
                <a:solidFill>
                  <a:srgbClr val="000096"/>
                </a:solidFill>
              </a:rPr>
              <a:t> Calibration very demanding</a:t>
            </a:r>
          </a:p>
          <a:p>
            <a:pPr>
              <a:spcBef>
                <a:spcPts val="600"/>
              </a:spcBef>
              <a:buFont typeface="Arial" pitchFamily="34" charset="0"/>
              <a:buChar char="•"/>
            </a:pPr>
            <a:r>
              <a:rPr lang="en-US" dirty="0" smtClean="0">
                <a:solidFill>
                  <a:srgbClr val="000096"/>
                </a:solidFill>
              </a:rPr>
              <a:t> Drift distortions due to ion backflow</a:t>
            </a:r>
          </a:p>
          <a:p>
            <a:pPr>
              <a:spcBef>
                <a:spcPts val="600"/>
              </a:spcBef>
              <a:buFont typeface="Arial" pitchFamily="34" charset="0"/>
              <a:buChar char="•"/>
            </a:pPr>
            <a:r>
              <a:rPr lang="en-US" dirty="0" smtClean="0">
                <a:solidFill>
                  <a:srgbClr val="000096"/>
                </a:solidFill>
              </a:rPr>
              <a:t> Gating </a:t>
            </a:r>
            <a:r>
              <a:rPr lang="en-US" dirty="0" smtClean="0">
                <a:solidFill>
                  <a:srgbClr val="000096"/>
                </a:solidFill>
                <a:sym typeface="Wingdings 3"/>
              </a:rPr>
              <a:t> low trigger rates</a:t>
            </a:r>
            <a:endParaRPr lang="de-DE" dirty="0" smtClean="0">
              <a:solidFill>
                <a:srgbClr val="000096"/>
              </a:solidFill>
            </a:endParaRPr>
          </a:p>
        </p:txBody>
      </p:sp>
      <p:sp>
        <p:nvSpPr>
          <p:cNvPr id="2" name="Datumsplatzhalter 1"/>
          <p:cNvSpPr>
            <a:spLocks noGrp="1"/>
          </p:cNvSpPr>
          <p:nvPr>
            <p:ph type="dt" sz="half" idx="10"/>
          </p:nvPr>
        </p:nvSpPr>
        <p:spPr/>
        <p:txBody>
          <a:bodyPr/>
          <a:lstStyle/>
          <a:p>
            <a:r>
              <a:rPr lang="de-DE" smtClean="0"/>
              <a:t>GEM Detectors</a:t>
            </a:r>
            <a:endParaRPr lang="de-DE"/>
          </a:p>
        </p:txBody>
      </p:sp>
      <p:sp>
        <p:nvSpPr>
          <p:cNvPr id="3" name="Fußzeilenplatzhalter 2"/>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3214817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err="1" smtClean="0"/>
              <a:t>Limitations</a:t>
            </a:r>
            <a:r>
              <a:rPr lang="de-DE" dirty="0" smtClean="0"/>
              <a:t> </a:t>
            </a:r>
            <a:r>
              <a:rPr lang="de-DE" dirty="0" err="1" smtClean="0"/>
              <a:t>of</a:t>
            </a:r>
            <a:r>
              <a:rPr lang="de-DE" dirty="0" smtClean="0"/>
              <a:t> </a:t>
            </a:r>
            <a:r>
              <a:rPr lang="de-DE" dirty="0" err="1" smtClean="0"/>
              <a:t>Wire-based</a:t>
            </a:r>
            <a:r>
              <a:rPr lang="de-DE" dirty="0" smtClean="0"/>
              <a:t> </a:t>
            </a:r>
            <a:r>
              <a:rPr lang="de-DE" dirty="0" err="1" smtClean="0"/>
              <a:t>Detectors</a:t>
            </a:r>
            <a:endParaRPr lang="de-DE" dirty="0"/>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
        <p:nvSpPr>
          <p:cNvPr id="8" name="Textfeld 7"/>
          <p:cNvSpPr txBox="1"/>
          <p:nvPr/>
        </p:nvSpPr>
        <p:spPr>
          <a:xfrm>
            <a:off x="179512" y="1124744"/>
            <a:ext cx="8994770" cy="1169551"/>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en-US" dirty="0" smtClean="0">
                <a:solidFill>
                  <a:srgbClr val="000096"/>
                </a:solidFill>
              </a:rPr>
              <a:t>Localization </a:t>
            </a:r>
            <a:r>
              <a:rPr lang="en-US" dirty="0" smtClean="0">
                <a:solidFill>
                  <a:srgbClr val="000096"/>
                </a:solidFill>
              </a:rPr>
              <a:t>accuracy: typ. 100-500 </a:t>
            </a:r>
            <a:r>
              <a:rPr lang="en-US" dirty="0" smtClean="0">
                <a:solidFill>
                  <a:srgbClr val="000096"/>
                </a:solidFill>
                <a:latin typeface="Symbol" panose="05050102010706020507" pitchFamily="18" charset="2"/>
              </a:rPr>
              <a:t>m</a:t>
            </a:r>
            <a:r>
              <a:rPr lang="en-US" dirty="0" smtClean="0">
                <a:solidFill>
                  <a:srgbClr val="000096"/>
                </a:solidFill>
              </a:rPr>
              <a:t>m</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Volume / 2-track </a:t>
            </a:r>
            <a:r>
              <a:rPr lang="en-US" dirty="0" smtClean="0">
                <a:solidFill>
                  <a:srgbClr val="000096"/>
                </a:solidFill>
              </a:rPr>
              <a:t>resolution: typ. 10×10×10 mm</a:t>
            </a:r>
            <a:r>
              <a:rPr lang="en-US" baseline="30000" dirty="0" smtClean="0">
                <a:solidFill>
                  <a:srgbClr val="000096"/>
                </a:solidFill>
              </a:rPr>
              <a:t>3</a:t>
            </a:r>
            <a:r>
              <a:rPr lang="en-US" dirty="0" smtClean="0">
                <a:solidFill>
                  <a:srgbClr val="000096"/>
                </a:solidFill>
              </a:rPr>
              <a:t> (</a:t>
            </a:r>
            <a:r>
              <a:rPr lang="en-US" dirty="0" smtClean="0">
                <a:solidFill>
                  <a:srgbClr val="000096"/>
                </a:solidFill>
              </a:rPr>
              <a:t>signal induction on pads)</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Rate </a:t>
            </a:r>
            <a:r>
              <a:rPr lang="en-US" dirty="0" smtClean="0">
                <a:solidFill>
                  <a:srgbClr val="000096"/>
                </a:solidFill>
              </a:rPr>
              <a:t>capability: </a:t>
            </a:r>
            <a:r>
              <a:rPr lang="en-US" dirty="0">
                <a:solidFill>
                  <a:srgbClr val="000096"/>
                </a:solidFill>
                <a:sym typeface="Wingdings 3"/>
              </a:rPr>
              <a:t>limited by build-up of positive space-charge around anode </a:t>
            </a:r>
            <a:endParaRPr lang="en-US" dirty="0" smtClean="0">
              <a:solidFill>
                <a:srgbClr val="000096"/>
              </a:solidFill>
            </a:endParaRPr>
          </a:p>
        </p:txBody>
      </p:sp>
      <p:pic>
        <p:nvPicPr>
          <p:cNvPr id="11" name="Picture 2" descr="DC gain-ra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3850" y="2407229"/>
            <a:ext cx="4870150" cy="3909224"/>
          </a:xfrm>
          <a:prstGeom prst="rect">
            <a:avLst/>
          </a:prstGeom>
        </p:spPr>
      </p:pic>
      <p:sp>
        <p:nvSpPr>
          <p:cNvPr id="12" name="TextBox 9"/>
          <p:cNvSpPr txBox="1"/>
          <p:nvPr/>
        </p:nvSpPr>
        <p:spPr>
          <a:xfrm>
            <a:off x="2479965" y="6237312"/>
            <a:ext cx="2884123" cy="276999"/>
          </a:xfrm>
          <a:prstGeom prst="rect">
            <a:avLst/>
          </a:prstGeom>
          <a:solidFill>
            <a:schemeClr val="bg1"/>
          </a:solidFill>
          <a:ln>
            <a:solidFill>
              <a:schemeClr val="bg1"/>
            </a:solidFill>
          </a:ln>
        </p:spPr>
        <p:txBody>
          <a:bodyPr wrap="none" rtlCol="0">
            <a:spAutoFit/>
          </a:bodyPr>
          <a:lstStyle/>
          <a:p>
            <a:r>
              <a:rPr lang="en-US" sz="1200" dirty="0">
                <a:solidFill>
                  <a:srgbClr val="000096"/>
                </a:solidFill>
              </a:rPr>
              <a:t>[</a:t>
            </a:r>
            <a:r>
              <a:rPr lang="en-US" sz="1200" dirty="0" smtClean="0">
                <a:solidFill>
                  <a:srgbClr val="000096"/>
                </a:solidFill>
              </a:rPr>
              <a:t>A</a:t>
            </a:r>
            <a:r>
              <a:rPr lang="en-US" sz="1200" dirty="0" smtClean="0">
                <a:solidFill>
                  <a:srgbClr val="000096"/>
                </a:solidFill>
              </a:rPr>
              <a:t>. Breskin et </a:t>
            </a:r>
            <a:r>
              <a:rPr lang="en-US" sz="1200" dirty="0" smtClean="0">
                <a:solidFill>
                  <a:srgbClr val="000096"/>
                </a:solidFill>
              </a:rPr>
              <a:t>al., NIM 124, 189 (1974)]</a:t>
            </a:r>
            <a:endParaRPr lang="en-US" sz="1200" dirty="0">
              <a:solidFill>
                <a:srgbClr val="000096"/>
              </a:solidFill>
            </a:endParaRPr>
          </a:p>
        </p:txBody>
      </p:sp>
      <p:grpSp>
        <p:nvGrpSpPr>
          <p:cNvPr id="22" name="Group 20"/>
          <p:cNvGrpSpPr/>
          <p:nvPr/>
        </p:nvGrpSpPr>
        <p:grpSpPr>
          <a:xfrm>
            <a:off x="530308" y="2996952"/>
            <a:ext cx="3177596" cy="2959917"/>
            <a:chOff x="548323" y="1871224"/>
            <a:chExt cx="3177596" cy="2959917"/>
          </a:xfrm>
        </p:grpSpPr>
        <p:grpSp>
          <p:nvGrpSpPr>
            <p:cNvPr id="23" name="Group 7"/>
            <p:cNvGrpSpPr/>
            <p:nvPr/>
          </p:nvGrpSpPr>
          <p:grpSpPr>
            <a:xfrm>
              <a:off x="548323" y="2370958"/>
              <a:ext cx="3087149" cy="2460183"/>
              <a:chOff x="609169" y="2595331"/>
              <a:chExt cx="3087149" cy="2460183"/>
            </a:xfrm>
          </p:grpSpPr>
          <p:pic>
            <p:nvPicPr>
              <p:cNvPr id="28" name="Picture 3" descr="mwpc field clos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169" y="2595331"/>
                <a:ext cx="3087149" cy="2460183"/>
              </a:xfrm>
              <a:prstGeom prst="rect">
                <a:avLst/>
              </a:prstGeom>
            </p:spPr>
          </p:pic>
          <p:sp>
            <p:nvSpPr>
              <p:cNvPr id="29" name="Oval 4"/>
              <p:cNvSpPr/>
              <p:nvPr/>
            </p:nvSpPr>
            <p:spPr>
              <a:xfrm>
                <a:off x="1881104" y="3407060"/>
                <a:ext cx="1371243" cy="924347"/>
              </a:xfrm>
              <a:prstGeom prst="ellipse">
                <a:avLst/>
              </a:prstGeom>
              <a:gradFill flip="none" rotWithShape="1">
                <a:gsLst>
                  <a:gs pos="0">
                    <a:srgbClr val="FF0000">
                      <a:alpha val="73000"/>
                    </a:srgbClr>
                  </a:gs>
                  <a:gs pos="58000">
                    <a:schemeClr val="bg1">
                      <a:alpha val="73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6"/>
              <p:cNvSpPr/>
              <p:nvPr/>
            </p:nvSpPr>
            <p:spPr>
              <a:xfrm>
                <a:off x="2548817" y="3779368"/>
                <a:ext cx="107519" cy="1075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Arrow Connector 11"/>
            <p:cNvCxnSpPr/>
            <p:nvPr/>
          </p:nvCxnSpPr>
          <p:spPr>
            <a:xfrm>
              <a:off x="2174240" y="2517555"/>
              <a:ext cx="81280" cy="58124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13"/>
            <p:cNvCxnSpPr/>
            <p:nvPr/>
          </p:nvCxnSpPr>
          <p:spPr>
            <a:xfrm flipV="1">
              <a:off x="2595490" y="2824480"/>
              <a:ext cx="300110" cy="7305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16"/>
            <p:cNvSpPr txBox="1"/>
            <p:nvPr/>
          </p:nvSpPr>
          <p:spPr>
            <a:xfrm>
              <a:off x="1642132" y="1871224"/>
              <a:ext cx="1064216" cy="646331"/>
            </a:xfrm>
            <a:prstGeom prst="rect">
              <a:avLst/>
            </a:prstGeom>
            <a:noFill/>
          </p:spPr>
          <p:txBody>
            <a:bodyPr wrap="none" rtlCol="0">
              <a:spAutoFit/>
            </a:bodyPr>
            <a:lstStyle/>
            <a:p>
              <a:pPr algn="ctr"/>
              <a:r>
                <a:rPr lang="en-US" b="1" i="1" dirty="0" smtClean="0">
                  <a:solidFill>
                    <a:srgbClr val="3366FF"/>
                  </a:solidFill>
                </a:rPr>
                <a:t>e</a:t>
              </a:r>
              <a:r>
                <a:rPr lang="en-US" b="1" i="1" baseline="30000" dirty="0" smtClean="0">
                  <a:solidFill>
                    <a:srgbClr val="3366FF"/>
                  </a:solidFill>
                </a:rPr>
                <a:t>-</a:t>
              </a:r>
            </a:p>
            <a:p>
              <a:pPr algn="ctr"/>
              <a:r>
                <a:rPr lang="en-US" b="1" i="1" dirty="0" smtClean="0">
                  <a:solidFill>
                    <a:srgbClr val="3366FF"/>
                  </a:solidFill>
                </a:rPr>
                <a:t>~ 100 ns</a:t>
              </a:r>
              <a:endParaRPr lang="en-US" b="1" i="1" dirty="0">
                <a:solidFill>
                  <a:srgbClr val="3366FF"/>
                </a:solidFill>
              </a:endParaRPr>
            </a:p>
          </p:txBody>
        </p:sp>
        <p:sp>
          <p:nvSpPr>
            <p:cNvPr id="27" name="TextBox 18"/>
            <p:cNvSpPr txBox="1"/>
            <p:nvPr/>
          </p:nvSpPr>
          <p:spPr>
            <a:xfrm>
              <a:off x="2657082" y="1956352"/>
              <a:ext cx="1068837" cy="646331"/>
            </a:xfrm>
            <a:prstGeom prst="rect">
              <a:avLst/>
            </a:prstGeom>
            <a:noFill/>
          </p:spPr>
          <p:txBody>
            <a:bodyPr wrap="none" rtlCol="0">
              <a:spAutoFit/>
            </a:bodyPr>
            <a:lstStyle/>
            <a:p>
              <a:pPr algn="ctr"/>
              <a:r>
                <a:rPr lang="en-US" b="1" i="1" dirty="0" smtClean="0">
                  <a:solidFill>
                    <a:srgbClr val="FF0000"/>
                  </a:solidFill>
                </a:rPr>
                <a:t>I</a:t>
              </a:r>
              <a:r>
                <a:rPr lang="en-US" b="1" i="1" baseline="30000" dirty="0" smtClean="0">
                  <a:solidFill>
                    <a:srgbClr val="FF0000"/>
                  </a:solidFill>
                </a:rPr>
                <a:t>+</a:t>
              </a:r>
            </a:p>
            <a:p>
              <a:pPr algn="ctr"/>
              <a:r>
                <a:rPr lang="en-US" b="1" i="1" dirty="0" smtClean="0">
                  <a:solidFill>
                    <a:srgbClr val="FF0000"/>
                  </a:solidFill>
                </a:rPr>
                <a:t>~ 100 µs</a:t>
              </a:r>
              <a:endParaRPr lang="en-US" b="1" i="1" dirty="0">
                <a:solidFill>
                  <a:srgbClr val="FF0000"/>
                </a:solidFill>
              </a:endParaRPr>
            </a:p>
          </p:txBody>
        </p:sp>
      </p:grpSp>
    </p:spTree>
    <p:extLst>
      <p:ext uri="{BB962C8B-B14F-4D97-AF65-F5344CB8AC3E}">
        <p14:creationId xmlns:p14="http://schemas.microsoft.com/office/powerpoint/2010/main" val="350189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a:r>
            <a:r>
              <a:rPr lang="en-US" dirty="0" smtClean="0"/>
              <a:t>at </a:t>
            </a:r>
            <a:r>
              <a:rPr lang="en-US" dirty="0" smtClean="0"/>
              <a:t>High Rates</a:t>
            </a:r>
            <a:endParaRPr lang="de-DE" dirty="0"/>
          </a:p>
        </p:txBody>
      </p:sp>
      <p:sp>
        <p:nvSpPr>
          <p:cNvPr id="3" name="TextBox 2"/>
          <p:cNvSpPr txBox="1"/>
          <p:nvPr/>
        </p:nvSpPr>
        <p:spPr>
          <a:xfrm>
            <a:off x="539552" y="1196752"/>
            <a:ext cx="7221849" cy="40011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a:solidFill>
                  <a:srgbClr val="000096"/>
                </a:solidFill>
              </a:rPr>
              <a:t>(</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en-US" dirty="0" smtClean="0">
              <a:solidFill>
                <a:srgbClr val="FF0000"/>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916832"/>
            <a:ext cx="5069599" cy="4320000"/>
          </a:xfrm>
          <a:prstGeom prst="rect">
            <a:avLst/>
          </a:prstGeom>
        </p:spPr>
      </p:pic>
    </p:spTree>
    <p:extLst>
      <p:ext uri="{BB962C8B-B14F-4D97-AF65-F5344CB8AC3E}">
        <p14:creationId xmlns:p14="http://schemas.microsoft.com/office/powerpoint/2010/main" val="1168812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High Rates</a:t>
            </a:r>
            <a:endParaRPr lang="de-DE" dirty="0"/>
          </a:p>
        </p:txBody>
      </p:sp>
      <p:sp>
        <p:nvSpPr>
          <p:cNvPr id="3" name="TextBox 2"/>
          <p:cNvSpPr txBox="1"/>
          <p:nvPr/>
        </p:nvSpPr>
        <p:spPr>
          <a:xfrm>
            <a:off x="539552" y="1196752"/>
            <a:ext cx="7221849" cy="40011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en-US" dirty="0" smtClean="0">
              <a:solidFill>
                <a:srgbClr val="FF0000"/>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916832"/>
            <a:ext cx="5069599" cy="4319999"/>
          </a:xfrm>
          <a:prstGeom prst="rect">
            <a:avLst/>
          </a:prstGeom>
        </p:spPr>
      </p:pic>
    </p:spTree>
    <p:extLst>
      <p:ext uri="{BB962C8B-B14F-4D97-AF65-F5344CB8AC3E}">
        <p14:creationId xmlns:p14="http://schemas.microsoft.com/office/powerpoint/2010/main" val="854661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High Rates</a:t>
            </a:r>
            <a:endParaRPr lang="de-DE" dirty="0"/>
          </a:p>
        </p:txBody>
      </p:sp>
      <p:sp>
        <p:nvSpPr>
          <p:cNvPr id="3" name="TextBox 2"/>
          <p:cNvSpPr txBox="1"/>
          <p:nvPr/>
        </p:nvSpPr>
        <p:spPr>
          <a:xfrm>
            <a:off x="539552" y="1196752"/>
            <a:ext cx="7221849" cy="40011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en-US" dirty="0" smtClean="0">
              <a:solidFill>
                <a:srgbClr val="FF0000"/>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00" y="1917312"/>
            <a:ext cx="6149230" cy="4320000"/>
          </a:xfrm>
          <a:prstGeom prst="rect">
            <a:avLst/>
          </a:prstGeom>
        </p:spPr>
      </p:pic>
    </p:spTree>
    <p:extLst>
      <p:ext uri="{BB962C8B-B14F-4D97-AF65-F5344CB8AC3E}">
        <p14:creationId xmlns:p14="http://schemas.microsoft.com/office/powerpoint/2010/main" val="3592525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High Rates</a:t>
            </a:r>
            <a:endParaRPr lang="de-DE" dirty="0"/>
          </a:p>
        </p:txBody>
      </p:sp>
      <p:sp>
        <p:nvSpPr>
          <p:cNvPr id="3" name="TextBox 2"/>
          <p:cNvSpPr txBox="1"/>
          <p:nvPr/>
        </p:nvSpPr>
        <p:spPr>
          <a:xfrm>
            <a:off x="539552" y="1196752"/>
            <a:ext cx="7221849" cy="40011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en-US" dirty="0" smtClean="0">
              <a:solidFill>
                <a:srgbClr val="FF0000"/>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00" y="1916832"/>
            <a:ext cx="6457061" cy="4320000"/>
          </a:xfrm>
          <a:prstGeom prst="rect">
            <a:avLst/>
          </a:prstGeom>
        </p:spPr>
      </p:pic>
    </p:spTree>
    <p:extLst>
      <p:ext uri="{BB962C8B-B14F-4D97-AF65-F5344CB8AC3E}">
        <p14:creationId xmlns:p14="http://schemas.microsoft.com/office/powerpoint/2010/main" val="75484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High Rates</a:t>
            </a:r>
            <a:endParaRPr lang="de-DE" dirty="0"/>
          </a:p>
        </p:txBody>
      </p:sp>
      <p:sp>
        <p:nvSpPr>
          <p:cNvPr id="3" name="TextBox 2"/>
          <p:cNvSpPr txBox="1"/>
          <p:nvPr/>
        </p:nvSpPr>
        <p:spPr>
          <a:xfrm>
            <a:off x="539552" y="1196752"/>
            <a:ext cx="7221849" cy="40011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en-US" dirty="0" smtClean="0">
              <a:solidFill>
                <a:srgbClr val="FF0000"/>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00" y="1916832"/>
            <a:ext cx="6457060" cy="4319999"/>
          </a:xfrm>
          <a:prstGeom prst="rect">
            <a:avLst/>
          </a:prstGeom>
        </p:spPr>
      </p:pic>
    </p:spTree>
    <p:extLst>
      <p:ext uri="{BB962C8B-B14F-4D97-AF65-F5344CB8AC3E}">
        <p14:creationId xmlns:p14="http://schemas.microsoft.com/office/powerpoint/2010/main" val="29370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High Rates</a:t>
            </a:r>
            <a:endParaRPr lang="de-DE" dirty="0"/>
          </a:p>
        </p:txBody>
      </p:sp>
      <p:sp>
        <p:nvSpPr>
          <p:cNvPr id="3" name="TextBox 2"/>
          <p:cNvSpPr txBox="1"/>
          <p:nvPr/>
        </p:nvSpPr>
        <p:spPr>
          <a:xfrm>
            <a:off x="539552" y="1196752"/>
            <a:ext cx="7221849" cy="40011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en-US" dirty="0" smtClean="0">
              <a:solidFill>
                <a:srgbClr val="FF0000"/>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00" y="1916832"/>
            <a:ext cx="6457060" cy="4320000"/>
          </a:xfrm>
          <a:prstGeom prst="rect">
            <a:avLst/>
          </a:prstGeom>
        </p:spPr>
      </p:pic>
    </p:spTree>
    <p:extLst>
      <p:ext uri="{BB962C8B-B14F-4D97-AF65-F5344CB8AC3E}">
        <p14:creationId xmlns:p14="http://schemas.microsoft.com/office/powerpoint/2010/main" val="102174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High Rates</a:t>
            </a:r>
            <a:endParaRPr lang="de-DE" dirty="0"/>
          </a:p>
        </p:txBody>
      </p:sp>
      <p:sp>
        <p:nvSpPr>
          <p:cNvPr id="3" name="TextBox 2"/>
          <p:cNvSpPr txBox="1"/>
          <p:nvPr/>
        </p:nvSpPr>
        <p:spPr>
          <a:xfrm>
            <a:off x="539552" y="1196752"/>
            <a:ext cx="7221849" cy="40011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en-US" dirty="0" smtClean="0">
              <a:solidFill>
                <a:srgbClr val="FF0000"/>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13" y="1916832"/>
            <a:ext cx="6149227" cy="4319999"/>
          </a:xfrm>
          <a:prstGeom prst="rect">
            <a:avLst/>
          </a:prstGeom>
        </p:spPr>
      </p:pic>
    </p:spTree>
    <p:extLst>
      <p:ext uri="{BB962C8B-B14F-4D97-AF65-F5344CB8AC3E}">
        <p14:creationId xmlns:p14="http://schemas.microsoft.com/office/powerpoint/2010/main" val="350949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at High Rates</a:t>
            </a:r>
            <a:endParaRPr lang="de-DE" dirty="0"/>
          </a:p>
        </p:txBody>
      </p:sp>
      <p:pic>
        <p:nvPicPr>
          <p:cNvPr id="9" name="evtdeco.mpg">
            <a:hlinkClick r:id="" action="ppaction://media"/>
          </p:cNvPr>
          <p:cNvPicPr>
            <a:picLocks noRot="1" noChangeAspect="1" noChangeArrowheads="1"/>
          </p:cNvPicPr>
          <p:nvPr>
            <a:videoFile r:link="rId1"/>
          </p:nvPr>
        </p:nvPicPr>
        <p:blipFill>
          <a:blip r:embed="rId3" cstate="print"/>
          <a:srcRect/>
          <a:stretch>
            <a:fillRect/>
          </a:stretch>
        </p:blipFill>
        <p:spPr bwMode="auto">
          <a:xfrm>
            <a:off x="1259632" y="3809124"/>
            <a:ext cx="6624736" cy="6388628"/>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3" name="TextBox 2"/>
              <p:cNvSpPr txBox="1"/>
              <p:nvPr/>
            </p:nvSpPr>
            <p:spPr>
              <a:xfrm>
                <a:off x="539552" y="1196752"/>
                <a:ext cx="7906716" cy="2708434"/>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a:t>
                </a:r>
                <a:r>
                  <a:rPr lang="en-US" b="1" dirty="0" smtClean="0">
                    <a:solidFill>
                      <a:srgbClr val="000096"/>
                    </a:solidFill>
                  </a:rPr>
                  <a:t>High rates: </a:t>
                </a:r>
                <a:r>
                  <a:rPr lang="en-US" dirty="0" smtClean="0">
                    <a:solidFill>
                      <a:srgbClr val="000096"/>
                    </a:solidFill>
                  </a:rPr>
                  <a:t>drift time &gt; 1 / </a:t>
                </a:r>
                <a:r>
                  <a:rPr lang="en-US" dirty="0" smtClean="0">
                    <a:solidFill>
                      <a:srgbClr val="000096"/>
                    </a:solidFill>
                  </a:rPr>
                  <a:t>(event rate) </a:t>
                </a:r>
                <a:r>
                  <a:rPr lang="en-US" dirty="0" smtClean="0">
                    <a:solidFill>
                      <a:srgbClr val="000096"/>
                    </a:solidFill>
                    <a:sym typeface="Wingdings 3"/>
                  </a:rPr>
                  <a:t> </a:t>
                </a:r>
                <a:r>
                  <a:rPr lang="en-US" dirty="0" smtClean="0">
                    <a:solidFill>
                      <a:srgbClr val="FF0000"/>
                    </a:solidFill>
                    <a:sym typeface="Wingdings 3"/>
                  </a:rPr>
                  <a:t>overlapping events</a:t>
                </a:r>
                <a:endParaRPr lang="de-DE" dirty="0" smtClean="0">
                  <a:solidFill>
                    <a:srgbClr val="000096"/>
                  </a:solidFill>
                </a:endParaRPr>
              </a:p>
              <a:p>
                <a:pPr>
                  <a:spcBef>
                    <a:spcPts val="600"/>
                  </a:spcBef>
                  <a:buFont typeface="Arial" pitchFamily="34" charset="0"/>
                  <a:buChar char="•"/>
                </a:pPr>
                <a:r>
                  <a:rPr lang="en-US" b="1" dirty="0" smtClean="0">
                    <a:solidFill>
                      <a:srgbClr val="000096"/>
                    </a:solidFill>
                  </a:rPr>
                  <a:t> Goal: </a:t>
                </a:r>
                <a:r>
                  <a:rPr lang="en-US" dirty="0" smtClean="0">
                    <a:solidFill>
                      <a:srgbClr val="000096"/>
                    </a:solidFill>
                  </a:rPr>
                  <a:t>operate TPC continuously </a:t>
                </a:r>
                <a:endParaRPr lang="en-US" dirty="0" smtClean="0">
                  <a:solidFill>
                    <a:srgbClr val="000096"/>
                  </a:solidFill>
                </a:endParaRPr>
              </a:p>
              <a:p>
                <a:pPr marL="800100" lvl="1" indent="-342900">
                  <a:spcBef>
                    <a:spcPts val="600"/>
                  </a:spcBef>
                  <a:buFont typeface="Wingdings 3"/>
                  <a:buChar char="a"/>
                </a:pPr>
                <a:r>
                  <a:rPr lang="en-US" dirty="0" smtClean="0">
                    <a:solidFill>
                      <a:srgbClr val="000096"/>
                    </a:solidFill>
                  </a:rPr>
                  <a:t>analog </a:t>
                </a:r>
                <a:r>
                  <a:rPr lang="en-US" dirty="0" smtClean="0">
                    <a:solidFill>
                      <a:srgbClr val="000096"/>
                    </a:solidFill>
                  </a:rPr>
                  <a:t>event </a:t>
                </a:r>
                <a:r>
                  <a:rPr lang="en-US" dirty="0" smtClean="0">
                    <a:solidFill>
                      <a:srgbClr val="000096"/>
                    </a:solidFill>
                  </a:rPr>
                  <a:t>pipeline</a:t>
                </a:r>
              </a:p>
              <a:p>
                <a:pPr marL="800100" lvl="1" indent="-342900">
                  <a:spcBef>
                    <a:spcPts val="600"/>
                  </a:spcBef>
                  <a:buFont typeface="Wingdings 3"/>
                  <a:buChar char="a"/>
                </a:pPr>
                <a:r>
                  <a:rPr lang="en-US" b="1" dirty="0" smtClean="0">
                    <a:solidFill>
                      <a:srgbClr val="FF0000"/>
                    </a:solidFill>
                  </a:rPr>
                  <a:t>3D “Movie”</a:t>
                </a:r>
              </a:p>
              <a:p>
                <a:pPr>
                  <a:spcBef>
                    <a:spcPts val="600"/>
                  </a:spcBef>
                  <a:buFont typeface="Arial" panose="020B0604020202020204" pitchFamily="34" charset="0"/>
                  <a:buChar char="•"/>
                </a:pPr>
                <a:r>
                  <a:rPr lang="en-US" b="1" dirty="0" smtClean="0">
                    <a:solidFill>
                      <a:srgbClr val="000096"/>
                    </a:solidFill>
                  </a:rPr>
                  <a:t> ALICE: </a:t>
                </a:r>
                <a:r>
                  <a:rPr lang="en-US" dirty="0" smtClean="0">
                    <a:solidFill>
                      <a:srgbClr val="000096"/>
                    </a:solidFill>
                    <a:ea typeface="ＭＳ Ｐゴシック" pitchFamily="34" charset="-128"/>
                  </a:rPr>
                  <a:t>Operate </a:t>
                </a:r>
                <a:r>
                  <a:rPr lang="en-US" dirty="0">
                    <a:solidFill>
                      <a:srgbClr val="000096"/>
                    </a:solidFill>
                    <a:ea typeface="ＭＳ Ｐゴシック" pitchFamily="34" charset="-128"/>
                  </a:rPr>
                  <a:t>at high luminosity </a:t>
                </a:r>
                <a14:m>
                  <m:oMath xmlns:m="http://schemas.openxmlformats.org/officeDocument/2006/math">
                    <m:r>
                      <a:rPr lang="en-US" i="1">
                        <a:solidFill>
                          <a:srgbClr val="FF0000"/>
                        </a:solidFill>
                        <a:latin typeface="Cambria Math"/>
                        <a:ea typeface="Cambria Math"/>
                      </a:rPr>
                      <m:t>ℒ</m:t>
                    </m:r>
                    <m:r>
                      <a:rPr lang="de-DE" i="1">
                        <a:solidFill>
                          <a:srgbClr val="FF0000"/>
                        </a:solidFill>
                        <a:latin typeface="Cambria Math"/>
                        <a:ea typeface="Cambria Math"/>
                      </a:rPr>
                      <m:t>=6∙</m:t>
                    </m:r>
                    <m:sSup>
                      <m:sSupPr>
                        <m:ctrlPr>
                          <a:rPr lang="de-DE" i="1">
                            <a:solidFill>
                              <a:srgbClr val="FF0000"/>
                            </a:solidFill>
                            <a:latin typeface="Cambria Math"/>
                            <a:ea typeface="Cambria Math"/>
                          </a:rPr>
                        </m:ctrlPr>
                      </m:sSupPr>
                      <m:e>
                        <m:r>
                          <a:rPr lang="de-DE" i="1">
                            <a:solidFill>
                              <a:srgbClr val="FF0000"/>
                            </a:solidFill>
                            <a:latin typeface="Cambria Math"/>
                            <a:ea typeface="Cambria Math"/>
                          </a:rPr>
                          <m:t>10</m:t>
                        </m:r>
                      </m:e>
                      <m:sup>
                        <m:r>
                          <a:rPr lang="de-DE" i="1">
                            <a:solidFill>
                              <a:srgbClr val="FF0000"/>
                            </a:solidFill>
                            <a:latin typeface="Cambria Math"/>
                            <a:ea typeface="Cambria Math"/>
                          </a:rPr>
                          <m:t>27</m:t>
                        </m:r>
                      </m:sup>
                    </m:sSup>
                    <m:r>
                      <a:rPr lang="de-DE" i="1">
                        <a:solidFill>
                          <a:srgbClr val="FF0000"/>
                        </a:solidFill>
                        <a:latin typeface="Cambria Math"/>
                        <a:ea typeface="Cambria Math"/>
                      </a:rPr>
                      <m:t> </m:t>
                    </m:r>
                    <m:sSup>
                      <m:sSupPr>
                        <m:ctrlPr>
                          <a:rPr lang="de-DE" i="1">
                            <a:solidFill>
                              <a:srgbClr val="FF0000"/>
                            </a:solidFill>
                            <a:latin typeface="Cambria Math"/>
                            <a:ea typeface="Cambria Math"/>
                          </a:rPr>
                        </m:ctrlPr>
                      </m:sSupPr>
                      <m:e>
                        <m:r>
                          <m:rPr>
                            <m:sty m:val="p"/>
                          </m:rPr>
                          <a:rPr lang="de-DE">
                            <a:solidFill>
                              <a:srgbClr val="FF0000"/>
                            </a:solidFill>
                            <a:latin typeface="Cambria Math"/>
                            <a:ea typeface="Cambria Math"/>
                          </a:rPr>
                          <m:t>cm</m:t>
                        </m:r>
                      </m:e>
                      <m:sup>
                        <m:r>
                          <a:rPr lang="de-DE" i="1">
                            <a:solidFill>
                              <a:srgbClr val="FF0000"/>
                            </a:solidFill>
                            <a:latin typeface="Cambria Math"/>
                            <a:ea typeface="Cambria Math"/>
                          </a:rPr>
                          <m:t>−2</m:t>
                        </m:r>
                      </m:sup>
                    </m:sSup>
                    <m:sSup>
                      <m:sSupPr>
                        <m:ctrlPr>
                          <a:rPr lang="de-DE" i="1">
                            <a:solidFill>
                              <a:srgbClr val="FF0000"/>
                            </a:solidFill>
                            <a:latin typeface="Cambria Math"/>
                            <a:ea typeface="Cambria Math"/>
                          </a:rPr>
                        </m:ctrlPr>
                      </m:sSupPr>
                      <m:e>
                        <m:r>
                          <m:rPr>
                            <m:sty m:val="p"/>
                          </m:rPr>
                          <a:rPr lang="de-DE">
                            <a:solidFill>
                              <a:srgbClr val="FF0000"/>
                            </a:solidFill>
                            <a:latin typeface="Cambria Math"/>
                            <a:ea typeface="Cambria Math"/>
                          </a:rPr>
                          <m:t>s</m:t>
                        </m:r>
                      </m:e>
                      <m:sup>
                        <m:r>
                          <a:rPr lang="de-DE" i="1">
                            <a:solidFill>
                              <a:srgbClr val="FF0000"/>
                            </a:solidFill>
                            <a:latin typeface="Cambria Math"/>
                            <a:ea typeface="Cambria Math"/>
                          </a:rPr>
                          <m:t>−1</m:t>
                        </m:r>
                      </m:sup>
                    </m:sSup>
                  </m:oMath>
                </a14:m>
                <a:endParaRPr lang="en-US" dirty="0">
                  <a:solidFill>
                    <a:srgbClr val="000096"/>
                  </a:solidFill>
                  <a:ea typeface="ＭＳ Ｐゴシック" pitchFamily="34" charset="-128"/>
                  <a:sym typeface="Wingdings 3"/>
                </a:endParaRPr>
              </a:p>
              <a:p>
                <a:pPr marL="914400" lvl="3">
                  <a:spcBef>
                    <a:spcPts val="600"/>
                  </a:spcBef>
                </a:pPr>
                <a:r>
                  <a:rPr lang="en-US" dirty="0" smtClean="0">
                    <a:solidFill>
                      <a:srgbClr val="000096"/>
                    </a:solidFill>
                    <a:ea typeface="ＭＳ Ｐゴシック" pitchFamily="34" charset="-128"/>
                    <a:sym typeface="Wingdings 3"/>
                  </a:rPr>
                  <a:t> Record </a:t>
                </a:r>
                <a:r>
                  <a:rPr lang="en-US" dirty="0">
                    <a:solidFill>
                      <a:srgbClr val="000096"/>
                    </a:solidFill>
                    <a:ea typeface="ＭＳ Ｐゴシック" pitchFamily="34" charset="-128"/>
                    <a:sym typeface="Wingdings 3"/>
                  </a:rPr>
                  <a:t>all minimum bias events </a:t>
                </a:r>
                <a:endParaRPr lang="en-US" dirty="0">
                  <a:solidFill>
                    <a:srgbClr val="000096"/>
                  </a:solidFill>
                </a:endParaRPr>
              </a:p>
              <a:p>
                <a:pPr marL="914400" lvl="3">
                  <a:spcBef>
                    <a:spcPts val="600"/>
                  </a:spcBef>
                </a:pPr>
                <a:r>
                  <a:rPr lang="en-US" dirty="0">
                    <a:solidFill>
                      <a:srgbClr val="000096"/>
                    </a:solidFill>
                    <a:sym typeface="Wingdings 3"/>
                  </a:rPr>
                  <a:t> </a:t>
                </a:r>
                <a:r>
                  <a:rPr lang="en-US" dirty="0">
                    <a:solidFill>
                      <a:srgbClr val="000096"/>
                    </a:solidFill>
                  </a:rPr>
                  <a:t>50 </a:t>
                </a:r>
                <a:r>
                  <a:rPr lang="en-US" dirty="0">
                    <a:solidFill>
                      <a:srgbClr val="000096"/>
                    </a:solidFill>
                  </a:rPr>
                  <a:t>kHz in </a:t>
                </a:r>
                <a:r>
                  <a:rPr lang="en-US" dirty="0" err="1">
                    <a:solidFill>
                      <a:srgbClr val="000096"/>
                    </a:solidFill>
                  </a:rPr>
                  <a:t>Pb-Pb</a:t>
                </a:r>
                <a:r>
                  <a:rPr lang="en-US" dirty="0">
                    <a:solidFill>
                      <a:srgbClr val="000096"/>
                    </a:solidFill>
                  </a:rPr>
                  <a:t> collisions, i.e.</a:t>
                </a:r>
                <a:r>
                  <a:rPr lang="en-US" dirty="0">
                    <a:solidFill>
                      <a:srgbClr val="000096"/>
                    </a:solidFill>
                    <a:sym typeface="Wingdings 3"/>
                  </a:rPr>
                  <a:t> </a:t>
                </a:r>
                <a:r>
                  <a:rPr lang="en-US" dirty="0">
                    <a:solidFill>
                      <a:srgbClr val="FF0000"/>
                    </a:solidFill>
                    <a:sym typeface="Wingdings 3"/>
                  </a:rPr>
                  <a:t>100× higher </a:t>
                </a:r>
                <a:r>
                  <a:rPr lang="en-US" dirty="0">
                    <a:solidFill>
                      <a:srgbClr val="000096"/>
                    </a:solidFill>
                    <a:sym typeface="Wingdings 3"/>
                  </a:rPr>
                  <a:t>than </a:t>
                </a:r>
                <a:r>
                  <a:rPr lang="en-US" dirty="0" smtClean="0">
                    <a:solidFill>
                      <a:srgbClr val="000096"/>
                    </a:solidFill>
                    <a:sym typeface="Wingdings 3"/>
                  </a:rPr>
                  <a:t>present</a:t>
                </a:r>
                <a:endParaRPr lang="en-US" b="1" dirty="0" smtClean="0">
                  <a:solidFill>
                    <a:srgbClr val="000096"/>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539552" y="1196752"/>
                <a:ext cx="7906716" cy="2708434"/>
              </a:xfrm>
              <a:prstGeom prst="rect">
                <a:avLst/>
              </a:prstGeom>
              <a:blipFill rotWithShape="1">
                <a:blip r:embed="rId4"/>
                <a:stretch>
                  <a:fillRect l="-694" t="-1124" b="-3146"/>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90750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413500" y="5128344"/>
            <a:ext cx="2463800" cy="139700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smtClean="0"/>
              <a:t>Ion Backflow Suppression in GEM</a:t>
            </a:r>
            <a:endParaRPr lang="de-DE" dirty="0"/>
          </a:p>
        </p:txBody>
      </p:sp>
      <p:pic>
        <p:nvPicPr>
          <p:cNvPr id="488450" name="Picture 2" descr="C:\Users\ketzer\graphics\gem\tpc\gemavalancheHQ.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1196752"/>
            <a:ext cx="4382680" cy="38884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p:cNvSpPr txBox="1"/>
              <p:nvPr/>
            </p:nvSpPr>
            <p:spPr>
              <a:xfrm>
                <a:off x="6773528" y="1609969"/>
                <a:ext cx="2244397" cy="400110"/>
              </a:xfrm>
              <a:prstGeom prst="rect">
                <a:avLst/>
              </a:prstGeom>
              <a:noFill/>
            </p:spPr>
            <p:txBody>
              <a:bodyPr wrap="none" rtlCol="0">
                <a:spAutoFit/>
              </a:bodyPr>
              <a:lstStyle/>
              <a:p>
                <a:pPr>
                  <a:spcBef>
                    <a:spcPts val="600"/>
                  </a:spcBef>
                </a:pPr>
                <a14:m>
                  <m:oMathPara xmlns:m="http://schemas.openxmlformats.org/officeDocument/2006/math">
                    <m:oMathParaPr>
                      <m:jc m:val="centerGroup"/>
                    </m:oMathParaPr>
                    <m:oMath xmlns:m="http://schemas.openxmlformats.org/officeDocument/2006/math">
                      <m:sSub>
                        <m:sSubPr>
                          <m:ctrlPr>
                            <a:rPr lang="de-DE" i="1" smtClean="0">
                              <a:solidFill>
                                <a:srgbClr val="000096"/>
                              </a:solidFill>
                              <a:latin typeface="Cambria Math"/>
                            </a:rPr>
                          </m:ctrlPr>
                        </m:sSubPr>
                        <m:e>
                          <m:r>
                            <a:rPr lang="en-US" b="0" i="1" smtClean="0">
                              <a:solidFill>
                                <a:srgbClr val="000096"/>
                              </a:solidFill>
                              <a:latin typeface="Cambria Math"/>
                            </a:rPr>
                            <m:t>𝐸</m:t>
                          </m:r>
                        </m:e>
                        <m:sub>
                          <m:r>
                            <m:rPr>
                              <m:sty m:val="p"/>
                            </m:rPr>
                            <a:rPr lang="en-US" b="0" i="0" smtClean="0">
                              <a:solidFill>
                                <a:srgbClr val="000096"/>
                              </a:solidFill>
                              <a:latin typeface="Cambria Math"/>
                            </a:rPr>
                            <m:t>drift</m:t>
                          </m:r>
                        </m:sub>
                      </m:sSub>
                      <m:r>
                        <a:rPr lang="en-US" b="0" i="1" smtClean="0">
                          <a:solidFill>
                            <a:srgbClr val="000096"/>
                          </a:solidFill>
                          <a:latin typeface="Cambria Math"/>
                        </a:rPr>
                        <m:t>=250 </m:t>
                      </m:r>
                      <m:r>
                        <m:rPr>
                          <m:sty m:val="p"/>
                        </m:rPr>
                        <a:rPr lang="en-US" b="0" i="0" smtClean="0">
                          <a:solidFill>
                            <a:srgbClr val="000096"/>
                          </a:solidFill>
                          <a:latin typeface="Cambria Math"/>
                        </a:rPr>
                        <m:t>V</m:t>
                      </m:r>
                      <m:r>
                        <a:rPr lang="en-US" b="0" i="0" smtClean="0">
                          <a:solidFill>
                            <a:srgbClr val="000096"/>
                          </a:solidFill>
                          <a:latin typeface="Cambria Math"/>
                        </a:rPr>
                        <m:t>/</m:t>
                      </m:r>
                      <m:r>
                        <m:rPr>
                          <m:sty m:val="p"/>
                        </m:rPr>
                        <a:rPr lang="en-US" b="0" i="0" smtClean="0">
                          <a:solidFill>
                            <a:srgbClr val="000096"/>
                          </a:solidFill>
                          <a:latin typeface="Cambria Math"/>
                        </a:rPr>
                        <m:t>cm</m:t>
                      </m:r>
                    </m:oMath>
                  </m:oMathPara>
                </a14:m>
                <a:endParaRPr lang="de-DE" dirty="0" smtClean="0">
                  <a:solidFill>
                    <a:srgbClr val="000096"/>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6773528" y="1609969"/>
                <a:ext cx="2244397" cy="400110"/>
              </a:xfrm>
              <a:prstGeom prst="rect">
                <a:avLst/>
              </a:prstGeom>
              <a:blipFill rotWithShape="1">
                <a:blip r:embed="rId6"/>
                <a:stretch>
                  <a:fillRect b="-1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6513143" y="4293096"/>
                <a:ext cx="2500877" cy="400110"/>
              </a:xfrm>
              <a:prstGeom prst="rect">
                <a:avLst/>
              </a:prstGeom>
              <a:noFill/>
            </p:spPr>
            <p:txBody>
              <a:bodyPr wrap="none" rtlCol="0">
                <a:spAutoFit/>
              </a:bodyPr>
              <a:lstStyle/>
              <a:p>
                <a:pPr>
                  <a:spcBef>
                    <a:spcPts val="600"/>
                  </a:spcBef>
                </a:pPr>
                <a14:m>
                  <m:oMathPara xmlns:m="http://schemas.openxmlformats.org/officeDocument/2006/math">
                    <m:oMathParaPr>
                      <m:jc m:val="centerGroup"/>
                    </m:oMathParaPr>
                    <m:oMath xmlns:m="http://schemas.openxmlformats.org/officeDocument/2006/math">
                      <m:sSub>
                        <m:sSubPr>
                          <m:ctrlPr>
                            <a:rPr lang="de-DE" i="1" smtClean="0">
                              <a:solidFill>
                                <a:srgbClr val="000096"/>
                              </a:solidFill>
                              <a:latin typeface="Cambria Math"/>
                            </a:rPr>
                          </m:ctrlPr>
                        </m:sSubPr>
                        <m:e>
                          <m:r>
                            <a:rPr lang="en-US" b="0" i="1" smtClean="0">
                              <a:solidFill>
                                <a:srgbClr val="000096"/>
                              </a:solidFill>
                              <a:latin typeface="Cambria Math"/>
                            </a:rPr>
                            <m:t>𝐸</m:t>
                          </m:r>
                        </m:e>
                        <m:sub>
                          <m:r>
                            <m:rPr>
                              <m:sty m:val="p"/>
                            </m:rPr>
                            <a:rPr lang="en-US" b="0" i="0" smtClean="0">
                              <a:solidFill>
                                <a:srgbClr val="000096"/>
                              </a:solidFill>
                              <a:latin typeface="Cambria Math"/>
                            </a:rPr>
                            <m:t>trans</m:t>
                          </m:r>
                        </m:sub>
                      </m:sSub>
                      <m:r>
                        <a:rPr lang="en-US" b="0" i="1" smtClean="0">
                          <a:solidFill>
                            <a:srgbClr val="000096"/>
                          </a:solidFill>
                          <a:latin typeface="Cambria Math"/>
                        </a:rPr>
                        <m:t>=3.75 </m:t>
                      </m:r>
                      <m:r>
                        <m:rPr>
                          <m:sty m:val="p"/>
                        </m:rPr>
                        <a:rPr lang="en-US" b="0" i="0" smtClean="0">
                          <a:solidFill>
                            <a:srgbClr val="000096"/>
                          </a:solidFill>
                          <a:latin typeface="Cambria Math"/>
                        </a:rPr>
                        <m:t>kV</m:t>
                      </m:r>
                      <m:r>
                        <a:rPr lang="en-US" b="0" i="0" smtClean="0">
                          <a:solidFill>
                            <a:srgbClr val="000096"/>
                          </a:solidFill>
                          <a:latin typeface="Cambria Math"/>
                        </a:rPr>
                        <m:t>/</m:t>
                      </m:r>
                      <m:r>
                        <m:rPr>
                          <m:sty m:val="p"/>
                        </m:rPr>
                        <a:rPr lang="en-US" b="0" i="0" smtClean="0">
                          <a:solidFill>
                            <a:srgbClr val="000096"/>
                          </a:solidFill>
                          <a:latin typeface="Cambria Math"/>
                        </a:rPr>
                        <m:t>cm</m:t>
                      </m:r>
                    </m:oMath>
                  </m:oMathPara>
                </a14:m>
                <a:endParaRPr lang="de-DE" dirty="0" smtClean="0">
                  <a:solidFill>
                    <a:srgbClr val="000096"/>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6513143" y="4293096"/>
                <a:ext cx="2500877" cy="400110"/>
              </a:xfrm>
              <a:prstGeom prst="rect">
                <a:avLst/>
              </a:prstGeom>
              <a:blipFill rotWithShape="1">
                <a:blip r:embed="rId7"/>
                <a:stretch>
                  <a:fillRect b="-16667"/>
                </a:stretch>
              </a:blipFill>
            </p:spPr>
            <p:txBody>
              <a:bodyPr/>
              <a:lstStyle/>
              <a:p>
                <a:r>
                  <a:rPr lang="de-DE">
                    <a:noFill/>
                  </a:rPr>
                  <a:t> </a:t>
                </a:r>
              </a:p>
            </p:txBody>
          </p:sp>
        </mc:Fallback>
      </mc:AlternateContent>
      <p:pic>
        <p:nvPicPr>
          <p:cNvPr id="7" name="Picture 11" descr="gem_field_loww-highe"/>
          <p:cNvPicPr>
            <a:picLocks noChangeAspect="1" noChangeArrowheads="1"/>
          </p:cNvPicPr>
          <p:nvPr/>
        </p:nvPicPr>
        <p:blipFill>
          <a:blip r:embed="rId8" cstate="print"/>
          <a:srcRect/>
          <a:stretch>
            <a:fillRect/>
          </a:stretch>
        </p:blipFill>
        <p:spPr bwMode="auto">
          <a:xfrm>
            <a:off x="107504" y="897330"/>
            <a:ext cx="2520280" cy="4221378"/>
          </a:xfrm>
          <a:prstGeom prst="rect">
            <a:avLst/>
          </a:prstGeom>
          <a:noFill/>
        </p:spPr>
      </p:pic>
      <p:sp>
        <p:nvSpPr>
          <p:cNvPr id="8" name="Text Box 4"/>
          <p:cNvSpPr txBox="1">
            <a:spLocks noChangeArrowheads="1"/>
          </p:cNvSpPr>
          <p:nvPr/>
        </p:nvSpPr>
        <p:spPr bwMode="auto">
          <a:xfrm>
            <a:off x="107504" y="5201905"/>
            <a:ext cx="4501553" cy="1323439"/>
          </a:xfrm>
          <a:prstGeom prst="rect">
            <a:avLst/>
          </a:prstGeom>
          <a:noFill/>
          <a:ln w="9525">
            <a:noFill/>
            <a:miter lim="800000"/>
            <a:headEnd/>
            <a:tailEnd/>
          </a:ln>
          <a:effectLst/>
        </p:spPr>
        <p:txBody>
          <a:bodyPr wrap="none">
            <a:spAutoFit/>
          </a:bodyPr>
          <a:lstStyle/>
          <a:p>
            <a:r>
              <a:rPr lang="en-US" dirty="0" smtClean="0">
                <a:solidFill>
                  <a:srgbClr val="000096"/>
                </a:solidFill>
              </a:rPr>
              <a:t>Low ion density in drift region requires</a:t>
            </a:r>
          </a:p>
          <a:p>
            <a:pPr lvl="1">
              <a:buFontTx/>
              <a:buChar char="•"/>
            </a:pPr>
            <a:r>
              <a:rPr lang="en-US" dirty="0" smtClean="0">
                <a:solidFill>
                  <a:srgbClr val="000096"/>
                </a:solidFill>
              </a:rPr>
              <a:t> low primary ionization </a:t>
            </a:r>
          </a:p>
          <a:p>
            <a:pPr lvl="1">
              <a:buFontTx/>
              <a:buChar char="•"/>
            </a:pPr>
            <a:r>
              <a:rPr lang="en-US" dirty="0" smtClean="0">
                <a:solidFill>
                  <a:srgbClr val="000096"/>
                </a:solidFill>
              </a:rPr>
              <a:t> low gain </a:t>
            </a:r>
          </a:p>
          <a:p>
            <a:pPr lvl="1">
              <a:buFontTx/>
              <a:buChar char="•"/>
            </a:pPr>
            <a:r>
              <a:rPr lang="en-US" dirty="0" smtClean="0">
                <a:solidFill>
                  <a:srgbClr val="000096"/>
                </a:solidFill>
              </a:rPr>
              <a:t> low ion backflow</a:t>
            </a:r>
          </a:p>
        </p:txBody>
      </p:sp>
      <p:pic>
        <p:nvPicPr>
          <p:cNvPr id="5" name="Grafik 4"/>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6822186" y="6191870"/>
            <a:ext cx="1777365" cy="219075"/>
          </a:xfrm>
          <a:prstGeom prst="rect">
            <a:avLst/>
          </a:prstGeom>
          <a:effectLst/>
        </p:spPr>
      </p:pic>
      <p:pic>
        <p:nvPicPr>
          <p:cNvPr id="3" name="Grafik 2"/>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6483419" y="5741057"/>
            <a:ext cx="2265045" cy="219075"/>
          </a:xfrm>
          <a:prstGeom prst="rect">
            <a:avLst/>
          </a:prstGeom>
          <a:effectLst/>
        </p:spPr>
      </p:pic>
      <p:sp>
        <p:nvSpPr>
          <p:cNvPr id="9" name="Fußzeilenplatzhalter 8"/>
          <p:cNvSpPr>
            <a:spLocks noGrp="1"/>
          </p:cNvSpPr>
          <p:nvPr>
            <p:ph type="ftr" sz="quarter" idx="11"/>
          </p:nvPr>
        </p:nvSpPr>
        <p:spPr/>
        <p:txBody>
          <a:bodyPr/>
          <a:lstStyle/>
          <a:p>
            <a:r>
              <a:rPr lang="en-GB" smtClean="0"/>
              <a:t>B. Ketzer</a:t>
            </a:r>
            <a:endParaRPr lang="en-GB" dirty="0"/>
          </a:p>
        </p:txBody>
      </p:sp>
      <p:sp>
        <p:nvSpPr>
          <p:cNvPr id="11" name="Datumsplatzhalter 10"/>
          <p:cNvSpPr>
            <a:spLocks noGrp="1"/>
          </p:cNvSpPr>
          <p:nvPr>
            <p:ph type="dt" sz="half" idx="10"/>
          </p:nvPr>
        </p:nvSpPr>
        <p:spPr/>
        <p:txBody>
          <a:bodyPr/>
          <a:lstStyle/>
          <a:p>
            <a:r>
              <a:rPr lang="de-DE" smtClean="0"/>
              <a:t>GEM Detectors</a:t>
            </a:r>
            <a:endParaRPr lang="de-DE"/>
          </a:p>
        </p:txBody>
      </p:sp>
      <p:pic>
        <p:nvPicPr>
          <p:cNvPr id="13" name="Grafik 12"/>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513122" y="5290244"/>
            <a:ext cx="2169795" cy="219075"/>
          </a:xfrm>
          <a:prstGeom prst="rect">
            <a:avLst/>
          </a:prstGeom>
          <a:effectLst/>
        </p:spPr>
      </p:pic>
    </p:spTree>
    <p:extLst>
      <p:ext uri="{BB962C8B-B14F-4D97-AF65-F5344CB8AC3E}">
        <p14:creationId xmlns:p14="http://schemas.microsoft.com/office/powerpoint/2010/main" val="109575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dirty="0" smtClean="0"/>
              <a:t>FOPI GEM-TPC</a:t>
            </a:r>
            <a:endParaRPr lang="en-US" dirty="0"/>
          </a:p>
        </p:txBody>
      </p:sp>
      <p:sp>
        <p:nvSpPr>
          <p:cNvPr id="13" name="Text Box 12"/>
          <p:cNvSpPr txBox="1">
            <a:spLocks noChangeArrowheads="1"/>
          </p:cNvSpPr>
          <p:nvPr/>
        </p:nvSpPr>
        <p:spPr bwMode="auto">
          <a:xfrm>
            <a:off x="4499992" y="1052736"/>
            <a:ext cx="3198568" cy="2323713"/>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a:spcAft>
                <a:spcPct val="25000"/>
              </a:spcAft>
              <a:buFontTx/>
              <a:buChar char="•"/>
            </a:pPr>
            <a:r>
              <a:rPr lang="en-US" dirty="0" smtClean="0">
                <a:solidFill>
                  <a:srgbClr val="000096"/>
                </a:solidFill>
              </a:rPr>
              <a:t> Light-weight field cage </a:t>
            </a:r>
          </a:p>
          <a:p>
            <a:pPr>
              <a:spcAft>
                <a:spcPct val="25000"/>
              </a:spcAft>
              <a:buFontTx/>
              <a:buChar char="•"/>
            </a:pPr>
            <a:r>
              <a:rPr lang="en-US" dirty="0" smtClean="0">
                <a:solidFill>
                  <a:srgbClr val="000096"/>
                </a:solidFill>
              </a:rPr>
              <a:t> Drift </a:t>
            </a:r>
            <a:r>
              <a:rPr lang="en-US" dirty="0">
                <a:solidFill>
                  <a:srgbClr val="000096"/>
                </a:solidFill>
              </a:rPr>
              <a:t>length </a:t>
            </a:r>
            <a:r>
              <a:rPr lang="en-US" dirty="0" smtClean="0">
                <a:solidFill>
                  <a:srgbClr val="000096"/>
                </a:solidFill>
              </a:rPr>
              <a:t>725 mm </a:t>
            </a:r>
          </a:p>
          <a:p>
            <a:pPr>
              <a:spcAft>
                <a:spcPct val="25000"/>
              </a:spcAft>
              <a:buFontTx/>
              <a:buChar char="•"/>
            </a:pPr>
            <a:r>
              <a:rPr lang="en-US" dirty="0" smtClean="0">
                <a:solidFill>
                  <a:srgbClr val="000096"/>
                </a:solidFill>
              </a:rPr>
              <a:t> Ø 105-300 mm</a:t>
            </a:r>
            <a:endParaRPr lang="en-US" dirty="0">
              <a:solidFill>
                <a:srgbClr val="000096"/>
              </a:solidFill>
            </a:endParaRPr>
          </a:p>
          <a:p>
            <a:pPr>
              <a:spcAft>
                <a:spcPct val="25000"/>
              </a:spcAft>
              <a:buFontTx/>
              <a:buChar char="•"/>
            </a:pPr>
            <a:r>
              <a:rPr lang="en-US" dirty="0" smtClean="0">
                <a:solidFill>
                  <a:srgbClr val="000096"/>
                </a:solidFill>
              </a:rPr>
              <a:t> Triple GEM amplification</a:t>
            </a:r>
            <a:endParaRPr lang="en-US" dirty="0">
              <a:solidFill>
                <a:srgbClr val="000096"/>
              </a:solidFill>
            </a:endParaRPr>
          </a:p>
          <a:p>
            <a:pPr>
              <a:spcAft>
                <a:spcPct val="25000"/>
              </a:spcAft>
              <a:buFontTx/>
              <a:buChar char="•"/>
            </a:pPr>
            <a:r>
              <a:rPr lang="en-US" dirty="0">
                <a:solidFill>
                  <a:srgbClr val="000096"/>
                </a:solidFill>
              </a:rPr>
              <a:t> </a:t>
            </a:r>
            <a:r>
              <a:rPr lang="en-US" dirty="0" smtClean="0">
                <a:solidFill>
                  <a:srgbClr val="000096"/>
                </a:solidFill>
              </a:rPr>
              <a:t>10254 </a:t>
            </a:r>
            <a:r>
              <a:rPr lang="en-US" dirty="0" err="1" smtClean="0">
                <a:solidFill>
                  <a:srgbClr val="000096"/>
                </a:solidFill>
              </a:rPr>
              <a:t>ch</a:t>
            </a:r>
            <a:r>
              <a:rPr lang="en-US" dirty="0" smtClean="0">
                <a:solidFill>
                  <a:srgbClr val="000096"/>
                </a:solidFill>
              </a:rPr>
              <a:t>., AFTER ASIC</a:t>
            </a:r>
          </a:p>
          <a:p>
            <a:pPr>
              <a:spcAft>
                <a:spcPct val="25000"/>
              </a:spcAft>
              <a:buFontTx/>
              <a:buChar char="•"/>
            </a:pPr>
            <a:r>
              <a:rPr lang="en-US" dirty="0" smtClean="0">
                <a:solidFill>
                  <a:srgbClr val="000096"/>
                </a:solidFill>
              </a:rPr>
              <a:t> Gas: </a:t>
            </a:r>
            <a:r>
              <a:rPr lang="en-US" dirty="0" err="1" smtClean="0">
                <a:solidFill>
                  <a:srgbClr val="000096"/>
                </a:solidFill>
              </a:rPr>
              <a:t>Ar</a:t>
            </a:r>
            <a:r>
              <a:rPr lang="en-US" dirty="0" smtClean="0">
                <a:solidFill>
                  <a:srgbClr val="000096"/>
                </a:solidFill>
              </a:rPr>
              <a:t> (Ne)/CO</a:t>
            </a:r>
            <a:r>
              <a:rPr lang="en-US" baseline="-25000" dirty="0" smtClean="0">
                <a:solidFill>
                  <a:srgbClr val="000096"/>
                </a:solidFill>
              </a:rPr>
              <a:t>2</a:t>
            </a:r>
            <a:r>
              <a:rPr lang="en-US" dirty="0" smtClean="0">
                <a:solidFill>
                  <a:srgbClr val="000096"/>
                </a:solidFill>
              </a:rPr>
              <a:t> (90/10)</a:t>
            </a:r>
          </a:p>
        </p:txBody>
      </p:sp>
      <p:pic>
        <p:nvPicPr>
          <p:cNvPr id="23" name="Picture 11" descr="E18_logo"/>
          <p:cNvPicPr>
            <a:picLocks noChangeAspect="1" noChangeArrowheads="1"/>
          </p:cNvPicPr>
          <p:nvPr/>
        </p:nvPicPr>
        <p:blipFill>
          <a:blip r:embed="rId3" cstate="print"/>
          <a:srcRect/>
          <a:stretch>
            <a:fillRect/>
          </a:stretch>
        </p:blipFill>
        <p:spPr bwMode="auto">
          <a:xfrm>
            <a:off x="8267976" y="1484784"/>
            <a:ext cx="576064" cy="576064"/>
          </a:xfrm>
          <a:prstGeom prst="rect">
            <a:avLst/>
          </a:prstGeom>
          <a:noFill/>
        </p:spPr>
      </p:pic>
      <p:pic>
        <p:nvPicPr>
          <p:cNvPr id="24" name="Picture 12" descr="Logo_2"/>
          <p:cNvPicPr>
            <a:picLocks noChangeAspect="1" noChangeArrowheads="1"/>
          </p:cNvPicPr>
          <p:nvPr/>
        </p:nvPicPr>
        <p:blipFill>
          <a:blip r:embed="rId4" cstate="print"/>
          <a:srcRect/>
          <a:stretch>
            <a:fillRect/>
          </a:stretch>
        </p:blipFill>
        <p:spPr bwMode="auto">
          <a:xfrm>
            <a:off x="8566223" y="3068960"/>
            <a:ext cx="577777" cy="568818"/>
          </a:xfrm>
          <a:prstGeom prst="rect">
            <a:avLst/>
          </a:prstGeom>
          <a:noFill/>
          <a:ln w="9525">
            <a:noFill/>
            <a:miter lim="800000"/>
            <a:headEnd/>
            <a:tailEnd/>
          </a:ln>
        </p:spPr>
      </p:pic>
      <p:pic>
        <p:nvPicPr>
          <p:cNvPr id="25" name="Picture 13"/>
          <p:cNvPicPr>
            <a:picLocks noChangeAspect="1" noChangeArrowheads="1"/>
          </p:cNvPicPr>
          <p:nvPr/>
        </p:nvPicPr>
        <p:blipFill>
          <a:blip r:embed="rId5" cstate="print"/>
          <a:srcRect/>
          <a:stretch>
            <a:fillRect/>
          </a:stretch>
        </p:blipFill>
        <p:spPr bwMode="auto">
          <a:xfrm>
            <a:off x="8100392" y="981075"/>
            <a:ext cx="911232" cy="503709"/>
          </a:xfrm>
          <a:prstGeom prst="rect">
            <a:avLst/>
          </a:prstGeom>
          <a:noFill/>
          <a:ln w="9525">
            <a:noFill/>
            <a:miter lim="800000"/>
            <a:headEnd/>
            <a:tailEnd/>
          </a:ln>
          <a:effectLst/>
        </p:spPr>
      </p:pic>
      <p:pic>
        <p:nvPicPr>
          <p:cNvPr id="26" name="Picture 15"/>
          <p:cNvPicPr>
            <a:picLocks noChangeAspect="1" noChangeArrowheads="1"/>
          </p:cNvPicPr>
          <p:nvPr/>
        </p:nvPicPr>
        <p:blipFill>
          <a:blip r:embed="rId6" cstate="print"/>
          <a:srcRect/>
          <a:stretch>
            <a:fillRect/>
          </a:stretch>
        </p:blipFill>
        <p:spPr bwMode="auto">
          <a:xfrm>
            <a:off x="8178791" y="2132856"/>
            <a:ext cx="754434" cy="792088"/>
          </a:xfrm>
          <a:prstGeom prst="rect">
            <a:avLst/>
          </a:prstGeom>
          <a:noFill/>
          <a:ln w="9525">
            <a:noFill/>
            <a:miter lim="800000"/>
            <a:headEnd/>
            <a:tailEnd/>
          </a:ln>
          <a:effectLst/>
        </p:spPr>
      </p:pic>
      <p:pic>
        <p:nvPicPr>
          <p:cNvPr id="27" name="Picture 16"/>
          <p:cNvPicPr>
            <a:picLocks noChangeAspect="1" noChangeArrowheads="1"/>
          </p:cNvPicPr>
          <p:nvPr/>
        </p:nvPicPr>
        <p:blipFill>
          <a:blip r:embed="rId7" cstate="print"/>
          <a:srcRect/>
          <a:stretch>
            <a:fillRect/>
          </a:stretch>
        </p:blipFill>
        <p:spPr bwMode="auto">
          <a:xfrm>
            <a:off x="7831938" y="2996456"/>
            <a:ext cx="772510" cy="720576"/>
          </a:xfrm>
          <a:prstGeom prst="rect">
            <a:avLst/>
          </a:prstGeom>
          <a:noFill/>
          <a:ln w="9525">
            <a:noFill/>
            <a:miter lim="800000"/>
            <a:headEnd/>
            <a:tailEnd/>
          </a:ln>
          <a:effectLst/>
        </p:spPr>
      </p:pic>
      <p:pic>
        <p:nvPicPr>
          <p:cNvPr id="28" name="Picture 27" descr="_DSC5270.tif"/>
          <p:cNvPicPr>
            <a:picLocks noChangeAspect="1"/>
          </p:cNvPicPr>
          <p:nvPr/>
        </p:nvPicPr>
        <p:blipFill>
          <a:blip r:embed="rId8" cstate="print"/>
          <a:srcRect l="19981" t="3336" r="19981" b="6673"/>
          <a:stretch>
            <a:fillRect/>
          </a:stretch>
        </p:blipFill>
        <p:spPr>
          <a:xfrm>
            <a:off x="865048" y="3689934"/>
            <a:ext cx="2842856" cy="2835410"/>
          </a:xfrm>
          <a:prstGeom prst="rect">
            <a:avLst/>
          </a:prstGeom>
        </p:spPr>
      </p:pic>
      <p:pic>
        <p:nvPicPr>
          <p:cNvPr id="29" name="Picture 28" descr="prototype.png"/>
          <p:cNvPicPr>
            <a:picLocks noChangeAspect="1"/>
          </p:cNvPicPr>
          <p:nvPr/>
        </p:nvPicPr>
        <p:blipFill>
          <a:blip r:embed="rId9" cstate="print"/>
          <a:stretch>
            <a:fillRect/>
          </a:stretch>
        </p:blipFill>
        <p:spPr>
          <a:xfrm>
            <a:off x="-108520" y="938886"/>
            <a:ext cx="4432464" cy="2850154"/>
          </a:xfrm>
          <a:prstGeom prst="rect">
            <a:avLst/>
          </a:prstGeom>
        </p:spPr>
      </p:pic>
      <p:pic>
        <p:nvPicPr>
          <p:cNvPr id="68611" name="Picture 3"/>
          <p:cNvPicPr>
            <a:picLocks noChangeAspect="1" noChangeArrowheads="1"/>
          </p:cNvPicPr>
          <p:nvPr/>
        </p:nvPicPr>
        <p:blipFill>
          <a:blip r:embed="rId10" cstate="print"/>
          <a:srcRect/>
          <a:stretch>
            <a:fillRect/>
          </a:stretch>
        </p:blipFill>
        <p:spPr bwMode="auto">
          <a:xfrm>
            <a:off x="0" y="3501008"/>
            <a:ext cx="2339752" cy="1216102"/>
          </a:xfrm>
          <a:prstGeom prst="rect">
            <a:avLst/>
          </a:prstGeom>
          <a:noFill/>
          <a:ln w="9525">
            <a:noFill/>
            <a:miter lim="800000"/>
            <a:headEnd/>
            <a:tailEnd/>
          </a:ln>
        </p:spPr>
      </p:pic>
      <p:pic>
        <p:nvPicPr>
          <p:cNvPr id="14" name="Picture 13" descr="IMG_5564.jpg"/>
          <p:cNvPicPr>
            <a:picLocks noChangeAspect="1"/>
          </p:cNvPicPr>
          <p:nvPr/>
        </p:nvPicPr>
        <p:blipFill>
          <a:blip r:embed="rId11" cstate="print"/>
          <a:stretch>
            <a:fillRect/>
          </a:stretch>
        </p:blipFill>
        <p:spPr>
          <a:xfrm>
            <a:off x="4644008" y="3861048"/>
            <a:ext cx="4212469" cy="2808312"/>
          </a:xfrm>
          <a:prstGeom prst="rect">
            <a:avLst/>
          </a:prstGeom>
        </p:spPr>
      </p:pic>
      <p:pic>
        <p:nvPicPr>
          <p:cNvPr id="15" name="Picture 2"/>
          <p:cNvPicPr>
            <a:picLocks noChangeAspect="1" noChangeArrowheads="1"/>
          </p:cNvPicPr>
          <p:nvPr/>
        </p:nvPicPr>
        <p:blipFill>
          <a:blip r:embed="rId12" cstate="print"/>
          <a:srcRect/>
          <a:stretch>
            <a:fillRect/>
          </a:stretch>
        </p:blipFill>
        <p:spPr bwMode="auto">
          <a:xfrm>
            <a:off x="179512" y="3645024"/>
            <a:ext cx="4032448" cy="3024336"/>
          </a:xfrm>
          <a:prstGeom prst="rect">
            <a:avLst/>
          </a:prstGeom>
          <a:noFill/>
          <a:ln w="9525">
            <a:noFill/>
            <a:miter lim="800000"/>
            <a:headEnd/>
            <a:tailEnd/>
          </a:ln>
        </p:spPr>
      </p:pic>
      <p:sp>
        <p:nvSpPr>
          <p:cNvPr id="16" name="TextBox 15"/>
          <p:cNvSpPr txBox="1"/>
          <p:nvPr/>
        </p:nvSpPr>
        <p:spPr>
          <a:xfrm>
            <a:off x="4355976" y="3429000"/>
            <a:ext cx="2892651" cy="461665"/>
          </a:xfrm>
          <a:prstGeom prst="rect">
            <a:avLst/>
          </a:prstGeom>
          <a:noFill/>
        </p:spPr>
        <p:txBody>
          <a:bodyPr wrap="none" rtlCol="0">
            <a:spAutoFit/>
          </a:bodyPr>
          <a:lstStyle/>
          <a:p>
            <a:r>
              <a:rPr lang="en-US" sz="1200" dirty="0" smtClean="0">
                <a:solidFill>
                  <a:srgbClr val="333399"/>
                </a:solidFill>
              </a:rPr>
              <a:t>[B. </a:t>
            </a:r>
            <a:r>
              <a:rPr lang="en-US" sz="1200" dirty="0" err="1" smtClean="0">
                <a:solidFill>
                  <a:srgbClr val="333399"/>
                </a:solidFill>
              </a:rPr>
              <a:t>Ketzer</a:t>
            </a:r>
            <a:r>
              <a:rPr lang="en-US" sz="1200" dirty="0" smtClean="0">
                <a:solidFill>
                  <a:srgbClr val="333399"/>
                </a:solidFill>
              </a:rPr>
              <a:t> </a:t>
            </a:r>
            <a:r>
              <a:rPr lang="en-US" sz="1200" dirty="0" smtClean="0">
                <a:solidFill>
                  <a:srgbClr val="333399"/>
                </a:solidFill>
              </a:rPr>
              <a:t>et al., NIM A </a:t>
            </a:r>
            <a:r>
              <a:rPr lang="en-US" sz="1200" dirty="0" smtClean="0">
                <a:solidFill>
                  <a:srgbClr val="333399"/>
                </a:solidFill>
              </a:rPr>
              <a:t>732</a:t>
            </a:r>
            <a:r>
              <a:rPr lang="en-US" sz="1200" dirty="0" smtClean="0">
                <a:solidFill>
                  <a:srgbClr val="333399"/>
                </a:solidFill>
              </a:rPr>
              <a:t>, 237 </a:t>
            </a:r>
            <a:r>
              <a:rPr lang="en-US" sz="1200" dirty="0" smtClean="0">
                <a:solidFill>
                  <a:srgbClr val="333399"/>
                </a:solidFill>
              </a:rPr>
              <a:t>(</a:t>
            </a:r>
            <a:r>
              <a:rPr lang="en-US" sz="1200" dirty="0" smtClean="0">
                <a:solidFill>
                  <a:srgbClr val="333399"/>
                </a:solidFill>
              </a:rPr>
              <a:t>2013),</a:t>
            </a:r>
            <a:endParaRPr lang="en-US" sz="1200" dirty="0" smtClean="0">
              <a:solidFill>
                <a:srgbClr val="333399"/>
              </a:solidFill>
            </a:endParaRPr>
          </a:p>
          <a:p>
            <a:r>
              <a:rPr lang="en-US" sz="1200" dirty="0" smtClean="0">
                <a:solidFill>
                  <a:srgbClr val="333399"/>
                </a:solidFill>
              </a:rPr>
              <a:t>M. Ball et al., arXiv1207.0013, 2012]</a:t>
            </a:r>
            <a:endParaRPr lang="de-DE" sz="1200" dirty="0">
              <a:solidFill>
                <a:srgbClr val="333399"/>
              </a:solidFill>
            </a:endParaRPr>
          </a:p>
        </p:txBody>
      </p:sp>
      <p:sp>
        <p:nvSpPr>
          <p:cNvPr id="2" name="Fußzeilenplatzhalter 1"/>
          <p:cNvSpPr>
            <a:spLocks noGrp="1"/>
          </p:cNvSpPr>
          <p:nvPr>
            <p:ph type="ftr" sz="quarter" idx="11"/>
          </p:nvPr>
        </p:nvSpPr>
        <p:spPr/>
        <p:txBody>
          <a:bodyPr/>
          <a:lstStyle/>
          <a:p>
            <a:r>
              <a:rPr lang="en-GB" smtClean="0"/>
              <a:t>B. Ketzer</a:t>
            </a:r>
            <a:endParaRPr lang="en-GB" dirty="0"/>
          </a:p>
        </p:txBody>
      </p:sp>
      <p:sp>
        <p:nvSpPr>
          <p:cNvPr id="4" name="Datumsplatzhalter 3"/>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92176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1"/>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dirty="0" smtClean="0"/>
              <a:t>Limitations of Wire-based Detectors</a:t>
            </a:r>
            <a:endParaRPr lang="de-DE" dirty="0"/>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
        <p:nvSpPr>
          <p:cNvPr id="8" name="Textfeld 7"/>
          <p:cNvSpPr txBox="1"/>
          <p:nvPr/>
        </p:nvSpPr>
        <p:spPr>
          <a:xfrm>
            <a:off x="179512" y="1124744"/>
            <a:ext cx="8994770" cy="1554272"/>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en-US" dirty="0" smtClean="0">
                <a:solidFill>
                  <a:srgbClr val="000096"/>
                </a:solidFill>
              </a:rPr>
              <a:t>Localization </a:t>
            </a:r>
            <a:r>
              <a:rPr lang="en-US" dirty="0" smtClean="0">
                <a:solidFill>
                  <a:srgbClr val="000096"/>
                </a:solidFill>
              </a:rPr>
              <a:t>accuracy: typ. 100-500 </a:t>
            </a:r>
            <a:r>
              <a:rPr lang="en-US" dirty="0" smtClean="0">
                <a:solidFill>
                  <a:srgbClr val="000096"/>
                </a:solidFill>
                <a:latin typeface="Symbol" panose="05050102010706020507" pitchFamily="18" charset="2"/>
              </a:rPr>
              <a:t>m</a:t>
            </a:r>
            <a:r>
              <a:rPr lang="en-US" dirty="0" smtClean="0">
                <a:solidFill>
                  <a:srgbClr val="000096"/>
                </a:solidFill>
              </a:rPr>
              <a:t>m</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Volume / 2-track </a:t>
            </a:r>
            <a:r>
              <a:rPr lang="en-US" dirty="0" smtClean="0">
                <a:solidFill>
                  <a:srgbClr val="000096"/>
                </a:solidFill>
              </a:rPr>
              <a:t>resolution: typ. 10×10×10 mm</a:t>
            </a:r>
            <a:r>
              <a:rPr lang="en-US" baseline="30000" dirty="0" smtClean="0">
                <a:solidFill>
                  <a:srgbClr val="000096"/>
                </a:solidFill>
              </a:rPr>
              <a:t>3</a:t>
            </a:r>
            <a:r>
              <a:rPr lang="en-US" dirty="0" smtClean="0">
                <a:solidFill>
                  <a:srgbClr val="000096"/>
                </a:solidFill>
              </a:rPr>
              <a:t> (</a:t>
            </a:r>
            <a:r>
              <a:rPr lang="en-US" dirty="0" smtClean="0">
                <a:solidFill>
                  <a:srgbClr val="000096"/>
                </a:solidFill>
              </a:rPr>
              <a:t>signal induction on pads)</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Rate </a:t>
            </a:r>
            <a:r>
              <a:rPr lang="en-US" dirty="0" smtClean="0">
                <a:solidFill>
                  <a:srgbClr val="000096"/>
                </a:solidFill>
              </a:rPr>
              <a:t>capability: </a:t>
            </a:r>
            <a:r>
              <a:rPr lang="en-US" dirty="0">
                <a:solidFill>
                  <a:srgbClr val="000096"/>
                </a:solidFill>
                <a:sym typeface="Wingdings 3"/>
              </a:rPr>
              <a:t>limited by build-up of positive space-charge around anode </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Ion </a:t>
            </a:r>
            <a:r>
              <a:rPr lang="en-US" dirty="0" smtClean="0">
                <a:solidFill>
                  <a:srgbClr val="000096"/>
                </a:solidFill>
              </a:rPr>
              <a:t>backflow: IB = </a:t>
            </a:r>
            <a:r>
              <a:rPr lang="en-US" dirty="0" err="1" smtClean="0">
                <a:solidFill>
                  <a:srgbClr val="000096"/>
                </a:solidFill>
              </a:rPr>
              <a:t>I</a:t>
            </a:r>
            <a:r>
              <a:rPr lang="en-US" baseline="-25000" dirty="0" err="1" smtClean="0">
                <a:solidFill>
                  <a:srgbClr val="000096"/>
                </a:solidFill>
              </a:rPr>
              <a:t>cathode</a:t>
            </a:r>
            <a:r>
              <a:rPr lang="en-US" dirty="0">
                <a:solidFill>
                  <a:srgbClr val="000096"/>
                </a:solidFill>
              </a:rPr>
              <a:t> </a:t>
            </a:r>
            <a:r>
              <a:rPr lang="en-US" dirty="0" smtClean="0">
                <a:solidFill>
                  <a:srgbClr val="000096"/>
                </a:solidFill>
              </a:rPr>
              <a:t>/ </a:t>
            </a:r>
            <a:r>
              <a:rPr lang="en-US" dirty="0" err="1" smtClean="0">
                <a:solidFill>
                  <a:srgbClr val="000096"/>
                </a:solidFill>
              </a:rPr>
              <a:t>I</a:t>
            </a:r>
            <a:r>
              <a:rPr lang="en-US" baseline="-25000" dirty="0" err="1" smtClean="0">
                <a:solidFill>
                  <a:srgbClr val="000096"/>
                </a:solidFill>
              </a:rPr>
              <a:t>anode</a:t>
            </a:r>
            <a:r>
              <a:rPr lang="en-US" dirty="0">
                <a:solidFill>
                  <a:srgbClr val="000096"/>
                </a:solidFill>
              </a:rPr>
              <a:t> </a:t>
            </a:r>
            <a:r>
              <a:rPr lang="en-US" dirty="0" smtClean="0">
                <a:solidFill>
                  <a:srgbClr val="000096"/>
                </a:solidFill>
              </a:rPr>
              <a:t>~</a:t>
            </a:r>
            <a:r>
              <a:rPr lang="en-US" dirty="0" smtClean="0">
                <a:solidFill>
                  <a:srgbClr val="000096"/>
                </a:solidFill>
              </a:rPr>
              <a:t> 30% for TPC with MWPC </a:t>
            </a:r>
            <a:endParaRPr lang="en-US" dirty="0" smtClean="0">
              <a:solidFill>
                <a:srgbClr val="000096"/>
              </a:solidFill>
            </a:endParaRPr>
          </a:p>
        </p:txBody>
      </p:sp>
      <p:grpSp>
        <p:nvGrpSpPr>
          <p:cNvPr id="12" name="Group 20"/>
          <p:cNvGrpSpPr/>
          <p:nvPr/>
        </p:nvGrpSpPr>
        <p:grpSpPr>
          <a:xfrm>
            <a:off x="530308" y="2996952"/>
            <a:ext cx="3177596" cy="2959917"/>
            <a:chOff x="548323" y="1871224"/>
            <a:chExt cx="3177596" cy="2959917"/>
          </a:xfrm>
        </p:grpSpPr>
        <p:grpSp>
          <p:nvGrpSpPr>
            <p:cNvPr id="13" name="Group 7"/>
            <p:cNvGrpSpPr/>
            <p:nvPr/>
          </p:nvGrpSpPr>
          <p:grpSpPr>
            <a:xfrm>
              <a:off x="548323" y="2370958"/>
              <a:ext cx="3087149" cy="2460183"/>
              <a:chOff x="609169" y="2595331"/>
              <a:chExt cx="3087149" cy="2460183"/>
            </a:xfrm>
          </p:grpSpPr>
          <p:pic>
            <p:nvPicPr>
              <p:cNvPr id="18" name="Picture 3" descr="mwpc field clos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169" y="2595331"/>
                <a:ext cx="3087149" cy="2460183"/>
              </a:xfrm>
              <a:prstGeom prst="rect">
                <a:avLst/>
              </a:prstGeom>
            </p:spPr>
          </p:pic>
          <p:sp>
            <p:nvSpPr>
              <p:cNvPr id="19" name="Oval 4"/>
              <p:cNvSpPr/>
              <p:nvPr/>
            </p:nvSpPr>
            <p:spPr>
              <a:xfrm>
                <a:off x="1881104" y="3407060"/>
                <a:ext cx="1371243" cy="924347"/>
              </a:xfrm>
              <a:prstGeom prst="ellipse">
                <a:avLst/>
              </a:prstGeom>
              <a:gradFill flip="none" rotWithShape="1">
                <a:gsLst>
                  <a:gs pos="0">
                    <a:srgbClr val="FF0000">
                      <a:alpha val="73000"/>
                    </a:srgbClr>
                  </a:gs>
                  <a:gs pos="58000">
                    <a:schemeClr val="bg1">
                      <a:alpha val="73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6"/>
              <p:cNvSpPr/>
              <p:nvPr/>
            </p:nvSpPr>
            <p:spPr>
              <a:xfrm>
                <a:off x="2548817" y="3779368"/>
                <a:ext cx="107519" cy="1075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Arrow Connector 11"/>
            <p:cNvCxnSpPr/>
            <p:nvPr/>
          </p:nvCxnSpPr>
          <p:spPr>
            <a:xfrm>
              <a:off x="2174240" y="2517555"/>
              <a:ext cx="81280" cy="58124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3"/>
            <p:cNvCxnSpPr/>
            <p:nvPr/>
          </p:nvCxnSpPr>
          <p:spPr>
            <a:xfrm flipV="1">
              <a:off x="2595490" y="2824480"/>
              <a:ext cx="300110" cy="7305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6"/>
            <p:cNvSpPr txBox="1"/>
            <p:nvPr/>
          </p:nvSpPr>
          <p:spPr>
            <a:xfrm>
              <a:off x="1642132" y="1871224"/>
              <a:ext cx="1064216" cy="646331"/>
            </a:xfrm>
            <a:prstGeom prst="rect">
              <a:avLst/>
            </a:prstGeom>
            <a:noFill/>
          </p:spPr>
          <p:txBody>
            <a:bodyPr wrap="none" rtlCol="0">
              <a:spAutoFit/>
            </a:bodyPr>
            <a:lstStyle/>
            <a:p>
              <a:pPr algn="ctr"/>
              <a:r>
                <a:rPr lang="en-US" b="1" i="1" dirty="0" smtClean="0">
                  <a:solidFill>
                    <a:srgbClr val="3366FF"/>
                  </a:solidFill>
                </a:rPr>
                <a:t>e</a:t>
              </a:r>
              <a:r>
                <a:rPr lang="en-US" b="1" i="1" baseline="30000" dirty="0" smtClean="0">
                  <a:solidFill>
                    <a:srgbClr val="3366FF"/>
                  </a:solidFill>
                </a:rPr>
                <a:t>-</a:t>
              </a:r>
            </a:p>
            <a:p>
              <a:pPr algn="ctr"/>
              <a:r>
                <a:rPr lang="en-US" b="1" i="1" dirty="0" smtClean="0">
                  <a:solidFill>
                    <a:srgbClr val="3366FF"/>
                  </a:solidFill>
                </a:rPr>
                <a:t>~ 100 ns</a:t>
              </a:r>
              <a:endParaRPr lang="en-US" b="1" i="1" dirty="0">
                <a:solidFill>
                  <a:srgbClr val="3366FF"/>
                </a:solidFill>
              </a:endParaRPr>
            </a:p>
          </p:txBody>
        </p:sp>
        <p:sp>
          <p:nvSpPr>
            <p:cNvPr id="17" name="TextBox 18"/>
            <p:cNvSpPr txBox="1"/>
            <p:nvPr/>
          </p:nvSpPr>
          <p:spPr>
            <a:xfrm>
              <a:off x="2657082" y="1956352"/>
              <a:ext cx="1068837" cy="646331"/>
            </a:xfrm>
            <a:prstGeom prst="rect">
              <a:avLst/>
            </a:prstGeom>
            <a:noFill/>
          </p:spPr>
          <p:txBody>
            <a:bodyPr wrap="none" rtlCol="0">
              <a:spAutoFit/>
            </a:bodyPr>
            <a:lstStyle/>
            <a:p>
              <a:pPr algn="ctr"/>
              <a:r>
                <a:rPr lang="en-US" b="1" i="1" dirty="0" smtClean="0">
                  <a:solidFill>
                    <a:srgbClr val="FF0000"/>
                  </a:solidFill>
                </a:rPr>
                <a:t>I</a:t>
              </a:r>
              <a:r>
                <a:rPr lang="en-US" b="1" i="1" baseline="30000" dirty="0" smtClean="0">
                  <a:solidFill>
                    <a:srgbClr val="FF0000"/>
                  </a:solidFill>
                </a:rPr>
                <a:t>+</a:t>
              </a:r>
            </a:p>
            <a:p>
              <a:pPr algn="ctr"/>
              <a:r>
                <a:rPr lang="en-US" b="1" i="1" dirty="0" smtClean="0">
                  <a:solidFill>
                    <a:srgbClr val="FF0000"/>
                  </a:solidFill>
                </a:rPr>
                <a:t>~ 100 µs</a:t>
              </a:r>
              <a:endParaRPr lang="en-US" b="1" i="1" dirty="0">
                <a:solidFill>
                  <a:srgbClr val="FF0000"/>
                </a:solidFill>
              </a:endParaRPr>
            </a:p>
          </p:txBody>
        </p:sp>
      </p:grpSp>
    </p:spTree>
    <p:extLst>
      <p:ext uri="{BB962C8B-B14F-4D97-AF65-F5344CB8AC3E}">
        <p14:creationId xmlns:p14="http://schemas.microsoft.com/office/powerpoint/2010/main" val="4136477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08720"/>
            <a:ext cx="4256545" cy="332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smtClean="0"/>
              <a:t>dE</a:t>
            </a:r>
            <a:r>
              <a:rPr lang="en-US" dirty="0" smtClean="0"/>
              <a:t>/dx Resolution</a:t>
            </a:r>
            <a:endParaRPr lang="de-DE" dirty="0"/>
          </a:p>
        </p:txBody>
      </p:sp>
      <p:pic>
        <p:nvPicPr>
          <p:cNvPr id="4" name="Picture 2"/>
          <p:cNvPicPr>
            <a:picLocks noChangeAspect="1" noChangeArrowheads="1"/>
          </p:cNvPicPr>
          <p:nvPr/>
        </p:nvPicPr>
        <p:blipFill>
          <a:blip r:embed="rId4" cstate="print"/>
          <a:srcRect/>
          <a:stretch>
            <a:fillRect/>
          </a:stretch>
        </p:blipFill>
        <p:spPr bwMode="auto">
          <a:xfrm>
            <a:off x="395535" y="980728"/>
            <a:ext cx="3905435" cy="2988369"/>
          </a:xfrm>
          <a:prstGeom prst="rect">
            <a:avLst/>
          </a:prstGeom>
          <a:noFill/>
          <a:ln w="9525">
            <a:noFill/>
            <a:miter lim="800000"/>
            <a:headEnd/>
            <a:tailEnd/>
          </a:ln>
        </p:spPr>
      </p:pic>
      <p:sp>
        <p:nvSpPr>
          <p:cNvPr id="5" name="TextBox 4"/>
          <p:cNvSpPr txBox="1"/>
          <p:nvPr/>
        </p:nvSpPr>
        <p:spPr>
          <a:xfrm>
            <a:off x="4211960" y="1052736"/>
            <a:ext cx="3812262" cy="1169551"/>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Gain </a:t>
            </a:r>
            <a:r>
              <a:rPr lang="en-US" dirty="0" err="1" smtClean="0">
                <a:solidFill>
                  <a:srgbClr val="000096"/>
                </a:solidFill>
              </a:rPr>
              <a:t>equalisation</a:t>
            </a:r>
            <a:r>
              <a:rPr lang="en-US" dirty="0" smtClean="0">
                <a:solidFill>
                  <a:srgbClr val="000096"/>
                </a:solidFill>
              </a:rPr>
              <a:t> using </a:t>
            </a:r>
            <a:r>
              <a:rPr lang="en-US" baseline="30000" dirty="0" smtClean="0">
                <a:solidFill>
                  <a:srgbClr val="000096"/>
                </a:solidFill>
              </a:rPr>
              <a:t>83m</a:t>
            </a:r>
            <a:r>
              <a:rPr lang="en-US" dirty="0" smtClean="0">
                <a:solidFill>
                  <a:srgbClr val="000096"/>
                </a:solidFill>
              </a:rPr>
              <a:t>Kr: </a:t>
            </a:r>
          </a:p>
          <a:p>
            <a:pPr lvl="1">
              <a:spcBef>
                <a:spcPts val="600"/>
              </a:spcBef>
              <a:buFont typeface="Arial" pitchFamily="34" charset="0"/>
              <a:buChar char="•"/>
            </a:pPr>
            <a:r>
              <a:rPr lang="en-US" dirty="0" smtClean="0">
                <a:solidFill>
                  <a:srgbClr val="000096"/>
                </a:solidFill>
              </a:rPr>
              <a:t> Main peak 5.1%</a:t>
            </a:r>
          </a:p>
          <a:p>
            <a:pPr lvl="1">
              <a:spcBef>
                <a:spcPts val="600"/>
              </a:spcBef>
              <a:buFont typeface="Arial" pitchFamily="34" charset="0"/>
              <a:buChar char="•"/>
            </a:pPr>
            <a:r>
              <a:rPr lang="en-US" dirty="0" smtClean="0">
                <a:solidFill>
                  <a:srgbClr val="000096"/>
                </a:solidFill>
              </a:rPr>
              <a:t> </a:t>
            </a:r>
          </a:p>
        </p:txBody>
      </p:sp>
      <p:pic>
        <p:nvPicPr>
          <p:cNvPr id="7" name="Picture 6" descr="addin_tmp.png"/>
          <p:cNvPicPr>
            <a:picLocks noChangeAspect="1"/>
          </p:cNvPicPr>
          <p:nvPr>
            <p:custDataLst>
              <p:tags r:id="rId1"/>
            </p:custDataLst>
          </p:nvPr>
        </p:nvPicPr>
        <p:blipFill>
          <a:blip r:embed="rId5" cstate="print"/>
          <a:stretch>
            <a:fillRect/>
          </a:stretch>
        </p:blipFill>
        <p:spPr>
          <a:xfrm>
            <a:off x="4932040" y="1844824"/>
            <a:ext cx="1960245" cy="300990"/>
          </a:xfrm>
          <a:prstGeom prst="rect">
            <a:avLst/>
          </a:prstGeom>
        </p:spPr>
      </p:pic>
      <p:sp>
        <p:nvSpPr>
          <p:cNvPr id="9" name="TextBox 8"/>
          <p:cNvSpPr txBox="1"/>
          <p:nvPr/>
        </p:nvSpPr>
        <p:spPr>
          <a:xfrm>
            <a:off x="4211960" y="2348880"/>
            <a:ext cx="4211409" cy="1554272"/>
          </a:xfrm>
          <a:prstGeom prst="rect">
            <a:avLst/>
          </a:prstGeom>
          <a:noFill/>
        </p:spPr>
        <p:txBody>
          <a:bodyPr wrap="none" rtlCol="0">
            <a:spAutoFit/>
          </a:bodyPr>
          <a:lstStyle/>
          <a:p>
            <a:pPr>
              <a:spcBef>
                <a:spcPts val="600"/>
              </a:spcBef>
              <a:buFont typeface="Arial" pitchFamily="34" charset="0"/>
              <a:buChar char="•"/>
            </a:pPr>
            <a:r>
              <a:rPr lang="en-US" dirty="0" smtClean="0">
                <a:solidFill>
                  <a:srgbClr val="333399"/>
                </a:solidFill>
              </a:rPr>
              <a:t> PID using </a:t>
            </a:r>
            <a:r>
              <a:rPr lang="en-US" dirty="0" err="1" smtClean="0">
                <a:solidFill>
                  <a:srgbClr val="FF0000"/>
                </a:solidFill>
              </a:rPr>
              <a:t>dE</a:t>
            </a:r>
            <a:r>
              <a:rPr lang="en-US" dirty="0" smtClean="0">
                <a:solidFill>
                  <a:srgbClr val="FF0000"/>
                </a:solidFill>
              </a:rPr>
              <a:t>/</a:t>
            </a:r>
            <a:r>
              <a:rPr lang="en-US" dirty="0" err="1" smtClean="0">
                <a:solidFill>
                  <a:srgbClr val="FF0000"/>
                </a:solidFill>
              </a:rPr>
              <a:t>dx</a:t>
            </a:r>
            <a:r>
              <a:rPr lang="en-US" dirty="0" smtClean="0">
                <a:solidFill>
                  <a:srgbClr val="333399"/>
                </a:solidFill>
              </a:rPr>
              <a:t>:</a:t>
            </a:r>
          </a:p>
          <a:p>
            <a:pPr lvl="1">
              <a:spcBef>
                <a:spcPts val="600"/>
              </a:spcBef>
              <a:buFont typeface="Arial" pitchFamily="34" charset="0"/>
              <a:buChar char="•"/>
            </a:pPr>
            <a:r>
              <a:rPr lang="en-US" dirty="0" smtClean="0">
                <a:solidFill>
                  <a:srgbClr val="333399"/>
                </a:solidFill>
              </a:rPr>
              <a:t> Resolution ~ 18%</a:t>
            </a:r>
          </a:p>
          <a:p>
            <a:pPr lvl="1">
              <a:spcBef>
                <a:spcPts val="600"/>
              </a:spcBef>
              <a:buFont typeface="Arial" pitchFamily="34" charset="0"/>
              <a:buChar char="•"/>
            </a:pPr>
            <a:r>
              <a:rPr lang="en-US" dirty="0" smtClean="0">
                <a:solidFill>
                  <a:srgbClr val="333399"/>
                </a:solidFill>
              </a:rPr>
              <a:t> in agreement with expectation</a:t>
            </a:r>
          </a:p>
          <a:p>
            <a:pPr lvl="1">
              <a:spcBef>
                <a:spcPts val="600"/>
              </a:spcBef>
              <a:buFont typeface="Arial" pitchFamily="34" charset="0"/>
              <a:buChar char="•"/>
            </a:pPr>
            <a:r>
              <a:rPr lang="en-US" dirty="0">
                <a:solidFill>
                  <a:srgbClr val="333399"/>
                </a:solidFill>
              </a:rPr>
              <a:t> </a:t>
            </a:r>
            <a:r>
              <a:rPr lang="en-US" dirty="0" smtClean="0">
                <a:solidFill>
                  <a:srgbClr val="333399"/>
                </a:solidFill>
              </a:rPr>
              <a:t>no density correction yet</a:t>
            </a:r>
            <a:endParaRPr lang="de-DE" dirty="0">
              <a:solidFill>
                <a:srgbClr val="333399"/>
              </a:solidFill>
            </a:endParaRPr>
          </a:p>
        </p:txBody>
      </p:sp>
      <p:sp>
        <p:nvSpPr>
          <p:cNvPr id="10" name="TextBox 9"/>
          <p:cNvSpPr txBox="1"/>
          <p:nvPr/>
        </p:nvSpPr>
        <p:spPr>
          <a:xfrm>
            <a:off x="5868144" y="5157192"/>
            <a:ext cx="3046027" cy="784830"/>
          </a:xfrm>
          <a:prstGeom prst="rect">
            <a:avLst/>
          </a:prstGeom>
          <a:noFill/>
        </p:spPr>
        <p:txBody>
          <a:bodyPr wrap="none" rtlCol="0">
            <a:spAutoFit/>
          </a:bodyPr>
          <a:lstStyle/>
          <a:p>
            <a:pPr>
              <a:spcBef>
                <a:spcPts val="600"/>
              </a:spcBef>
            </a:pPr>
            <a:r>
              <a:rPr lang="en-US" dirty="0" smtClean="0">
                <a:solidFill>
                  <a:srgbClr val="FF0000"/>
                </a:solidFill>
              </a:rPr>
              <a:t>First </a:t>
            </a:r>
            <a:r>
              <a:rPr lang="en-US" dirty="0" err="1" smtClean="0">
                <a:solidFill>
                  <a:srgbClr val="FF0000"/>
                </a:solidFill>
              </a:rPr>
              <a:t>dE</a:t>
            </a:r>
            <a:r>
              <a:rPr lang="en-US" dirty="0" smtClean="0">
                <a:solidFill>
                  <a:srgbClr val="FF0000"/>
                </a:solidFill>
              </a:rPr>
              <a:t>/</a:t>
            </a:r>
            <a:r>
              <a:rPr lang="en-US" dirty="0" err="1" smtClean="0">
                <a:solidFill>
                  <a:srgbClr val="FF0000"/>
                </a:solidFill>
              </a:rPr>
              <a:t>dx</a:t>
            </a:r>
            <a:r>
              <a:rPr lang="en-US" dirty="0" smtClean="0">
                <a:solidFill>
                  <a:srgbClr val="FF0000"/>
                </a:solidFill>
              </a:rPr>
              <a:t> measurement</a:t>
            </a:r>
          </a:p>
          <a:p>
            <a:pPr>
              <a:spcBef>
                <a:spcPts val="600"/>
              </a:spcBef>
            </a:pPr>
            <a:r>
              <a:rPr lang="en-US" dirty="0" smtClean="0">
                <a:solidFill>
                  <a:srgbClr val="FF0000"/>
                </a:solidFill>
              </a:rPr>
              <a:t>with GEM-TPC</a:t>
            </a:r>
            <a:endParaRPr lang="de-DE" dirty="0">
              <a:solidFill>
                <a:srgbClr val="FF0000"/>
              </a:solidFill>
            </a:endParaRPr>
          </a:p>
        </p:txBody>
      </p:sp>
      <p:pic>
        <p:nvPicPr>
          <p:cNvPr id="4945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91" y="4229323"/>
            <a:ext cx="5597279" cy="265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54227" y="6165304"/>
            <a:ext cx="3150221" cy="276999"/>
          </a:xfrm>
          <a:prstGeom prst="rect">
            <a:avLst/>
          </a:prstGeom>
          <a:noFill/>
        </p:spPr>
        <p:txBody>
          <a:bodyPr wrap="none" rtlCol="0">
            <a:spAutoFit/>
          </a:bodyPr>
          <a:lstStyle/>
          <a:p>
            <a:pPr>
              <a:spcBef>
                <a:spcPts val="600"/>
              </a:spcBef>
            </a:pPr>
            <a:r>
              <a:rPr lang="en-US" sz="1200" dirty="0" smtClean="0">
                <a:solidFill>
                  <a:srgbClr val="000096"/>
                </a:solidFill>
              </a:rPr>
              <a:t>[F.V. B</a:t>
            </a:r>
            <a:r>
              <a:rPr lang="de-DE" sz="1200" dirty="0" err="1" smtClean="0">
                <a:solidFill>
                  <a:srgbClr val="000096"/>
                </a:solidFill>
              </a:rPr>
              <a:t>öhmer</a:t>
            </a:r>
            <a:r>
              <a:rPr lang="de-DE" sz="1200" dirty="0" smtClean="0">
                <a:solidFill>
                  <a:srgbClr val="000096"/>
                </a:solidFill>
              </a:rPr>
              <a:t> et al., NIM A 737, 214 (2014)]</a:t>
            </a:r>
          </a:p>
        </p:txBody>
      </p:sp>
      <p:sp>
        <p:nvSpPr>
          <p:cNvPr id="6" name="Datumsplatzhalter 5"/>
          <p:cNvSpPr>
            <a:spLocks noGrp="1"/>
          </p:cNvSpPr>
          <p:nvPr>
            <p:ph type="dt" sz="half" idx="10"/>
          </p:nvPr>
        </p:nvSpPr>
        <p:spPr/>
        <p:txBody>
          <a:bodyPr/>
          <a:lstStyle/>
          <a:p>
            <a:r>
              <a:rPr lang="de-DE" smtClean="0"/>
              <a:t>GEM Detectors</a:t>
            </a:r>
            <a:endParaRPr lang="de-DE"/>
          </a:p>
        </p:txBody>
      </p:sp>
      <p:sp>
        <p:nvSpPr>
          <p:cNvPr id="12" name="Fußzeilenplatzhalter 11"/>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4188694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45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ALICE: The </a:t>
            </a:r>
            <a:r>
              <a:rPr lang="de-DE" dirty="0" smtClean="0"/>
              <a:t>Space Charge Challenge</a:t>
            </a:r>
            <a:endParaRPr lang="de-DE" dirty="0"/>
          </a:p>
        </p:txBody>
      </p:sp>
      <p:pic>
        <p:nvPicPr>
          <p:cNvPr id="3" name="Picture 3"/>
          <p:cNvPicPr>
            <a:picLocks noChangeAspect="1"/>
          </p:cNvPicPr>
          <p:nvPr/>
        </p:nvPicPr>
        <p:blipFill>
          <a:blip r:embed="rId2"/>
          <a:stretch>
            <a:fillRect/>
          </a:stretch>
        </p:blipFill>
        <p:spPr>
          <a:xfrm>
            <a:off x="4087738" y="890155"/>
            <a:ext cx="5213981" cy="6064168"/>
          </a:xfrm>
          <a:prstGeom prst="rect">
            <a:avLst/>
          </a:prstGeom>
        </p:spPr>
      </p:pic>
      <p:sp>
        <p:nvSpPr>
          <p:cNvPr id="4" name="Oval 7"/>
          <p:cNvSpPr/>
          <p:nvPr/>
        </p:nvSpPr>
        <p:spPr>
          <a:xfrm>
            <a:off x="5091006" y="2431644"/>
            <a:ext cx="863664" cy="369089"/>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Textfeld 4"/>
              <p:cNvSpPr txBox="1"/>
              <p:nvPr/>
            </p:nvSpPr>
            <p:spPr>
              <a:xfrm>
                <a:off x="179513" y="1196752"/>
                <a:ext cx="3908226" cy="5337936"/>
              </a:xfrm>
              <a:prstGeom prst="rect">
                <a:avLst/>
              </a:prstGeom>
              <a:noFill/>
            </p:spPr>
            <p:txBody>
              <a:bodyPr wrap="square" rtlCol="0">
                <a:spAutoFit/>
              </a:bodyPr>
              <a:lstStyle/>
              <a:p>
                <a:pPr>
                  <a:spcBef>
                    <a:spcPts val="1200"/>
                  </a:spcBef>
                  <a:buFont typeface="Arial" pitchFamily="34" charset="0"/>
                  <a:buChar char="•"/>
                </a:pPr>
                <a:r>
                  <a:rPr lang="de-DE" dirty="0" smtClean="0">
                    <a:solidFill>
                      <a:srgbClr val="000096"/>
                    </a:solidFill>
                  </a:rPr>
                  <a:t> Ion </a:t>
                </a:r>
                <a:r>
                  <a:rPr lang="de-DE" dirty="0" err="1" smtClean="0">
                    <a:solidFill>
                      <a:srgbClr val="000096"/>
                    </a:solidFill>
                  </a:rPr>
                  <a:t>blocking</a:t>
                </a:r>
                <a:r>
                  <a:rPr lang="de-DE" dirty="0" smtClean="0">
                    <a:solidFill>
                      <a:srgbClr val="000096"/>
                    </a:solidFill>
                  </a:rPr>
                  <a:t> in GEMs not </a:t>
                </a:r>
                <a:r>
                  <a:rPr lang="de-DE" dirty="0" err="1" smtClean="0">
                    <a:solidFill>
                      <a:srgbClr val="000096"/>
                    </a:solidFill>
                  </a:rPr>
                  <a:t>as</a:t>
                </a:r>
                <a:r>
                  <a:rPr lang="de-DE" dirty="0" smtClean="0">
                    <a:solidFill>
                      <a:srgbClr val="000096"/>
                    </a:solidFill>
                  </a:rPr>
                  <a:t> </a:t>
                </a:r>
                <a:r>
                  <a:rPr lang="de-DE" dirty="0" err="1" smtClean="0">
                    <a:solidFill>
                      <a:srgbClr val="000096"/>
                    </a:solidFill>
                  </a:rPr>
                  <a:t>efficient</a:t>
                </a:r>
                <a:r>
                  <a:rPr lang="de-DE" dirty="0" smtClean="0">
                    <a:solidFill>
                      <a:srgbClr val="000096"/>
                    </a:solidFill>
                  </a:rPr>
                  <a:t> </a:t>
                </a:r>
                <a:r>
                  <a:rPr lang="de-DE" dirty="0" err="1" smtClean="0">
                    <a:solidFill>
                      <a:srgbClr val="000096"/>
                    </a:solidFill>
                  </a:rPr>
                  <a:t>as</a:t>
                </a:r>
                <a:r>
                  <a:rPr lang="de-DE" dirty="0" smtClean="0">
                    <a:solidFill>
                      <a:srgbClr val="000096"/>
                    </a:solidFill>
                  </a:rPr>
                  <a:t> </a:t>
                </a:r>
                <a:r>
                  <a:rPr lang="de-DE" dirty="0" err="1" smtClean="0">
                    <a:solidFill>
                      <a:srgbClr val="000096"/>
                    </a:solidFill>
                  </a:rPr>
                  <a:t>with</a:t>
                </a:r>
                <a:r>
                  <a:rPr lang="de-DE" dirty="0" smtClean="0">
                    <a:solidFill>
                      <a:srgbClr val="000096"/>
                    </a:solidFill>
                  </a:rPr>
                  <a:t> </a:t>
                </a:r>
                <a:r>
                  <a:rPr lang="de-DE" dirty="0" err="1" smtClean="0">
                    <a:solidFill>
                      <a:srgbClr val="000096"/>
                    </a:solidFill>
                  </a:rPr>
                  <a:t>gating</a:t>
                </a:r>
                <a:r>
                  <a:rPr lang="de-DE" dirty="0" smtClean="0">
                    <a:solidFill>
                      <a:srgbClr val="000096"/>
                    </a:solidFill>
                  </a:rPr>
                  <a:t> </a:t>
                </a:r>
                <a:r>
                  <a:rPr lang="de-DE" dirty="0" err="1" smtClean="0">
                    <a:solidFill>
                      <a:srgbClr val="000096"/>
                    </a:solidFill>
                  </a:rPr>
                  <a:t>grid</a:t>
                </a:r>
                <a:endParaRPr lang="de-DE" dirty="0" smtClean="0">
                  <a:solidFill>
                    <a:srgbClr val="000096"/>
                  </a:solidFill>
                </a:endParaRPr>
              </a:p>
              <a:p>
                <a:pPr>
                  <a:spcBef>
                    <a:spcPts val="1200"/>
                  </a:spcBef>
                  <a:buFont typeface="Arial" pitchFamily="34" charset="0"/>
                  <a:buChar char="•"/>
                </a:pPr>
                <a:r>
                  <a:rPr lang="de-DE" dirty="0">
                    <a:solidFill>
                      <a:srgbClr val="000096"/>
                    </a:solidFill>
                  </a:rPr>
                  <a:t> </a:t>
                </a:r>
                <a:r>
                  <a:rPr lang="de-DE" dirty="0" smtClean="0">
                    <a:solidFill>
                      <a:srgbClr val="000096"/>
                    </a:solidFill>
                  </a:rPr>
                  <a:t>ALICE Goal</a:t>
                </a:r>
                <a:r>
                  <a:rPr lang="de-DE" dirty="0" smtClean="0">
                    <a:solidFill>
                      <a:srgbClr val="000096"/>
                    </a:solidFill>
                  </a:rPr>
                  <a:t>: </a:t>
                </a:r>
                <a:r>
                  <a:rPr lang="en-US" dirty="0">
                    <a:solidFill>
                      <a:srgbClr val="FF0000"/>
                    </a:solidFill>
                    <a:sym typeface="Wingdings 3" pitchFamily="18" charset="2"/>
                  </a:rPr>
                  <a:t>IB =</a:t>
                </a:r>
                <a:r>
                  <a:rPr lang="en-US" dirty="0">
                    <a:solidFill>
                      <a:srgbClr val="FF0000"/>
                    </a:solidFill>
                  </a:rPr>
                  <a:t> 1</a:t>
                </a:r>
                <a:r>
                  <a:rPr lang="en-US" dirty="0" smtClean="0">
                    <a:solidFill>
                      <a:srgbClr val="FF0000"/>
                    </a:solidFill>
                  </a:rPr>
                  <a:t>%</a:t>
                </a:r>
                <a:r>
                  <a:rPr lang="en-US" dirty="0" smtClean="0">
                    <a:solidFill>
                      <a:srgbClr val="000096"/>
                    </a:solidFill>
                  </a:rPr>
                  <a:t>, </a:t>
                </a:r>
                <a:r>
                  <a:rPr lang="de-DE" dirty="0">
                    <a:solidFill>
                      <a:srgbClr val="000096"/>
                    </a:solidFill>
                    <a:latin typeface="Symbol" pitchFamily="18" charset="2"/>
                  </a:rPr>
                  <a:t>e </a:t>
                </a:r>
                <a:r>
                  <a:rPr lang="en-US" dirty="0">
                    <a:solidFill>
                      <a:srgbClr val="000096"/>
                    </a:solidFill>
                  </a:rPr>
                  <a:t>= </a:t>
                </a:r>
                <a:r>
                  <a:rPr lang="en-US" dirty="0" smtClean="0">
                    <a:solidFill>
                      <a:srgbClr val="000096"/>
                    </a:solidFill>
                  </a:rPr>
                  <a:t>20 </a:t>
                </a:r>
                <a:r>
                  <a:rPr lang="en-US" dirty="0">
                    <a:solidFill>
                      <a:srgbClr val="000096"/>
                    </a:solidFill>
                  </a:rPr>
                  <a:t>at G = 2000</a:t>
                </a:r>
                <a:r>
                  <a:rPr lang="en-US" b="1" dirty="0">
                    <a:solidFill>
                      <a:srgbClr val="FF0000"/>
                    </a:solidFill>
                  </a:rPr>
                  <a:t> </a:t>
                </a:r>
                <a:endParaRPr lang="en-US" b="1" dirty="0" smtClean="0">
                  <a:solidFill>
                    <a:srgbClr val="FF0000"/>
                  </a:solidFill>
                </a:endParaRPr>
              </a:p>
              <a:p>
                <a:pPr>
                  <a:spcBef>
                    <a:spcPts val="1200"/>
                  </a:spcBef>
                  <a:buFont typeface="Arial" pitchFamily="34" charset="0"/>
                  <a:buChar char="•"/>
                </a:pPr>
                <a:r>
                  <a:rPr lang="en-US" dirty="0" smtClean="0">
                    <a:solidFill>
                      <a:srgbClr val="000096"/>
                    </a:solidFill>
                  </a:rPr>
                  <a:t> </a:t>
                </a:r>
                <a14:m>
                  <m:oMath xmlns:m="http://schemas.openxmlformats.org/officeDocument/2006/math">
                    <m:sSub>
                      <m:sSubPr>
                        <m:ctrlPr>
                          <a:rPr lang="en-US" i="1" smtClean="0">
                            <a:solidFill>
                              <a:srgbClr val="FF0000"/>
                            </a:solidFill>
                            <a:latin typeface="Cambria Math"/>
                          </a:rPr>
                        </m:ctrlPr>
                      </m:sSubPr>
                      <m:e>
                        <m:r>
                          <a:rPr lang="en-US" b="0" i="1" smtClean="0">
                            <a:solidFill>
                              <a:srgbClr val="FF0000"/>
                            </a:solidFill>
                            <a:latin typeface="Cambria Math"/>
                          </a:rPr>
                          <m:t>𝑡</m:t>
                        </m:r>
                      </m:e>
                      <m:sub>
                        <m:r>
                          <m:rPr>
                            <m:sty m:val="p"/>
                          </m:rPr>
                          <a:rPr lang="en-US" b="0" i="0" smtClean="0">
                            <a:solidFill>
                              <a:srgbClr val="FF0000"/>
                            </a:solidFill>
                            <a:latin typeface="Cambria Math"/>
                          </a:rPr>
                          <m:t>d</m:t>
                        </m:r>
                        <m:r>
                          <a:rPr lang="en-US" b="0" i="0" smtClean="0">
                            <a:solidFill>
                              <a:srgbClr val="FF0000"/>
                            </a:solidFill>
                            <a:latin typeface="Cambria Math"/>
                          </a:rPr>
                          <m:t>,</m:t>
                        </m:r>
                        <m:r>
                          <m:rPr>
                            <m:sty m:val="p"/>
                          </m:rPr>
                          <a:rPr lang="en-US" b="0" i="0" smtClean="0">
                            <a:solidFill>
                              <a:srgbClr val="FF0000"/>
                            </a:solidFill>
                            <a:latin typeface="Cambria Math"/>
                          </a:rPr>
                          <m:t>ion</m:t>
                        </m:r>
                      </m:sub>
                    </m:sSub>
                    <m:r>
                      <a:rPr lang="en-US" b="0" i="1" smtClean="0">
                        <a:solidFill>
                          <a:srgbClr val="FF0000"/>
                        </a:solidFill>
                        <a:latin typeface="Cambria Math"/>
                      </a:rPr>
                      <m:t>=160 </m:t>
                    </m:r>
                    <m:r>
                      <m:rPr>
                        <m:nor/>
                      </m:rPr>
                      <a:rPr lang="en-US" b="0" i="0" smtClean="0">
                        <a:solidFill>
                          <a:srgbClr val="FF0000"/>
                        </a:solidFill>
                        <a:latin typeface="Cambria Math"/>
                      </a:rPr>
                      <m:t>ms</m:t>
                    </m:r>
                  </m:oMath>
                </a14:m>
                <a:r>
                  <a:rPr lang="en-US" dirty="0" smtClean="0">
                    <a:solidFill>
                      <a:srgbClr val="FF0000"/>
                    </a:solidFill>
                  </a:rPr>
                  <a:t> </a:t>
                </a:r>
                <a:r>
                  <a:rPr lang="en-US" dirty="0" smtClean="0">
                    <a:solidFill>
                      <a:srgbClr val="000096"/>
                    </a:solidFill>
                    <a:sym typeface="Wingdings 3"/>
                  </a:rPr>
                  <a:t>ions from 8000 events in drift volume!</a:t>
                </a:r>
                <a:endParaRPr lang="en-US" dirty="0" smtClean="0">
                  <a:solidFill>
                    <a:srgbClr val="000096"/>
                  </a:solidFill>
                </a:endParaRPr>
              </a:p>
              <a:p>
                <a:pPr>
                  <a:spcBef>
                    <a:spcPts val="1200"/>
                  </a:spcBef>
                  <a:buFont typeface="Arial" pitchFamily="34" charset="0"/>
                  <a:buChar char="•"/>
                </a:pPr>
                <a:r>
                  <a:rPr lang="en-US" dirty="0">
                    <a:solidFill>
                      <a:srgbClr val="000096"/>
                    </a:solidFill>
                  </a:rPr>
                  <a:t> </a:t>
                </a:r>
                <a:r>
                  <a:rPr lang="en-US" dirty="0" smtClean="0">
                    <a:solidFill>
                      <a:srgbClr val="000096"/>
                    </a:solidFill>
                  </a:rPr>
                  <a:t>Distortions up to 19 cm in </a:t>
                </a:r>
                <a14:m>
                  <m:oMath xmlns:m="http://schemas.openxmlformats.org/officeDocument/2006/math">
                    <m:r>
                      <a:rPr lang="en-US" b="0" i="1" smtClean="0">
                        <a:solidFill>
                          <a:srgbClr val="000096"/>
                        </a:solidFill>
                        <a:latin typeface="Cambria Math"/>
                      </a:rPr>
                      <m:t>𝑟</m:t>
                    </m:r>
                  </m:oMath>
                </a14:m>
                <a:r>
                  <a:rPr lang="en-US" dirty="0" smtClean="0">
                    <a:solidFill>
                      <a:srgbClr val="000096"/>
                    </a:solidFill>
                  </a:rPr>
                  <a:t> and 7 cm in </a:t>
                </a:r>
                <a14:m>
                  <m:oMath xmlns:m="http://schemas.openxmlformats.org/officeDocument/2006/math">
                    <m:r>
                      <a:rPr lang="en-US" b="0" i="1" smtClean="0">
                        <a:solidFill>
                          <a:srgbClr val="000096"/>
                        </a:solidFill>
                        <a:latin typeface="Cambria Math"/>
                      </a:rPr>
                      <m:t>𝑟</m:t>
                    </m:r>
                    <m:r>
                      <a:rPr lang="en-US" b="0" i="1" smtClean="0">
                        <a:solidFill>
                          <a:srgbClr val="000096"/>
                        </a:solidFill>
                        <a:latin typeface="Cambria Math"/>
                        <a:ea typeface="Cambria Math"/>
                      </a:rPr>
                      <m:t>𝜑</m:t>
                    </m:r>
                  </m:oMath>
                </a14:m>
                <a:r>
                  <a:rPr lang="en-US" dirty="0" smtClean="0">
                    <a:solidFill>
                      <a:srgbClr val="000096"/>
                    </a:solidFill>
                  </a:rPr>
                  <a:t> (near drift cathode for small radii)</a:t>
                </a:r>
              </a:p>
              <a:p>
                <a:pPr>
                  <a:spcBef>
                    <a:spcPts val="1200"/>
                  </a:spcBef>
                  <a:buFont typeface="Arial" pitchFamily="34" charset="0"/>
                  <a:buChar char="•"/>
                </a:pPr>
                <a:r>
                  <a:rPr lang="en-US" dirty="0">
                    <a:solidFill>
                      <a:srgbClr val="000096"/>
                    </a:solidFill>
                  </a:rPr>
                  <a:t> </a:t>
                </a:r>
                <a:r>
                  <a:rPr lang="en-US" dirty="0" smtClean="0">
                    <a:solidFill>
                      <a:srgbClr val="000096"/>
                    </a:solidFill>
                  </a:rPr>
                  <a:t>Well below 10 cm for the largest part of drift volume</a:t>
                </a:r>
              </a:p>
              <a:p>
                <a:pPr>
                  <a:spcBef>
                    <a:spcPts val="1200"/>
                  </a:spcBef>
                  <a:buFont typeface="Arial" pitchFamily="34" charset="0"/>
                  <a:buChar char="•"/>
                </a:pPr>
                <a:r>
                  <a:rPr lang="en-US" dirty="0">
                    <a:solidFill>
                      <a:srgbClr val="000096"/>
                    </a:solidFill>
                  </a:rPr>
                  <a:t> </a:t>
                </a:r>
                <a:r>
                  <a:rPr lang="en-US" dirty="0" smtClean="0">
                    <a:solidFill>
                      <a:srgbClr val="000096"/>
                    </a:solidFill>
                  </a:rPr>
                  <a:t>Similar to STAR TPC at RHIC</a:t>
                </a:r>
              </a:p>
              <a:p>
                <a:pPr marL="342900" indent="-342900">
                  <a:spcBef>
                    <a:spcPts val="1200"/>
                  </a:spcBef>
                  <a:buFont typeface="Wingdings 3"/>
                  <a:buChar char="]"/>
                </a:pPr>
                <a:r>
                  <a:rPr lang="en-US" b="1" dirty="0" smtClean="0">
                    <a:solidFill>
                      <a:srgbClr val="FF0000"/>
                    </a:solidFill>
                  </a:rPr>
                  <a:t>to be corrected</a:t>
                </a:r>
                <a:r>
                  <a:rPr lang="en-US" b="1" dirty="0">
                    <a:solidFill>
                      <a:srgbClr val="FF0000"/>
                    </a:solidFill>
                  </a:rPr>
                  <a:t> </a:t>
                </a:r>
                <a:r>
                  <a:rPr lang="en-US" b="1" dirty="0" smtClean="0">
                    <a:solidFill>
                      <a:srgbClr val="FF0000"/>
                    </a:solidFill>
                  </a:rPr>
                  <a:t>to the level of intrinsic resolution!</a:t>
                </a:r>
              </a:p>
            </p:txBody>
          </p:sp>
        </mc:Choice>
        <mc:Fallback>
          <p:sp>
            <p:nvSpPr>
              <p:cNvPr id="5" name="Textfeld 4"/>
              <p:cNvSpPr txBox="1">
                <a:spLocks noRot="1" noChangeAspect="1" noMove="1" noResize="1" noEditPoints="1" noAdjustHandles="1" noChangeArrowheads="1" noChangeShapeType="1" noTextEdit="1"/>
              </p:cNvSpPr>
              <p:nvPr/>
            </p:nvSpPr>
            <p:spPr>
              <a:xfrm>
                <a:off x="179513" y="1196752"/>
                <a:ext cx="3908226" cy="5337936"/>
              </a:xfrm>
              <a:prstGeom prst="rect">
                <a:avLst/>
              </a:prstGeom>
              <a:blipFill rotWithShape="1">
                <a:blip r:embed="rId3"/>
                <a:stretch>
                  <a:fillRect l="-1558" t="-457" r="-3115" b="-1142"/>
                </a:stretch>
              </a:blipFill>
            </p:spPr>
            <p:txBody>
              <a:bodyPr/>
              <a:lstStyle/>
              <a:p>
                <a:r>
                  <a:rPr lang="de-DE">
                    <a:noFill/>
                  </a:rPr>
                  <a:t> </a:t>
                </a:r>
              </a:p>
            </p:txBody>
          </p:sp>
        </mc:Fallback>
      </mc:AlternateContent>
      <p:pic>
        <p:nvPicPr>
          <p:cNvPr id="4935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7739" y="6453605"/>
            <a:ext cx="900000" cy="38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umsplatzhalter 5"/>
          <p:cNvSpPr>
            <a:spLocks noGrp="1"/>
          </p:cNvSpPr>
          <p:nvPr>
            <p:ph type="dt" sz="half" idx="10"/>
          </p:nvPr>
        </p:nvSpPr>
        <p:spPr/>
        <p:txBody>
          <a:bodyPr/>
          <a:lstStyle/>
          <a:p>
            <a:r>
              <a:rPr lang="de-DE" smtClean="0"/>
              <a:t>GEM Detectors</a:t>
            </a:r>
            <a:endParaRPr lang="de-DE"/>
          </a:p>
        </p:txBody>
      </p:sp>
      <p:sp>
        <p:nvSpPr>
          <p:cNvPr id="7" name="Fußzeilenplatzhalter 6"/>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518802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34" y="1308596"/>
            <a:ext cx="4144466" cy="414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8178" name="Rectangle 2"/>
          <p:cNvSpPr>
            <a:spLocks noGrp="1" noChangeArrowheads="1"/>
          </p:cNvSpPr>
          <p:nvPr>
            <p:ph type="title"/>
          </p:nvPr>
        </p:nvSpPr>
        <p:spPr/>
        <p:txBody>
          <a:bodyPr/>
          <a:lstStyle/>
          <a:p>
            <a:r>
              <a:rPr lang="en-US" dirty="0" smtClean="0"/>
              <a:t>Ion Backflow – Rate Dependence</a:t>
            </a:r>
            <a:endParaRPr lang="en-US" dirty="0"/>
          </a:p>
        </p:txBody>
      </p:sp>
      <p:sp>
        <p:nvSpPr>
          <p:cNvPr id="22" name="Textfeld 21"/>
          <p:cNvSpPr txBox="1"/>
          <p:nvPr/>
        </p:nvSpPr>
        <p:spPr>
          <a:xfrm>
            <a:off x="1295425" y="989966"/>
            <a:ext cx="1872629" cy="400110"/>
          </a:xfrm>
          <a:prstGeom prst="rect">
            <a:avLst/>
          </a:prstGeom>
          <a:noFill/>
        </p:spPr>
        <p:txBody>
          <a:bodyPr wrap="none" rtlCol="0">
            <a:spAutoFit/>
          </a:bodyPr>
          <a:lstStyle/>
          <a:p>
            <a:pPr>
              <a:spcBef>
                <a:spcPts val="600"/>
              </a:spcBef>
            </a:pPr>
            <a:r>
              <a:rPr lang="en-US" dirty="0" err="1" smtClean="0">
                <a:solidFill>
                  <a:srgbClr val="FF0000"/>
                </a:solidFill>
              </a:rPr>
              <a:t>Ar</a:t>
            </a:r>
            <a:r>
              <a:rPr lang="en-US" dirty="0" smtClean="0">
                <a:solidFill>
                  <a:srgbClr val="FF0000"/>
                </a:solidFill>
              </a:rPr>
              <a:t>/CO</a:t>
            </a:r>
            <a:r>
              <a:rPr lang="en-US" baseline="-25000" dirty="0" smtClean="0">
                <a:solidFill>
                  <a:srgbClr val="FF0000"/>
                </a:solidFill>
              </a:rPr>
              <a:t>2</a:t>
            </a:r>
            <a:r>
              <a:rPr lang="en-US" dirty="0" smtClean="0">
                <a:solidFill>
                  <a:srgbClr val="FF0000"/>
                </a:solidFill>
              </a:rPr>
              <a:t> (70/30)</a:t>
            </a:r>
            <a:endParaRPr lang="de-DE" dirty="0" smtClean="0">
              <a:solidFill>
                <a:srgbClr val="FF0000"/>
              </a:solidFill>
            </a:endParaRPr>
          </a:p>
        </p:txBody>
      </p:sp>
      <p:sp>
        <p:nvSpPr>
          <p:cNvPr id="3" name="Textfeld 2"/>
          <p:cNvSpPr txBox="1"/>
          <p:nvPr/>
        </p:nvSpPr>
        <p:spPr>
          <a:xfrm>
            <a:off x="4211960" y="1190021"/>
            <a:ext cx="2223686" cy="400110"/>
          </a:xfrm>
          <a:prstGeom prst="rect">
            <a:avLst/>
          </a:prstGeom>
          <a:noFill/>
        </p:spPr>
        <p:txBody>
          <a:bodyPr wrap="none" rtlCol="0">
            <a:spAutoFit/>
          </a:bodyPr>
          <a:lstStyle/>
          <a:p>
            <a:pPr>
              <a:spcBef>
                <a:spcPts val="600"/>
              </a:spcBef>
            </a:pPr>
            <a:r>
              <a:rPr lang="en-US" dirty="0" smtClean="0">
                <a:solidFill>
                  <a:srgbClr val="000096"/>
                </a:solidFill>
              </a:rPr>
              <a:t>Poisson equation:</a:t>
            </a:r>
            <a:endParaRPr lang="de-DE" dirty="0" smtClean="0">
              <a:solidFill>
                <a:srgbClr val="000096"/>
              </a:solidFill>
            </a:endParaRPr>
          </a:p>
        </p:txBody>
      </p:sp>
      <p:pic>
        <p:nvPicPr>
          <p:cNvPr id="7" name="Grafik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436097" y="1738149"/>
            <a:ext cx="1739265" cy="579120"/>
          </a:xfrm>
          <a:prstGeom prst="rect">
            <a:avLst/>
          </a:prstGeom>
        </p:spPr>
      </p:pic>
      <p:sp>
        <p:nvSpPr>
          <p:cNvPr id="8" name="Textfeld 7"/>
          <p:cNvSpPr txBox="1"/>
          <p:nvPr/>
        </p:nvSpPr>
        <p:spPr>
          <a:xfrm>
            <a:off x="4206686" y="2636912"/>
            <a:ext cx="4757802" cy="707886"/>
          </a:xfrm>
          <a:prstGeom prst="rect">
            <a:avLst/>
          </a:prstGeom>
          <a:noFill/>
        </p:spPr>
        <p:txBody>
          <a:bodyPr wrap="square" rtlCol="0">
            <a:spAutoFit/>
          </a:bodyPr>
          <a:lstStyle/>
          <a:p>
            <a:pPr>
              <a:spcBef>
                <a:spcPts val="600"/>
              </a:spcBef>
            </a:pPr>
            <a:r>
              <a:rPr lang="en-US" dirty="0">
                <a:solidFill>
                  <a:srgbClr val="000096"/>
                </a:solidFill>
              </a:rPr>
              <a:t>F</a:t>
            </a:r>
            <a:r>
              <a:rPr lang="en-US" dirty="0" smtClean="0">
                <a:solidFill>
                  <a:srgbClr val="000096"/>
                </a:solidFill>
              </a:rPr>
              <a:t>or homogenous space charge density and parallel plate boundary conditions:</a:t>
            </a:r>
            <a:endParaRPr lang="de-DE" dirty="0" smtClean="0">
              <a:solidFill>
                <a:srgbClr val="000096"/>
              </a:solidFill>
            </a:endParaRPr>
          </a:p>
        </p:txBody>
      </p:sp>
      <p:pic>
        <p:nvPicPr>
          <p:cNvPr id="17" name="Grafik 1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788024" y="3573016"/>
            <a:ext cx="2981325" cy="563880"/>
          </a:xfrm>
          <a:prstGeom prst="rect">
            <a:avLst/>
          </a:prstGeom>
        </p:spPr>
      </p:pic>
      <p:grpSp>
        <p:nvGrpSpPr>
          <p:cNvPr id="21" name="Gruppieren 20"/>
          <p:cNvGrpSpPr/>
          <p:nvPr/>
        </p:nvGrpSpPr>
        <p:grpSpPr>
          <a:xfrm>
            <a:off x="4427984" y="4653136"/>
            <a:ext cx="4060479" cy="1332000"/>
            <a:chOff x="4427984" y="4653136"/>
            <a:chExt cx="4060479" cy="1332000"/>
          </a:xfrm>
        </p:grpSpPr>
        <p:pic>
          <p:nvPicPr>
            <p:cNvPr id="1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5" b="65772"/>
            <a:stretch/>
          </p:blipFill>
          <p:spPr bwMode="auto">
            <a:xfrm>
              <a:off x="4670626" y="4653136"/>
              <a:ext cx="3817837" cy="13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6326069" y="5176243"/>
              <a:ext cx="58315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6359526" y="5215353"/>
              <a:ext cx="293670" cy="307777"/>
            </a:xfrm>
            <a:prstGeom prst="rect">
              <a:avLst/>
            </a:prstGeom>
            <a:solidFill>
              <a:schemeClr val="bg1"/>
            </a:solidFill>
          </p:spPr>
          <p:txBody>
            <a:bodyPr wrap="none" rtlCol="0">
              <a:spAutoFit/>
            </a:bodyPr>
            <a:lstStyle/>
            <a:p>
              <a:pPr>
                <a:spcBef>
                  <a:spcPts val="600"/>
                </a:spcBef>
              </a:pPr>
              <a:r>
                <a:rPr lang="en-US" sz="1400" b="1" i="1" dirty="0" smtClean="0"/>
                <a:t>d</a:t>
              </a:r>
              <a:endParaRPr lang="de-DE" sz="1400" b="1" i="1" dirty="0" smtClean="0"/>
            </a:p>
          </p:txBody>
        </p:sp>
        <p:sp>
          <p:nvSpPr>
            <p:cNvPr id="14" name="Rechteck 13"/>
            <p:cNvSpPr/>
            <p:nvPr/>
          </p:nvSpPr>
          <p:spPr>
            <a:xfrm>
              <a:off x="5186364" y="5248276"/>
              <a:ext cx="857250" cy="24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5026347" y="5577234"/>
              <a:ext cx="397866" cy="246221"/>
            </a:xfrm>
            <a:prstGeom prst="rect">
              <a:avLst/>
            </a:prstGeom>
            <a:noFill/>
          </p:spPr>
          <p:txBody>
            <a:bodyPr wrap="none" rtlCol="0">
              <a:spAutoFit/>
            </a:bodyPr>
            <a:lstStyle/>
            <a:p>
              <a:pPr>
                <a:spcBef>
                  <a:spcPts val="600"/>
                </a:spcBef>
              </a:pPr>
              <a:r>
                <a:rPr lang="en-US" sz="1000" dirty="0" smtClean="0"/>
                <a:t>drift</a:t>
              </a:r>
              <a:endParaRPr lang="de-DE" sz="1000" dirty="0" smtClean="0"/>
            </a:p>
          </p:txBody>
        </p:sp>
        <p:sp>
          <p:nvSpPr>
            <p:cNvPr id="16" name="Textfeld 15"/>
            <p:cNvSpPr txBox="1"/>
            <p:nvPr/>
          </p:nvSpPr>
          <p:spPr>
            <a:xfrm>
              <a:off x="4427984" y="4788684"/>
              <a:ext cx="312906" cy="400110"/>
            </a:xfrm>
            <a:prstGeom prst="rect">
              <a:avLst/>
            </a:prstGeom>
            <a:noFill/>
          </p:spPr>
          <p:txBody>
            <a:bodyPr wrap="none" rtlCol="0">
              <a:spAutoFit/>
            </a:bodyPr>
            <a:lstStyle/>
            <a:p>
              <a:pPr>
                <a:spcBef>
                  <a:spcPts val="600"/>
                </a:spcBef>
              </a:pPr>
              <a:r>
                <a:rPr lang="en-US" i="1" dirty="0" smtClean="0">
                  <a:solidFill>
                    <a:srgbClr val="000096"/>
                  </a:solidFill>
                </a:rPr>
                <a:t>z</a:t>
              </a:r>
              <a:endParaRPr lang="de-DE" i="1" dirty="0" smtClean="0">
                <a:solidFill>
                  <a:srgbClr val="000096"/>
                </a:solidFill>
              </a:endParaRPr>
            </a:p>
          </p:txBody>
        </p:sp>
      </p:grpSp>
      <p:cxnSp>
        <p:nvCxnSpPr>
          <p:cNvPr id="19" name="Gerade Verbindung 18"/>
          <p:cNvCxnSpPr/>
          <p:nvPr/>
        </p:nvCxnSpPr>
        <p:spPr>
          <a:xfrm flipV="1">
            <a:off x="7308304" y="3429000"/>
            <a:ext cx="461045" cy="864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Grafik 30"/>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8028384" y="3370198"/>
            <a:ext cx="645795" cy="194310"/>
          </a:xfrm>
          <a:prstGeom prst="rect">
            <a:avLst/>
          </a:prstGeom>
        </p:spPr>
      </p:pic>
      <p:cxnSp>
        <p:nvCxnSpPr>
          <p:cNvPr id="24" name="Gerade Verbindung 23"/>
          <p:cNvCxnSpPr/>
          <p:nvPr/>
        </p:nvCxnSpPr>
        <p:spPr>
          <a:xfrm flipV="1">
            <a:off x="1458417" y="1574257"/>
            <a:ext cx="0" cy="306300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V="1">
            <a:off x="1473498" y="4783128"/>
            <a:ext cx="0" cy="53045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323528" y="5405154"/>
            <a:ext cx="4027064" cy="400110"/>
          </a:xfrm>
          <a:prstGeom prst="rect">
            <a:avLst/>
          </a:prstGeom>
          <a:noFill/>
        </p:spPr>
        <p:txBody>
          <a:bodyPr wrap="none" rtlCol="0">
            <a:spAutoFit/>
          </a:bodyPr>
          <a:lstStyle/>
          <a:p>
            <a:pPr>
              <a:spcBef>
                <a:spcPts val="600"/>
              </a:spcBef>
            </a:pPr>
            <a:r>
              <a:rPr lang="en-US" dirty="0" smtClean="0">
                <a:solidFill>
                  <a:srgbClr val="000096"/>
                </a:solidFill>
              </a:rPr>
              <a:t>Expected after LS2: 5000 </a:t>
            </a:r>
            <a:r>
              <a:rPr lang="en-US" dirty="0" err="1" smtClean="0">
                <a:solidFill>
                  <a:srgbClr val="000096"/>
                </a:solidFill>
              </a:rPr>
              <a:t>fC</a:t>
            </a:r>
            <a:r>
              <a:rPr lang="en-US" dirty="0" smtClean="0">
                <a:solidFill>
                  <a:srgbClr val="000096"/>
                </a:solidFill>
              </a:rPr>
              <a:t>/cm</a:t>
            </a:r>
            <a:r>
              <a:rPr lang="en-US" baseline="30000" dirty="0" smtClean="0">
                <a:solidFill>
                  <a:srgbClr val="000096"/>
                </a:solidFill>
              </a:rPr>
              <a:t>2</a:t>
            </a:r>
            <a:endParaRPr lang="de-DE" baseline="30000" dirty="0" smtClean="0">
              <a:solidFill>
                <a:srgbClr val="000096"/>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227950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Charge Transfer in Single GEM</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879" y="1711833"/>
            <a:ext cx="4137184" cy="336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59" y="5067296"/>
            <a:ext cx="864096" cy="984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720" y="5029996"/>
            <a:ext cx="900000" cy="102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447" y="5067296"/>
            <a:ext cx="900000" cy="102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8100" y="1700808"/>
            <a:ext cx="416431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397462" y="6165304"/>
            <a:ext cx="3746538" cy="400110"/>
          </a:xfrm>
          <a:prstGeom prst="rect">
            <a:avLst/>
          </a:prstGeom>
          <a:noFill/>
        </p:spPr>
        <p:txBody>
          <a:bodyPr wrap="none" rtlCol="0">
            <a:spAutoFit/>
          </a:bodyPr>
          <a:lstStyle/>
          <a:p>
            <a:r>
              <a:rPr lang="de-DE" dirty="0" err="1" smtClean="0">
                <a:solidFill>
                  <a:srgbClr val="000096"/>
                </a:solidFill>
              </a:rPr>
              <a:t>similarly</a:t>
            </a:r>
            <a:r>
              <a:rPr lang="de-DE" dirty="0" smtClean="0">
                <a:solidFill>
                  <a:srgbClr val="000096"/>
                </a:solidFill>
              </a:rPr>
              <a:t> </a:t>
            </a:r>
            <a:r>
              <a:rPr lang="de-DE" dirty="0" err="1" smtClean="0">
                <a:solidFill>
                  <a:srgbClr val="000096"/>
                </a:solidFill>
              </a:rPr>
              <a:t>for</a:t>
            </a:r>
            <a:r>
              <a:rPr lang="de-DE" dirty="0" smtClean="0">
                <a:solidFill>
                  <a:srgbClr val="000096"/>
                </a:solidFill>
              </a:rPr>
              <a:t> back-</a:t>
            </a:r>
            <a:r>
              <a:rPr lang="de-DE" dirty="0" err="1" smtClean="0">
                <a:solidFill>
                  <a:srgbClr val="000096"/>
                </a:solidFill>
              </a:rPr>
              <a:t>drifting</a:t>
            </a:r>
            <a:r>
              <a:rPr lang="de-DE" dirty="0" smtClean="0">
                <a:solidFill>
                  <a:srgbClr val="000096"/>
                </a:solidFill>
              </a:rPr>
              <a:t> </a:t>
            </a:r>
            <a:r>
              <a:rPr lang="de-DE" dirty="0" err="1" smtClean="0">
                <a:solidFill>
                  <a:srgbClr val="000096"/>
                </a:solidFill>
              </a:rPr>
              <a:t>ions</a:t>
            </a:r>
            <a:r>
              <a:rPr lang="de-DE" dirty="0" smtClean="0">
                <a:solidFill>
                  <a:srgbClr val="000096"/>
                </a:solidFill>
              </a:rPr>
              <a:t>…</a:t>
            </a:r>
            <a:endParaRPr lang="de-DE" dirty="0" smtClean="0">
              <a:solidFill>
                <a:srgbClr val="000096"/>
              </a:solidFill>
            </a:endParaRPr>
          </a:p>
        </p:txBody>
      </p:sp>
      <p:pic>
        <p:nvPicPr>
          <p:cNvPr id="1741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0112" y="5067296"/>
            <a:ext cx="1243422" cy="10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298758" y="1178242"/>
            <a:ext cx="7879080" cy="400110"/>
          </a:xfrm>
          <a:prstGeom prst="rect">
            <a:avLst/>
          </a:prstGeom>
          <a:noFill/>
        </p:spPr>
        <p:txBody>
          <a:bodyPr wrap="none" rtlCol="0">
            <a:spAutoFit/>
          </a:bodyPr>
          <a:lstStyle/>
          <a:p>
            <a:r>
              <a:rPr lang="de-DE" dirty="0" smtClean="0">
                <a:solidFill>
                  <a:srgbClr val="000096"/>
                </a:solidFill>
              </a:rPr>
              <a:t>Need </a:t>
            </a:r>
            <a:r>
              <a:rPr lang="de-DE" dirty="0" err="1" smtClean="0">
                <a:solidFill>
                  <a:srgbClr val="000096"/>
                </a:solidFill>
              </a:rPr>
              <a:t>to</a:t>
            </a:r>
            <a:r>
              <a:rPr lang="de-DE" dirty="0" smtClean="0">
                <a:solidFill>
                  <a:srgbClr val="000096"/>
                </a:solidFill>
              </a:rPr>
              <a:t> </a:t>
            </a:r>
            <a:r>
              <a:rPr lang="de-DE" dirty="0" err="1" smtClean="0">
                <a:solidFill>
                  <a:srgbClr val="000096"/>
                </a:solidFill>
              </a:rPr>
              <a:t>understand</a:t>
            </a:r>
            <a:r>
              <a:rPr lang="de-DE" dirty="0" smtClean="0">
                <a:solidFill>
                  <a:srgbClr val="000096"/>
                </a:solidFill>
              </a:rPr>
              <a:t> </a:t>
            </a:r>
            <a:r>
              <a:rPr lang="de-DE" dirty="0" err="1" smtClean="0">
                <a:solidFill>
                  <a:srgbClr val="000096"/>
                </a:solidFill>
              </a:rPr>
              <a:t>charge</a:t>
            </a:r>
            <a:r>
              <a:rPr lang="de-DE" dirty="0" smtClean="0">
                <a:solidFill>
                  <a:srgbClr val="000096"/>
                </a:solidFill>
              </a:rPr>
              <a:t> </a:t>
            </a:r>
            <a:r>
              <a:rPr lang="de-DE" dirty="0" err="1" smtClean="0">
                <a:solidFill>
                  <a:srgbClr val="000096"/>
                </a:solidFill>
              </a:rPr>
              <a:t>transfer</a:t>
            </a:r>
            <a:r>
              <a:rPr lang="de-DE" dirty="0" smtClean="0">
                <a:solidFill>
                  <a:srgbClr val="000096"/>
                </a:solidFill>
              </a:rPr>
              <a:t> </a:t>
            </a:r>
            <a:r>
              <a:rPr lang="de-DE" dirty="0" smtClean="0">
                <a:solidFill>
                  <a:srgbClr val="000096"/>
                </a:solidFill>
                <a:sym typeface="Wingdings 3"/>
              </a:rPr>
              <a:t> </a:t>
            </a:r>
            <a:r>
              <a:rPr lang="de-DE" dirty="0" err="1" smtClean="0">
                <a:solidFill>
                  <a:srgbClr val="000096"/>
                </a:solidFill>
                <a:sym typeface="Wingdings 3"/>
              </a:rPr>
              <a:t>simulations</a:t>
            </a:r>
            <a:r>
              <a:rPr lang="de-DE" dirty="0">
                <a:solidFill>
                  <a:srgbClr val="000096"/>
                </a:solidFill>
                <a:sym typeface="Wingdings 3"/>
              </a:rPr>
              <a:t> </a:t>
            </a:r>
            <a:r>
              <a:rPr lang="de-DE" dirty="0" smtClean="0">
                <a:solidFill>
                  <a:srgbClr val="000096"/>
                </a:solidFill>
                <a:sym typeface="Wingdings 3"/>
              </a:rPr>
              <a:t>+ </a:t>
            </a:r>
            <a:r>
              <a:rPr lang="de-DE" dirty="0" err="1" smtClean="0">
                <a:solidFill>
                  <a:srgbClr val="000096"/>
                </a:solidFill>
                <a:sym typeface="Wingdings 3"/>
              </a:rPr>
              <a:t>measurements</a:t>
            </a:r>
            <a:endParaRPr lang="de-DE" dirty="0" smtClean="0">
              <a:solidFill>
                <a:srgbClr val="000096"/>
              </a:solidFill>
            </a:endParaRPr>
          </a:p>
        </p:txBody>
      </p:sp>
    </p:spTree>
    <p:extLst>
      <p:ext uri="{BB962C8B-B14F-4D97-AF65-F5344CB8AC3E}">
        <p14:creationId xmlns:p14="http://schemas.microsoft.com/office/powerpoint/2010/main" val="12531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Ion Backflow</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
        <p:nvSpPr>
          <p:cNvPr id="46" name="Textfeld 45"/>
          <p:cNvSpPr txBox="1"/>
          <p:nvPr/>
        </p:nvSpPr>
        <p:spPr>
          <a:xfrm>
            <a:off x="107504" y="1084674"/>
            <a:ext cx="5514651" cy="784830"/>
          </a:xfrm>
          <a:prstGeom prst="rect">
            <a:avLst/>
          </a:prstGeom>
          <a:noFill/>
        </p:spPr>
        <p:txBody>
          <a:bodyPr wrap="none" rtlCol="0">
            <a:spAutoFit/>
          </a:bodyPr>
          <a:lstStyle/>
          <a:p>
            <a:pPr>
              <a:spcBef>
                <a:spcPts val="600"/>
              </a:spcBef>
            </a:pPr>
            <a:r>
              <a:rPr lang="en-US" dirty="0" smtClean="0">
                <a:solidFill>
                  <a:srgbClr val="FF0000"/>
                </a:solidFill>
              </a:rPr>
              <a:t>But: </a:t>
            </a:r>
            <a:r>
              <a:rPr lang="en-US" dirty="0" smtClean="0">
                <a:solidFill>
                  <a:srgbClr val="000096"/>
                </a:solidFill>
              </a:rPr>
              <a:t>very little diffusion for ions</a:t>
            </a:r>
          </a:p>
          <a:p>
            <a:pPr lvl="1">
              <a:spcBef>
                <a:spcPts val="600"/>
              </a:spcBef>
            </a:pPr>
            <a:r>
              <a:rPr lang="en-US" dirty="0" smtClean="0">
                <a:solidFill>
                  <a:srgbClr val="000096"/>
                </a:solidFill>
                <a:sym typeface="Wingdings 3"/>
              </a:rPr>
              <a:t> </a:t>
            </a:r>
            <a:r>
              <a:rPr lang="en-US" dirty="0" smtClean="0">
                <a:solidFill>
                  <a:srgbClr val="000096"/>
                </a:solidFill>
              </a:rPr>
              <a:t>beware of hole alignment: critical for IB! </a:t>
            </a:r>
            <a:endParaRPr lang="de-DE" dirty="0" err="1" smtClean="0">
              <a:solidFill>
                <a:srgbClr val="000096"/>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25" y="962897"/>
            <a:ext cx="3741787" cy="354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feld 48"/>
          <p:cNvSpPr txBox="1"/>
          <p:nvPr/>
        </p:nvSpPr>
        <p:spPr>
          <a:xfrm>
            <a:off x="179512" y="3056473"/>
            <a:ext cx="5259213" cy="1092607"/>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de-DE" dirty="0" err="1" smtClean="0">
                <a:solidFill>
                  <a:srgbClr val="000096"/>
                </a:solidFill>
              </a:rPr>
              <a:t>Deliberate</a:t>
            </a:r>
            <a:r>
              <a:rPr lang="de-DE" dirty="0" smtClean="0">
                <a:solidFill>
                  <a:srgbClr val="000096"/>
                </a:solidFill>
              </a:rPr>
              <a:t> </a:t>
            </a:r>
            <a:r>
              <a:rPr lang="de-DE" dirty="0" err="1" smtClean="0">
                <a:solidFill>
                  <a:srgbClr val="000096"/>
                </a:solidFill>
              </a:rPr>
              <a:t>misalignment</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holes</a:t>
            </a:r>
            <a:r>
              <a:rPr lang="de-DE" dirty="0" smtClean="0">
                <a:solidFill>
                  <a:srgbClr val="000096"/>
                </a:solidFill>
              </a:rPr>
              <a:t> </a:t>
            </a:r>
            <a:r>
              <a:rPr lang="de-DE" dirty="0" err="1" smtClean="0">
                <a:solidFill>
                  <a:srgbClr val="000096"/>
                </a:solidFill>
              </a:rPr>
              <a:t>difficult</a:t>
            </a:r>
            <a:endParaRPr lang="de-DE" dirty="0" smtClean="0">
              <a:solidFill>
                <a:srgbClr val="000096"/>
              </a:solidFill>
            </a:endParaRPr>
          </a:p>
          <a:p>
            <a:pPr marL="342900" indent="-342900">
              <a:spcBef>
                <a:spcPts val="600"/>
              </a:spcBef>
              <a:buFont typeface="Arial" panose="020B0604020202020204" pitchFamily="34" charset="0"/>
              <a:buChar char="•"/>
            </a:pPr>
            <a:r>
              <a:rPr lang="de-DE" dirty="0" err="1" smtClean="0">
                <a:solidFill>
                  <a:srgbClr val="000096"/>
                </a:solidFill>
              </a:rPr>
              <a:t>Rotate</a:t>
            </a:r>
            <a:r>
              <a:rPr lang="de-DE" dirty="0" smtClean="0">
                <a:solidFill>
                  <a:srgbClr val="000096"/>
                </a:solidFill>
              </a:rPr>
              <a:t> </a:t>
            </a:r>
            <a:r>
              <a:rPr lang="de-DE" dirty="0" err="1" smtClean="0">
                <a:solidFill>
                  <a:srgbClr val="000096"/>
                </a:solidFill>
              </a:rPr>
              <a:t>foils</a:t>
            </a:r>
            <a:r>
              <a:rPr lang="de-DE" dirty="0" smtClean="0">
                <a:solidFill>
                  <a:srgbClr val="000096"/>
                </a:solidFill>
              </a:rPr>
              <a:t> </a:t>
            </a:r>
            <a:r>
              <a:rPr lang="de-DE" dirty="0" err="1" smtClean="0">
                <a:solidFill>
                  <a:srgbClr val="000096"/>
                </a:solidFill>
              </a:rPr>
              <a:t>by</a:t>
            </a:r>
            <a:r>
              <a:rPr lang="de-DE" dirty="0" smtClean="0">
                <a:solidFill>
                  <a:srgbClr val="000096"/>
                </a:solidFill>
              </a:rPr>
              <a:t> 90° </a:t>
            </a:r>
            <a:r>
              <a:rPr lang="de-DE" dirty="0" err="1" smtClean="0">
                <a:solidFill>
                  <a:srgbClr val="000096"/>
                </a:solidFill>
              </a:rPr>
              <a:t>to</a:t>
            </a:r>
            <a:r>
              <a:rPr lang="de-DE" dirty="0" smtClean="0">
                <a:solidFill>
                  <a:srgbClr val="000096"/>
                </a:solidFill>
              </a:rPr>
              <a:t> </a:t>
            </a:r>
            <a:r>
              <a:rPr lang="de-DE" dirty="0" err="1" smtClean="0">
                <a:solidFill>
                  <a:srgbClr val="000096"/>
                </a:solidFill>
              </a:rPr>
              <a:t>avoid</a:t>
            </a:r>
            <a:r>
              <a:rPr lang="de-DE" dirty="0" smtClean="0">
                <a:solidFill>
                  <a:srgbClr val="000096"/>
                </a:solidFill>
              </a:rPr>
              <a:t> </a:t>
            </a:r>
            <a:r>
              <a:rPr lang="de-DE" dirty="0" err="1" smtClean="0">
                <a:solidFill>
                  <a:srgbClr val="000096"/>
                </a:solidFill>
              </a:rPr>
              <a:t>long</a:t>
            </a:r>
            <a:r>
              <a:rPr lang="de-DE" dirty="0" smtClean="0">
                <a:solidFill>
                  <a:srgbClr val="000096"/>
                </a:solidFill>
              </a:rPr>
              <a:t>-range </a:t>
            </a:r>
            <a:r>
              <a:rPr lang="de-DE" dirty="0" err="1" smtClean="0">
                <a:solidFill>
                  <a:srgbClr val="000096"/>
                </a:solidFill>
              </a:rPr>
              <a:t>variations</a:t>
            </a:r>
            <a:r>
              <a:rPr lang="de-DE" dirty="0" smtClean="0">
                <a:solidFill>
                  <a:srgbClr val="000096"/>
                </a:solidFill>
              </a:rPr>
              <a:t>: </a:t>
            </a:r>
            <a:r>
              <a:rPr lang="de-DE" dirty="0" err="1" smtClean="0">
                <a:solidFill>
                  <a:srgbClr val="000096"/>
                </a:solidFill>
              </a:rPr>
              <a:t>Moiré</a:t>
            </a:r>
            <a:r>
              <a:rPr lang="de-DE" dirty="0" smtClean="0">
                <a:solidFill>
                  <a:srgbClr val="000096"/>
                </a:solidFill>
              </a:rPr>
              <a:t> </a:t>
            </a:r>
            <a:r>
              <a:rPr lang="de-DE" dirty="0" err="1" smtClean="0">
                <a:solidFill>
                  <a:srgbClr val="000096"/>
                </a:solidFill>
              </a:rPr>
              <a:t>pattern</a:t>
            </a:r>
            <a:endParaRPr lang="de-DE" dirty="0" smtClean="0">
              <a:solidFill>
                <a:srgbClr val="000096"/>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24" y="4439369"/>
            <a:ext cx="275272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387" y="4439369"/>
            <a:ext cx="2752725"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9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Charging-Up</a:t>
            </a:r>
            <a:r>
              <a:rPr lang="de-DE" dirty="0" smtClean="0"/>
              <a:t> </a:t>
            </a:r>
            <a:r>
              <a:rPr lang="de-DE" dirty="0" err="1" smtClean="0"/>
              <a:t>of</a:t>
            </a:r>
            <a:r>
              <a:rPr lang="de-DE" dirty="0" smtClean="0"/>
              <a:t> GEM </a:t>
            </a:r>
            <a:r>
              <a:rPr lang="de-DE" dirty="0" err="1" smtClean="0"/>
              <a:t>Foils</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1052736"/>
            <a:ext cx="2296302" cy="203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056" y="3125688"/>
            <a:ext cx="3332558" cy="339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07504" y="1340768"/>
            <a:ext cx="5688632" cy="486287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de-DE" dirty="0" err="1" smtClean="0">
                <a:solidFill>
                  <a:srgbClr val="000096"/>
                </a:solidFill>
              </a:rPr>
              <a:t>Observed</a:t>
            </a:r>
            <a:r>
              <a:rPr lang="de-DE" dirty="0" smtClean="0">
                <a:solidFill>
                  <a:srgbClr val="000096"/>
                </a:solidFill>
              </a:rPr>
              <a:t> </a:t>
            </a:r>
            <a:r>
              <a:rPr lang="de-DE" dirty="0" err="1" smtClean="0">
                <a:solidFill>
                  <a:srgbClr val="000096"/>
                </a:solidFill>
              </a:rPr>
              <a:t>experimentally</a:t>
            </a:r>
            <a:r>
              <a:rPr lang="de-DE" dirty="0" smtClean="0">
                <a:solidFill>
                  <a:srgbClr val="000096"/>
                </a:solidFill>
              </a:rPr>
              <a:t>: initial </a:t>
            </a:r>
            <a:r>
              <a:rPr lang="de-DE" dirty="0" err="1" smtClean="0">
                <a:solidFill>
                  <a:srgbClr val="000096"/>
                </a:solidFill>
              </a:rPr>
              <a:t>increase</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gain</a:t>
            </a:r>
            <a:r>
              <a:rPr lang="de-DE" dirty="0" smtClean="0">
                <a:solidFill>
                  <a:srgbClr val="000096"/>
                </a:solidFill>
              </a:rPr>
              <a:t> </a:t>
            </a:r>
            <a:r>
              <a:rPr lang="de-DE" dirty="0" err="1" smtClean="0">
                <a:solidFill>
                  <a:srgbClr val="000096"/>
                </a:solidFill>
              </a:rPr>
              <a:t>under</a:t>
            </a:r>
            <a:r>
              <a:rPr lang="de-DE" dirty="0" smtClean="0">
                <a:solidFill>
                  <a:srgbClr val="000096"/>
                </a:solidFill>
              </a:rPr>
              <a:t> </a:t>
            </a:r>
            <a:r>
              <a:rPr lang="de-DE" dirty="0" err="1" smtClean="0">
                <a:solidFill>
                  <a:srgbClr val="000096"/>
                </a:solidFill>
              </a:rPr>
              <a:t>irradiation</a:t>
            </a:r>
            <a:endParaRPr lang="de-DE" dirty="0" smtClean="0">
              <a:solidFill>
                <a:srgbClr val="000096"/>
              </a:solidFill>
            </a:endParaRPr>
          </a:p>
          <a:p>
            <a:pPr marL="342900" indent="-342900">
              <a:spcBef>
                <a:spcPts val="600"/>
              </a:spcBef>
              <a:buFont typeface="Arial" panose="020B0604020202020204" pitchFamily="34" charset="0"/>
              <a:buChar char="•"/>
            </a:pPr>
            <a:r>
              <a:rPr lang="de-DE" dirty="0" smtClean="0">
                <a:solidFill>
                  <a:srgbClr val="000096"/>
                </a:solidFill>
              </a:rPr>
              <a:t>Generally </a:t>
            </a:r>
            <a:r>
              <a:rPr lang="de-DE" dirty="0" err="1" smtClean="0">
                <a:solidFill>
                  <a:srgbClr val="000096"/>
                </a:solidFill>
              </a:rPr>
              <a:t>ignored</a:t>
            </a:r>
            <a:r>
              <a:rPr lang="de-DE" dirty="0" smtClean="0">
                <a:solidFill>
                  <a:srgbClr val="000096"/>
                </a:solidFill>
              </a:rPr>
              <a:t> in </a:t>
            </a:r>
            <a:r>
              <a:rPr lang="de-DE" dirty="0" err="1" smtClean="0">
                <a:solidFill>
                  <a:srgbClr val="000096"/>
                </a:solidFill>
              </a:rPr>
              <a:t>simulations</a:t>
            </a:r>
            <a:r>
              <a:rPr lang="de-DE" dirty="0" smtClean="0">
                <a:solidFill>
                  <a:srgbClr val="000096"/>
                </a:solidFill>
              </a:rPr>
              <a:t>! </a:t>
            </a:r>
          </a:p>
          <a:p>
            <a:pPr marL="342900" indent="-342900">
              <a:spcBef>
                <a:spcPts val="600"/>
              </a:spcBef>
              <a:buFont typeface="Arial" panose="020B0604020202020204" pitchFamily="34" charset="0"/>
              <a:buChar char="•"/>
            </a:pPr>
            <a:r>
              <a:rPr lang="de-DE" dirty="0" err="1" smtClean="0">
                <a:solidFill>
                  <a:srgbClr val="000096"/>
                </a:solidFill>
              </a:rPr>
              <a:t>Attempt</a:t>
            </a:r>
            <a:r>
              <a:rPr lang="de-DE" dirty="0" smtClean="0">
                <a:solidFill>
                  <a:srgbClr val="000096"/>
                </a:solidFill>
              </a:rPr>
              <a:t> </a:t>
            </a:r>
            <a:r>
              <a:rPr lang="de-DE" dirty="0" err="1" smtClean="0">
                <a:solidFill>
                  <a:srgbClr val="000096"/>
                </a:solidFill>
              </a:rPr>
              <a:t>to</a:t>
            </a:r>
            <a:r>
              <a:rPr lang="de-DE" dirty="0" smtClean="0">
                <a:solidFill>
                  <a:srgbClr val="000096"/>
                </a:solidFill>
              </a:rPr>
              <a:t> </a:t>
            </a:r>
            <a:r>
              <a:rPr lang="de-DE" dirty="0" err="1" smtClean="0">
                <a:solidFill>
                  <a:srgbClr val="000096"/>
                </a:solidFill>
              </a:rPr>
              <a:t>study</a:t>
            </a:r>
            <a:r>
              <a:rPr lang="de-DE" dirty="0" smtClean="0">
                <a:solidFill>
                  <a:srgbClr val="000096"/>
                </a:solidFill>
              </a:rPr>
              <a:t> </a:t>
            </a:r>
            <a:r>
              <a:rPr lang="de-DE" dirty="0" err="1" smtClean="0">
                <a:solidFill>
                  <a:srgbClr val="000096"/>
                </a:solidFill>
              </a:rPr>
              <a:t>the</a:t>
            </a:r>
            <a:r>
              <a:rPr lang="de-DE" dirty="0" smtClean="0">
                <a:solidFill>
                  <a:srgbClr val="000096"/>
                </a:solidFill>
              </a:rPr>
              <a:t> </a:t>
            </a:r>
            <a:r>
              <a:rPr lang="de-DE" dirty="0" err="1" smtClean="0">
                <a:solidFill>
                  <a:srgbClr val="000096"/>
                </a:solidFill>
              </a:rPr>
              <a:t>effect</a:t>
            </a:r>
            <a:r>
              <a:rPr lang="de-DE" dirty="0" smtClean="0">
                <a:solidFill>
                  <a:srgbClr val="000096"/>
                </a:solidFill>
              </a:rPr>
              <a:t> in </a:t>
            </a:r>
            <a:r>
              <a:rPr lang="de-DE" dirty="0" err="1" smtClean="0">
                <a:solidFill>
                  <a:srgbClr val="000096"/>
                </a:solidFill>
              </a:rPr>
              <a:t>simulations</a:t>
            </a:r>
            <a:r>
              <a:rPr lang="de-DE" dirty="0" smtClean="0">
                <a:solidFill>
                  <a:srgbClr val="000096"/>
                </a:solidFill>
              </a:rPr>
              <a:t>: </a:t>
            </a:r>
          </a:p>
          <a:p>
            <a:pPr marL="800100" lvl="1" indent="-342900">
              <a:spcBef>
                <a:spcPts val="600"/>
              </a:spcBef>
              <a:buFont typeface="Arial" panose="020B0604020202020204" pitchFamily="34" charset="0"/>
              <a:buChar char="•"/>
            </a:pPr>
            <a:r>
              <a:rPr lang="de-DE" dirty="0" err="1" smtClean="0">
                <a:solidFill>
                  <a:srgbClr val="000096"/>
                </a:solidFill>
              </a:rPr>
              <a:t>Calculate</a:t>
            </a:r>
            <a:r>
              <a:rPr lang="de-DE" dirty="0" smtClean="0">
                <a:solidFill>
                  <a:srgbClr val="000096"/>
                </a:solidFill>
              </a:rPr>
              <a:t> </a:t>
            </a:r>
            <a:r>
              <a:rPr lang="de-DE" dirty="0" err="1" smtClean="0">
                <a:solidFill>
                  <a:srgbClr val="000096"/>
                </a:solidFill>
              </a:rPr>
              <a:t>electric</a:t>
            </a:r>
            <a:r>
              <a:rPr lang="de-DE" dirty="0" smtClean="0">
                <a:solidFill>
                  <a:srgbClr val="000096"/>
                </a:solidFill>
              </a:rPr>
              <a:t> </a:t>
            </a:r>
            <a:r>
              <a:rPr lang="de-DE" dirty="0" err="1" smtClean="0">
                <a:solidFill>
                  <a:srgbClr val="000096"/>
                </a:solidFill>
              </a:rPr>
              <a:t>field</a:t>
            </a:r>
            <a:r>
              <a:rPr lang="de-DE" dirty="0" smtClean="0">
                <a:solidFill>
                  <a:srgbClr val="000096"/>
                </a:solidFill>
              </a:rPr>
              <a:t> </a:t>
            </a:r>
          </a:p>
          <a:p>
            <a:pPr marL="800100" lvl="1" indent="-342900">
              <a:spcBef>
                <a:spcPts val="600"/>
              </a:spcBef>
              <a:buFont typeface="Arial" panose="020B0604020202020204" pitchFamily="34" charset="0"/>
              <a:buChar char="•"/>
            </a:pPr>
            <a:r>
              <a:rPr lang="de-DE" dirty="0" err="1" smtClean="0">
                <a:solidFill>
                  <a:srgbClr val="000096"/>
                </a:solidFill>
              </a:rPr>
              <a:t>Simulate</a:t>
            </a:r>
            <a:r>
              <a:rPr lang="de-DE" dirty="0" smtClean="0">
                <a:solidFill>
                  <a:srgbClr val="000096"/>
                </a:solidFill>
              </a:rPr>
              <a:t> gas </a:t>
            </a:r>
            <a:r>
              <a:rPr lang="de-DE" dirty="0" err="1" smtClean="0">
                <a:solidFill>
                  <a:srgbClr val="000096"/>
                </a:solidFill>
              </a:rPr>
              <a:t>avalanches</a:t>
            </a:r>
            <a:endParaRPr lang="de-DE" dirty="0" smtClean="0">
              <a:solidFill>
                <a:srgbClr val="000096"/>
              </a:solidFill>
            </a:endParaRPr>
          </a:p>
          <a:p>
            <a:pPr marL="800100" lvl="1" indent="-342900">
              <a:spcBef>
                <a:spcPts val="600"/>
              </a:spcBef>
              <a:buFont typeface="Arial" panose="020B0604020202020204" pitchFamily="34" charset="0"/>
              <a:buChar char="•"/>
            </a:pPr>
            <a:r>
              <a:rPr lang="de-DE" dirty="0" err="1" smtClean="0">
                <a:solidFill>
                  <a:srgbClr val="000096"/>
                </a:solidFill>
              </a:rPr>
              <a:t>Record</a:t>
            </a:r>
            <a:r>
              <a:rPr lang="de-DE" dirty="0" smtClean="0">
                <a:solidFill>
                  <a:srgbClr val="000096"/>
                </a:solidFill>
              </a:rPr>
              <a:t> </a:t>
            </a:r>
            <a:r>
              <a:rPr lang="de-DE" dirty="0" err="1" smtClean="0">
                <a:solidFill>
                  <a:srgbClr val="000096"/>
                </a:solidFill>
              </a:rPr>
              <a:t>charges</a:t>
            </a:r>
            <a:r>
              <a:rPr lang="de-DE" dirty="0" smtClean="0">
                <a:solidFill>
                  <a:srgbClr val="000096"/>
                </a:solidFill>
              </a:rPr>
              <a:t> </a:t>
            </a:r>
            <a:r>
              <a:rPr lang="de-DE" dirty="0" err="1" smtClean="0">
                <a:solidFill>
                  <a:srgbClr val="000096"/>
                </a:solidFill>
              </a:rPr>
              <a:t>ending</a:t>
            </a:r>
            <a:r>
              <a:rPr lang="de-DE" dirty="0" smtClean="0">
                <a:solidFill>
                  <a:srgbClr val="000096"/>
                </a:solidFill>
              </a:rPr>
              <a:t> </a:t>
            </a:r>
            <a:r>
              <a:rPr lang="de-DE" dirty="0" err="1" smtClean="0">
                <a:solidFill>
                  <a:srgbClr val="000096"/>
                </a:solidFill>
              </a:rPr>
              <a:t>up</a:t>
            </a:r>
            <a:r>
              <a:rPr lang="de-DE" dirty="0" smtClean="0">
                <a:solidFill>
                  <a:srgbClr val="000096"/>
                </a:solidFill>
              </a:rPr>
              <a:t> on </a:t>
            </a:r>
            <a:r>
              <a:rPr lang="de-DE" dirty="0" err="1" smtClean="0">
                <a:solidFill>
                  <a:srgbClr val="000096"/>
                </a:solidFill>
              </a:rPr>
              <a:t>insulator</a:t>
            </a:r>
            <a:endParaRPr lang="de-DE" dirty="0" smtClean="0">
              <a:solidFill>
                <a:srgbClr val="000096"/>
              </a:solidFill>
            </a:endParaRPr>
          </a:p>
          <a:p>
            <a:pPr marL="800100" lvl="1" indent="-342900">
              <a:spcBef>
                <a:spcPts val="600"/>
              </a:spcBef>
              <a:buFont typeface="Arial" panose="020B0604020202020204" pitchFamily="34" charset="0"/>
              <a:buChar char="•"/>
            </a:pPr>
            <a:r>
              <a:rPr lang="de-DE" dirty="0" smtClean="0">
                <a:solidFill>
                  <a:srgbClr val="000096"/>
                </a:solidFill>
              </a:rPr>
              <a:t>Add </a:t>
            </a:r>
            <a:r>
              <a:rPr lang="de-DE" dirty="0" err="1" smtClean="0">
                <a:solidFill>
                  <a:srgbClr val="000096"/>
                </a:solidFill>
              </a:rPr>
              <a:t>corresponding</a:t>
            </a:r>
            <a:r>
              <a:rPr lang="de-DE" dirty="0" smtClean="0">
                <a:solidFill>
                  <a:srgbClr val="000096"/>
                </a:solidFill>
              </a:rPr>
              <a:t> </a:t>
            </a:r>
            <a:r>
              <a:rPr lang="de-DE" dirty="0" err="1" smtClean="0">
                <a:solidFill>
                  <a:srgbClr val="000096"/>
                </a:solidFill>
              </a:rPr>
              <a:t>charge</a:t>
            </a:r>
            <a:r>
              <a:rPr lang="de-DE" dirty="0" smtClean="0">
                <a:solidFill>
                  <a:srgbClr val="000096"/>
                </a:solidFill>
              </a:rPr>
              <a:t> </a:t>
            </a:r>
            <a:r>
              <a:rPr lang="de-DE" dirty="0" err="1" smtClean="0">
                <a:solidFill>
                  <a:srgbClr val="000096"/>
                </a:solidFill>
              </a:rPr>
              <a:t>to</a:t>
            </a:r>
            <a:r>
              <a:rPr lang="de-DE" dirty="0" smtClean="0">
                <a:solidFill>
                  <a:srgbClr val="000096"/>
                </a:solidFill>
              </a:rPr>
              <a:t> </a:t>
            </a:r>
            <a:r>
              <a:rPr lang="de-DE" dirty="0" err="1" smtClean="0">
                <a:solidFill>
                  <a:srgbClr val="000096"/>
                </a:solidFill>
              </a:rPr>
              <a:t>electric</a:t>
            </a:r>
            <a:r>
              <a:rPr lang="de-DE" dirty="0" smtClean="0">
                <a:solidFill>
                  <a:srgbClr val="000096"/>
                </a:solidFill>
              </a:rPr>
              <a:t> </a:t>
            </a:r>
            <a:r>
              <a:rPr lang="de-DE" dirty="0" err="1" smtClean="0">
                <a:solidFill>
                  <a:srgbClr val="000096"/>
                </a:solidFill>
              </a:rPr>
              <a:t>field</a:t>
            </a:r>
            <a:r>
              <a:rPr lang="de-DE" dirty="0" smtClean="0">
                <a:solidFill>
                  <a:srgbClr val="000096"/>
                </a:solidFill>
              </a:rPr>
              <a:t> </a:t>
            </a:r>
            <a:r>
              <a:rPr lang="de-DE" dirty="0" err="1" smtClean="0">
                <a:solidFill>
                  <a:srgbClr val="000096"/>
                </a:solidFill>
              </a:rPr>
              <a:t>calculation</a:t>
            </a:r>
            <a:endParaRPr lang="de-DE" dirty="0" smtClean="0">
              <a:solidFill>
                <a:srgbClr val="000096"/>
              </a:solidFill>
            </a:endParaRPr>
          </a:p>
          <a:p>
            <a:pPr marL="342900" indent="-342900">
              <a:spcBef>
                <a:spcPts val="600"/>
              </a:spcBef>
              <a:buFont typeface="Arial" panose="020B0604020202020204" pitchFamily="34" charset="0"/>
              <a:buChar char="•"/>
            </a:pPr>
            <a:r>
              <a:rPr lang="de-DE" dirty="0" err="1" smtClean="0">
                <a:solidFill>
                  <a:srgbClr val="000096"/>
                </a:solidFill>
              </a:rPr>
              <a:t>Result</a:t>
            </a:r>
            <a:r>
              <a:rPr lang="de-DE" dirty="0" smtClean="0">
                <a:solidFill>
                  <a:srgbClr val="000096"/>
                </a:solidFill>
              </a:rPr>
              <a:t>:</a:t>
            </a:r>
          </a:p>
          <a:p>
            <a:pPr marL="800100" lvl="1" indent="-342900">
              <a:spcBef>
                <a:spcPts val="600"/>
              </a:spcBef>
              <a:buFont typeface="Arial" panose="020B0604020202020204" pitchFamily="34" charset="0"/>
              <a:buChar char="•"/>
            </a:pPr>
            <a:r>
              <a:rPr lang="de-DE" dirty="0" smtClean="0">
                <a:solidFill>
                  <a:srgbClr val="000096"/>
                </a:solidFill>
              </a:rPr>
              <a:t>Charge on </a:t>
            </a:r>
            <a:r>
              <a:rPr lang="de-DE" dirty="0" err="1" smtClean="0">
                <a:solidFill>
                  <a:srgbClr val="000096"/>
                </a:solidFill>
              </a:rPr>
              <a:t>insulator</a:t>
            </a:r>
            <a:r>
              <a:rPr lang="de-DE" dirty="0" smtClean="0">
                <a:solidFill>
                  <a:srgbClr val="000096"/>
                </a:solidFill>
              </a:rPr>
              <a:t> </a:t>
            </a:r>
            <a:r>
              <a:rPr lang="de-DE" dirty="0" err="1" smtClean="0">
                <a:solidFill>
                  <a:srgbClr val="000096"/>
                </a:solidFill>
              </a:rPr>
              <a:t>reduces</a:t>
            </a:r>
            <a:r>
              <a:rPr lang="de-DE" dirty="0" smtClean="0">
                <a:solidFill>
                  <a:srgbClr val="000096"/>
                </a:solidFill>
              </a:rPr>
              <a:t> </a:t>
            </a:r>
            <a:r>
              <a:rPr lang="de-DE" dirty="0" err="1" smtClean="0">
                <a:solidFill>
                  <a:srgbClr val="000096"/>
                </a:solidFill>
              </a:rPr>
              <a:t>losses</a:t>
            </a:r>
            <a:endParaRPr lang="de-DE" dirty="0" smtClean="0">
              <a:solidFill>
                <a:srgbClr val="000096"/>
              </a:solidFill>
            </a:endParaRPr>
          </a:p>
          <a:p>
            <a:pPr marL="800100" lvl="1" indent="-342900">
              <a:spcBef>
                <a:spcPts val="600"/>
              </a:spcBef>
              <a:buFont typeface="Arial" panose="020B0604020202020204" pitchFamily="34" charset="0"/>
              <a:buChar char="•"/>
            </a:pPr>
            <a:r>
              <a:rPr lang="de-DE" dirty="0" smtClean="0">
                <a:solidFill>
                  <a:srgbClr val="000096"/>
                </a:solidFill>
              </a:rPr>
              <a:t>Saturation </a:t>
            </a:r>
            <a:r>
              <a:rPr lang="de-DE" dirty="0" err="1" smtClean="0">
                <a:solidFill>
                  <a:srgbClr val="000096"/>
                </a:solidFill>
              </a:rPr>
              <a:t>reached</a:t>
            </a:r>
            <a:r>
              <a:rPr lang="de-DE" dirty="0" smtClean="0">
                <a:solidFill>
                  <a:srgbClr val="000096"/>
                </a:solidFill>
              </a:rPr>
              <a:t> after 3·106 </a:t>
            </a:r>
            <a:r>
              <a:rPr lang="de-DE" dirty="0" err="1" smtClean="0">
                <a:solidFill>
                  <a:srgbClr val="000096"/>
                </a:solidFill>
              </a:rPr>
              <a:t>eprim</a:t>
            </a:r>
            <a:r>
              <a:rPr lang="de-DE" dirty="0" smtClean="0">
                <a:solidFill>
                  <a:srgbClr val="000096"/>
                </a:solidFill>
              </a:rPr>
              <a:t>/hole</a:t>
            </a:r>
          </a:p>
          <a:p>
            <a:pPr marL="800100" lvl="1" indent="-342900">
              <a:spcBef>
                <a:spcPts val="600"/>
              </a:spcBef>
              <a:buFont typeface="Arial" panose="020B0604020202020204" pitchFamily="34" charset="0"/>
              <a:buChar char="•"/>
            </a:pPr>
            <a:r>
              <a:rPr lang="de-DE" dirty="0" err="1" smtClean="0">
                <a:solidFill>
                  <a:srgbClr val="000096"/>
                </a:solidFill>
              </a:rPr>
              <a:t>Gain</a:t>
            </a:r>
            <a:r>
              <a:rPr lang="de-DE" dirty="0" smtClean="0">
                <a:solidFill>
                  <a:srgbClr val="000096"/>
                </a:solidFill>
              </a:rPr>
              <a:t> </a:t>
            </a:r>
            <a:r>
              <a:rPr lang="de-DE" dirty="0" err="1" smtClean="0">
                <a:solidFill>
                  <a:srgbClr val="000096"/>
                </a:solidFill>
              </a:rPr>
              <a:t>increas</a:t>
            </a:r>
            <a:r>
              <a:rPr lang="de-DE" dirty="0" err="1" smtClean="0">
                <a:solidFill>
                  <a:srgbClr val="000096"/>
                </a:solidFill>
              </a:rPr>
              <a:t>es</a:t>
            </a:r>
            <a:r>
              <a:rPr lang="de-DE" dirty="0" smtClean="0">
                <a:solidFill>
                  <a:srgbClr val="000096"/>
                </a:solidFill>
              </a:rPr>
              <a:t> </a:t>
            </a:r>
            <a:r>
              <a:rPr lang="de-DE" dirty="0" err="1" smtClean="0">
                <a:solidFill>
                  <a:srgbClr val="000096"/>
                </a:solidFill>
              </a:rPr>
              <a:t>by</a:t>
            </a:r>
            <a:r>
              <a:rPr lang="de-DE" dirty="0" smtClean="0">
                <a:solidFill>
                  <a:srgbClr val="000096"/>
                </a:solidFill>
              </a:rPr>
              <a:t> ~30%</a:t>
            </a:r>
          </a:p>
        </p:txBody>
      </p:sp>
    </p:spTree>
    <p:extLst>
      <p:ext uri="{BB962C8B-B14F-4D97-AF65-F5344CB8AC3E}">
        <p14:creationId xmlns:p14="http://schemas.microsoft.com/office/powerpoint/2010/main" val="258732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Ion Backflow – ALICE Solution</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077072"/>
            <a:ext cx="307607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33" y="4059138"/>
            <a:ext cx="3100011" cy="232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779912" y="1052736"/>
            <a:ext cx="5688632" cy="2708434"/>
          </a:xfrm>
          <a:prstGeom prst="rect">
            <a:avLst/>
          </a:prstGeom>
          <a:noFill/>
        </p:spPr>
        <p:txBody>
          <a:bodyPr wrap="square" rtlCol="0">
            <a:spAutoFit/>
          </a:bodyPr>
          <a:lstStyle/>
          <a:p>
            <a:pPr marL="36000">
              <a:spcBef>
                <a:spcPts val="600"/>
              </a:spcBef>
              <a:buFont typeface="Arial" panose="020B0604020202020204" pitchFamily="34" charset="0"/>
              <a:buChar char="•"/>
            </a:pPr>
            <a:r>
              <a:rPr lang="en-US" dirty="0" smtClean="0">
                <a:solidFill>
                  <a:srgbClr val="000096"/>
                </a:solidFill>
              </a:rPr>
              <a:t> Triple-GEM setup not sufficient</a:t>
            </a:r>
          </a:p>
          <a:p>
            <a:pPr marL="36000">
              <a:spcBef>
                <a:spcPts val="600"/>
              </a:spcBef>
              <a:buFont typeface="Arial" panose="020B0604020202020204" pitchFamily="34" charset="0"/>
              <a:buChar char="•"/>
            </a:pPr>
            <a:r>
              <a:rPr lang="en-US" dirty="0" smtClean="0">
                <a:solidFill>
                  <a:srgbClr val="000096"/>
                </a:solidFill>
              </a:rPr>
              <a:t> New chambers: 4-GEM setup with standard (S) and large pitch (LP)</a:t>
            </a:r>
          </a:p>
          <a:p>
            <a:pPr marL="36000">
              <a:spcBef>
                <a:spcPts val="600"/>
              </a:spcBef>
              <a:buFont typeface="Arial" panose="020B0604020202020204" pitchFamily="34" charset="0"/>
              <a:buChar char="•"/>
            </a:pPr>
            <a:r>
              <a:rPr lang="en-US" dirty="0" smtClean="0">
                <a:solidFill>
                  <a:srgbClr val="000096"/>
                </a:solidFill>
              </a:rPr>
              <a:t> Field configuration optimized to provide </a:t>
            </a:r>
          </a:p>
          <a:p>
            <a:pPr marL="493200" lvl="2">
              <a:spcBef>
                <a:spcPts val="600"/>
              </a:spcBef>
              <a:buFont typeface="Arial" panose="020B0604020202020204" pitchFamily="34" charset="0"/>
              <a:buChar char="•"/>
            </a:pPr>
            <a:r>
              <a:rPr lang="en-US" dirty="0" smtClean="0">
                <a:solidFill>
                  <a:srgbClr val="000096"/>
                </a:solidFill>
              </a:rPr>
              <a:t> IB &lt; 1%</a:t>
            </a:r>
          </a:p>
          <a:p>
            <a:pPr marL="493200" lvl="2">
              <a:spcBef>
                <a:spcPts val="600"/>
              </a:spcBef>
              <a:buFont typeface="Arial" panose="020B0604020202020204" pitchFamily="34" charset="0"/>
              <a:buChar char="•"/>
            </a:pPr>
            <a:r>
              <a:rPr lang="en-US" dirty="0" smtClean="0">
                <a:solidFill>
                  <a:srgbClr val="000096"/>
                </a:solidFill>
              </a:rPr>
              <a:t> </a:t>
            </a:r>
            <a:r>
              <a:rPr lang="en-US" dirty="0" err="1" smtClean="0">
                <a:solidFill>
                  <a:srgbClr val="000096"/>
                </a:solidFill>
                <a:latin typeface="Symbol" panose="05050102010706020507" pitchFamily="18" charset="2"/>
              </a:rPr>
              <a:t>s</a:t>
            </a:r>
            <a:r>
              <a:rPr lang="en-US" baseline="-25000" dirty="0" err="1" smtClean="0">
                <a:solidFill>
                  <a:srgbClr val="000096"/>
                </a:solidFill>
              </a:rPr>
              <a:t>E</a:t>
            </a:r>
            <a:r>
              <a:rPr lang="en-US" dirty="0" smtClean="0">
                <a:solidFill>
                  <a:srgbClr val="000096"/>
                </a:solidFill>
              </a:rPr>
              <a:t>/E &lt; 12% (for </a:t>
            </a:r>
            <a:r>
              <a:rPr lang="en-US" baseline="30000" dirty="0" smtClean="0">
                <a:solidFill>
                  <a:srgbClr val="000096"/>
                </a:solidFill>
              </a:rPr>
              <a:t>55</a:t>
            </a:r>
            <a:r>
              <a:rPr lang="en-US" dirty="0" smtClean="0">
                <a:solidFill>
                  <a:srgbClr val="000096"/>
                </a:solidFill>
              </a:rPr>
              <a:t>Fe X-rays)</a:t>
            </a:r>
          </a:p>
          <a:p>
            <a:pPr marL="493200" lvl="2">
              <a:spcBef>
                <a:spcPts val="600"/>
              </a:spcBef>
              <a:buFont typeface="Arial" panose="020B0604020202020204" pitchFamily="34" charset="0"/>
              <a:buChar char="•"/>
            </a:pPr>
            <a:r>
              <a:rPr lang="en-US" dirty="0" smtClean="0">
                <a:solidFill>
                  <a:srgbClr val="000096"/>
                </a:solidFill>
              </a:rPr>
              <a:t> Discharge stability</a:t>
            </a:r>
            <a:endParaRPr lang="de-DE" dirty="0" err="1" smtClean="0">
              <a:solidFill>
                <a:srgbClr val="000096"/>
              </a:solidFill>
            </a:endParaRPr>
          </a:p>
        </p:txBody>
      </p:sp>
      <p:sp>
        <p:nvSpPr>
          <p:cNvPr id="7" name="Textfeld 6"/>
          <p:cNvSpPr txBox="1"/>
          <p:nvPr/>
        </p:nvSpPr>
        <p:spPr>
          <a:xfrm>
            <a:off x="5076056" y="4077072"/>
            <a:ext cx="1837362" cy="400110"/>
          </a:xfrm>
          <a:prstGeom prst="rect">
            <a:avLst/>
          </a:prstGeom>
          <a:solidFill>
            <a:schemeClr val="bg1"/>
          </a:solidFill>
          <a:ln>
            <a:solidFill>
              <a:schemeClr val="accent1"/>
            </a:solidFill>
          </a:ln>
        </p:spPr>
        <p:txBody>
          <a:bodyPr wrap="none" rtlCol="0">
            <a:spAutoFit/>
          </a:bodyPr>
          <a:lstStyle/>
          <a:p>
            <a:r>
              <a:rPr lang="en-US" dirty="0" smtClean="0"/>
              <a:t>Standard pitch</a:t>
            </a:r>
            <a:endParaRPr lang="de-DE" dirty="0" err="1" smtClean="0"/>
          </a:p>
        </p:txBody>
      </p:sp>
      <p:sp>
        <p:nvSpPr>
          <p:cNvPr id="13" name="Textfeld 12"/>
          <p:cNvSpPr txBox="1"/>
          <p:nvPr/>
        </p:nvSpPr>
        <p:spPr>
          <a:xfrm>
            <a:off x="971270" y="4059138"/>
            <a:ext cx="1452642" cy="400110"/>
          </a:xfrm>
          <a:prstGeom prst="rect">
            <a:avLst/>
          </a:prstGeom>
          <a:solidFill>
            <a:schemeClr val="bg1"/>
          </a:solidFill>
          <a:ln>
            <a:solidFill>
              <a:schemeClr val="accent1"/>
            </a:solidFill>
          </a:ln>
        </p:spPr>
        <p:txBody>
          <a:bodyPr wrap="none" rtlCol="0">
            <a:spAutoFit/>
          </a:bodyPr>
          <a:lstStyle/>
          <a:p>
            <a:r>
              <a:rPr lang="en-US" dirty="0" smtClean="0"/>
              <a:t>Large</a:t>
            </a:r>
            <a:r>
              <a:rPr lang="en-US" dirty="0" smtClean="0"/>
              <a:t> pitch</a:t>
            </a:r>
            <a:endParaRPr lang="de-DE" dirty="0" err="1" smtClean="0"/>
          </a:p>
        </p:txBody>
      </p:sp>
      <p:cxnSp>
        <p:nvCxnSpPr>
          <p:cNvPr id="9" name="Gerade Verbindung mit Pfeil 8"/>
          <p:cNvCxnSpPr/>
          <p:nvPr/>
        </p:nvCxnSpPr>
        <p:spPr>
          <a:xfrm flipV="1">
            <a:off x="5827311" y="5123458"/>
            <a:ext cx="807546" cy="471049"/>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168349" y="4829090"/>
            <a:ext cx="1058303" cy="400110"/>
          </a:xfrm>
          <a:prstGeom prst="rect">
            <a:avLst/>
          </a:prstGeom>
          <a:solidFill>
            <a:schemeClr val="bg1"/>
          </a:solidFill>
        </p:spPr>
        <p:txBody>
          <a:bodyPr wrap="none" rtlCol="0">
            <a:spAutoFit/>
          </a:bodyPr>
          <a:lstStyle/>
          <a:p>
            <a:r>
              <a:rPr lang="en-US" dirty="0" smtClean="0"/>
              <a:t>140 </a:t>
            </a:r>
            <a:r>
              <a:rPr lang="en-US" dirty="0" smtClean="0">
                <a:latin typeface="Symbol" panose="05050102010706020507" pitchFamily="18" charset="2"/>
              </a:rPr>
              <a:t>m</a:t>
            </a:r>
            <a:r>
              <a:rPr lang="en-US" dirty="0" smtClean="0"/>
              <a:t>m</a:t>
            </a:r>
            <a:endParaRPr lang="de-DE" dirty="0" err="1" smtClean="0"/>
          </a:p>
        </p:txBody>
      </p:sp>
      <p:cxnSp>
        <p:nvCxnSpPr>
          <p:cNvPr id="17" name="Gerade Verbindung mit Pfeil 16"/>
          <p:cNvCxnSpPr/>
          <p:nvPr/>
        </p:nvCxnSpPr>
        <p:spPr>
          <a:xfrm flipV="1">
            <a:off x="1986191" y="5080224"/>
            <a:ext cx="476250" cy="614362"/>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1060226" y="5020178"/>
            <a:ext cx="1043876" cy="400110"/>
          </a:xfrm>
          <a:prstGeom prst="rect">
            <a:avLst/>
          </a:prstGeom>
          <a:solidFill>
            <a:schemeClr val="bg1"/>
          </a:solidFill>
        </p:spPr>
        <p:txBody>
          <a:bodyPr wrap="none" rtlCol="0">
            <a:spAutoFit/>
          </a:bodyPr>
          <a:lstStyle/>
          <a:p>
            <a:r>
              <a:rPr lang="en-US" dirty="0" smtClean="0"/>
              <a:t>28</a:t>
            </a:r>
            <a:r>
              <a:rPr lang="en-US" dirty="0" smtClean="0"/>
              <a:t>0 </a:t>
            </a:r>
            <a:r>
              <a:rPr lang="en-US" dirty="0" smtClean="0">
                <a:latin typeface="Symbol" panose="05050102010706020507" pitchFamily="18" charset="2"/>
              </a:rPr>
              <a:t>m</a:t>
            </a:r>
            <a:r>
              <a:rPr lang="en-US" dirty="0" smtClean="0"/>
              <a:t>m</a:t>
            </a:r>
            <a:endParaRPr lang="de-DE" dirty="0" err="1" smtClean="0"/>
          </a:p>
        </p:txBody>
      </p:sp>
      <p:pic>
        <p:nvPicPr>
          <p:cNvPr id="1434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052736"/>
            <a:ext cx="3600000" cy="279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043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Ion Backflow – ALICE Solution</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
        <p:nvSpPr>
          <p:cNvPr id="6" name="Textfeld 5"/>
          <p:cNvSpPr txBox="1"/>
          <p:nvPr/>
        </p:nvSpPr>
        <p:spPr>
          <a:xfrm>
            <a:off x="3779912" y="1052736"/>
            <a:ext cx="5688632" cy="2631490"/>
          </a:xfrm>
          <a:prstGeom prst="rect">
            <a:avLst/>
          </a:prstGeom>
          <a:noFill/>
        </p:spPr>
        <p:txBody>
          <a:bodyPr wrap="square" rtlCol="0">
            <a:spAutoFit/>
          </a:bodyPr>
          <a:lstStyle/>
          <a:p>
            <a:pPr marL="36000">
              <a:spcBef>
                <a:spcPts val="600"/>
              </a:spcBef>
              <a:buFont typeface="Arial" panose="020B0604020202020204" pitchFamily="34" charset="0"/>
              <a:buChar char="•"/>
            </a:pPr>
            <a:r>
              <a:rPr lang="en-US" dirty="0" smtClean="0">
                <a:solidFill>
                  <a:srgbClr val="000096"/>
                </a:solidFill>
              </a:rPr>
              <a:t> Triple-GEM setup not sufficient</a:t>
            </a:r>
          </a:p>
          <a:p>
            <a:pPr marL="36000">
              <a:spcBef>
                <a:spcPts val="600"/>
              </a:spcBef>
              <a:buFont typeface="Arial" panose="020B0604020202020204" pitchFamily="34" charset="0"/>
              <a:buChar char="•"/>
            </a:pPr>
            <a:r>
              <a:rPr lang="en-US" dirty="0" smtClean="0">
                <a:solidFill>
                  <a:srgbClr val="000096"/>
                </a:solidFill>
              </a:rPr>
              <a:t> New chambers: 4-GEM setup with standard (S) and large pitch (LP)</a:t>
            </a:r>
          </a:p>
          <a:p>
            <a:pPr marL="36000">
              <a:spcBef>
                <a:spcPts val="600"/>
              </a:spcBef>
              <a:buFont typeface="Arial" panose="020B0604020202020204" pitchFamily="34" charset="0"/>
              <a:buChar char="•"/>
            </a:pPr>
            <a:r>
              <a:rPr lang="en-US" dirty="0" smtClean="0">
                <a:solidFill>
                  <a:srgbClr val="000096"/>
                </a:solidFill>
              </a:rPr>
              <a:t> Field configuration optimized to provide </a:t>
            </a:r>
          </a:p>
          <a:p>
            <a:pPr marL="493200" lvl="2">
              <a:spcBef>
                <a:spcPts val="600"/>
              </a:spcBef>
              <a:buFont typeface="Arial" panose="020B0604020202020204" pitchFamily="34" charset="0"/>
              <a:buChar char="•"/>
            </a:pPr>
            <a:r>
              <a:rPr lang="en-US" dirty="0" smtClean="0">
                <a:solidFill>
                  <a:srgbClr val="000096"/>
                </a:solidFill>
              </a:rPr>
              <a:t> IB &lt; 1%</a:t>
            </a:r>
          </a:p>
          <a:p>
            <a:pPr marL="493200" lvl="2">
              <a:spcBef>
                <a:spcPts val="600"/>
              </a:spcBef>
              <a:buFont typeface="Arial" panose="020B0604020202020204" pitchFamily="34" charset="0"/>
              <a:buChar char="•"/>
            </a:pPr>
            <a:r>
              <a:rPr lang="en-US" dirty="0" smtClean="0">
                <a:solidFill>
                  <a:srgbClr val="000096"/>
                </a:solidFill>
              </a:rPr>
              <a:t> </a:t>
            </a:r>
            <a:r>
              <a:rPr lang="en-US" dirty="0" err="1" smtClean="0">
                <a:solidFill>
                  <a:srgbClr val="000096"/>
                </a:solidFill>
                <a:latin typeface="Symbol" panose="05050102010706020507" pitchFamily="18" charset="2"/>
              </a:rPr>
              <a:t>s</a:t>
            </a:r>
            <a:r>
              <a:rPr lang="en-US" baseline="-25000" dirty="0" err="1" smtClean="0">
                <a:solidFill>
                  <a:srgbClr val="000096"/>
                </a:solidFill>
              </a:rPr>
              <a:t>E</a:t>
            </a:r>
            <a:r>
              <a:rPr lang="en-US" dirty="0" smtClean="0">
                <a:solidFill>
                  <a:srgbClr val="000096"/>
                </a:solidFill>
              </a:rPr>
              <a:t>/E </a:t>
            </a:r>
            <a:r>
              <a:rPr lang="en-US" dirty="0">
                <a:solidFill>
                  <a:srgbClr val="000096"/>
                </a:solidFill>
              </a:rPr>
              <a:t>&lt; 12% (for </a:t>
            </a:r>
            <a:r>
              <a:rPr lang="en-US" baseline="30000" dirty="0">
                <a:solidFill>
                  <a:srgbClr val="000096"/>
                </a:solidFill>
              </a:rPr>
              <a:t>55</a:t>
            </a:r>
            <a:r>
              <a:rPr lang="en-US" dirty="0">
                <a:solidFill>
                  <a:srgbClr val="000096"/>
                </a:solidFill>
              </a:rPr>
              <a:t>Fe X-rays</a:t>
            </a:r>
            <a:r>
              <a:rPr lang="en-US" dirty="0" smtClean="0">
                <a:solidFill>
                  <a:srgbClr val="000096"/>
                </a:solidFill>
              </a:rPr>
              <a:t>)</a:t>
            </a:r>
            <a:endParaRPr lang="en-US" dirty="0" smtClean="0">
              <a:solidFill>
                <a:srgbClr val="000096"/>
              </a:solidFill>
            </a:endParaRPr>
          </a:p>
          <a:p>
            <a:pPr marL="493200" lvl="2">
              <a:spcBef>
                <a:spcPts val="600"/>
              </a:spcBef>
              <a:buFont typeface="Arial" panose="020B0604020202020204" pitchFamily="34" charset="0"/>
              <a:buChar char="•"/>
            </a:pPr>
            <a:r>
              <a:rPr lang="en-US" dirty="0" smtClean="0">
                <a:solidFill>
                  <a:srgbClr val="000096"/>
                </a:solidFill>
              </a:rPr>
              <a:t> Discharge stability</a:t>
            </a:r>
            <a:endParaRPr lang="de-DE" dirty="0" err="1" smtClean="0">
              <a:solidFill>
                <a:srgbClr val="000096"/>
              </a:solidFill>
            </a:endParaRPr>
          </a:p>
        </p:txBody>
      </p:sp>
      <p:cxnSp>
        <p:nvCxnSpPr>
          <p:cNvPr id="16" name="Gerade Verbindung 15"/>
          <p:cNvCxnSpPr/>
          <p:nvPr/>
        </p:nvCxnSpPr>
        <p:spPr>
          <a:xfrm>
            <a:off x="323528" y="4834486"/>
            <a:ext cx="201622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323528" y="5170523"/>
            <a:ext cx="2016224"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107504" y="5506560"/>
            <a:ext cx="2232248"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323528" y="5842598"/>
            <a:ext cx="201622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483768" y="4486401"/>
            <a:ext cx="1420178" cy="178689"/>
          </a:xfrm>
          <a:prstGeom prst="rect">
            <a:avLst/>
          </a:prstGeom>
        </p:spPr>
      </p:pic>
      <p:pic>
        <p:nvPicPr>
          <p:cNvPr id="23" name="Grafik 2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483768" y="4918721"/>
            <a:ext cx="1181481" cy="178689"/>
          </a:xfrm>
          <a:prstGeom prst="rect">
            <a:avLst/>
          </a:prstGeom>
        </p:spPr>
      </p:pic>
      <p:pic>
        <p:nvPicPr>
          <p:cNvPr id="24" name="Grafik 23"/>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483768" y="5266534"/>
            <a:ext cx="1181481" cy="178689"/>
          </a:xfrm>
          <a:prstGeom prst="rect">
            <a:avLst/>
          </a:prstGeom>
        </p:spPr>
      </p:pic>
      <p:pic>
        <p:nvPicPr>
          <p:cNvPr id="25" name="Grafik 24"/>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483768" y="5615406"/>
            <a:ext cx="1318832" cy="178689"/>
          </a:xfrm>
          <a:prstGeom prst="rect">
            <a:avLst/>
          </a:prstGeom>
        </p:spPr>
      </p:pic>
      <p:pic>
        <p:nvPicPr>
          <p:cNvPr id="26" name="Grafik 25"/>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2483768" y="5986615"/>
            <a:ext cx="1205484" cy="178689"/>
          </a:xfrm>
          <a:prstGeom prst="rect">
            <a:avLst/>
          </a:prstGeom>
        </p:spPr>
      </p:pic>
      <p:sp>
        <p:nvSpPr>
          <p:cNvPr id="27" name="Freihandform 26"/>
          <p:cNvSpPr/>
          <p:nvPr/>
        </p:nvSpPr>
        <p:spPr>
          <a:xfrm>
            <a:off x="1645444" y="5780424"/>
            <a:ext cx="69743" cy="85788"/>
          </a:xfrm>
          <a:custGeom>
            <a:avLst/>
            <a:gdLst>
              <a:gd name="connsiteX0" fmla="*/ 0 w 69743"/>
              <a:gd name="connsiteY0" fmla="*/ 85788 h 85788"/>
              <a:gd name="connsiteX1" fmla="*/ 11906 w 69743"/>
              <a:gd name="connsiteY1" fmla="*/ 16732 h 85788"/>
              <a:gd name="connsiteX2" fmla="*/ 38100 w 69743"/>
              <a:gd name="connsiteY2" fmla="*/ 63 h 85788"/>
              <a:gd name="connsiteX3" fmla="*/ 61912 w 69743"/>
              <a:gd name="connsiteY3" fmla="*/ 11969 h 85788"/>
              <a:gd name="connsiteX4" fmla="*/ 69056 w 69743"/>
              <a:gd name="connsiteY4" fmla="*/ 35782 h 85788"/>
              <a:gd name="connsiteX5" fmla="*/ 69056 w 69743"/>
              <a:gd name="connsiteY5" fmla="*/ 42926 h 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 h="85788">
                <a:moveTo>
                  <a:pt x="0" y="85788"/>
                </a:moveTo>
                <a:cubicBezTo>
                  <a:pt x="2778" y="58404"/>
                  <a:pt x="5556" y="31020"/>
                  <a:pt x="11906" y="16732"/>
                </a:cubicBezTo>
                <a:cubicBezTo>
                  <a:pt x="18256" y="2444"/>
                  <a:pt x="29766" y="857"/>
                  <a:pt x="38100" y="63"/>
                </a:cubicBezTo>
                <a:cubicBezTo>
                  <a:pt x="46434" y="-731"/>
                  <a:pt x="56753" y="6016"/>
                  <a:pt x="61912" y="11969"/>
                </a:cubicBezTo>
                <a:cubicBezTo>
                  <a:pt x="67071" y="17922"/>
                  <a:pt x="67865" y="30623"/>
                  <a:pt x="69056" y="35782"/>
                </a:cubicBezTo>
                <a:cubicBezTo>
                  <a:pt x="70247" y="40941"/>
                  <a:pt x="69651" y="41933"/>
                  <a:pt x="69056" y="4292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1490663" y="5777210"/>
            <a:ext cx="70120" cy="93765"/>
          </a:xfrm>
          <a:custGeom>
            <a:avLst/>
            <a:gdLst>
              <a:gd name="connsiteX0" fmla="*/ 69056 w 70120"/>
              <a:gd name="connsiteY0" fmla="*/ 93765 h 93765"/>
              <a:gd name="connsiteX1" fmla="*/ 66675 w 70120"/>
              <a:gd name="connsiteY1" fmla="*/ 38996 h 93765"/>
              <a:gd name="connsiteX2" fmla="*/ 40481 w 70120"/>
              <a:gd name="connsiteY2" fmla="*/ 5658 h 93765"/>
              <a:gd name="connsiteX3" fmla="*/ 16668 w 70120"/>
              <a:gd name="connsiteY3" fmla="*/ 3277 h 93765"/>
              <a:gd name="connsiteX4" fmla="*/ 0 w 70120"/>
              <a:gd name="connsiteY4" fmla="*/ 38996 h 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 h="93765">
                <a:moveTo>
                  <a:pt x="69056" y="93765"/>
                </a:moveTo>
                <a:cubicBezTo>
                  <a:pt x="70246" y="73722"/>
                  <a:pt x="71437" y="53680"/>
                  <a:pt x="66675" y="38996"/>
                </a:cubicBezTo>
                <a:cubicBezTo>
                  <a:pt x="61913" y="24312"/>
                  <a:pt x="48815" y="11611"/>
                  <a:pt x="40481" y="5658"/>
                </a:cubicBezTo>
                <a:cubicBezTo>
                  <a:pt x="32146" y="-295"/>
                  <a:pt x="23415" y="-2279"/>
                  <a:pt x="16668" y="3277"/>
                </a:cubicBezTo>
                <a:cubicBezTo>
                  <a:pt x="9921" y="8833"/>
                  <a:pt x="4960" y="23914"/>
                  <a:pt x="0" y="3899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1617876" y="5192318"/>
            <a:ext cx="75722" cy="671513"/>
          </a:xfrm>
          <a:custGeom>
            <a:avLst/>
            <a:gdLst>
              <a:gd name="connsiteX0" fmla="*/ 1374 w 75722"/>
              <a:gd name="connsiteY0" fmla="*/ 671513 h 671513"/>
              <a:gd name="connsiteX1" fmla="*/ 1374 w 75722"/>
              <a:gd name="connsiteY1" fmla="*/ 607219 h 671513"/>
              <a:gd name="connsiteX2" fmla="*/ 15662 w 75722"/>
              <a:gd name="connsiteY2" fmla="*/ 550069 h 671513"/>
              <a:gd name="connsiteX3" fmla="*/ 44237 w 75722"/>
              <a:gd name="connsiteY3" fmla="*/ 495300 h 671513"/>
              <a:gd name="connsiteX4" fmla="*/ 68049 w 75722"/>
              <a:gd name="connsiteY4" fmla="*/ 404813 h 671513"/>
              <a:gd name="connsiteX5" fmla="*/ 75193 w 75722"/>
              <a:gd name="connsiteY5" fmla="*/ 335757 h 671513"/>
              <a:gd name="connsiteX6" fmla="*/ 75193 w 75722"/>
              <a:gd name="connsiteY6" fmla="*/ 283369 h 671513"/>
              <a:gd name="connsiteX7" fmla="*/ 75193 w 75722"/>
              <a:gd name="connsiteY7" fmla="*/ 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22" h="671513">
                <a:moveTo>
                  <a:pt x="1374" y="671513"/>
                </a:moveTo>
                <a:cubicBezTo>
                  <a:pt x="183" y="649486"/>
                  <a:pt x="-1007" y="627460"/>
                  <a:pt x="1374" y="607219"/>
                </a:cubicBezTo>
                <a:cubicBezTo>
                  <a:pt x="3755" y="586978"/>
                  <a:pt x="8518" y="568722"/>
                  <a:pt x="15662" y="550069"/>
                </a:cubicBezTo>
                <a:cubicBezTo>
                  <a:pt x="22806" y="531416"/>
                  <a:pt x="35506" y="519509"/>
                  <a:pt x="44237" y="495300"/>
                </a:cubicBezTo>
                <a:cubicBezTo>
                  <a:pt x="52968" y="471091"/>
                  <a:pt x="62890" y="431403"/>
                  <a:pt x="68049" y="404813"/>
                </a:cubicBezTo>
                <a:cubicBezTo>
                  <a:pt x="73208" y="378223"/>
                  <a:pt x="74002" y="355998"/>
                  <a:pt x="75193" y="335757"/>
                </a:cubicBezTo>
                <a:cubicBezTo>
                  <a:pt x="76384" y="315516"/>
                  <a:pt x="75193" y="283369"/>
                  <a:pt x="75193" y="283369"/>
                </a:cubicBezTo>
                <a:lnTo>
                  <a:pt x="75193" y="0"/>
                </a:ln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ihandform 29"/>
          <p:cNvSpPr/>
          <p:nvPr/>
        </p:nvSpPr>
        <p:spPr>
          <a:xfrm>
            <a:off x="821531" y="5189937"/>
            <a:ext cx="93133" cy="669131"/>
          </a:xfrm>
          <a:custGeom>
            <a:avLst/>
            <a:gdLst>
              <a:gd name="connsiteX0" fmla="*/ 0 w 93133"/>
              <a:gd name="connsiteY0" fmla="*/ 669131 h 669131"/>
              <a:gd name="connsiteX1" fmla="*/ 16669 w 93133"/>
              <a:gd name="connsiteY1" fmla="*/ 592931 h 669131"/>
              <a:gd name="connsiteX2" fmla="*/ 52388 w 93133"/>
              <a:gd name="connsiteY2" fmla="*/ 538163 h 669131"/>
              <a:gd name="connsiteX3" fmla="*/ 73819 w 93133"/>
              <a:gd name="connsiteY3" fmla="*/ 485775 h 669131"/>
              <a:gd name="connsiteX4" fmla="*/ 90488 w 93133"/>
              <a:gd name="connsiteY4" fmla="*/ 388144 h 669131"/>
              <a:gd name="connsiteX5" fmla="*/ 92869 w 93133"/>
              <a:gd name="connsiteY5" fmla="*/ 0 h 66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33" h="669131">
                <a:moveTo>
                  <a:pt x="0" y="669131"/>
                </a:moveTo>
                <a:cubicBezTo>
                  <a:pt x="3969" y="641945"/>
                  <a:pt x="7938" y="614759"/>
                  <a:pt x="16669" y="592931"/>
                </a:cubicBezTo>
                <a:cubicBezTo>
                  <a:pt x="25400" y="571103"/>
                  <a:pt x="42863" y="556022"/>
                  <a:pt x="52388" y="538163"/>
                </a:cubicBezTo>
                <a:cubicBezTo>
                  <a:pt x="61913" y="520304"/>
                  <a:pt x="67469" y="510778"/>
                  <a:pt x="73819" y="485775"/>
                </a:cubicBezTo>
                <a:cubicBezTo>
                  <a:pt x="80169" y="460772"/>
                  <a:pt x="87313" y="469106"/>
                  <a:pt x="90488" y="388144"/>
                </a:cubicBezTo>
                <a:cubicBezTo>
                  <a:pt x="93663" y="307182"/>
                  <a:pt x="93266" y="153591"/>
                  <a:pt x="92869" y="0"/>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ihandform 30"/>
          <p:cNvSpPr/>
          <p:nvPr/>
        </p:nvSpPr>
        <p:spPr>
          <a:xfrm>
            <a:off x="1070008" y="5189937"/>
            <a:ext cx="218825" cy="666750"/>
          </a:xfrm>
          <a:custGeom>
            <a:avLst/>
            <a:gdLst>
              <a:gd name="connsiteX0" fmla="*/ 3936 w 218825"/>
              <a:gd name="connsiteY0" fmla="*/ 666750 h 666750"/>
              <a:gd name="connsiteX1" fmla="*/ 3936 w 218825"/>
              <a:gd name="connsiteY1" fmla="*/ 564356 h 666750"/>
              <a:gd name="connsiteX2" fmla="*/ 1555 w 218825"/>
              <a:gd name="connsiteY2" fmla="*/ 481013 h 666750"/>
              <a:gd name="connsiteX3" fmla="*/ 3936 w 218825"/>
              <a:gd name="connsiteY3" fmla="*/ 440531 h 666750"/>
              <a:gd name="connsiteX4" fmla="*/ 44417 w 218825"/>
              <a:gd name="connsiteY4" fmla="*/ 402431 h 666750"/>
              <a:gd name="connsiteX5" fmla="*/ 153955 w 218825"/>
              <a:gd name="connsiteY5" fmla="*/ 385763 h 666750"/>
              <a:gd name="connsiteX6" fmla="*/ 206342 w 218825"/>
              <a:gd name="connsiteY6" fmla="*/ 376238 h 666750"/>
              <a:gd name="connsiteX7" fmla="*/ 218248 w 218825"/>
              <a:gd name="connsiteY7" fmla="*/ 326231 h 666750"/>
              <a:gd name="connsiteX8" fmla="*/ 215867 w 218825"/>
              <a:gd name="connsiteY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25" h="666750">
                <a:moveTo>
                  <a:pt x="3936" y="666750"/>
                </a:moveTo>
                <a:cubicBezTo>
                  <a:pt x="3936" y="631031"/>
                  <a:pt x="4333" y="595312"/>
                  <a:pt x="3936" y="564356"/>
                </a:cubicBezTo>
                <a:cubicBezTo>
                  <a:pt x="3539" y="533400"/>
                  <a:pt x="1555" y="501650"/>
                  <a:pt x="1555" y="481013"/>
                </a:cubicBezTo>
                <a:cubicBezTo>
                  <a:pt x="1555" y="460376"/>
                  <a:pt x="-3208" y="453628"/>
                  <a:pt x="3936" y="440531"/>
                </a:cubicBezTo>
                <a:cubicBezTo>
                  <a:pt x="11080" y="427434"/>
                  <a:pt x="19414" y="411559"/>
                  <a:pt x="44417" y="402431"/>
                </a:cubicBezTo>
                <a:cubicBezTo>
                  <a:pt x="69420" y="393303"/>
                  <a:pt x="126968" y="390128"/>
                  <a:pt x="153955" y="385763"/>
                </a:cubicBezTo>
                <a:cubicBezTo>
                  <a:pt x="180942" y="381398"/>
                  <a:pt x="195626" y="386160"/>
                  <a:pt x="206342" y="376238"/>
                </a:cubicBezTo>
                <a:cubicBezTo>
                  <a:pt x="217058" y="366316"/>
                  <a:pt x="216661" y="388937"/>
                  <a:pt x="218248" y="326231"/>
                </a:cubicBezTo>
                <a:cubicBezTo>
                  <a:pt x="219836" y="263525"/>
                  <a:pt x="217851" y="131762"/>
                  <a:pt x="215867" y="0"/>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Freihandform 31"/>
          <p:cNvSpPr/>
          <p:nvPr/>
        </p:nvSpPr>
        <p:spPr>
          <a:xfrm>
            <a:off x="1333232" y="5197081"/>
            <a:ext cx="257443" cy="669131"/>
          </a:xfrm>
          <a:custGeom>
            <a:avLst/>
            <a:gdLst>
              <a:gd name="connsiteX0" fmla="*/ 257443 w 257443"/>
              <a:gd name="connsiteY0" fmla="*/ 669131 h 669131"/>
              <a:gd name="connsiteX1" fmla="*/ 250299 w 257443"/>
              <a:gd name="connsiteY1" fmla="*/ 578644 h 669131"/>
              <a:gd name="connsiteX2" fmla="*/ 216962 w 257443"/>
              <a:gd name="connsiteY2" fmla="*/ 533400 h 669131"/>
              <a:gd name="connsiteX3" fmla="*/ 174099 w 257443"/>
              <a:gd name="connsiteY3" fmla="*/ 483394 h 669131"/>
              <a:gd name="connsiteX4" fmla="*/ 143143 w 257443"/>
              <a:gd name="connsiteY4" fmla="*/ 442912 h 669131"/>
              <a:gd name="connsiteX5" fmla="*/ 76468 w 257443"/>
              <a:gd name="connsiteY5" fmla="*/ 392906 h 669131"/>
              <a:gd name="connsiteX6" fmla="*/ 12174 w 257443"/>
              <a:gd name="connsiteY6" fmla="*/ 369094 h 669131"/>
              <a:gd name="connsiteX7" fmla="*/ 268 w 257443"/>
              <a:gd name="connsiteY7" fmla="*/ 276225 h 669131"/>
              <a:gd name="connsiteX8" fmla="*/ 5031 w 257443"/>
              <a:gd name="connsiteY8" fmla="*/ 0 h 66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43" h="669131">
                <a:moveTo>
                  <a:pt x="257443" y="669131"/>
                </a:moveTo>
                <a:cubicBezTo>
                  <a:pt x="257244" y="635198"/>
                  <a:pt x="257046" y="601266"/>
                  <a:pt x="250299" y="578644"/>
                </a:cubicBezTo>
                <a:cubicBezTo>
                  <a:pt x="243552" y="556022"/>
                  <a:pt x="229662" y="549275"/>
                  <a:pt x="216962" y="533400"/>
                </a:cubicBezTo>
                <a:cubicBezTo>
                  <a:pt x="204262" y="517525"/>
                  <a:pt x="186402" y="498475"/>
                  <a:pt x="174099" y="483394"/>
                </a:cubicBezTo>
                <a:cubicBezTo>
                  <a:pt x="161796" y="468313"/>
                  <a:pt x="159415" y="457993"/>
                  <a:pt x="143143" y="442912"/>
                </a:cubicBezTo>
                <a:cubicBezTo>
                  <a:pt x="126871" y="427831"/>
                  <a:pt x="98296" y="405209"/>
                  <a:pt x="76468" y="392906"/>
                </a:cubicBezTo>
                <a:cubicBezTo>
                  <a:pt x="54640" y="380603"/>
                  <a:pt x="24874" y="388541"/>
                  <a:pt x="12174" y="369094"/>
                </a:cubicBezTo>
                <a:cubicBezTo>
                  <a:pt x="-526" y="349647"/>
                  <a:pt x="1458" y="337741"/>
                  <a:pt x="268" y="276225"/>
                </a:cubicBezTo>
                <a:cubicBezTo>
                  <a:pt x="-922" y="214709"/>
                  <a:pt x="2054" y="107354"/>
                  <a:pt x="5031" y="0"/>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Freihandform 32"/>
          <p:cNvSpPr/>
          <p:nvPr/>
        </p:nvSpPr>
        <p:spPr>
          <a:xfrm>
            <a:off x="1737608" y="5194700"/>
            <a:ext cx="137219" cy="664368"/>
          </a:xfrm>
          <a:custGeom>
            <a:avLst/>
            <a:gdLst>
              <a:gd name="connsiteX0" fmla="*/ 131673 w 137219"/>
              <a:gd name="connsiteY0" fmla="*/ 664368 h 664368"/>
              <a:gd name="connsiteX1" fmla="*/ 129292 w 137219"/>
              <a:gd name="connsiteY1" fmla="*/ 416718 h 664368"/>
              <a:gd name="connsiteX2" fmla="*/ 55473 w 137219"/>
              <a:gd name="connsiteY2" fmla="*/ 385762 h 664368"/>
              <a:gd name="connsiteX3" fmla="*/ 10230 w 137219"/>
              <a:gd name="connsiteY3" fmla="*/ 361950 h 664368"/>
              <a:gd name="connsiteX4" fmla="*/ 705 w 137219"/>
              <a:gd name="connsiteY4" fmla="*/ 314325 h 664368"/>
              <a:gd name="connsiteX5" fmla="*/ 705 w 137219"/>
              <a:gd name="connsiteY5" fmla="*/ 0 h 6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19" h="664368">
                <a:moveTo>
                  <a:pt x="131673" y="664368"/>
                </a:moveTo>
                <a:cubicBezTo>
                  <a:pt x="136832" y="563760"/>
                  <a:pt x="141992" y="463152"/>
                  <a:pt x="129292" y="416718"/>
                </a:cubicBezTo>
                <a:cubicBezTo>
                  <a:pt x="116592" y="370284"/>
                  <a:pt x="75317" y="394890"/>
                  <a:pt x="55473" y="385762"/>
                </a:cubicBezTo>
                <a:cubicBezTo>
                  <a:pt x="35629" y="376634"/>
                  <a:pt x="19358" y="373856"/>
                  <a:pt x="10230" y="361950"/>
                </a:cubicBezTo>
                <a:cubicBezTo>
                  <a:pt x="1102" y="350044"/>
                  <a:pt x="2292" y="374650"/>
                  <a:pt x="705" y="314325"/>
                </a:cubicBezTo>
                <a:cubicBezTo>
                  <a:pt x="-882" y="254000"/>
                  <a:pt x="705" y="0"/>
                  <a:pt x="705" y="0"/>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Freihandform 33"/>
          <p:cNvSpPr/>
          <p:nvPr/>
        </p:nvSpPr>
        <p:spPr>
          <a:xfrm>
            <a:off x="1316831" y="5192318"/>
            <a:ext cx="16669" cy="673894"/>
          </a:xfrm>
          <a:custGeom>
            <a:avLst/>
            <a:gdLst>
              <a:gd name="connsiteX0" fmla="*/ 16669 w 16669"/>
              <a:gd name="connsiteY0" fmla="*/ 673894 h 673894"/>
              <a:gd name="connsiteX1" fmla="*/ 11907 w 16669"/>
              <a:gd name="connsiteY1" fmla="*/ 526257 h 673894"/>
              <a:gd name="connsiteX2" fmla="*/ 2382 w 16669"/>
              <a:gd name="connsiteY2" fmla="*/ 426244 h 673894"/>
              <a:gd name="connsiteX3" fmla="*/ 0 w 16669"/>
              <a:gd name="connsiteY3" fmla="*/ 0 h 673894"/>
            </a:gdLst>
            <a:ahLst/>
            <a:cxnLst>
              <a:cxn ang="0">
                <a:pos x="connsiteX0" y="connsiteY0"/>
              </a:cxn>
              <a:cxn ang="0">
                <a:pos x="connsiteX1" y="connsiteY1"/>
              </a:cxn>
              <a:cxn ang="0">
                <a:pos x="connsiteX2" y="connsiteY2"/>
              </a:cxn>
              <a:cxn ang="0">
                <a:pos x="connsiteX3" y="connsiteY3"/>
              </a:cxn>
            </a:cxnLst>
            <a:rect l="l" t="t" r="r" b="b"/>
            <a:pathLst>
              <a:path w="16669" h="673894">
                <a:moveTo>
                  <a:pt x="16669" y="673894"/>
                </a:moveTo>
                <a:cubicBezTo>
                  <a:pt x="15478" y="620713"/>
                  <a:pt x="14288" y="567532"/>
                  <a:pt x="11907" y="526257"/>
                </a:cubicBezTo>
                <a:cubicBezTo>
                  <a:pt x="9526" y="484982"/>
                  <a:pt x="4366" y="513953"/>
                  <a:pt x="2382" y="426244"/>
                </a:cubicBezTo>
                <a:cubicBezTo>
                  <a:pt x="398" y="338535"/>
                  <a:pt x="199" y="169267"/>
                  <a:pt x="0" y="0"/>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Freihandform 34"/>
          <p:cNvSpPr/>
          <p:nvPr/>
        </p:nvSpPr>
        <p:spPr>
          <a:xfrm>
            <a:off x="2135294" y="5192318"/>
            <a:ext cx="10212" cy="669132"/>
          </a:xfrm>
          <a:custGeom>
            <a:avLst/>
            <a:gdLst>
              <a:gd name="connsiteX0" fmla="*/ 687 w 10212"/>
              <a:gd name="connsiteY0" fmla="*/ 669132 h 669132"/>
              <a:gd name="connsiteX1" fmla="*/ 687 w 10212"/>
              <a:gd name="connsiteY1" fmla="*/ 590550 h 669132"/>
              <a:gd name="connsiteX2" fmla="*/ 7831 w 10212"/>
              <a:gd name="connsiteY2" fmla="*/ 369094 h 669132"/>
              <a:gd name="connsiteX3" fmla="*/ 10212 w 10212"/>
              <a:gd name="connsiteY3" fmla="*/ 214313 h 669132"/>
              <a:gd name="connsiteX4" fmla="*/ 7831 w 10212"/>
              <a:gd name="connsiteY4" fmla="*/ 126207 h 669132"/>
              <a:gd name="connsiteX5" fmla="*/ 10212 w 10212"/>
              <a:gd name="connsiteY5" fmla="*/ 0 h 66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2" h="669132">
                <a:moveTo>
                  <a:pt x="687" y="669132"/>
                </a:moveTo>
                <a:cubicBezTo>
                  <a:pt x="91" y="654844"/>
                  <a:pt x="-504" y="640556"/>
                  <a:pt x="687" y="590550"/>
                </a:cubicBezTo>
                <a:cubicBezTo>
                  <a:pt x="1878" y="540544"/>
                  <a:pt x="6244" y="431800"/>
                  <a:pt x="7831" y="369094"/>
                </a:cubicBezTo>
                <a:cubicBezTo>
                  <a:pt x="9418" y="306388"/>
                  <a:pt x="10212" y="254794"/>
                  <a:pt x="10212" y="214313"/>
                </a:cubicBezTo>
                <a:cubicBezTo>
                  <a:pt x="10212" y="173832"/>
                  <a:pt x="7831" y="161926"/>
                  <a:pt x="7831" y="126207"/>
                </a:cubicBezTo>
                <a:cubicBezTo>
                  <a:pt x="7831" y="90488"/>
                  <a:pt x="9021" y="45244"/>
                  <a:pt x="10212" y="0"/>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Freihandform 35"/>
          <p:cNvSpPr/>
          <p:nvPr/>
        </p:nvSpPr>
        <p:spPr>
          <a:xfrm>
            <a:off x="1371041" y="5775662"/>
            <a:ext cx="69743" cy="85788"/>
          </a:xfrm>
          <a:custGeom>
            <a:avLst/>
            <a:gdLst>
              <a:gd name="connsiteX0" fmla="*/ 0 w 69743"/>
              <a:gd name="connsiteY0" fmla="*/ 85788 h 85788"/>
              <a:gd name="connsiteX1" fmla="*/ 11906 w 69743"/>
              <a:gd name="connsiteY1" fmla="*/ 16732 h 85788"/>
              <a:gd name="connsiteX2" fmla="*/ 38100 w 69743"/>
              <a:gd name="connsiteY2" fmla="*/ 63 h 85788"/>
              <a:gd name="connsiteX3" fmla="*/ 61912 w 69743"/>
              <a:gd name="connsiteY3" fmla="*/ 11969 h 85788"/>
              <a:gd name="connsiteX4" fmla="*/ 69056 w 69743"/>
              <a:gd name="connsiteY4" fmla="*/ 35782 h 85788"/>
              <a:gd name="connsiteX5" fmla="*/ 69056 w 69743"/>
              <a:gd name="connsiteY5" fmla="*/ 42926 h 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 h="85788">
                <a:moveTo>
                  <a:pt x="0" y="85788"/>
                </a:moveTo>
                <a:cubicBezTo>
                  <a:pt x="2778" y="58404"/>
                  <a:pt x="5556" y="31020"/>
                  <a:pt x="11906" y="16732"/>
                </a:cubicBezTo>
                <a:cubicBezTo>
                  <a:pt x="18256" y="2444"/>
                  <a:pt x="29766" y="857"/>
                  <a:pt x="38100" y="63"/>
                </a:cubicBezTo>
                <a:cubicBezTo>
                  <a:pt x="46434" y="-731"/>
                  <a:pt x="56753" y="6016"/>
                  <a:pt x="61912" y="11969"/>
                </a:cubicBezTo>
                <a:cubicBezTo>
                  <a:pt x="67071" y="17922"/>
                  <a:pt x="67865" y="30623"/>
                  <a:pt x="69056" y="35782"/>
                </a:cubicBezTo>
                <a:cubicBezTo>
                  <a:pt x="70247" y="40941"/>
                  <a:pt x="69651" y="41933"/>
                  <a:pt x="69056" y="4292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a:off x="1216260" y="5772448"/>
            <a:ext cx="70120" cy="93765"/>
          </a:xfrm>
          <a:custGeom>
            <a:avLst/>
            <a:gdLst>
              <a:gd name="connsiteX0" fmla="*/ 69056 w 70120"/>
              <a:gd name="connsiteY0" fmla="*/ 93765 h 93765"/>
              <a:gd name="connsiteX1" fmla="*/ 66675 w 70120"/>
              <a:gd name="connsiteY1" fmla="*/ 38996 h 93765"/>
              <a:gd name="connsiteX2" fmla="*/ 40481 w 70120"/>
              <a:gd name="connsiteY2" fmla="*/ 5658 h 93765"/>
              <a:gd name="connsiteX3" fmla="*/ 16668 w 70120"/>
              <a:gd name="connsiteY3" fmla="*/ 3277 h 93765"/>
              <a:gd name="connsiteX4" fmla="*/ 0 w 70120"/>
              <a:gd name="connsiteY4" fmla="*/ 38996 h 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 h="93765">
                <a:moveTo>
                  <a:pt x="69056" y="93765"/>
                </a:moveTo>
                <a:cubicBezTo>
                  <a:pt x="70246" y="73722"/>
                  <a:pt x="71437" y="53680"/>
                  <a:pt x="66675" y="38996"/>
                </a:cubicBezTo>
                <a:cubicBezTo>
                  <a:pt x="61913" y="24312"/>
                  <a:pt x="48815" y="11611"/>
                  <a:pt x="40481" y="5658"/>
                </a:cubicBezTo>
                <a:cubicBezTo>
                  <a:pt x="32146" y="-295"/>
                  <a:pt x="23415" y="-2279"/>
                  <a:pt x="16668" y="3277"/>
                </a:cubicBezTo>
                <a:cubicBezTo>
                  <a:pt x="9921" y="8833"/>
                  <a:pt x="4960" y="23914"/>
                  <a:pt x="0" y="3899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reihandform 37"/>
          <p:cNvSpPr/>
          <p:nvPr/>
        </p:nvSpPr>
        <p:spPr>
          <a:xfrm>
            <a:off x="1107983" y="5773280"/>
            <a:ext cx="69743" cy="85788"/>
          </a:xfrm>
          <a:custGeom>
            <a:avLst/>
            <a:gdLst>
              <a:gd name="connsiteX0" fmla="*/ 0 w 69743"/>
              <a:gd name="connsiteY0" fmla="*/ 85788 h 85788"/>
              <a:gd name="connsiteX1" fmla="*/ 11906 w 69743"/>
              <a:gd name="connsiteY1" fmla="*/ 16732 h 85788"/>
              <a:gd name="connsiteX2" fmla="*/ 38100 w 69743"/>
              <a:gd name="connsiteY2" fmla="*/ 63 h 85788"/>
              <a:gd name="connsiteX3" fmla="*/ 61912 w 69743"/>
              <a:gd name="connsiteY3" fmla="*/ 11969 h 85788"/>
              <a:gd name="connsiteX4" fmla="*/ 69056 w 69743"/>
              <a:gd name="connsiteY4" fmla="*/ 35782 h 85788"/>
              <a:gd name="connsiteX5" fmla="*/ 69056 w 69743"/>
              <a:gd name="connsiteY5" fmla="*/ 42926 h 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 h="85788">
                <a:moveTo>
                  <a:pt x="0" y="85788"/>
                </a:moveTo>
                <a:cubicBezTo>
                  <a:pt x="2778" y="58404"/>
                  <a:pt x="5556" y="31020"/>
                  <a:pt x="11906" y="16732"/>
                </a:cubicBezTo>
                <a:cubicBezTo>
                  <a:pt x="18256" y="2444"/>
                  <a:pt x="29766" y="857"/>
                  <a:pt x="38100" y="63"/>
                </a:cubicBezTo>
                <a:cubicBezTo>
                  <a:pt x="46434" y="-731"/>
                  <a:pt x="56753" y="6016"/>
                  <a:pt x="61912" y="11969"/>
                </a:cubicBezTo>
                <a:cubicBezTo>
                  <a:pt x="67071" y="17922"/>
                  <a:pt x="67865" y="30623"/>
                  <a:pt x="69056" y="35782"/>
                </a:cubicBezTo>
                <a:cubicBezTo>
                  <a:pt x="70247" y="40941"/>
                  <a:pt x="69651" y="41933"/>
                  <a:pt x="69056" y="4292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a:off x="953202" y="5770066"/>
            <a:ext cx="70120" cy="93765"/>
          </a:xfrm>
          <a:custGeom>
            <a:avLst/>
            <a:gdLst>
              <a:gd name="connsiteX0" fmla="*/ 69056 w 70120"/>
              <a:gd name="connsiteY0" fmla="*/ 93765 h 93765"/>
              <a:gd name="connsiteX1" fmla="*/ 66675 w 70120"/>
              <a:gd name="connsiteY1" fmla="*/ 38996 h 93765"/>
              <a:gd name="connsiteX2" fmla="*/ 40481 w 70120"/>
              <a:gd name="connsiteY2" fmla="*/ 5658 h 93765"/>
              <a:gd name="connsiteX3" fmla="*/ 16668 w 70120"/>
              <a:gd name="connsiteY3" fmla="*/ 3277 h 93765"/>
              <a:gd name="connsiteX4" fmla="*/ 0 w 70120"/>
              <a:gd name="connsiteY4" fmla="*/ 38996 h 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 h="93765">
                <a:moveTo>
                  <a:pt x="69056" y="93765"/>
                </a:moveTo>
                <a:cubicBezTo>
                  <a:pt x="70246" y="73722"/>
                  <a:pt x="71437" y="53680"/>
                  <a:pt x="66675" y="38996"/>
                </a:cubicBezTo>
                <a:cubicBezTo>
                  <a:pt x="61913" y="24312"/>
                  <a:pt x="48815" y="11611"/>
                  <a:pt x="40481" y="5658"/>
                </a:cubicBezTo>
                <a:cubicBezTo>
                  <a:pt x="32146" y="-295"/>
                  <a:pt x="23415" y="-2279"/>
                  <a:pt x="16668" y="3277"/>
                </a:cubicBezTo>
                <a:cubicBezTo>
                  <a:pt x="9921" y="8833"/>
                  <a:pt x="4960" y="23914"/>
                  <a:pt x="0" y="3899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Freihandform 39"/>
          <p:cNvSpPr/>
          <p:nvPr/>
        </p:nvSpPr>
        <p:spPr>
          <a:xfrm>
            <a:off x="1645444" y="4770454"/>
            <a:ext cx="69743" cy="85788"/>
          </a:xfrm>
          <a:custGeom>
            <a:avLst/>
            <a:gdLst>
              <a:gd name="connsiteX0" fmla="*/ 0 w 69743"/>
              <a:gd name="connsiteY0" fmla="*/ 85788 h 85788"/>
              <a:gd name="connsiteX1" fmla="*/ 11906 w 69743"/>
              <a:gd name="connsiteY1" fmla="*/ 16732 h 85788"/>
              <a:gd name="connsiteX2" fmla="*/ 38100 w 69743"/>
              <a:gd name="connsiteY2" fmla="*/ 63 h 85788"/>
              <a:gd name="connsiteX3" fmla="*/ 61912 w 69743"/>
              <a:gd name="connsiteY3" fmla="*/ 11969 h 85788"/>
              <a:gd name="connsiteX4" fmla="*/ 69056 w 69743"/>
              <a:gd name="connsiteY4" fmla="*/ 35782 h 85788"/>
              <a:gd name="connsiteX5" fmla="*/ 69056 w 69743"/>
              <a:gd name="connsiteY5" fmla="*/ 42926 h 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 h="85788">
                <a:moveTo>
                  <a:pt x="0" y="85788"/>
                </a:moveTo>
                <a:cubicBezTo>
                  <a:pt x="2778" y="58404"/>
                  <a:pt x="5556" y="31020"/>
                  <a:pt x="11906" y="16732"/>
                </a:cubicBezTo>
                <a:cubicBezTo>
                  <a:pt x="18256" y="2444"/>
                  <a:pt x="29766" y="857"/>
                  <a:pt x="38100" y="63"/>
                </a:cubicBezTo>
                <a:cubicBezTo>
                  <a:pt x="46434" y="-731"/>
                  <a:pt x="56753" y="6016"/>
                  <a:pt x="61912" y="11969"/>
                </a:cubicBezTo>
                <a:cubicBezTo>
                  <a:pt x="67071" y="17922"/>
                  <a:pt x="67865" y="30623"/>
                  <a:pt x="69056" y="35782"/>
                </a:cubicBezTo>
                <a:cubicBezTo>
                  <a:pt x="70247" y="40941"/>
                  <a:pt x="69651" y="41933"/>
                  <a:pt x="69056" y="4292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1490663" y="4767240"/>
            <a:ext cx="70120" cy="93765"/>
          </a:xfrm>
          <a:custGeom>
            <a:avLst/>
            <a:gdLst>
              <a:gd name="connsiteX0" fmla="*/ 69056 w 70120"/>
              <a:gd name="connsiteY0" fmla="*/ 93765 h 93765"/>
              <a:gd name="connsiteX1" fmla="*/ 66675 w 70120"/>
              <a:gd name="connsiteY1" fmla="*/ 38996 h 93765"/>
              <a:gd name="connsiteX2" fmla="*/ 40481 w 70120"/>
              <a:gd name="connsiteY2" fmla="*/ 5658 h 93765"/>
              <a:gd name="connsiteX3" fmla="*/ 16668 w 70120"/>
              <a:gd name="connsiteY3" fmla="*/ 3277 h 93765"/>
              <a:gd name="connsiteX4" fmla="*/ 0 w 70120"/>
              <a:gd name="connsiteY4" fmla="*/ 38996 h 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 h="93765">
                <a:moveTo>
                  <a:pt x="69056" y="93765"/>
                </a:moveTo>
                <a:cubicBezTo>
                  <a:pt x="70246" y="73722"/>
                  <a:pt x="71437" y="53680"/>
                  <a:pt x="66675" y="38996"/>
                </a:cubicBezTo>
                <a:cubicBezTo>
                  <a:pt x="61913" y="24312"/>
                  <a:pt x="48815" y="11611"/>
                  <a:pt x="40481" y="5658"/>
                </a:cubicBezTo>
                <a:cubicBezTo>
                  <a:pt x="32146" y="-295"/>
                  <a:pt x="23415" y="-2279"/>
                  <a:pt x="16668" y="3277"/>
                </a:cubicBezTo>
                <a:cubicBezTo>
                  <a:pt x="9921" y="8833"/>
                  <a:pt x="4960" y="23914"/>
                  <a:pt x="0" y="3899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1371041" y="4765692"/>
            <a:ext cx="69743" cy="85788"/>
          </a:xfrm>
          <a:custGeom>
            <a:avLst/>
            <a:gdLst>
              <a:gd name="connsiteX0" fmla="*/ 0 w 69743"/>
              <a:gd name="connsiteY0" fmla="*/ 85788 h 85788"/>
              <a:gd name="connsiteX1" fmla="*/ 11906 w 69743"/>
              <a:gd name="connsiteY1" fmla="*/ 16732 h 85788"/>
              <a:gd name="connsiteX2" fmla="*/ 38100 w 69743"/>
              <a:gd name="connsiteY2" fmla="*/ 63 h 85788"/>
              <a:gd name="connsiteX3" fmla="*/ 61912 w 69743"/>
              <a:gd name="connsiteY3" fmla="*/ 11969 h 85788"/>
              <a:gd name="connsiteX4" fmla="*/ 69056 w 69743"/>
              <a:gd name="connsiteY4" fmla="*/ 35782 h 85788"/>
              <a:gd name="connsiteX5" fmla="*/ 69056 w 69743"/>
              <a:gd name="connsiteY5" fmla="*/ 42926 h 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 h="85788">
                <a:moveTo>
                  <a:pt x="0" y="85788"/>
                </a:moveTo>
                <a:cubicBezTo>
                  <a:pt x="2778" y="58404"/>
                  <a:pt x="5556" y="31020"/>
                  <a:pt x="11906" y="16732"/>
                </a:cubicBezTo>
                <a:cubicBezTo>
                  <a:pt x="18256" y="2444"/>
                  <a:pt x="29766" y="857"/>
                  <a:pt x="38100" y="63"/>
                </a:cubicBezTo>
                <a:cubicBezTo>
                  <a:pt x="46434" y="-731"/>
                  <a:pt x="56753" y="6016"/>
                  <a:pt x="61912" y="11969"/>
                </a:cubicBezTo>
                <a:cubicBezTo>
                  <a:pt x="67071" y="17922"/>
                  <a:pt x="67865" y="30623"/>
                  <a:pt x="69056" y="35782"/>
                </a:cubicBezTo>
                <a:cubicBezTo>
                  <a:pt x="70247" y="40941"/>
                  <a:pt x="69651" y="41933"/>
                  <a:pt x="69056" y="4292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1216260" y="4762478"/>
            <a:ext cx="70120" cy="93765"/>
          </a:xfrm>
          <a:custGeom>
            <a:avLst/>
            <a:gdLst>
              <a:gd name="connsiteX0" fmla="*/ 69056 w 70120"/>
              <a:gd name="connsiteY0" fmla="*/ 93765 h 93765"/>
              <a:gd name="connsiteX1" fmla="*/ 66675 w 70120"/>
              <a:gd name="connsiteY1" fmla="*/ 38996 h 93765"/>
              <a:gd name="connsiteX2" fmla="*/ 40481 w 70120"/>
              <a:gd name="connsiteY2" fmla="*/ 5658 h 93765"/>
              <a:gd name="connsiteX3" fmla="*/ 16668 w 70120"/>
              <a:gd name="connsiteY3" fmla="*/ 3277 h 93765"/>
              <a:gd name="connsiteX4" fmla="*/ 0 w 70120"/>
              <a:gd name="connsiteY4" fmla="*/ 38996 h 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 h="93765">
                <a:moveTo>
                  <a:pt x="69056" y="93765"/>
                </a:moveTo>
                <a:cubicBezTo>
                  <a:pt x="70246" y="73722"/>
                  <a:pt x="71437" y="53680"/>
                  <a:pt x="66675" y="38996"/>
                </a:cubicBezTo>
                <a:cubicBezTo>
                  <a:pt x="61913" y="24312"/>
                  <a:pt x="48815" y="11611"/>
                  <a:pt x="40481" y="5658"/>
                </a:cubicBezTo>
                <a:cubicBezTo>
                  <a:pt x="32146" y="-295"/>
                  <a:pt x="23415" y="-2279"/>
                  <a:pt x="16668" y="3277"/>
                </a:cubicBezTo>
                <a:cubicBezTo>
                  <a:pt x="9921" y="8833"/>
                  <a:pt x="4960" y="23914"/>
                  <a:pt x="0" y="3899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1107983" y="4763310"/>
            <a:ext cx="69743" cy="85788"/>
          </a:xfrm>
          <a:custGeom>
            <a:avLst/>
            <a:gdLst>
              <a:gd name="connsiteX0" fmla="*/ 0 w 69743"/>
              <a:gd name="connsiteY0" fmla="*/ 85788 h 85788"/>
              <a:gd name="connsiteX1" fmla="*/ 11906 w 69743"/>
              <a:gd name="connsiteY1" fmla="*/ 16732 h 85788"/>
              <a:gd name="connsiteX2" fmla="*/ 38100 w 69743"/>
              <a:gd name="connsiteY2" fmla="*/ 63 h 85788"/>
              <a:gd name="connsiteX3" fmla="*/ 61912 w 69743"/>
              <a:gd name="connsiteY3" fmla="*/ 11969 h 85788"/>
              <a:gd name="connsiteX4" fmla="*/ 69056 w 69743"/>
              <a:gd name="connsiteY4" fmla="*/ 35782 h 85788"/>
              <a:gd name="connsiteX5" fmla="*/ 69056 w 69743"/>
              <a:gd name="connsiteY5" fmla="*/ 42926 h 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 h="85788">
                <a:moveTo>
                  <a:pt x="0" y="85788"/>
                </a:moveTo>
                <a:cubicBezTo>
                  <a:pt x="2778" y="58404"/>
                  <a:pt x="5556" y="31020"/>
                  <a:pt x="11906" y="16732"/>
                </a:cubicBezTo>
                <a:cubicBezTo>
                  <a:pt x="18256" y="2444"/>
                  <a:pt x="29766" y="857"/>
                  <a:pt x="38100" y="63"/>
                </a:cubicBezTo>
                <a:cubicBezTo>
                  <a:pt x="46434" y="-731"/>
                  <a:pt x="56753" y="6016"/>
                  <a:pt x="61912" y="11969"/>
                </a:cubicBezTo>
                <a:cubicBezTo>
                  <a:pt x="67071" y="17922"/>
                  <a:pt x="67865" y="30623"/>
                  <a:pt x="69056" y="35782"/>
                </a:cubicBezTo>
                <a:cubicBezTo>
                  <a:pt x="70247" y="40941"/>
                  <a:pt x="69651" y="41933"/>
                  <a:pt x="69056" y="4292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953202" y="4760096"/>
            <a:ext cx="70120" cy="93765"/>
          </a:xfrm>
          <a:custGeom>
            <a:avLst/>
            <a:gdLst>
              <a:gd name="connsiteX0" fmla="*/ 69056 w 70120"/>
              <a:gd name="connsiteY0" fmla="*/ 93765 h 93765"/>
              <a:gd name="connsiteX1" fmla="*/ 66675 w 70120"/>
              <a:gd name="connsiteY1" fmla="*/ 38996 h 93765"/>
              <a:gd name="connsiteX2" fmla="*/ 40481 w 70120"/>
              <a:gd name="connsiteY2" fmla="*/ 5658 h 93765"/>
              <a:gd name="connsiteX3" fmla="*/ 16668 w 70120"/>
              <a:gd name="connsiteY3" fmla="*/ 3277 h 93765"/>
              <a:gd name="connsiteX4" fmla="*/ 0 w 70120"/>
              <a:gd name="connsiteY4" fmla="*/ 38996 h 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 h="93765">
                <a:moveTo>
                  <a:pt x="69056" y="93765"/>
                </a:moveTo>
                <a:cubicBezTo>
                  <a:pt x="70246" y="73722"/>
                  <a:pt x="71437" y="53680"/>
                  <a:pt x="66675" y="38996"/>
                </a:cubicBezTo>
                <a:cubicBezTo>
                  <a:pt x="61913" y="24312"/>
                  <a:pt x="48815" y="11611"/>
                  <a:pt x="40481" y="5658"/>
                </a:cubicBezTo>
                <a:cubicBezTo>
                  <a:pt x="32146" y="-295"/>
                  <a:pt x="23415" y="-2279"/>
                  <a:pt x="16668" y="3277"/>
                </a:cubicBezTo>
                <a:cubicBezTo>
                  <a:pt x="9921" y="8833"/>
                  <a:pt x="4960" y="23914"/>
                  <a:pt x="0" y="38996"/>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Freihandform 45"/>
          <p:cNvSpPr/>
          <p:nvPr/>
        </p:nvSpPr>
        <p:spPr>
          <a:xfrm>
            <a:off x="1066800" y="4501756"/>
            <a:ext cx="4763" cy="688181"/>
          </a:xfrm>
          <a:custGeom>
            <a:avLst/>
            <a:gdLst>
              <a:gd name="connsiteX0" fmla="*/ 0 w 4763"/>
              <a:gd name="connsiteY0" fmla="*/ 688181 h 688181"/>
              <a:gd name="connsiteX1" fmla="*/ 4763 w 4763"/>
              <a:gd name="connsiteY1" fmla="*/ 0 h 688181"/>
            </a:gdLst>
            <a:ahLst/>
            <a:cxnLst>
              <a:cxn ang="0">
                <a:pos x="connsiteX0" y="connsiteY0"/>
              </a:cxn>
              <a:cxn ang="0">
                <a:pos x="connsiteX1" y="connsiteY1"/>
              </a:cxn>
            </a:cxnLst>
            <a:rect l="l" t="t" r="r" b="b"/>
            <a:pathLst>
              <a:path w="4763" h="688181">
                <a:moveTo>
                  <a:pt x="0" y="688181"/>
                </a:moveTo>
                <a:cubicBezTo>
                  <a:pt x="1588" y="404217"/>
                  <a:pt x="3176" y="120253"/>
                  <a:pt x="476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46"/>
          <p:cNvSpPr/>
          <p:nvPr/>
        </p:nvSpPr>
        <p:spPr>
          <a:xfrm>
            <a:off x="1102519" y="4851800"/>
            <a:ext cx="2381" cy="342900"/>
          </a:xfrm>
          <a:custGeom>
            <a:avLst/>
            <a:gdLst>
              <a:gd name="connsiteX0" fmla="*/ 2381 w 2381"/>
              <a:gd name="connsiteY0" fmla="*/ 0 h 342900"/>
              <a:gd name="connsiteX1" fmla="*/ 0 w 2381"/>
              <a:gd name="connsiteY1" fmla="*/ 342900 h 342900"/>
              <a:gd name="connsiteX2" fmla="*/ 0 w 2381"/>
              <a:gd name="connsiteY2" fmla="*/ 342900 h 342900"/>
            </a:gdLst>
            <a:ahLst/>
            <a:cxnLst>
              <a:cxn ang="0">
                <a:pos x="connsiteX0" y="connsiteY0"/>
              </a:cxn>
              <a:cxn ang="0">
                <a:pos x="connsiteX1" y="connsiteY1"/>
              </a:cxn>
              <a:cxn ang="0">
                <a:pos x="connsiteX2" y="connsiteY2"/>
              </a:cxn>
            </a:cxnLst>
            <a:rect l="l" t="t" r="r" b="b"/>
            <a:pathLst>
              <a:path w="2381" h="342900">
                <a:moveTo>
                  <a:pt x="2381" y="0"/>
                </a:moveTo>
                <a:cubicBezTo>
                  <a:pt x="1389" y="142875"/>
                  <a:pt x="0" y="342900"/>
                  <a:pt x="0" y="342900"/>
                </a:cubicBezTo>
                <a:lnTo>
                  <a:pt x="0" y="342900"/>
                </a:ln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1140619" y="4856562"/>
            <a:ext cx="4762" cy="335756"/>
          </a:xfrm>
          <a:custGeom>
            <a:avLst/>
            <a:gdLst>
              <a:gd name="connsiteX0" fmla="*/ 0 w 4762"/>
              <a:gd name="connsiteY0" fmla="*/ 335756 h 335756"/>
              <a:gd name="connsiteX1" fmla="*/ 4762 w 4762"/>
              <a:gd name="connsiteY1" fmla="*/ 0 h 335756"/>
              <a:gd name="connsiteX2" fmla="*/ 4762 w 4762"/>
              <a:gd name="connsiteY2" fmla="*/ 0 h 335756"/>
            </a:gdLst>
            <a:ahLst/>
            <a:cxnLst>
              <a:cxn ang="0">
                <a:pos x="connsiteX0" y="connsiteY0"/>
              </a:cxn>
              <a:cxn ang="0">
                <a:pos x="connsiteX1" y="connsiteY1"/>
              </a:cxn>
              <a:cxn ang="0">
                <a:pos x="connsiteX2" y="connsiteY2"/>
              </a:cxn>
            </a:cxnLst>
            <a:rect l="l" t="t" r="r" b="b"/>
            <a:pathLst>
              <a:path w="4762" h="335756">
                <a:moveTo>
                  <a:pt x="0" y="335756"/>
                </a:moveTo>
                <a:lnTo>
                  <a:pt x="4762" y="0"/>
                </a:lnTo>
                <a:lnTo>
                  <a:pt x="4762" y="0"/>
                </a:ln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1500188" y="4854181"/>
            <a:ext cx="2381" cy="340519"/>
          </a:xfrm>
          <a:custGeom>
            <a:avLst/>
            <a:gdLst>
              <a:gd name="connsiteX0" fmla="*/ 2381 w 2381"/>
              <a:gd name="connsiteY0" fmla="*/ 340519 h 340519"/>
              <a:gd name="connsiteX1" fmla="*/ 0 w 2381"/>
              <a:gd name="connsiteY1" fmla="*/ 0 h 340519"/>
              <a:gd name="connsiteX2" fmla="*/ 0 w 2381"/>
              <a:gd name="connsiteY2" fmla="*/ 0 h 340519"/>
            </a:gdLst>
            <a:ahLst/>
            <a:cxnLst>
              <a:cxn ang="0">
                <a:pos x="connsiteX0" y="connsiteY0"/>
              </a:cxn>
              <a:cxn ang="0">
                <a:pos x="connsiteX1" y="connsiteY1"/>
              </a:cxn>
              <a:cxn ang="0">
                <a:pos x="connsiteX2" y="connsiteY2"/>
              </a:cxn>
            </a:cxnLst>
            <a:rect l="l" t="t" r="r" b="b"/>
            <a:pathLst>
              <a:path w="2381" h="340519">
                <a:moveTo>
                  <a:pt x="2381" y="340519"/>
                </a:moveTo>
                <a:cubicBezTo>
                  <a:pt x="1389" y="198636"/>
                  <a:pt x="0" y="0"/>
                  <a:pt x="0" y="0"/>
                </a:cubicBezTo>
                <a:lnTo>
                  <a:pt x="0" y="0"/>
                </a:ln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49"/>
          <p:cNvSpPr/>
          <p:nvPr/>
        </p:nvSpPr>
        <p:spPr>
          <a:xfrm>
            <a:off x="1647825" y="4856562"/>
            <a:ext cx="2610" cy="321865"/>
          </a:xfrm>
          <a:custGeom>
            <a:avLst/>
            <a:gdLst>
              <a:gd name="connsiteX0" fmla="*/ 0 w 2610"/>
              <a:gd name="connsiteY0" fmla="*/ 0 h 321865"/>
              <a:gd name="connsiteX1" fmla="*/ 2381 w 2610"/>
              <a:gd name="connsiteY1" fmla="*/ 292894 h 321865"/>
              <a:gd name="connsiteX2" fmla="*/ 2381 w 2610"/>
              <a:gd name="connsiteY2" fmla="*/ 295275 h 321865"/>
            </a:gdLst>
            <a:ahLst/>
            <a:cxnLst>
              <a:cxn ang="0">
                <a:pos x="connsiteX0" y="connsiteY0"/>
              </a:cxn>
              <a:cxn ang="0">
                <a:pos x="connsiteX1" y="connsiteY1"/>
              </a:cxn>
              <a:cxn ang="0">
                <a:pos x="connsiteX2" y="connsiteY2"/>
              </a:cxn>
            </a:cxnLst>
            <a:rect l="l" t="t" r="r" b="b"/>
            <a:pathLst>
              <a:path w="2610" h="321865">
                <a:moveTo>
                  <a:pt x="0" y="0"/>
                </a:moveTo>
                <a:cubicBezTo>
                  <a:pt x="992" y="121841"/>
                  <a:pt x="1984" y="243682"/>
                  <a:pt x="2381" y="292894"/>
                </a:cubicBezTo>
                <a:cubicBezTo>
                  <a:pt x="2778" y="342106"/>
                  <a:pt x="2579" y="318690"/>
                  <a:pt x="2381" y="295275"/>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a:off x="1576388" y="4504137"/>
            <a:ext cx="28575" cy="685800"/>
          </a:xfrm>
          <a:custGeom>
            <a:avLst/>
            <a:gdLst>
              <a:gd name="connsiteX0" fmla="*/ 0 w 28575"/>
              <a:gd name="connsiteY0" fmla="*/ 685800 h 685800"/>
              <a:gd name="connsiteX1" fmla="*/ 16668 w 28575"/>
              <a:gd name="connsiteY1" fmla="*/ 478631 h 685800"/>
              <a:gd name="connsiteX2" fmla="*/ 26193 w 28575"/>
              <a:gd name="connsiteY2" fmla="*/ 190500 h 685800"/>
              <a:gd name="connsiteX3" fmla="*/ 28575 w 28575"/>
              <a:gd name="connsiteY3" fmla="*/ 0 h 685800"/>
            </a:gdLst>
            <a:ahLst/>
            <a:cxnLst>
              <a:cxn ang="0">
                <a:pos x="connsiteX0" y="connsiteY0"/>
              </a:cxn>
              <a:cxn ang="0">
                <a:pos x="connsiteX1" y="connsiteY1"/>
              </a:cxn>
              <a:cxn ang="0">
                <a:pos x="connsiteX2" y="connsiteY2"/>
              </a:cxn>
              <a:cxn ang="0">
                <a:pos x="connsiteX3" y="connsiteY3"/>
              </a:cxn>
            </a:cxnLst>
            <a:rect l="l" t="t" r="r" b="b"/>
            <a:pathLst>
              <a:path w="28575" h="685800">
                <a:moveTo>
                  <a:pt x="0" y="685800"/>
                </a:moveTo>
                <a:cubicBezTo>
                  <a:pt x="6151" y="623490"/>
                  <a:pt x="12303" y="561181"/>
                  <a:pt x="16668" y="478631"/>
                </a:cubicBezTo>
                <a:cubicBezTo>
                  <a:pt x="21033" y="396081"/>
                  <a:pt x="24209" y="270272"/>
                  <a:pt x="26193" y="190500"/>
                </a:cubicBezTo>
                <a:cubicBezTo>
                  <a:pt x="28177" y="110728"/>
                  <a:pt x="28376" y="55364"/>
                  <a:pt x="2857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51"/>
          <p:cNvSpPr/>
          <p:nvPr/>
        </p:nvSpPr>
        <p:spPr>
          <a:xfrm>
            <a:off x="1540669" y="4861325"/>
            <a:ext cx="19050" cy="333375"/>
          </a:xfrm>
          <a:custGeom>
            <a:avLst/>
            <a:gdLst>
              <a:gd name="connsiteX0" fmla="*/ 19050 w 19050"/>
              <a:gd name="connsiteY0" fmla="*/ 0 h 333375"/>
              <a:gd name="connsiteX1" fmla="*/ 14287 w 19050"/>
              <a:gd name="connsiteY1" fmla="*/ 135731 h 333375"/>
              <a:gd name="connsiteX2" fmla="*/ 4762 w 19050"/>
              <a:gd name="connsiteY2" fmla="*/ 235743 h 333375"/>
              <a:gd name="connsiteX3" fmla="*/ 0 w 19050"/>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9050" h="333375">
                <a:moveTo>
                  <a:pt x="19050" y="0"/>
                </a:moveTo>
                <a:cubicBezTo>
                  <a:pt x="17859" y="48220"/>
                  <a:pt x="16668" y="96441"/>
                  <a:pt x="14287" y="135731"/>
                </a:cubicBezTo>
                <a:cubicBezTo>
                  <a:pt x="11906" y="175021"/>
                  <a:pt x="7143" y="202802"/>
                  <a:pt x="4762" y="235743"/>
                </a:cubicBezTo>
                <a:cubicBezTo>
                  <a:pt x="2381" y="268684"/>
                  <a:pt x="1190" y="301029"/>
                  <a:pt x="0" y="333375"/>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Freihandform 52"/>
          <p:cNvSpPr/>
          <p:nvPr/>
        </p:nvSpPr>
        <p:spPr>
          <a:xfrm>
            <a:off x="854164" y="5189937"/>
            <a:ext cx="10230" cy="330994"/>
          </a:xfrm>
          <a:custGeom>
            <a:avLst/>
            <a:gdLst>
              <a:gd name="connsiteX0" fmla="*/ 10230 w 10230"/>
              <a:gd name="connsiteY0" fmla="*/ 330994 h 330994"/>
              <a:gd name="connsiteX1" fmla="*/ 705 w 10230"/>
              <a:gd name="connsiteY1" fmla="*/ 107156 h 330994"/>
              <a:gd name="connsiteX2" fmla="*/ 705 w 10230"/>
              <a:gd name="connsiteY2" fmla="*/ 0 h 330994"/>
              <a:gd name="connsiteX3" fmla="*/ 705 w 10230"/>
              <a:gd name="connsiteY3" fmla="*/ 0 h 330994"/>
            </a:gdLst>
            <a:ahLst/>
            <a:cxnLst>
              <a:cxn ang="0">
                <a:pos x="connsiteX0" y="connsiteY0"/>
              </a:cxn>
              <a:cxn ang="0">
                <a:pos x="connsiteX1" y="connsiteY1"/>
              </a:cxn>
              <a:cxn ang="0">
                <a:pos x="connsiteX2" y="connsiteY2"/>
              </a:cxn>
              <a:cxn ang="0">
                <a:pos x="connsiteX3" y="connsiteY3"/>
              </a:cxn>
            </a:cxnLst>
            <a:rect l="l" t="t" r="r" b="b"/>
            <a:pathLst>
              <a:path w="10230" h="330994">
                <a:moveTo>
                  <a:pt x="10230" y="330994"/>
                </a:moveTo>
                <a:cubicBezTo>
                  <a:pt x="6261" y="246658"/>
                  <a:pt x="2292" y="162322"/>
                  <a:pt x="705" y="107156"/>
                </a:cubicBezTo>
                <a:cubicBezTo>
                  <a:pt x="-882" y="51990"/>
                  <a:pt x="705" y="0"/>
                  <a:pt x="705" y="0"/>
                </a:cubicBezTo>
                <a:lnTo>
                  <a:pt x="705" y="0"/>
                </a:ln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Freihandform 53"/>
          <p:cNvSpPr/>
          <p:nvPr/>
        </p:nvSpPr>
        <p:spPr>
          <a:xfrm>
            <a:off x="2080755" y="5189078"/>
            <a:ext cx="26753" cy="336615"/>
          </a:xfrm>
          <a:custGeom>
            <a:avLst/>
            <a:gdLst>
              <a:gd name="connsiteX0" fmla="*/ 26651 w 26753"/>
              <a:gd name="connsiteY0" fmla="*/ 336615 h 336615"/>
              <a:gd name="connsiteX1" fmla="*/ 24270 w 26753"/>
              <a:gd name="connsiteY1" fmla="*/ 277084 h 336615"/>
              <a:gd name="connsiteX2" fmla="*/ 9983 w 26753"/>
              <a:gd name="connsiteY2" fmla="*/ 198503 h 336615"/>
              <a:gd name="connsiteX3" fmla="*/ 5220 w 26753"/>
              <a:gd name="connsiteY3" fmla="*/ 122303 h 336615"/>
              <a:gd name="connsiteX4" fmla="*/ 458 w 26753"/>
              <a:gd name="connsiteY4" fmla="*/ 15147 h 336615"/>
              <a:gd name="connsiteX5" fmla="*/ 458 w 26753"/>
              <a:gd name="connsiteY5" fmla="*/ 3240 h 33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3" h="336615">
                <a:moveTo>
                  <a:pt x="26651" y="336615"/>
                </a:moveTo>
                <a:cubicBezTo>
                  <a:pt x="26849" y="318359"/>
                  <a:pt x="27048" y="300103"/>
                  <a:pt x="24270" y="277084"/>
                </a:cubicBezTo>
                <a:cubicBezTo>
                  <a:pt x="21492" y="254065"/>
                  <a:pt x="13158" y="224300"/>
                  <a:pt x="9983" y="198503"/>
                </a:cubicBezTo>
                <a:cubicBezTo>
                  <a:pt x="6808" y="172706"/>
                  <a:pt x="6807" y="152862"/>
                  <a:pt x="5220" y="122303"/>
                </a:cubicBezTo>
                <a:cubicBezTo>
                  <a:pt x="3633" y="91744"/>
                  <a:pt x="1252" y="34991"/>
                  <a:pt x="458" y="15147"/>
                </a:cubicBezTo>
                <a:cubicBezTo>
                  <a:pt x="-336" y="-4697"/>
                  <a:pt x="61" y="-729"/>
                  <a:pt x="458" y="3240"/>
                </a:cubicBezTo>
              </a:path>
            </a:pathLst>
          </a:custGeom>
          <a:no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Freihandform 54"/>
          <p:cNvSpPr/>
          <p:nvPr/>
        </p:nvSpPr>
        <p:spPr>
          <a:xfrm>
            <a:off x="1900238" y="4504137"/>
            <a:ext cx="2557" cy="688181"/>
          </a:xfrm>
          <a:custGeom>
            <a:avLst/>
            <a:gdLst>
              <a:gd name="connsiteX0" fmla="*/ 2381 w 2557"/>
              <a:gd name="connsiteY0" fmla="*/ 688181 h 688181"/>
              <a:gd name="connsiteX1" fmla="*/ 2381 w 2557"/>
              <a:gd name="connsiteY1" fmla="*/ 483394 h 688181"/>
              <a:gd name="connsiteX2" fmla="*/ 2381 w 2557"/>
              <a:gd name="connsiteY2" fmla="*/ 323850 h 688181"/>
              <a:gd name="connsiteX3" fmla="*/ 0 w 2557"/>
              <a:gd name="connsiteY3" fmla="*/ 202406 h 688181"/>
              <a:gd name="connsiteX4" fmla="*/ 2381 w 2557"/>
              <a:gd name="connsiteY4" fmla="*/ 0 h 688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 h="688181">
                <a:moveTo>
                  <a:pt x="2381" y="688181"/>
                </a:moveTo>
                <a:lnTo>
                  <a:pt x="2381" y="483394"/>
                </a:lnTo>
                <a:cubicBezTo>
                  <a:pt x="2381" y="422672"/>
                  <a:pt x="2778" y="370681"/>
                  <a:pt x="2381" y="323850"/>
                </a:cubicBezTo>
                <a:cubicBezTo>
                  <a:pt x="1984" y="277019"/>
                  <a:pt x="0" y="256381"/>
                  <a:pt x="0" y="202406"/>
                </a:cubicBezTo>
                <a:cubicBezTo>
                  <a:pt x="0" y="148431"/>
                  <a:pt x="1190" y="74215"/>
                  <a:pt x="238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Freihandform 55"/>
          <p:cNvSpPr/>
          <p:nvPr/>
        </p:nvSpPr>
        <p:spPr>
          <a:xfrm>
            <a:off x="1845469" y="4504137"/>
            <a:ext cx="0" cy="354806"/>
          </a:xfrm>
          <a:custGeom>
            <a:avLst/>
            <a:gdLst>
              <a:gd name="connsiteX0" fmla="*/ 0 w 0"/>
              <a:gd name="connsiteY0" fmla="*/ 354806 h 354806"/>
              <a:gd name="connsiteX1" fmla="*/ 0 w 0"/>
              <a:gd name="connsiteY1" fmla="*/ 0 h 354806"/>
            </a:gdLst>
            <a:ahLst/>
            <a:cxnLst>
              <a:cxn ang="0">
                <a:pos x="connsiteX0" y="connsiteY0"/>
              </a:cxn>
              <a:cxn ang="0">
                <a:pos x="connsiteX1" y="connsiteY1"/>
              </a:cxn>
            </a:cxnLst>
            <a:rect l="l" t="t" r="r" b="b"/>
            <a:pathLst>
              <a:path h="354806">
                <a:moveTo>
                  <a:pt x="0" y="354806"/>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a:off x="4355976" y="4539024"/>
            <a:ext cx="4333238" cy="1554272"/>
          </a:xfrm>
          <a:prstGeom prst="rect">
            <a:avLst/>
          </a:prstGeom>
          <a:noFill/>
        </p:spPr>
        <p:txBody>
          <a:bodyPr wrap="none" rtlCol="0">
            <a:spAutoFit/>
          </a:bodyPr>
          <a:lstStyle/>
          <a:p>
            <a:pPr>
              <a:spcBef>
                <a:spcPts val="600"/>
              </a:spcBef>
            </a:pPr>
            <a:r>
              <a:rPr lang="en-US" b="1" dirty="0" smtClean="0">
                <a:solidFill>
                  <a:srgbClr val="000096"/>
                </a:solidFill>
              </a:rPr>
              <a:t>Ion blocking:</a:t>
            </a:r>
          </a:p>
          <a:p>
            <a:pPr marL="342900" indent="-342900">
              <a:spcBef>
                <a:spcPts val="600"/>
              </a:spcBef>
              <a:buFont typeface="Arial" panose="020B0604020202020204" pitchFamily="34" charset="0"/>
              <a:buChar char="•"/>
            </a:pPr>
            <a:r>
              <a:rPr lang="en-US" dirty="0" smtClean="0">
                <a:solidFill>
                  <a:srgbClr val="000096"/>
                </a:solidFill>
              </a:rPr>
              <a:t>GEM1: </a:t>
            </a:r>
            <a:r>
              <a:rPr lang="en-US" dirty="0" smtClean="0">
                <a:solidFill>
                  <a:srgbClr val="000096"/>
                </a:solidFill>
              </a:rPr>
              <a:t>asymmetric </a:t>
            </a:r>
            <a:r>
              <a:rPr lang="en-US" dirty="0" smtClean="0">
                <a:solidFill>
                  <a:srgbClr val="000096"/>
                </a:solidFill>
              </a:rPr>
              <a:t>field</a:t>
            </a:r>
          </a:p>
          <a:p>
            <a:pPr marL="342900" indent="-342900">
              <a:spcBef>
                <a:spcPts val="600"/>
              </a:spcBef>
              <a:buFont typeface="Arial" panose="020B0604020202020204" pitchFamily="34" charset="0"/>
              <a:buChar char="•"/>
            </a:pPr>
            <a:r>
              <a:rPr lang="en-US" dirty="0" smtClean="0">
                <a:solidFill>
                  <a:srgbClr val="000096"/>
                </a:solidFill>
              </a:rPr>
              <a:t>GEM2/GEM3: </a:t>
            </a:r>
            <a:r>
              <a:rPr lang="en-US" dirty="0" smtClean="0">
                <a:solidFill>
                  <a:srgbClr val="000096"/>
                </a:solidFill>
              </a:rPr>
              <a:t>geometric blocking</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GEM4: </a:t>
            </a:r>
            <a:r>
              <a:rPr lang="en-US" dirty="0" smtClean="0">
                <a:solidFill>
                  <a:srgbClr val="000096"/>
                </a:solidFill>
              </a:rPr>
              <a:t>asym</a:t>
            </a:r>
            <a:r>
              <a:rPr lang="en-US" dirty="0" smtClean="0">
                <a:solidFill>
                  <a:srgbClr val="000096"/>
                </a:solidFill>
              </a:rPr>
              <a:t>metric</a:t>
            </a:r>
            <a:r>
              <a:rPr lang="en-US" dirty="0" smtClean="0">
                <a:solidFill>
                  <a:srgbClr val="000096"/>
                </a:solidFill>
              </a:rPr>
              <a:t> </a:t>
            </a:r>
            <a:r>
              <a:rPr lang="en-US" dirty="0" smtClean="0">
                <a:solidFill>
                  <a:srgbClr val="000096"/>
                </a:solidFill>
              </a:rPr>
              <a:t>field</a:t>
            </a:r>
            <a:endParaRPr lang="de-DE" dirty="0" err="1" smtClean="0">
              <a:solidFill>
                <a:srgbClr val="000096"/>
              </a:solidFill>
            </a:endParaRPr>
          </a:p>
        </p:txBody>
      </p:sp>
      <p:sp>
        <p:nvSpPr>
          <p:cNvPr id="58" name="Rechteck 57"/>
          <p:cNvSpPr/>
          <p:nvPr/>
        </p:nvSpPr>
        <p:spPr>
          <a:xfrm>
            <a:off x="0" y="4665090"/>
            <a:ext cx="323528" cy="132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9"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504" y="1052736"/>
            <a:ext cx="3600000" cy="279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5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980728"/>
            <a:ext cx="2884934" cy="373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Charge Transfer in 4-GEM Syste</a:t>
            </a:r>
            <a:r>
              <a:rPr lang="de-DE" dirty="0"/>
              <a:t>m</a:t>
            </a:r>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37112"/>
            <a:ext cx="8136904" cy="205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79512" y="1124744"/>
            <a:ext cx="5719836" cy="400110"/>
          </a:xfrm>
          <a:prstGeom prst="rect">
            <a:avLst/>
          </a:prstGeom>
          <a:noFill/>
        </p:spPr>
        <p:txBody>
          <a:bodyPr wrap="none" rtlCol="0">
            <a:spAutoFit/>
          </a:bodyPr>
          <a:lstStyle/>
          <a:p>
            <a:r>
              <a:rPr lang="de-DE" dirty="0" smtClean="0">
                <a:solidFill>
                  <a:srgbClr val="FF0000"/>
                </a:solidFill>
              </a:rPr>
              <a:t>Simulation </a:t>
            </a:r>
            <a:r>
              <a:rPr lang="de-DE" dirty="0" err="1" smtClean="0">
                <a:solidFill>
                  <a:srgbClr val="FF0000"/>
                </a:solidFill>
              </a:rPr>
              <a:t>of</a:t>
            </a:r>
            <a:r>
              <a:rPr lang="de-DE" dirty="0" smtClean="0">
                <a:solidFill>
                  <a:srgbClr val="FF0000"/>
                </a:solidFill>
              </a:rPr>
              <a:t> </a:t>
            </a:r>
            <a:r>
              <a:rPr lang="de-DE" dirty="0" err="1" smtClean="0">
                <a:solidFill>
                  <a:srgbClr val="FF0000"/>
                </a:solidFill>
              </a:rPr>
              <a:t>charge</a:t>
            </a:r>
            <a:r>
              <a:rPr lang="de-DE" dirty="0" smtClean="0">
                <a:solidFill>
                  <a:srgbClr val="FF0000"/>
                </a:solidFill>
              </a:rPr>
              <a:t> </a:t>
            </a:r>
            <a:r>
              <a:rPr lang="de-DE" dirty="0" err="1" smtClean="0">
                <a:solidFill>
                  <a:srgbClr val="FF0000"/>
                </a:solidFill>
              </a:rPr>
              <a:t>transfer</a:t>
            </a:r>
            <a:r>
              <a:rPr lang="de-DE" dirty="0" smtClean="0">
                <a:solidFill>
                  <a:srgbClr val="FF0000"/>
                </a:solidFill>
              </a:rPr>
              <a:t> </a:t>
            </a:r>
            <a:r>
              <a:rPr lang="de-DE" dirty="0" err="1" smtClean="0">
                <a:solidFill>
                  <a:srgbClr val="FF0000"/>
                </a:solidFill>
              </a:rPr>
              <a:t>for</a:t>
            </a:r>
            <a:r>
              <a:rPr lang="de-DE" dirty="0" smtClean="0">
                <a:solidFill>
                  <a:srgbClr val="FF0000"/>
                </a:solidFill>
              </a:rPr>
              <a:t> 4-GEM </a:t>
            </a:r>
            <a:r>
              <a:rPr lang="de-DE" dirty="0" err="1" smtClean="0">
                <a:solidFill>
                  <a:srgbClr val="FF0000"/>
                </a:solidFill>
              </a:rPr>
              <a:t>system</a:t>
            </a:r>
            <a:r>
              <a:rPr lang="de-DE" dirty="0" smtClean="0">
                <a:solidFill>
                  <a:srgbClr val="FF0000"/>
                </a:solidFill>
              </a:rPr>
              <a:t>:</a:t>
            </a:r>
            <a:endParaRPr lang="de-DE" dirty="0" smtClean="0">
              <a:solidFill>
                <a:srgbClr val="FF0000"/>
              </a:solidFill>
            </a:endParaRPr>
          </a:p>
        </p:txBody>
      </p:sp>
      <p:sp>
        <p:nvSpPr>
          <p:cNvPr id="9" name="Textfeld 8"/>
          <p:cNvSpPr txBox="1"/>
          <p:nvPr/>
        </p:nvSpPr>
        <p:spPr>
          <a:xfrm>
            <a:off x="5292080" y="1716777"/>
            <a:ext cx="1322798" cy="400110"/>
          </a:xfrm>
          <a:prstGeom prst="rect">
            <a:avLst/>
          </a:prstGeom>
          <a:noFill/>
        </p:spPr>
        <p:txBody>
          <a:bodyPr wrap="none" rtlCol="0">
            <a:spAutoFit/>
          </a:bodyPr>
          <a:lstStyle/>
          <a:p>
            <a:r>
              <a:rPr lang="de-DE" dirty="0" smtClean="0">
                <a:solidFill>
                  <a:srgbClr val="000096"/>
                </a:solidFill>
              </a:rPr>
              <a:t>GEM1 (S)</a:t>
            </a:r>
            <a:endParaRPr lang="de-DE" dirty="0" smtClean="0">
              <a:solidFill>
                <a:srgbClr val="000096"/>
              </a:solidFill>
            </a:endParaRPr>
          </a:p>
        </p:txBody>
      </p:sp>
      <p:sp>
        <p:nvSpPr>
          <p:cNvPr id="10" name="Textfeld 9"/>
          <p:cNvSpPr txBox="1"/>
          <p:nvPr/>
        </p:nvSpPr>
        <p:spPr>
          <a:xfrm>
            <a:off x="5292080" y="2276872"/>
            <a:ext cx="1465466" cy="400110"/>
          </a:xfrm>
          <a:prstGeom prst="rect">
            <a:avLst/>
          </a:prstGeom>
          <a:noFill/>
        </p:spPr>
        <p:txBody>
          <a:bodyPr wrap="none" rtlCol="0">
            <a:spAutoFit/>
          </a:bodyPr>
          <a:lstStyle/>
          <a:p>
            <a:r>
              <a:rPr lang="de-DE" dirty="0" smtClean="0">
                <a:solidFill>
                  <a:srgbClr val="000096"/>
                </a:solidFill>
              </a:rPr>
              <a:t>GEM2 (LP)</a:t>
            </a:r>
            <a:endParaRPr lang="de-DE" dirty="0" smtClean="0">
              <a:solidFill>
                <a:srgbClr val="000096"/>
              </a:solidFill>
            </a:endParaRPr>
          </a:p>
        </p:txBody>
      </p:sp>
      <p:sp>
        <p:nvSpPr>
          <p:cNvPr id="15" name="Textfeld 14"/>
          <p:cNvSpPr txBox="1"/>
          <p:nvPr/>
        </p:nvSpPr>
        <p:spPr>
          <a:xfrm>
            <a:off x="5580112" y="3212976"/>
            <a:ext cx="1465466" cy="400110"/>
          </a:xfrm>
          <a:prstGeom prst="rect">
            <a:avLst/>
          </a:prstGeom>
          <a:noFill/>
        </p:spPr>
        <p:txBody>
          <a:bodyPr wrap="none" rtlCol="0">
            <a:spAutoFit/>
          </a:bodyPr>
          <a:lstStyle/>
          <a:p>
            <a:r>
              <a:rPr lang="de-DE" dirty="0" smtClean="0">
                <a:solidFill>
                  <a:srgbClr val="000096"/>
                </a:solidFill>
              </a:rPr>
              <a:t>GEM3 (LP)</a:t>
            </a:r>
            <a:endParaRPr lang="de-DE" dirty="0" smtClean="0">
              <a:solidFill>
                <a:srgbClr val="000096"/>
              </a:solidFill>
            </a:endParaRPr>
          </a:p>
        </p:txBody>
      </p:sp>
      <p:sp>
        <p:nvSpPr>
          <p:cNvPr id="16" name="Textfeld 15"/>
          <p:cNvSpPr txBox="1"/>
          <p:nvPr/>
        </p:nvSpPr>
        <p:spPr>
          <a:xfrm>
            <a:off x="6345546" y="3861048"/>
            <a:ext cx="1322798" cy="400110"/>
          </a:xfrm>
          <a:prstGeom prst="rect">
            <a:avLst/>
          </a:prstGeom>
          <a:noFill/>
        </p:spPr>
        <p:txBody>
          <a:bodyPr wrap="none" rtlCol="0">
            <a:spAutoFit/>
          </a:bodyPr>
          <a:lstStyle/>
          <a:p>
            <a:r>
              <a:rPr lang="de-DE" dirty="0" smtClean="0">
                <a:solidFill>
                  <a:srgbClr val="000096"/>
                </a:solidFill>
              </a:rPr>
              <a:t>GEM4 (S)</a:t>
            </a:r>
            <a:endParaRPr lang="de-DE" dirty="0" smtClean="0">
              <a:solidFill>
                <a:srgbClr val="000096"/>
              </a:solidFill>
            </a:endParaRPr>
          </a:p>
        </p:txBody>
      </p:sp>
      <mc:AlternateContent xmlns:mc="http://schemas.openxmlformats.org/markup-compatibility/2006">
        <mc:Choice xmlns:a14="http://schemas.microsoft.com/office/drawing/2010/main" Requires="a14">
          <p:sp>
            <p:nvSpPr>
              <p:cNvPr id="11" name="Textfeld 10"/>
              <p:cNvSpPr txBox="1"/>
              <p:nvPr/>
            </p:nvSpPr>
            <p:spPr>
              <a:xfrm>
                <a:off x="251520" y="1936295"/>
                <a:ext cx="5400600" cy="2284793"/>
              </a:xfrm>
              <a:prstGeom prst="rect">
                <a:avLst/>
              </a:prstGeom>
              <a:noFill/>
            </p:spPr>
            <p:txBody>
              <a:bodyPr wrap="square" rtlCol="0">
                <a:spAutoFit/>
              </a:bodyPr>
              <a:lstStyle/>
              <a:p>
                <a14:m>
                  <m:oMath xmlns:m="http://schemas.openxmlformats.org/officeDocument/2006/math">
                    <m:sSub>
                      <m:sSubPr>
                        <m:ctrlPr>
                          <a:rPr lang="en-US" b="0" i="1" smtClean="0">
                            <a:solidFill>
                              <a:srgbClr val="000096"/>
                            </a:solidFill>
                            <a:latin typeface="Cambria Math"/>
                          </a:rPr>
                        </m:ctrlPr>
                      </m:sSubPr>
                      <m:e>
                        <m:r>
                          <a:rPr lang="en-US" b="0" i="1" smtClean="0">
                            <a:solidFill>
                              <a:srgbClr val="000096"/>
                            </a:solidFill>
                            <a:latin typeface="Cambria Math"/>
                          </a:rPr>
                          <m:t>𝜀</m:t>
                        </m:r>
                      </m:e>
                      <m:sub>
                        <m:r>
                          <a:rPr lang="en-US" b="0" i="1" smtClean="0">
                            <a:solidFill>
                              <a:srgbClr val="000096"/>
                            </a:solidFill>
                            <a:latin typeface="Cambria Math"/>
                          </a:rPr>
                          <m:t>𝑐𝑜𝑙𝑙</m:t>
                        </m:r>
                      </m:sub>
                    </m:sSub>
                    <m:r>
                      <a:rPr lang="en-US" b="0" i="0" smtClean="0">
                        <a:solidFill>
                          <a:srgbClr val="000096"/>
                        </a:solidFill>
                        <a:latin typeface="Cambria Math"/>
                      </a:rPr>
                      <m:t>=</m:t>
                    </m:r>
                  </m:oMath>
                </a14:m>
                <a:r>
                  <a:rPr lang="de-DE" dirty="0" smtClean="0">
                    <a:solidFill>
                      <a:srgbClr val="000096"/>
                    </a:solidFill>
                  </a:rPr>
                  <a:t> </a:t>
                </a:r>
                <a:r>
                  <a:rPr lang="de-DE" dirty="0" err="1" smtClean="0">
                    <a:solidFill>
                      <a:srgbClr val="000096"/>
                    </a:solidFill>
                  </a:rPr>
                  <a:t>collection</a:t>
                </a:r>
                <a:r>
                  <a:rPr lang="de-DE" dirty="0" smtClean="0">
                    <a:solidFill>
                      <a:srgbClr val="000096"/>
                    </a:solidFill>
                  </a:rPr>
                  <a:t> </a:t>
                </a:r>
                <a:r>
                  <a:rPr lang="de-DE" dirty="0" err="1" smtClean="0">
                    <a:solidFill>
                      <a:srgbClr val="000096"/>
                    </a:solidFill>
                  </a:rPr>
                  <a:t>efficiency</a:t>
                </a:r>
                <a:endParaRPr lang="de-DE" dirty="0" smtClean="0">
                  <a:solidFill>
                    <a:srgbClr val="000096"/>
                  </a:solidFill>
                </a:endParaRPr>
              </a:p>
              <a:p>
                <a14:m>
                  <m:oMath xmlns:m="http://schemas.openxmlformats.org/officeDocument/2006/math">
                    <m:sSub>
                      <m:sSubPr>
                        <m:ctrlPr>
                          <a:rPr lang="en-US" b="0" i="1" smtClean="0">
                            <a:solidFill>
                              <a:srgbClr val="000096"/>
                            </a:solidFill>
                            <a:latin typeface="Cambria Math"/>
                          </a:rPr>
                        </m:ctrlPr>
                      </m:sSubPr>
                      <m:e>
                        <m:r>
                          <a:rPr lang="en-US" b="0" i="1" smtClean="0">
                            <a:solidFill>
                              <a:srgbClr val="000096"/>
                            </a:solidFill>
                            <a:latin typeface="Cambria Math"/>
                          </a:rPr>
                          <m:t>𝜀</m:t>
                        </m:r>
                      </m:e>
                      <m:sub>
                        <m:r>
                          <a:rPr lang="en-US" b="0" i="1" smtClean="0">
                            <a:solidFill>
                              <a:srgbClr val="000096"/>
                            </a:solidFill>
                            <a:latin typeface="Cambria Math"/>
                          </a:rPr>
                          <m:t>𝑒𝑥𝑡𝑟</m:t>
                        </m:r>
                      </m:sub>
                    </m:sSub>
                    <m:r>
                      <a:rPr lang="en-US" b="0" i="1" smtClean="0">
                        <a:solidFill>
                          <a:srgbClr val="000096"/>
                        </a:solidFill>
                        <a:latin typeface="Cambria Math"/>
                      </a:rPr>
                      <m:t>=</m:t>
                    </m:r>
                  </m:oMath>
                </a14:m>
                <a:r>
                  <a:rPr lang="de-DE" dirty="0" smtClean="0">
                    <a:solidFill>
                      <a:srgbClr val="000096"/>
                    </a:solidFill>
                  </a:rPr>
                  <a:t> </a:t>
                </a:r>
                <a:r>
                  <a:rPr lang="de-DE" dirty="0" err="1" smtClean="0">
                    <a:solidFill>
                      <a:srgbClr val="000096"/>
                    </a:solidFill>
                  </a:rPr>
                  <a:t>extraction</a:t>
                </a:r>
                <a:r>
                  <a:rPr lang="de-DE" dirty="0" smtClean="0">
                    <a:solidFill>
                      <a:srgbClr val="000096"/>
                    </a:solidFill>
                  </a:rPr>
                  <a:t> </a:t>
                </a:r>
                <a:r>
                  <a:rPr lang="de-DE" dirty="0" err="1" smtClean="0">
                    <a:solidFill>
                      <a:srgbClr val="000096"/>
                    </a:solidFill>
                  </a:rPr>
                  <a:t>efficiency</a:t>
                </a:r>
                <a:endParaRPr lang="de-DE" dirty="0" smtClean="0">
                  <a:solidFill>
                    <a:srgbClr val="000096"/>
                  </a:solidFill>
                </a:endParaRPr>
              </a:p>
              <a:p>
                <a14:m>
                  <m:oMath xmlns:m="http://schemas.openxmlformats.org/officeDocument/2006/math">
                    <m:r>
                      <a:rPr lang="en-US" b="0" i="1" smtClean="0">
                        <a:solidFill>
                          <a:srgbClr val="000096"/>
                        </a:solidFill>
                        <a:latin typeface="Cambria Math"/>
                      </a:rPr>
                      <m:t>𝑀</m:t>
                    </m:r>
                    <m:r>
                      <a:rPr lang="en-US" b="0" i="1" smtClean="0">
                        <a:solidFill>
                          <a:srgbClr val="000096"/>
                        </a:solidFill>
                        <a:latin typeface="Cambria Math"/>
                      </a:rPr>
                      <m:t>=</m:t>
                    </m:r>
                    <m:sSub>
                      <m:sSubPr>
                        <m:ctrlPr>
                          <a:rPr lang="en-US" b="0" i="1" smtClean="0">
                            <a:solidFill>
                              <a:srgbClr val="000096"/>
                            </a:solidFill>
                            <a:latin typeface="Cambria Math"/>
                          </a:rPr>
                        </m:ctrlPr>
                      </m:sSubPr>
                      <m:e>
                        <m:r>
                          <a:rPr lang="en-US" b="0" i="1" smtClean="0">
                            <a:solidFill>
                              <a:srgbClr val="000096"/>
                            </a:solidFill>
                            <a:latin typeface="Cambria Math"/>
                          </a:rPr>
                          <m:t>𝐺</m:t>
                        </m:r>
                      </m:e>
                      <m:sub>
                        <m:r>
                          <a:rPr lang="en-US" b="0" i="1" smtClean="0">
                            <a:solidFill>
                              <a:srgbClr val="000096"/>
                            </a:solidFill>
                            <a:latin typeface="Cambria Math"/>
                          </a:rPr>
                          <m:t>𝑎𝑏𝑠</m:t>
                        </m:r>
                      </m:sub>
                    </m:sSub>
                    <m:r>
                      <a:rPr lang="en-US" b="0" i="1" smtClean="0">
                        <a:solidFill>
                          <a:srgbClr val="000096"/>
                        </a:solidFill>
                        <a:latin typeface="Cambria Math"/>
                      </a:rPr>
                      <m:t>=</m:t>
                    </m:r>
                  </m:oMath>
                </a14:m>
                <a:r>
                  <a:rPr lang="de-DE" dirty="0" smtClean="0">
                    <a:solidFill>
                      <a:srgbClr val="000096"/>
                    </a:solidFill>
                  </a:rPr>
                  <a:t> absolute </a:t>
                </a:r>
                <a:r>
                  <a:rPr lang="de-DE" dirty="0" err="1" smtClean="0">
                    <a:solidFill>
                      <a:srgbClr val="000096"/>
                    </a:solidFill>
                  </a:rPr>
                  <a:t>gain</a:t>
                </a:r>
                <a:endParaRPr lang="de-DE" dirty="0" smtClean="0">
                  <a:solidFill>
                    <a:srgbClr val="000096"/>
                  </a:solidFill>
                </a:endParaRPr>
              </a:p>
              <a:p>
                <a14:m>
                  <m:oMath xmlns:m="http://schemas.openxmlformats.org/officeDocument/2006/math">
                    <m:sSub>
                      <m:sSubPr>
                        <m:ctrlPr>
                          <a:rPr lang="en-US" b="0" i="1" smtClean="0">
                            <a:solidFill>
                              <a:srgbClr val="000096"/>
                            </a:solidFill>
                            <a:latin typeface="Cambria Math"/>
                          </a:rPr>
                        </m:ctrlPr>
                      </m:sSubPr>
                      <m:e>
                        <m:r>
                          <a:rPr lang="en-US" b="0" i="1" smtClean="0">
                            <a:solidFill>
                              <a:srgbClr val="000096"/>
                            </a:solidFill>
                            <a:latin typeface="Cambria Math"/>
                          </a:rPr>
                          <m:t>𝐺</m:t>
                        </m:r>
                      </m:e>
                      <m:sub>
                        <m:r>
                          <a:rPr lang="en-US" b="0" i="1" smtClean="0">
                            <a:solidFill>
                              <a:srgbClr val="000096"/>
                            </a:solidFill>
                            <a:latin typeface="Cambria Math"/>
                          </a:rPr>
                          <m:t>𝑒𝑓𝑓</m:t>
                        </m:r>
                      </m:sub>
                    </m:sSub>
                    <m:r>
                      <a:rPr lang="en-US" b="0" i="1" smtClean="0">
                        <a:solidFill>
                          <a:srgbClr val="000096"/>
                        </a:solidFill>
                        <a:latin typeface="Cambria Math"/>
                      </a:rPr>
                      <m:t>=</m:t>
                    </m:r>
                    <m:sSub>
                      <m:sSubPr>
                        <m:ctrlPr>
                          <a:rPr lang="en-US" b="0" i="1" smtClean="0">
                            <a:solidFill>
                              <a:srgbClr val="000096"/>
                            </a:solidFill>
                            <a:latin typeface="Cambria Math"/>
                          </a:rPr>
                        </m:ctrlPr>
                      </m:sSubPr>
                      <m:e>
                        <m:r>
                          <a:rPr lang="en-US" b="0" i="1" smtClean="0">
                            <a:solidFill>
                              <a:srgbClr val="000096"/>
                            </a:solidFill>
                            <a:latin typeface="Cambria Math"/>
                          </a:rPr>
                          <m:t>𝜀</m:t>
                        </m:r>
                      </m:e>
                      <m:sub>
                        <m:r>
                          <a:rPr lang="en-US" b="0" i="1" smtClean="0">
                            <a:solidFill>
                              <a:srgbClr val="000096"/>
                            </a:solidFill>
                            <a:latin typeface="Cambria Math"/>
                          </a:rPr>
                          <m:t>𝑐𝑜𝑙𝑙</m:t>
                        </m:r>
                      </m:sub>
                    </m:sSub>
                    <m:r>
                      <a:rPr lang="en-US" b="0" i="1" smtClean="0">
                        <a:solidFill>
                          <a:srgbClr val="000096"/>
                        </a:solidFill>
                        <a:latin typeface="Cambria Math"/>
                        <a:ea typeface="Cambria Math"/>
                      </a:rPr>
                      <m:t>×</m:t>
                    </m:r>
                    <m:sSub>
                      <m:sSubPr>
                        <m:ctrlPr>
                          <a:rPr lang="en-US" b="0" i="1" smtClean="0">
                            <a:solidFill>
                              <a:srgbClr val="000096"/>
                            </a:solidFill>
                            <a:latin typeface="Cambria Math"/>
                            <a:ea typeface="Cambria Math"/>
                          </a:rPr>
                        </m:ctrlPr>
                      </m:sSubPr>
                      <m:e>
                        <m:r>
                          <a:rPr lang="en-US" b="0" i="1" smtClean="0">
                            <a:solidFill>
                              <a:srgbClr val="000096"/>
                            </a:solidFill>
                            <a:latin typeface="Cambria Math"/>
                            <a:ea typeface="Cambria Math"/>
                          </a:rPr>
                          <m:t>𝐺</m:t>
                        </m:r>
                      </m:e>
                      <m:sub>
                        <m:r>
                          <a:rPr lang="en-US" b="0" i="1" smtClean="0">
                            <a:solidFill>
                              <a:srgbClr val="000096"/>
                            </a:solidFill>
                            <a:latin typeface="Cambria Math"/>
                            <a:ea typeface="Cambria Math"/>
                          </a:rPr>
                          <m:t>𝑎𝑏𝑠</m:t>
                        </m:r>
                      </m:sub>
                    </m:sSub>
                    <m:r>
                      <a:rPr lang="en-US" b="0" i="1" smtClean="0">
                        <a:solidFill>
                          <a:srgbClr val="000096"/>
                        </a:solidFill>
                        <a:latin typeface="Cambria Math"/>
                        <a:ea typeface="Cambria Math"/>
                      </a:rPr>
                      <m:t>×</m:t>
                    </m:r>
                    <m:sSub>
                      <m:sSubPr>
                        <m:ctrlPr>
                          <a:rPr lang="en-US" b="0" i="1" smtClean="0">
                            <a:solidFill>
                              <a:srgbClr val="000096"/>
                            </a:solidFill>
                            <a:latin typeface="Cambria Math"/>
                            <a:ea typeface="Cambria Math"/>
                          </a:rPr>
                        </m:ctrlPr>
                      </m:sSubPr>
                      <m:e>
                        <m:r>
                          <a:rPr lang="en-US" b="0" i="1" smtClean="0">
                            <a:solidFill>
                              <a:srgbClr val="000096"/>
                            </a:solidFill>
                            <a:latin typeface="Cambria Math"/>
                            <a:ea typeface="Cambria Math"/>
                          </a:rPr>
                          <m:t>𝜀</m:t>
                        </m:r>
                      </m:e>
                      <m:sub>
                        <m:r>
                          <a:rPr lang="en-US" b="0" i="1" smtClean="0">
                            <a:solidFill>
                              <a:srgbClr val="000096"/>
                            </a:solidFill>
                            <a:latin typeface="Cambria Math"/>
                            <a:ea typeface="Cambria Math"/>
                          </a:rPr>
                          <m:t>𝑒𝑥𝑡𝑟</m:t>
                        </m:r>
                      </m:sub>
                    </m:sSub>
                    <m:r>
                      <a:rPr lang="en-US" b="0" i="1" smtClean="0">
                        <a:solidFill>
                          <a:srgbClr val="000096"/>
                        </a:solidFill>
                        <a:latin typeface="Cambria Math"/>
                        <a:ea typeface="Cambria Math"/>
                      </a:rPr>
                      <m:t>=</m:t>
                    </m:r>
                  </m:oMath>
                </a14:m>
                <a:r>
                  <a:rPr lang="de-DE" dirty="0" smtClean="0">
                    <a:solidFill>
                      <a:srgbClr val="000096"/>
                    </a:solidFill>
                  </a:rPr>
                  <a:t> </a:t>
                </a:r>
                <a:r>
                  <a:rPr lang="de-DE" dirty="0" err="1" smtClean="0">
                    <a:solidFill>
                      <a:srgbClr val="000096"/>
                    </a:solidFill>
                  </a:rPr>
                  <a:t>effective</a:t>
                </a:r>
                <a:r>
                  <a:rPr lang="de-DE" dirty="0" smtClean="0">
                    <a:solidFill>
                      <a:srgbClr val="000096"/>
                    </a:solidFill>
                  </a:rPr>
                  <a:t> </a:t>
                </a:r>
                <a:r>
                  <a:rPr lang="de-DE" dirty="0" err="1" smtClean="0">
                    <a:solidFill>
                      <a:srgbClr val="000096"/>
                    </a:solidFill>
                  </a:rPr>
                  <a:t>gain</a:t>
                </a:r>
                <a:endParaRPr lang="de-DE" dirty="0" smtClean="0">
                  <a:solidFill>
                    <a:srgbClr val="000096"/>
                  </a:solidFill>
                </a:endParaRPr>
              </a:p>
              <a:p>
                <a14:m>
                  <m:oMath xmlns:m="http://schemas.openxmlformats.org/officeDocument/2006/math">
                    <m:sSub>
                      <m:sSubPr>
                        <m:ctrlPr>
                          <a:rPr lang="en-US" b="0" i="1" smtClean="0">
                            <a:solidFill>
                              <a:srgbClr val="000096"/>
                            </a:solidFill>
                            <a:latin typeface="Cambria Math"/>
                          </a:rPr>
                        </m:ctrlPr>
                      </m:sSubPr>
                      <m:e>
                        <m:r>
                          <a:rPr lang="en-US" b="0" i="1" smtClean="0">
                            <a:solidFill>
                              <a:srgbClr val="000096"/>
                            </a:solidFill>
                            <a:latin typeface="Cambria Math"/>
                          </a:rPr>
                          <m:t>𝑛</m:t>
                        </m:r>
                      </m:e>
                      <m:sub>
                        <m:r>
                          <a:rPr lang="en-US" b="0" i="1" smtClean="0">
                            <a:solidFill>
                              <a:srgbClr val="000096"/>
                            </a:solidFill>
                            <a:latin typeface="Cambria Math"/>
                          </a:rPr>
                          <m:t>𝑒</m:t>
                        </m:r>
                        <m:r>
                          <a:rPr lang="en-US" b="0" i="1" smtClean="0">
                            <a:solidFill>
                              <a:srgbClr val="000096"/>
                            </a:solidFill>
                            <a:latin typeface="Cambria Math"/>
                          </a:rPr>
                          <m:t>−</m:t>
                        </m:r>
                        <m:r>
                          <a:rPr lang="en-US" b="0" i="1" smtClean="0">
                            <a:solidFill>
                              <a:srgbClr val="000096"/>
                            </a:solidFill>
                            <a:latin typeface="Cambria Math"/>
                          </a:rPr>
                          <m:t>𝑖𝑜𝑛</m:t>
                        </m:r>
                      </m:sub>
                    </m:sSub>
                    <m:r>
                      <a:rPr lang="en-US" b="0" i="1" smtClean="0">
                        <a:solidFill>
                          <a:srgbClr val="000096"/>
                        </a:solidFill>
                        <a:latin typeface="Cambria Math"/>
                      </a:rPr>
                      <m:t>=</m:t>
                    </m:r>
                  </m:oMath>
                </a14:m>
                <a:r>
                  <a:rPr lang="de-DE" dirty="0" smtClean="0">
                    <a:solidFill>
                      <a:srgbClr val="000096"/>
                    </a:solidFill>
                  </a:rPr>
                  <a:t> </a:t>
                </a:r>
                <a:r>
                  <a:rPr lang="de-DE" dirty="0" err="1" smtClean="0">
                    <a:solidFill>
                      <a:srgbClr val="000096"/>
                    </a:solidFill>
                  </a:rPr>
                  <a:t>number</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produced</a:t>
                </a:r>
                <a:r>
                  <a:rPr lang="de-DE" dirty="0" smtClean="0">
                    <a:solidFill>
                      <a:srgbClr val="000096"/>
                    </a:solidFill>
                  </a:rPr>
                  <a:t> e-</a:t>
                </a:r>
                <a:r>
                  <a:rPr lang="de-DE" dirty="0" err="1" smtClean="0">
                    <a:solidFill>
                      <a:srgbClr val="000096"/>
                    </a:solidFill>
                  </a:rPr>
                  <a:t>ion</a:t>
                </a:r>
                <a:r>
                  <a:rPr lang="de-DE" dirty="0" smtClean="0">
                    <a:solidFill>
                      <a:srgbClr val="000096"/>
                    </a:solidFill>
                  </a:rPr>
                  <a:t> </a:t>
                </a:r>
                <a:r>
                  <a:rPr lang="de-DE" dirty="0" err="1" smtClean="0">
                    <a:solidFill>
                      <a:srgbClr val="000096"/>
                    </a:solidFill>
                  </a:rPr>
                  <a:t>pairs</a:t>
                </a:r>
                <a:endParaRPr lang="de-DE" dirty="0" smtClean="0">
                  <a:solidFill>
                    <a:srgbClr val="000096"/>
                  </a:solidFill>
                </a:endParaRPr>
              </a:p>
              <a:p>
                <a14:m>
                  <m:oMath xmlns:m="http://schemas.openxmlformats.org/officeDocument/2006/math">
                    <m:sSub>
                      <m:sSubPr>
                        <m:ctrlPr>
                          <a:rPr lang="en-US" b="0" i="1" smtClean="0">
                            <a:solidFill>
                              <a:srgbClr val="000096"/>
                            </a:solidFill>
                            <a:latin typeface="Cambria Math"/>
                          </a:rPr>
                        </m:ctrlPr>
                      </m:sSubPr>
                      <m:e>
                        <m:r>
                          <a:rPr lang="en-US" b="0" i="1" smtClean="0">
                            <a:solidFill>
                              <a:srgbClr val="000096"/>
                            </a:solidFill>
                            <a:latin typeface="Cambria Math"/>
                          </a:rPr>
                          <m:t>𝑛</m:t>
                        </m:r>
                      </m:e>
                      <m:sub>
                        <m:r>
                          <a:rPr lang="en-US" b="0" i="1" smtClean="0">
                            <a:solidFill>
                              <a:srgbClr val="000096"/>
                            </a:solidFill>
                            <a:latin typeface="Cambria Math"/>
                          </a:rPr>
                          <m:t>𝑖𝑜𝑛</m:t>
                        </m:r>
                        <m:r>
                          <a:rPr lang="en-US" b="0" i="1" smtClean="0">
                            <a:solidFill>
                              <a:srgbClr val="000096"/>
                            </a:solidFill>
                            <a:latin typeface="Cambria Math"/>
                          </a:rPr>
                          <m:t>,</m:t>
                        </m:r>
                        <m:r>
                          <a:rPr lang="en-US" b="0" i="1" smtClean="0">
                            <a:solidFill>
                              <a:srgbClr val="000096"/>
                            </a:solidFill>
                            <a:latin typeface="Cambria Math"/>
                          </a:rPr>
                          <m:t>𝑏𝑎𝑐𝑘</m:t>
                        </m:r>
                      </m:sub>
                    </m:sSub>
                    <m:r>
                      <a:rPr lang="en-US" b="0" i="1" smtClean="0">
                        <a:solidFill>
                          <a:srgbClr val="000096"/>
                        </a:solidFill>
                        <a:latin typeface="Cambria Math"/>
                      </a:rPr>
                      <m:t>=</m:t>
                    </m:r>
                  </m:oMath>
                </a14:m>
                <a:r>
                  <a:rPr lang="de-DE" dirty="0" smtClean="0">
                    <a:solidFill>
                      <a:srgbClr val="000096"/>
                    </a:solidFill>
                  </a:rPr>
                  <a:t> </a:t>
                </a:r>
                <a:r>
                  <a:rPr lang="de-DE" dirty="0" err="1" smtClean="0">
                    <a:solidFill>
                      <a:srgbClr val="000096"/>
                    </a:solidFill>
                  </a:rPr>
                  <a:t>number</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ions</a:t>
                </a:r>
                <a:r>
                  <a:rPr lang="de-DE" dirty="0" smtClean="0">
                    <a:solidFill>
                      <a:srgbClr val="000096"/>
                    </a:solidFill>
                  </a:rPr>
                  <a:t> </a:t>
                </a:r>
                <a:r>
                  <a:rPr lang="de-DE" dirty="0" err="1" smtClean="0">
                    <a:solidFill>
                      <a:srgbClr val="000096"/>
                    </a:solidFill>
                  </a:rPr>
                  <a:t>drifting</a:t>
                </a:r>
                <a:r>
                  <a:rPr lang="de-DE" dirty="0" smtClean="0">
                    <a:solidFill>
                      <a:srgbClr val="000096"/>
                    </a:solidFill>
                  </a:rPr>
                  <a:t> back </a:t>
                </a:r>
                <a:r>
                  <a:rPr lang="de-DE" dirty="0" err="1" smtClean="0">
                    <a:solidFill>
                      <a:srgbClr val="000096"/>
                    </a:solidFill>
                  </a:rPr>
                  <a:t>into</a:t>
                </a:r>
                <a:r>
                  <a:rPr lang="de-DE" dirty="0" smtClean="0">
                    <a:solidFill>
                      <a:srgbClr val="000096"/>
                    </a:solidFill>
                  </a:rPr>
                  <a:t> </a:t>
                </a:r>
              </a:p>
              <a:p>
                <a:r>
                  <a:rPr lang="de-DE" dirty="0">
                    <a:solidFill>
                      <a:srgbClr val="000096"/>
                    </a:solidFill>
                  </a:rPr>
                  <a:t> </a:t>
                </a:r>
                <a:r>
                  <a:rPr lang="de-DE" dirty="0" smtClean="0">
                    <a:solidFill>
                      <a:srgbClr val="000096"/>
                    </a:solidFill>
                  </a:rPr>
                  <a:t>                 </a:t>
                </a:r>
                <a:r>
                  <a:rPr lang="de-DE" dirty="0" err="1" smtClean="0">
                    <a:solidFill>
                      <a:srgbClr val="000096"/>
                    </a:solidFill>
                  </a:rPr>
                  <a:t>drift</a:t>
                </a:r>
                <a:r>
                  <a:rPr lang="de-DE" dirty="0" smtClean="0">
                    <a:solidFill>
                      <a:srgbClr val="000096"/>
                    </a:solidFill>
                  </a:rPr>
                  <a:t> </a:t>
                </a:r>
                <a:r>
                  <a:rPr lang="de-DE" dirty="0" err="1" smtClean="0">
                    <a:solidFill>
                      <a:srgbClr val="000096"/>
                    </a:solidFill>
                  </a:rPr>
                  <a:t>volume</a:t>
                </a:r>
                <a:endParaRPr lang="de-DE" dirty="0" smtClean="0">
                  <a:solidFill>
                    <a:srgbClr val="000096"/>
                  </a:solidFill>
                </a:endParaRPr>
              </a:p>
            </p:txBody>
          </p:sp>
        </mc:Choice>
        <mc:Fallback>
          <p:sp>
            <p:nvSpPr>
              <p:cNvPr id="11" name="Textfeld 10"/>
              <p:cNvSpPr txBox="1">
                <a:spLocks noRot="1" noChangeAspect="1" noMove="1" noResize="1" noEditPoints="1" noAdjustHandles="1" noChangeArrowheads="1" noChangeShapeType="1" noTextEdit="1"/>
              </p:cNvSpPr>
              <p:nvPr/>
            </p:nvSpPr>
            <p:spPr>
              <a:xfrm>
                <a:off x="251520" y="1936295"/>
                <a:ext cx="5400600" cy="2284793"/>
              </a:xfrm>
              <a:prstGeom prst="rect">
                <a:avLst/>
              </a:prstGeom>
              <a:blipFill rotWithShape="1">
                <a:blip r:embed="rId4"/>
                <a:stretch>
                  <a:fillRect t="-1070" b="-4278"/>
                </a:stretch>
              </a:blipFill>
            </p:spPr>
            <p:txBody>
              <a:bodyPr/>
              <a:lstStyle/>
              <a:p>
                <a:r>
                  <a:rPr lang="de-DE">
                    <a:noFill/>
                  </a:rPr>
                  <a:t> </a:t>
                </a:r>
              </a:p>
            </p:txBody>
          </p:sp>
        </mc:Fallback>
      </mc:AlternateContent>
    </p:spTree>
    <p:extLst>
      <p:ext uri="{BB962C8B-B14F-4D97-AF65-F5344CB8AC3E}">
        <p14:creationId xmlns:p14="http://schemas.microsoft.com/office/powerpoint/2010/main" val="2577477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IB </a:t>
            </a:r>
            <a:r>
              <a:rPr lang="de-DE" dirty="0" err="1" smtClean="0"/>
              <a:t>vs</a:t>
            </a:r>
            <a:r>
              <a:rPr lang="de-DE" dirty="0" smtClean="0"/>
              <a:t> </a:t>
            </a:r>
            <a:r>
              <a:rPr lang="de-DE" dirty="0" err="1" smtClean="0"/>
              <a:t>Energy</a:t>
            </a:r>
            <a:r>
              <a:rPr lang="de-DE" dirty="0" smtClean="0"/>
              <a:t> Resolution</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6674769" cy="364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44016" y="4869160"/>
            <a:ext cx="8820472" cy="147732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de-DE" dirty="0" smtClean="0">
                <a:solidFill>
                  <a:srgbClr val="000096"/>
                </a:solidFill>
              </a:rPr>
              <a:t>IB </a:t>
            </a:r>
            <a:r>
              <a:rPr lang="de-DE" dirty="0" err="1" smtClean="0">
                <a:solidFill>
                  <a:srgbClr val="000096"/>
                </a:solidFill>
              </a:rPr>
              <a:t>and</a:t>
            </a:r>
            <a:r>
              <a:rPr lang="de-DE" dirty="0" smtClean="0">
                <a:solidFill>
                  <a:srgbClr val="000096"/>
                </a:solidFill>
              </a:rPr>
              <a:t> </a:t>
            </a:r>
            <a:r>
              <a:rPr lang="de-DE" dirty="0" err="1" smtClean="0">
                <a:solidFill>
                  <a:srgbClr val="000096"/>
                </a:solidFill>
              </a:rPr>
              <a:t>energy</a:t>
            </a:r>
            <a:r>
              <a:rPr lang="de-DE" dirty="0" smtClean="0">
                <a:solidFill>
                  <a:srgbClr val="000096"/>
                </a:solidFill>
              </a:rPr>
              <a:t> </a:t>
            </a:r>
            <a:r>
              <a:rPr lang="de-DE" dirty="0" err="1" smtClean="0">
                <a:solidFill>
                  <a:srgbClr val="000096"/>
                </a:solidFill>
              </a:rPr>
              <a:t>resolution</a:t>
            </a:r>
            <a:r>
              <a:rPr lang="de-DE" dirty="0" smtClean="0">
                <a:solidFill>
                  <a:srgbClr val="000096"/>
                </a:solidFill>
              </a:rPr>
              <a:t> </a:t>
            </a:r>
            <a:r>
              <a:rPr lang="de-DE" dirty="0" err="1" smtClean="0">
                <a:solidFill>
                  <a:srgbClr val="000096"/>
                </a:solidFill>
              </a:rPr>
              <a:t>are</a:t>
            </a:r>
            <a:r>
              <a:rPr lang="de-DE" dirty="0" smtClean="0">
                <a:solidFill>
                  <a:srgbClr val="000096"/>
                </a:solidFill>
              </a:rPr>
              <a:t> </a:t>
            </a:r>
            <a:r>
              <a:rPr lang="de-DE" dirty="0" err="1" smtClean="0">
                <a:solidFill>
                  <a:srgbClr val="000096"/>
                </a:solidFill>
              </a:rPr>
              <a:t>anticorrelated</a:t>
            </a:r>
            <a:r>
              <a:rPr lang="de-DE" dirty="0" smtClean="0">
                <a:solidFill>
                  <a:srgbClr val="000096"/>
                </a:solidFill>
              </a:rPr>
              <a:t> </a:t>
            </a:r>
            <a:r>
              <a:rPr lang="de-DE" dirty="0" err="1" smtClean="0">
                <a:solidFill>
                  <a:srgbClr val="000096"/>
                </a:solidFill>
              </a:rPr>
              <a:t>when</a:t>
            </a:r>
            <a:r>
              <a:rPr lang="de-DE" dirty="0" smtClean="0">
                <a:solidFill>
                  <a:srgbClr val="000096"/>
                </a:solidFill>
              </a:rPr>
              <a:t> U</a:t>
            </a:r>
            <a:r>
              <a:rPr lang="de-DE" baseline="-25000" dirty="0" smtClean="0">
                <a:solidFill>
                  <a:srgbClr val="000096"/>
                </a:solidFill>
              </a:rPr>
              <a:t>GEM1</a:t>
            </a:r>
            <a:r>
              <a:rPr lang="de-DE" dirty="0" smtClean="0">
                <a:solidFill>
                  <a:srgbClr val="000096"/>
                </a:solidFill>
              </a:rPr>
              <a:t> </a:t>
            </a:r>
            <a:r>
              <a:rPr lang="de-DE" dirty="0" err="1" smtClean="0">
                <a:solidFill>
                  <a:srgbClr val="000096"/>
                </a:solidFill>
              </a:rPr>
              <a:t>is</a:t>
            </a:r>
            <a:r>
              <a:rPr lang="de-DE" dirty="0" smtClean="0">
                <a:solidFill>
                  <a:srgbClr val="000096"/>
                </a:solidFill>
              </a:rPr>
              <a:t> </a:t>
            </a:r>
            <a:r>
              <a:rPr lang="de-DE" dirty="0" err="1" smtClean="0">
                <a:solidFill>
                  <a:srgbClr val="000096"/>
                </a:solidFill>
              </a:rPr>
              <a:t>varied</a:t>
            </a:r>
            <a:endParaRPr lang="de-DE" dirty="0" smtClean="0">
              <a:solidFill>
                <a:srgbClr val="000096"/>
              </a:solidFill>
            </a:endParaRPr>
          </a:p>
          <a:p>
            <a:pPr marL="342900" indent="-342900">
              <a:spcBef>
                <a:spcPts val="600"/>
              </a:spcBef>
              <a:buFont typeface="Arial" panose="020B0604020202020204" pitchFamily="34" charset="0"/>
              <a:buChar char="•"/>
            </a:pPr>
            <a:r>
              <a:rPr lang="de-DE" dirty="0" smtClean="0">
                <a:solidFill>
                  <a:srgbClr val="000096"/>
                </a:solidFill>
              </a:rPr>
              <a:t>Goals </a:t>
            </a:r>
            <a:r>
              <a:rPr lang="de-DE" dirty="0" err="1" smtClean="0">
                <a:solidFill>
                  <a:srgbClr val="000096"/>
                </a:solidFill>
              </a:rPr>
              <a:t>have</a:t>
            </a:r>
            <a:r>
              <a:rPr lang="de-DE" dirty="0" smtClean="0">
                <a:solidFill>
                  <a:srgbClr val="000096"/>
                </a:solidFill>
              </a:rPr>
              <a:t> </a:t>
            </a:r>
            <a:r>
              <a:rPr lang="de-DE" dirty="0" err="1" smtClean="0">
                <a:solidFill>
                  <a:srgbClr val="000096"/>
                </a:solidFill>
              </a:rPr>
              <a:t>been</a:t>
            </a:r>
            <a:r>
              <a:rPr lang="de-DE" dirty="0" smtClean="0">
                <a:solidFill>
                  <a:srgbClr val="000096"/>
                </a:solidFill>
              </a:rPr>
              <a:t> </a:t>
            </a:r>
            <a:r>
              <a:rPr lang="de-DE" dirty="0" err="1" smtClean="0">
                <a:solidFill>
                  <a:srgbClr val="000096"/>
                </a:solidFill>
              </a:rPr>
              <a:t>reached</a:t>
            </a:r>
            <a:r>
              <a:rPr lang="de-DE" dirty="0" smtClean="0">
                <a:solidFill>
                  <a:srgbClr val="000096"/>
                </a:solidFill>
              </a:rPr>
              <a:t>,</a:t>
            </a:r>
            <a:r>
              <a:rPr lang="de-DE" dirty="0" smtClean="0">
                <a:solidFill>
                  <a:srgbClr val="000096"/>
                </a:solidFill>
              </a:rPr>
              <a:t> </a:t>
            </a:r>
            <a:r>
              <a:rPr lang="de-DE" dirty="0" err="1" smtClean="0">
                <a:solidFill>
                  <a:srgbClr val="000096"/>
                </a:solidFill>
              </a:rPr>
              <a:t>even</a:t>
            </a:r>
            <a:r>
              <a:rPr lang="de-DE" dirty="0" smtClean="0">
                <a:solidFill>
                  <a:srgbClr val="000096"/>
                </a:solidFill>
              </a:rPr>
              <a:t> </a:t>
            </a:r>
            <a:r>
              <a:rPr lang="de-DE" dirty="0" err="1" smtClean="0">
                <a:solidFill>
                  <a:srgbClr val="000096"/>
                </a:solidFill>
              </a:rPr>
              <a:t>with</a:t>
            </a:r>
            <a:r>
              <a:rPr lang="de-DE" dirty="0" smtClean="0">
                <a:solidFill>
                  <a:srgbClr val="000096"/>
                </a:solidFill>
              </a:rPr>
              <a:t> </a:t>
            </a:r>
            <a:r>
              <a:rPr lang="de-DE" dirty="0" err="1" smtClean="0">
                <a:solidFill>
                  <a:srgbClr val="000096"/>
                </a:solidFill>
              </a:rPr>
              <a:t>some</a:t>
            </a:r>
            <a:r>
              <a:rPr lang="de-DE" dirty="0" smtClean="0">
                <a:solidFill>
                  <a:srgbClr val="000096"/>
                </a:solidFill>
              </a:rPr>
              <a:t> </a:t>
            </a:r>
            <a:r>
              <a:rPr lang="de-DE" dirty="0" err="1" smtClean="0">
                <a:solidFill>
                  <a:srgbClr val="000096"/>
                </a:solidFill>
              </a:rPr>
              <a:t>margin</a:t>
            </a:r>
            <a:r>
              <a:rPr lang="de-DE" dirty="0" smtClean="0">
                <a:solidFill>
                  <a:srgbClr val="000096"/>
                </a:solidFill>
              </a:rPr>
              <a:t> </a:t>
            </a:r>
            <a:r>
              <a:rPr lang="de-DE" dirty="0" err="1" smtClean="0">
                <a:solidFill>
                  <a:srgbClr val="000096"/>
                </a:solidFill>
              </a:rPr>
              <a:t>for</a:t>
            </a:r>
            <a:r>
              <a:rPr lang="de-DE" dirty="0" smtClean="0">
                <a:solidFill>
                  <a:srgbClr val="000096"/>
                </a:solidFill>
              </a:rPr>
              <a:t> </a:t>
            </a:r>
            <a:r>
              <a:rPr lang="de-DE" dirty="0" err="1" smtClean="0">
                <a:solidFill>
                  <a:srgbClr val="000096"/>
                </a:solidFill>
              </a:rPr>
              <a:t>fine</a:t>
            </a:r>
            <a:r>
              <a:rPr lang="de-DE" dirty="0" smtClean="0">
                <a:solidFill>
                  <a:srgbClr val="000096"/>
                </a:solidFill>
              </a:rPr>
              <a:t>-tuning</a:t>
            </a:r>
          </a:p>
          <a:p>
            <a:pPr marL="342900" indent="-342900">
              <a:spcBef>
                <a:spcPts val="600"/>
              </a:spcBef>
              <a:buFont typeface="Arial" panose="020B0604020202020204" pitchFamily="34" charset="0"/>
              <a:buChar char="•"/>
            </a:pPr>
            <a:r>
              <a:rPr lang="de-DE" dirty="0" smtClean="0">
                <a:solidFill>
                  <a:srgbClr val="000096"/>
                </a:solidFill>
              </a:rPr>
              <a:t>Much larger </a:t>
            </a:r>
            <a:r>
              <a:rPr lang="de-DE" dirty="0" err="1" smtClean="0">
                <a:solidFill>
                  <a:srgbClr val="000096"/>
                </a:solidFill>
              </a:rPr>
              <a:t>phase</a:t>
            </a:r>
            <a:r>
              <a:rPr lang="de-DE" dirty="0" smtClean="0">
                <a:solidFill>
                  <a:srgbClr val="000096"/>
                </a:solidFill>
              </a:rPr>
              <a:t> </a:t>
            </a:r>
            <a:r>
              <a:rPr lang="de-DE" dirty="0" err="1" smtClean="0">
                <a:solidFill>
                  <a:srgbClr val="000096"/>
                </a:solidFill>
              </a:rPr>
              <a:t>space</a:t>
            </a:r>
            <a:r>
              <a:rPr lang="de-DE" dirty="0" smtClean="0">
                <a:solidFill>
                  <a:srgbClr val="000096"/>
                </a:solidFill>
              </a:rPr>
              <a:t> </a:t>
            </a:r>
            <a:r>
              <a:rPr lang="de-DE" dirty="0" err="1" smtClean="0">
                <a:solidFill>
                  <a:srgbClr val="000096"/>
                </a:solidFill>
              </a:rPr>
              <a:t>scanned</a:t>
            </a:r>
            <a:r>
              <a:rPr lang="de-DE" dirty="0" smtClean="0">
                <a:solidFill>
                  <a:srgbClr val="000096"/>
                </a:solidFill>
              </a:rPr>
              <a:t> </a:t>
            </a:r>
            <a:r>
              <a:rPr lang="de-DE" dirty="0" smtClean="0">
                <a:solidFill>
                  <a:srgbClr val="000096"/>
                </a:solidFill>
                <a:sym typeface="Wingdings 3"/>
              </a:rPr>
              <a:t> </a:t>
            </a:r>
            <a:r>
              <a:rPr lang="de-DE" dirty="0" err="1" smtClean="0">
                <a:solidFill>
                  <a:srgbClr val="000096"/>
                </a:solidFill>
                <a:sym typeface="Wingdings 3"/>
              </a:rPr>
              <a:t>no</a:t>
            </a:r>
            <a:r>
              <a:rPr lang="de-DE" dirty="0" smtClean="0">
                <a:solidFill>
                  <a:srgbClr val="000096"/>
                </a:solidFill>
                <a:sym typeface="Wingdings 3"/>
              </a:rPr>
              <a:t> </a:t>
            </a:r>
            <a:r>
              <a:rPr lang="de-DE" dirty="0" err="1" smtClean="0">
                <a:solidFill>
                  <a:srgbClr val="000096"/>
                </a:solidFill>
                <a:sym typeface="Wingdings 3"/>
              </a:rPr>
              <a:t>significant</a:t>
            </a:r>
            <a:r>
              <a:rPr lang="de-DE" dirty="0" smtClean="0">
                <a:solidFill>
                  <a:srgbClr val="000096"/>
                </a:solidFill>
                <a:sym typeface="Wingdings 3"/>
              </a:rPr>
              <a:t> </a:t>
            </a:r>
            <a:r>
              <a:rPr lang="de-DE" dirty="0" err="1" smtClean="0">
                <a:solidFill>
                  <a:srgbClr val="000096"/>
                </a:solidFill>
                <a:sym typeface="Wingdings 3"/>
              </a:rPr>
              <a:t>improvement</a:t>
            </a:r>
            <a:r>
              <a:rPr lang="de-DE" dirty="0" smtClean="0">
                <a:solidFill>
                  <a:srgbClr val="000096"/>
                </a:solidFill>
                <a:sym typeface="Wingdings 3"/>
              </a:rPr>
              <a:t> </a:t>
            </a:r>
            <a:r>
              <a:rPr lang="de-DE" dirty="0" err="1" smtClean="0">
                <a:solidFill>
                  <a:srgbClr val="000096"/>
                </a:solidFill>
                <a:sym typeface="Wingdings 3"/>
              </a:rPr>
              <a:t>expected</a:t>
            </a:r>
            <a:endParaRPr lang="de-DE" dirty="0" smtClean="0">
              <a:solidFill>
                <a:srgbClr val="000096"/>
              </a:solidFill>
            </a:endParaRPr>
          </a:p>
        </p:txBody>
      </p:sp>
    </p:spTree>
    <p:extLst>
      <p:ext uri="{BB962C8B-B14F-4D97-AF65-F5344CB8AC3E}">
        <p14:creationId xmlns:p14="http://schemas.microsoft.com/office/powerpoint/2010/main" val="3238078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508104" y="3717032"/>
            <a:ext cx="3456384" cy="266429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6"/>
          <p:cNvSpPr>
            <a:spLocks noGrp="1"/>
          </p:cNvSpPr>
          <p:nvPr>
            <p:ph type="title"/>
          </p:nvPr>
        </p:nvSpPr>
        <p:spPr/>
        <p:txBody>
          <a:bodyPr/>
          <a:lstStyle/>
          <a:p>
            <a:r>
              <a:rPr lang="de-DE" dirty="0" err="1"/>
              <a:t>Limitations</a:t>
            </a:r>
            <a:r>
              <a:rPr lang="de-DE" dirty="0"/>
              <a:t> </a:t>
            </a:r>
            <a:r>
              <a:rPr lang="de-DE" dirty="0" err="1"/>
              <a:t>of</a:t>
            </a:r>
            <a:r>
              <a:rPr lang="de-DE" dirty="0"/>
              <a:t> </a:t>
            </a:r>
            <a:r>
              <a:rPr lang="de-DE" dirty="0" err="1"/>
              <a:t>Wire-based</a:t>
            </a:r>
            <a:r>
              <a:rPr lang="de-DE" dirty="0"/>
              <a:t> </a:t>
            </a:r>
            <a:r>
              <a:rPr lang="de-DE" dirty="0" err="1"/>
              <a:t>Detectors</a:t>
            </a:r>
            <a:endParaRPr lang="de-DE" dirty="0"/>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
        <p:nvSpPr>
          <p:cNvPr id="8" name="Textfeld 7"/>
          <p:cNvSpPr txBox="1"/>
          <p:nvPr/>
        </p:nvSpPr>
        <p:spPr>
          <a:xfrm>
            <a:off x="179512" y="1124744"/>
            <a:ext cx="9265678" cy="1938992"/>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en-US" dirty="0" smtClean="0">
                <a:solidFill>
                  <a:srgbClr val="000096"/>
                </a:solidFill>
              </a:rPr>
              <a:t>Localization </a:t>
            </a:r>
            <a:r>
              <a:rPr lang="en-US" dirty="0" smtClean="0">
                <a:solidFill>
                  <a:srgbClr val="000096"/>
                </a:solidFill>
              </a:rPr>
              <a:t>accuracy: typ. 100-500 </a:t>
            </a:r>
            <a:r>
              <a:rPr lang="en-US" dirty="0" smtClean="0">
                <a:solidFill>
                  <a:srgbClr val="000096"/>
                </a:solidFill>
                <a:latin typeface="Symbol" panose="05050102010706020507" pitchFamily="18" charset="2"/>
              </a:rPr>
              <a:t>m</a:t>
            </a:r>
            <a:r>
              <a:rPr lang="en-US" dirty="0" smtClean="0">
                <a:solidFill>
                  <a:srgbClr val="000096"/>
                </a:solidFill>
              </a:rPr>
              <a:t>m</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Volume / 2-track </a:t>
            </a:r>
            <a:r>
              <a:rPr lang="en-US" dirty="0" smtClean="0">
                <a:solidFill>
                  <a:srgbClr val="000096"/>
                </a:solidFill>
              </a:rPr>
              <a:t>resolution: typ. 10×10×10 mm</a:t>
            </a:r>
            <a:r>
              <a:rPr lang="en-US" baseline="30000" dirty="0" smtClean="0">
                <a:solidFill>
                  <a:srgbClr val="000096"/>
                </a:solidFill>
              </a:rPr>
              <a:t>3</a:t>
            </a:r>
            <a:r>
              <a:rPr lang="en-US" dirty="0" smtClean="0">
                <a:solidFill>
                  <a:srgbClr val="000096"/>
                </a:solidFill>
              </a:rPr>
              <a:t> (</a:t>
            </a:r>
            <a:r>
              <a:rPr lang="en-US" dirty="0" smtClean="0">
                <a:solidFill>
                  <a:srgbClr val="000096"/>
                </a:solidFill>
              </a:rPr>
              <a:t>signal induction on pads)</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Rate </a:t>
            </a:r>
            <a:r>
              <a:rPr lang="en-US" dirty="0" smtClean="0">
                <a:solidFill>
                  <a:srgbClr val="000096"/>
                </a:solidFill>
              </a:rPr>
              <a:t>capability: </a:t>
            </a:r>
            <a:r>
              <a:rPr lang="en-US" dirty="0">
                <a:solidFill>
                  <a:srgbClr val="000096"/>
                </a:solidFill>
                <a:sym typeface="Wingdings 3"/>
              </a:rPr>
              <a:t>limited by build-up of positive space-charge around anode </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Ion </a:t>
            </a:r>
            <a:r>
              <a:rPr lang="en-US" dirty="0">
                <a:solidFill>
                  <a:srgbClr val="000096"/>
                </a:solidFill>
              </a:rPr>
              <a:t>backflow: IB = </a:t>
            </a:r>
            <a:r>
              <a:rPr lang="en-US" dirty="0" err="1">
                <a:solidFill>
                  <a:srgbClr val="000096"/>
                </a:solidFill>
              </a:rPr>
              <a:t>I</a:t>
            </a:r>
            <a:r>
              <a:rPr lang="en-US" baseline="-25000" dirty="0" err="1">
                <a:solidFill>
                  <a:srgbClr val="000096"/>
                </a:solidFill>
              </a:rPr>
              <a:t>cathode</a:t>
            </a:r>
            <a:r>
              <a:rPr lang="en-US" dirty="0">
                <a:solidFill>
                  <a:srgbClr val="000096"/>
                </a:solidFill>
              </a:rPr>
              <a:t> / </a:t>
            </a:r>
            <a:r>
              <a:rPr lang="en-US" dirty="0" err="1">
                <a:solidFill>
                  <a:srgbClr val="000096"/>
                </a:solidFill>
              </a:rPr>
              <a:t>I</a:t>
            </a:r>
            <a:r>
              <a:rPr lang="en-US" baseline="-25000" dirty="0" err="1">
                <a:solidFill>
                  <a:srgbClr val="000096"/>
                </a:solidFill>
              </a:rPr>
              <a:t>anode</a:t>
            </a:r>
            <a:r>
              <a:rPr lang="en-US" dirty="0">
                <a:solidFill>
                  <a:srgbClr val="000096"/>
                </a:solidFill>
              </a:rPr>
              <a:t> ~ 30% for TPC with MWPC </a:t>
            </a: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A</a:t>
            </a:r>
            <a:r>
              <a:rPr lang="en-US" dirty="0" smtClean="0">
                <a:solidFill>
                  <a:srgbClr val="000096"/>
                </a:solidFill>
              </a:rPr>
              <a:t>ging and discharge damage: p</a:t>
            </a:r>
            <a:r>
              <a:rPr lang="en-US" dirty="0" smtClean="0">
                <a:solidFill>
                  <a:srgbClr val="000096"/>
                </a:solidFill>
              </a:rPr>
              <a:t>olymerization </a:t>
            </a:r>
            <a:r>
              <a:rPr lang="en-US" dirty="0">
                <a:solidFill>
                  <a:srgbClr val="000096"/>
                </a:solidFill>
              </a:rPr>
              <a:t>of organic </a:t>
            </a:r>
            <a:r>
              <a:rPr lang="en-US" dirty="0" smtClean="0">
                <a:solidFill>
                  <a:srgbClr val="000096"/>
                </a:solidFill>
              </a:rPr>
              <a:t>compounds</a:t>
            </a:r>
            <a:endParaRPr lang="en-US" dirty="0">
              <a:solidFill>
                <a:srgbClr val="000096"/>
              </a:solidFill>
            </a:endParaRPr>
          </a:p>
        </p:txBody>
      </p:sp>
      <p:sp>
        <p:nvSpPr>
          <p:cNvPr id="9" name="TextBox 6"/>
          <p:cNvSpPr txBox="1"/>
          <p:nvPr/>
        </p:nvSpPr>
        <p:spPr>
          <a:xfrm>
            <a:off x="5580112" y="3861048"/>
            <a:ext cx="2919389" cy="707886"/>
          </a:xfrm>
          <a:prstGeom prst="rect">
            <a:avLst/>
          </a:prstGeom>
          <a:noFill/>
        </p:spPr>
        <p:txBody>
          <a:bodyPr wrap="none" rtlCol="0">
            <a:spAutoFit/>
          </a:bodyPr>
          <a:lstStyle/>
          <a:p>
            <a:pPr>
              <a:buFont typeface="Wingdings 3" pitchFamily="18" charset="2"/>
              <a:buChar char="a"/>
            </a:pPr>
            <a:r>
              <a:rPr lang="en-US" dirty="0" smtClean="0">
                <a:solidFill>
                  <a:srgbClr val="FF0000"/>
                </a:solidFill>
                <a:sym typeface="Wingdings 3"/>
              </a:rPr>
              <a:t>Reduction of cell size </a:t>
            </a:r>
          </a:p>
          <a:p>
            <a:r>
              <a:rPr lang="en-US" dirty="0">
                <a:solidFill>
                  <a:srgbClr val="FF0000"/>
                </a:solidFill>
                <a:sym typeface="Wingdings 3"/>
              </a:rPr>
              <a:t> </a:t>
            </a:r>
            <a:r>
              <a:rPr lang="en-US" dirty="0" smtClean="0">
                <a:solidFill>
                  <a:srgbClr val="FF0000"/>
                </a:solidFill>
                <a:sym typeface="Wingdings 3"/>
              </a:rPr>
              <a:t>   by a factor of 10</a:t>
            </a:r>
            <a:endParaRPr lang="de-DE" dirty="0">
              <a:solidFill>
                <a:srgbClr val="FF0000"/>
              </a:solidFill>
            </a:endParaRPr>
          </a:p>
        </p:txBody>
      </p:sp>
      <p:sp>
        <p:nvSpPr>
          <p:cNvPr id="10" name="TextBox 5"/>
          <p:cNvSpPr txBox="1"/>
          <p:nvPr/>
        </p:nvSpPr>
        <p:spPr>
          <a:xfrm>
            <a:off x="5868144" y="4725144"/>
            <a:ext cx="2898679" cy="1554272"/>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Photolithography</a:t>
            </a:r>
          </a:p>
          <a:p>
            <a:pPr>
              <a:spcBef>
                <a:spcPts val="600"/>
              </a:spcBef>
              <a:buFont typeface="Arial" pitchFamily="34" charset="0"/>
              <a:buChar char="•"/>
            </a:pPr>
            <a:r>
              <a:rPr lang="en-US" dirty="0" smtClean="0">
                <a:solidFill>
                  <a:srgbClr val="000096"/>
                </a:solidFill>
              </a:rPr>
              <a:t> Etching</a:t>
            </a:r>
          </a:p>
          <a:p>
            <a:pPr>
              <a:spcBef>
                <a:spcPts val="600"/>
              </a:spcBef>
              <a:buFont typeface="Arial" pitchFamily="34" charset="0"/>
              <a:buChar char="•"/>
            </a:pPr>
            <a:r>
              <a:rPr lang="en-US" dirty="0" smtClean="0">
                <a:solidFill>
                  <a:srgbClr val="000096"/>
                </a:solidFill>
              </a:rPr>
              <a:t> Coating</a:t>
            </a:r>
          </a:p>
          <a:p>
            <a:pPr>
              <a:spcBef>
                <a:spcPts val="600"/>
              </a:spcBef>
              <a:buFont typeface="Arial" pitchFamily="34" charset="0"/>
              <a:buChar char="•"/>
            </a:pPr>
            <a:r>
              <a:rPr lang="en-US" dirty="0" smtClean="0">
                <a:solidFill>
                  <a:srgbClr val="000096"/>
                </a:solidFill>
              </a:rPr>
              <a:t> Wafer post-processing</a:t>
            </a:r>
            <a:endParaRPr lang="de-DE" dirty="0">
              <a:solidFill>
                <a:srgbClr val="000096"/>
              </a:solidFill>
            </a:endParaRPr>
          </a:p>
        </p:txBody>
      </p:sp>
      <p:pic>
        <p:nvPicPr>
          <p:cNvPr id="11" name="Picture 3" descr="aged wire 1.pic"/>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6336" y="3520512"/>
            <a:ext cx="2902042" cy="2237719"/>
          </a:xfrm>
          <a:prstGeom prst="rect">
            <a:avLst/>
          </a:prstGeom>
        </p:spPr>
      </p:pic>
      <p:sp>
        <p:nvSpPr>
          <p:cNvPr id="12" name="TextBox 4"/>
          <p:cNvSpPr txBox="1"/>
          <p:nvPr/>
        </p:nvSpPr>
        <p:spPr>
          <a:xfrm>
            <a:off x="946336" y="5852010"/>
            <a:ext cx="2755691" cy="276999"/>
          </a:xfrm>
          <a:prstGeom prst="rect">
            <a:avLst/>
          </a:prstGeom>
          <a:solidFill>
            <a:schemeClr val="bg1"/>
          </a:solidFill>
          <a:ln>
            <a:solidFill>
              <a:schemeClr val="bg1"/>
            </a:solidFill>
          </a:ln>
        </p:spPr>
        <p:txBody>
          <a:bodyPr wrap="none" rtlCol="0">
            <a:spAutoFit/>
          </a:bodyPr>
          <a:lstStyle/>
          <a:p>
            <a:r>
              <a:rPr lang="en-US" sz="1200" dirty="0" smtClean="0">
                <a:solidFill>
                  <a:srgbClr val="000096"/>
                </a:solidFill>
              </a:rPr>
              <a:t>[O</a:t>
            </a:r>
            <a:r>
              <a:rPr lang="en-US" sz="1200" dirty="0" smtClean="0">
                <a:solidFill>
                  <a:srgbClr val="000096"/>
                </a:solidFill>
              </a:rPr>
              <a:t>. </a:t>
            </a:r>
            <a:r>
              <a:rPr lang="en-US" sz="1200" dirty="0" err="1" smtClean="0">
                <a:solidFill>
                  <a:srgbClr val="000096"/>
                </a:solidFill>
              </a:rPr>
              <a:t>Ullaland</a:t>
            </a:r>
            <a:r>
              <a:rPr lang="en-US" sz="1200" dirty="0" smtClean="0">
                <a:solidFill>
                  <a:srgbClr val="000096"/>
                </a:solidFill>
              </a:rPr>
              <a:t>, </a:t>
            </a:r>
            <a:r>
              <a:rPr lang="en-US" sz="1200" dirty="0" smtClean="0">
                <a:solidFill>
                  <a:srgbClr val="000096"/>
                </a:solidFill>
              </a:rPr>
              <a:t>LBL-21170, 107 </a:t>
            </a:r>
            <a:r>
              <a:rPr lang="en-US" sz="1200" dirty="0" smtClean="0">
                <a:solidFill>
                  <a:srgbClr val="000096"/>
                </a:solidFill>
              </a:rPr>
              <a:t>(</a:t>
            </a:r>
            <a:r>
              <a:rPr lang="en-US" sz="1200" dirty="0" smtClean="0">
                <a:solidFill>
                  <a:srgbClr val="000096"/>
                </a:solidFill>
              </a:rPr>
              <a:t>1986)]</a:t>
            </a:r>
            <a:endParaRPr lang="en-US" sz="1200" dirty="0">
              <a:solidFill>
                <a:srgbClr val="000096"/>
              </a:solidFill>
            </a:endParaRPr>
          </a:p>
        </p:txBody>
      </p:sp>
    </p:spTree>
    <p:extLst>
      <p:ext uri="{BB962C8B-B14F-4D97-AF65-F5344CB8AC3E}">
        <p14:creationId xmlns:p14="http://schemas.microsoft.com/office/powerpoint/2010/main" val="258859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985721"/>
            <a:ext cx="7488832" cy="5611631"/>
          </a:xfrm>
          <a:prstGeom prst="rect">
            <a:avLst/>
          </a:prstGeom>
        </p:spPr>
      </p:pic>
      <p:sp>
        <p:nvSpPr>
          <p:cNvPr id="3" name="Titel 2"/>
          <p:cNvSpPr>
            <a:spLocks noGrp="1"/>
          </p:cNvSpPr>
          <p:nvPr>
            <p:ph type="title"/>
          </p:nvPr>
        </p:nvSpPr>
        <p:spPr/>
        <p:txBody>
          <a:bodyPr/>
          <a:lstStyle/>
          <a:p>
            <a:r>
              <a:rPr lang="en-US" dirty="0" smtClean="0"/>
              <a:t>ALICE TPC Upgrade</a:t>
            </a:r>
            <a:endParaRPr lang="de-DE" dirty="0"/>
          </a:p>
        </p:txBody>
      </p:sp>
      <p:sp>
        <p:nvSpPr>
          <p:cNvPr id="4" name="Fußzeilenplatzhalter 3"/>
          <p:cNvSpPr>
            <a:spLocks noGrp="1"/>
          </p:cNvSpPr>
          <p:nvPr>
            <p:ph type="ftr" sz="quarter" idx="11"/>
          </p:nvPr>
        </p:nvSpPr>
        <p:spPr/>
        <p:txBody>
          <a:bodyPr/>
          <a:lstStyle/>
          <a:p>
            <a:r>
              <a:rPr lang="en-GB" smtClean="0"/>
              <a:t>B. Ketzer</a:t>
            </a:r>
            <a:endParaRPr lang="en-GB" dirty="0"/>
          </a:p>
        </p:txBody>
      </p:sp>
      <p:sp>
        <p:nvSpPr>
          <p:cNvPr id="6" name="Datumsplatzhalter 5"/>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78065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859" y="1278467"/>
            <a:ext cx="4341141" cy="294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ALICE TPC Upgrade</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cxnSp>
        <p:nvCxnSpPr>
          <p:cNvPr id="11" name="Gerade Verbindung mit Pfeil 10"/>
          <p:cNvCxnSpPr/>
          <p:nvPr/>
        </p:nvCxnSpPr>
        <p:spPr>
          <a:xfrm>
            <a:off x="230859" y="3753036"/>
            <a:ext cx="997928" cy="456089"/>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58146" y="4021033"/>
            <a:ext cx="811441" cy="400110"/>
          </a:xfrm>
          <a:prstGeom prst="rect">
            <a:avLst/>
          </a:prstGeom>
          <a:noFill/>
        </p:spPr>
        <p:txBody>
          <a:bodyPr wrap="none" rtlCol="0">
            <a:spAutoFit/>
          </a:bodyPr>
          <a:lstStyle/>
          <a:p>
            <a:r>
              <a:rPr lang="de-DE" dirty="0" smtClean="0">
                <a:solidFill>
                  <a:srgbClr val="000096"/>
                </a:solidFill>
              </a:rPr>
              <a:t>50cm</a:t>
            </a:r>
          </a:p>
        </p:txBody>
      </p:sp>
      <p:cxnSp>
        <p:nvCxnSpPr>
          <p:cNvPr id="13" name="Gerade Verbindung mit Pfeil 12"/>
          <p:cNvCxnSpPr/>
          <p:nvPr/>
        </p:nvCxnSpPr>
        <p:spPr>
          <a:xfrm>
            <a:off x="3093611" y="1169269"/>
            <a:ext cx="1510430" cy="110760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rot="2268708">
            <a:off x="3381293" y="1328374"/>
            <a:ext cx="935064" cy="400110"/>
          </a:xfrm>
          <a:prstGeom prst="rect">
            <a:avLst/>
          </a:prstGeom>
          <a:noFill/>
        </p:spPr>
        <p:txBody>
          <a:bodyPr wrap="none" rtlCol="0">
            <a:spAutoFit/>
          </a:bodyPr>
          <a:lstStyle/>
          <a:p>
            <a:r>
              <a:rPr lang="de-DE" dirty="0" smtClean="0">
                <a:solidFill>
                  <a:srgbClr val="000096"/>
                </a:solidFill>
              </a:rPr>
              <a:t>114cm</a:t>
            </a:r>
          </a:p>
        </p:txBody>
      </p:sp>
      <p:cxnSp>
        <p:nvCxnSpPr>
          <p:cNvPr id="15" name="Gerade Verbindung mit Pfeil 14"/>
          <p:cNvCxnSpPr/>
          <p:nvPr/>
        </p:nvCxnSpPr>
        <p:spPr>
          <a:xfrm flipH="1">
            <a:off x="154140" y="2300777"/>
            <a:ext cx="936104" cy="48015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20008283">
            <a:off x="154140" y="2196568"/>
            <a:ext cx="811441" cy="400110"/>
          </a:xfrm>
          <a:prstGeom prst="rect">
            <a:avLst/>
          </a:prstGeom>
          <a:noFill/>
        </p:spPr>
        <p:txBody>
          <a:bodyPr wrap="none" rtlCol="0">
            <a:spAutoFit/>
          </a:bodyPr>
          <a:lstStyle/>
          <a:p>
            <a:pPr>
              <a:spcBef>
                <a:spcPts val="600"/>
              </a:spcBef>
            </a:pPr>
            <a:r>
              <a:rPr lang="en-US" dirty="0" smtClean="0">
                <a:solidFill>
                  <a:srgbClr val="000096"/>
                </a:solidFill>
              </a:rPr>
              <a:t>47cm</a:t>
            </a:r>
            <a:endParaRPr lang="de-DE" dirty="0" smtClean="0">
              <a:solidFill>
                <a:srgbClr val="000096"/>
              </a:solidFill>
            </a:endParaRPr>
          </a:p>
        </p:txBody>
      </p:sp>
      <p:cxnSp>
        <p:nvCxnSpPr>
          <p:cNvPr id="17" name="Gerade Verbindung mit Pfeil 16"/>
          <p:cNvCxnSpPr/>
          <p:nvPr/>
        </p:nvCxnSpPr>
        <p:spPr>
          <a:xfrm flipH="1">
            <a:off x="1403648" y="1104437"/>
            <a:ext cx="1440160" cy="629034"/>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rot="20215737">
            <a:off x="1547664" y="1108163"/>
            <a:ext cx="811441" cy="400110"/>
          </a:xfrm>
          <a:prstGeom prst="rect">
            <a:avLst/>
          </a:prstGeom>
          <a:noFill/>
        </p:spPr>
        <p:txBody>
          <a:bodyPr wrap="none" rtlCol="0">
            <a:spAutoFit/>
          </a:bodyPr>
          <a:lstStyle/>
          <a:p>
            <a:pPr>
              <a:spcBef>
                <a:spcPts val="600"/>
              </a:spcBef>
            </a:pPr>
            <a:r>
              <a:rPr lang="en-US" dirty="0" smtClean="0">
                <a:solidFill>
                  <a:srgbClr val="000096"/>
                </a:solidFill>
              </a:rPr>
              <a:t>87cm</a:t>
            </a:r>
            <a:endParaRPr lang="de-DE" dirty="0" smtClean="0">
              <a:solidFill>
                <a:srgbClr val="000096"/>
              </a:solidFill>
            </a:endParaRPr>
          </a:p>
        </p:txBody>
      </p:sp>
      <p:pic>
        <p:nvPicPr>
          <p:cNvPr id="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832396"/>
            <a:ext cx="4465117" cy="162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980728"/>
            <a:ext cx="3408513" cy="548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1667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ALICE TPC Upgrade</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99686"/>
            <a:ext cx="353970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109382"/>
            <a:ext cx="359092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3140966"/>
            <a:ext cx="3479494" cy="3373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15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Front-end Electronics</a:t>
            </a:r>
            <a:endParaRPr lang="de-DE" dirty="0"/>
          </a:p>
        </p:txBody>
      </p:sp>
      <mc:AlternateContent xmlns:mc="http://schemas.openxmlformats.org/markup-compatibility/2006">
        <mc:Choice xmlns:a14="http://schemas.microsoft.com/office/drawing/2010/main" Requires="a14">
          <p:sp>
            <p:nvSpPr>
              <p:cNvPr id="3" name="Textfeld 2"/>
              <p:cNvSpPr txBox="1"/>
              <p:nvPr/>
            </p:nvSpPr>
            <p:spPr>
              <a:xfrm>
                <a:off x="107504" y="1022359"/>
                <a:ext cx="5040560" cy="3247043"/>
              </a:xfrm>
              <a:prstGeom prst="rect">
                <a:avLst/>
              </a:prstGeom>
              <a:noFill/>
            </p:spPr>
            <p:txBody>
              <a:bodyPr wrap="square" rtlCol="0">
                <a:spAutoFit/>
              </a:bodyPr>
              <a:lstStyle/>
              <a:p>
                <a:pPr>
                  <a:spcBef>
                    <a:spcPts val="600"/>
                  </a:spcBef>
                </a:pPr>
                <a:r>
                  <a:rPr lang="en-US" b="1" dirty="0" smtClean="0">
                    <a:solidFill>
                      <a:srgbClr val="FF0000"/>
                    </a:solidFill>
                  </a:rPr>
                  <a:t>SAMPA ASIC:</a:t>
                </a:r>
                <a:endParaRPr lang="de-DE" b="1" dirty="0" smtClean="0">
                  <a:solidFill>
                    <a:srgbClr val="FF0000"/>
                  </a:solidFill>
                </a:endParaRPr>
              </a:p>
              <a:p>
                <a:pPr marL="342900" indent="-342900">
                  <a:spcBef>
                    <a:spcPts val="600"/>
                  </a:spcBef>
                  <a:buFont typeface="Arial" panose="020B0604020202020204" pitchFamily="34" charset="0"/>
                  <a:buChar char="•"/>
                </a:pPr>
                <a:r>
                  <a:rPr lang="de-DE" dirty="0" err="1" smtClean="0">
                    <a:solidFill>
                      <a:srgbClr val="000096"/>
                    </a:solidFill>
                  </a:rPr>
                  <a:t>Polarity</a:t>
                </a:r>
                <a:r>
                  <a:rPr lang="de-DE" dirty="0" smtClean="0">
                    <a:solidFill>
                      <a:srgbClr val="000096"/>
                    </a:solidFill>
                  </a:rPr>
                  <a:t> </a:t>
                </a:r>
                <a:r>
                  <a:rPr lang="de-DE" dirty="0" err="1" smtClean="0">
                    <a:solidFill>
                      <a:srgbClr val="000096"/>
                    </a:solidFill>
                  </a:rPr>
                  <a:t>opposite</a:t>
                </a:r>
                <a:r>
                  <a:rPr lang="de-DE" dirty="0" smtClean="0">
                    <a:solidFill>
                      <a:srgbClr val="000096"/>
                    </a:solidFill>
                  </a:rPr>
                  <a:t> </a:t>
                </a:r>
                <a:r>
                  <a:rPr lang="de-DE" dirty="0" err="1" smtClean="0">
                    <a:solidFill>
                      <a:srgbClr val="000096"/>
                    </a:solidFill>
                  </a:rPr>
                  <a:t>wrt</a:t>
                </a:r>
                <a:r>
                  <a:rPr lang="de-DE" dirty="0" smtClean="0">
                    <a:solidFill>
                      <a:srgbClr val="000096"/>
                    </a:solidFill>
                  </a:rPr>
                  <a:t> MWPC</a:t>
                </a:r>
              </a:p>
              <a:p>
                <a:pPr marL="342900" indent="-342900">
                  <a:spcBef>
                    <a:spcPts val="600"/>
                  </a:spcBef>
                  <a:buFont typeface="Arial" panose="020B0604020202020204" pitchFamily="34" charset="0"/>
                  <a:buChar char="•"/>
                </a:pPr>
                <a:r>
                  <a:rPr lang="de-DE" dirty="0" err="1" smtClean="0">
                    <a:solidFill>
                      <a:srgbClr val="000096"/>
                    </a:solidFill>
                  </a:rPr>
                  <a:t>Continuous</a:t>
                </a:r>
                <a:r>
                  <a:rPr lang="de-DE" dirty="0" smtClean="0">
                    <a:solidFill>
                      <a:srgbClr val="000096"/>
                    </a:solidFill>
                  </a:rPr>
                  <a:t> </a:t>
                </a:r>
                <a:r>
                  <a:rPr lang="de-DE" dirty="0" err="1" smtClean="0">
                    <a:solidFill>
                      <a:srgbClr val="000096"/>
                    </a:solidFill>
                  </a:rPr>
                  <a:t>readout</a:t>
                </a:r>
                <a:r>
                  <a:rPr lang="de-DE" dirty="0" smtClean="0">
                    <a:solidFill>
                      <a:srgbClr val="000096"/>
                    </a:solidFill>
                  </a:rPr>
                  <a:t> </a:t>
                </a:r>
                <a:r>
                  <a:rPr lang="de-DE" dirty="0" smtClean="0">
                    <a:solidFill>
                      <a:srgbClr val="000096"/>
                    </a:solidFill>
                    <a:sym typeface="Wingdings 3"/>
                  </a:rPr>
                  <a:t> </a:t>
                </a:r>
                <a:r>
                  <a:rPr lang="de-DE" dirty="0" err="1" smtClean="0">
                    <a:solidFill>
                      <a:srgbClr val="000096"/>
                    </a:solidFill>
                    <a:sym typeface="Wingdings 3"/>
                  </a:rPr>
                  <a:t>simultaneous</a:t>
                </a:r>
                <a:r>
                  <a:rPr lang="de-DE" dirty="0" smtClean="0">
                    <a:solidFill>
                      <a:srgbClr val="000096"/>
                    </a:solidFill>
                    <a:sym typeface="Wingdings 3"/>
                  </a:rPr>
                  <a:t> </a:t>
                </a:r>
                <a:r>
                  <a:rPr lang="de-DE" dirty="0" err="1" smtClean="0">
                    <a:solidFill>
                      <a:srgbClr val="000096"/>
                    </a:solidFill>
                    <a:sym typeface="Wingdings 3"/>
                  </a:rPr>
                  <a:t>sampling</a:t>
                </a:r>
                <a:r>
                  <a:rPr lang="de-DE" dirty="0" smtClean="0">
                    <a:solidFill>
                      <a:srgbClr val="000096"/>
                    </a:solidFill>
                    <a:sym typeface="Wingdings 3"/>
                  </a:rPr>
                  <a:t> </a:t>
                </a:r>
                <a:r>
                  <a:rPr lang="de-DE" dirty="0" err="1" smtClean="0">
                    <a:solidFill>
                      <a:srgbClr val="000096"/>
                    </a:solidFill>
                    <a:sym typeface="Wingdings 3"/>
                  </a:rPr>
                  <a:t>and</a:t>
                </a:r>
                <a:r>
                  <a:rPr lang="de-DE" dirty="0" smtClean="0">
                    <a:solidFill>
                      <a:srgbClr val="000096"/>
                    </a:solidFill>
                    <a:sym typeface="Wingdings 3"/>
                  </a:rPr>
                  <a:t> </a:t>
                </a:r>
                <a:r>
                  <a:rPr lang="de-DE" dirty="0" err="1" smtClean="0">
                    <a:solidFill>
                      <a:srgbClr val="000096"/>
                    </a:solidFill>
                    <a:sym typeface="Wingdings 3"/>
                  </a:rPr>
                  <a:t>data</a:t>
                </a:r>
                <a:r>
                  <a:rPr lang="de-DE" dirty="0" smtClean="0">
                    <a:solidFill>
                      <a:srgbClr val="000096"/>
                    </a:solidFill>
                    <a:sym typeface="Wingdings 3"/>
                  </a:rPr>
                  <a:t> </a:t>
                </a:r>
                <a:r>
                  <a:rPr lang="de-DE" dirty="0" err="1" smtClean="0">
                    <a:solidFill>
                      <a:srgbClr val="000096"/>
                    </a:solidFill>
                    <a:sym typeface="Wingdings 3"/>
                  </a:rPr>
                  <a:t>transfer</a:t>
                </a:r>
                <a:endParaRPr lang="de-DE" dirty="0" smtClean="0">
                  <a:solidFill>
                    <a:srgbClr val="000096"/>
                  </a:solidFill>
                  <a:sym typeface="Wingdings 3"/>
                </a:endParaRPr>
              </a:p>
              <a:p>
                <a:pPr marL="342900" indent="-342900">
                  <a:spcBef>
                    <a:spcPts val="600"/>
                  </a:spcBef>
                  <a:buFont typeface="Arial" panose="020B0604020202020204" pitchFamily="34" charset="0"/>
                  <a:buChar char="•"/>
                </a:pPr>
                <a:r>
                  <a:rPr lang="de-DE" dirty="0" smtClean="0">
                    <a:solidFill>
                      <a:srgbClr val="000096"/>
                    </a:solidFill>
                    <a:sym typeface="Wingdings 3"/>
                  </a:rPr>
                  <a:t>Data </a:t>
                </a:r>
                <a:r>
                  <a:rPr lang="de-DE" dirty="0" err="1" smtClean="0">
                    <a:solidFill>
                      <a:srgbClr val="000096"/>
                    </a:solidFill>
                    <a:sym typeface="Wingdings 3"/>
                  </a:rPr>
                  <a:t>throughput</a:t>
                </a:r>
                <a:r>
                  <a:rPr lang="de-DE" dirty="0" smtClean="0">
                    <a:solidFill>
                      <a:srgbClr val="000096"/>
                    </a:solidFill>
                    <a:sym typeface="Wingdings 3"/>
                  </a:rPr>
                  <a:t>: </a:t>
                </a:r>
                <a14:m>
                  <m:oMath xmlns:m="http://schemas.openxmlformats.org/officeDocument/2006/math">
                    <m:r>
                      <a:rPr lang="de-DE" b="0" i="1" smtClean="0">
                        <a:solidFill>
                          <a:srgbClr val="000096"/>
                        </a:solidFill>
                        <a:latin typeface="Cambria Math"/>
                        <a:sym typeface="Wingdings 3"/>
                      </a:rPr>
                      <m:t>50 </m:t>
                    </m:r>
                    <m:r>
                      <m:rPr>
                        <m:nor/>
                      </m:rPr>
                      <a:rPr lang="de-DE" b="0" i="0" smtClean="0">
                        <a:solidFill>
                          <a:srgbClr val="000096"/>
                        </a:solidFill>
                        <a:latin typeface="Cambria Math"/>
                        <a:sym typeface="Wingdings 3"/>
                      </a:rPr>
                      <m:t>kHz</m:t>
                    </m:r>
                    <m:r>
                      <m:rPr>
                        <m:nor/>
                      </m:rPr>
                      <a:rPr lang="de-DE" b="0" i="0" smtClean="0">
                        <a:solidFill>
                          <a:srgbClr val="000096"/>
                        </a:solidFill>
                        <a:latin typeface="Cambria Math"/>
                        <a:sym typeface="Wingdings 3"/>
                      </a:rPr>
                      <m:t> </m:t>
                    </m:r>
                    <m:r>
                      <a:rPr lang="de-DE" b="0" i="1" smtClean="0">
                        <a:solidFill>
                          <a:srgbClr val="000096"/>
                        </a:solidFill>
                        <a:latin typeface="Cambria Math"/>
                        <a:ea typeface="Cambria Math"/>
                        <a:sym typeface="Wingdings 3"/>
                      </a:rPr>
                      <m:t>×</m:t>
                    </m:r>
                    <m:r>
                      <a:rPr lang="de-DE" b="0" i="1" smtClean="0">
                        <a:solidFill>
                          <a:srgbClr val="000096"/>
                        </a:solidFill>
                        <a:latin typeface="Cambria Math"/>
                        <a:ea typeface="Cambria Math"/>
                        <a:sym typeface="Wingdings 3"/>
                      </a:rPr>
                      <m:t>10</m:t>
                    </m:r>
                    <m:r>
                      <a:rPr lang="de-DE" b="0" i="1" smtClean="0">
                        <a:solidFill>
                          <a:srgbClr val="000096"/>
                        </a:solidFill>
                        <a:latin typeface="Cambria Math"/>
                        <a:ea typeface="Cambria Math"/>
                        <a:sym typeface="Wingdings 3"/>
                      </a:rPr>
                      <m:t>0 </m:t>
                    </m:r>
                    <m:r>
                      <m:rPr>
                        <m:nor/>
                      </m:rPr>
                      <a:rPr lang="de-DE" b="0" i="0" smtClean="0">
                        <a:solidFill>
                          <a:srgbClr val="000096"/>
                        </a:solidFill>
                        <a:latin typeface="Cambria Math"/>
                        <a:ea typeface="Cambria Math"/>
                        <a:sym typeface="Wingdings 3"/>
                      </a:rPr>
                      <m:t>MB</m:t>
                    </m:r>
                    <m:r>
                      <m:rPr>
                        <m:nor/>
                      </m:rPr>
                      <a:rPr lang="de-DE" b="0" i="0" smtClean="0">
                        <a:solidFill>
                          <a:srgbClr val="000096"/>
                        </a:solidFill>
                        <a:latin typeface="Cambria Math"/>
                        <a:ea typeface="Cambria Math"/>
                        <a:sym typeface="Wingdings 3"/>
                      </a:rPr>
                      <m:t>=5 </m:t>
                    </m:r>
                    <m:r>
                      <m:rPr>
                        <m:nor/>
                      </m:rPr>
                      <a:rPr lang="de-DE" b="0" i="0" smtClean="0">
                        <a:solidFill>
                          <a:srgbClr val="000096"/>
                        </a:solidFill>
                        <a:latin typeface="Cambria Math"/>
                        <a:ea typeface="Cambria Math"/>
                        <a:sym typeface="Wingdings 3"/>
                      </a:rPr>
                      <m:t>TB</m:t>
                    </m:r>
                    <m:r>
                      <m:rPr>
                        <m:nor/>
                      </m:rPr>
                      <a:rPr lang="de-DE" b="0" i="0" smtClean="0">
                        <a:solidFill>
                          <a:srgbClr val="000096"/>
                        </a:solidFill>
                        <a:latin typeface="Cambria Math"/>
                        <a:ea typeface="Cambria Math"/>
                        <a:sym typeface="Wingdings 3"/>
                      </a:rPr>
                      <m:t>/</m:t>
                    </m:r>
                    <m:r>
                      <m:rPr>
                        <m:nor/>
                      </m:rPr>
                      <a:rPr lang="de-DE" b="0" i="0" smtClean="0">
                        <a:solidFill>
                          <a:srgbClr val="000096"/>
                        </a:solidFill>
                        <a:latin typeface="Cambria Math"/>
                        <a:ea typeface="Cambria Math"/>
                        <a:sym typeface="Wingdings 3"/>
                      </a:rPr>
                      <m:t>s</m:t>
                    </m:r>
                  </m:oMath>
                </a14:m>
                <a:r>
                  <a:rPr lang="de-DE" dirty="0" smtClean="0">
                    <a:solidFill>
                      <a:srgbClr val="000096"/>
                    </a:solidFill>
                    <a:sym typeface="Wingdings 3"/>
                  </a:rPr>
                  <a:t> (</a:t>
                </a:r>
                <a:r>
                  <a:rPr lang="de-DE" dirty="0" err="1" smtClean="0">
                    <a:solidFill>
                      <a:srgbClr val="000096"/>
                    </a:solidFill>
                    <a:sym typeface="Wingdings 3"/>
                  </a:rPr>
                  <a:t>of</a:t>
                </a:r>
                <a:r>
                  <a:rPr lang="de-DE" dirty="0" smtClean="0">
                    <a:solidFill>
                      <a:srgbClr val="000096"/>
                    </a:solidFill>
                    <a:sym typeface="Wingdings 3"/>
                  </a:rPr>
                  <a:t> FEE, not </a:t>
                </a:r>
                <a:r>
                  <a:rPr lang="de-DE" dirty="0" err="1" smtClean="0">
                    <a:solidFill>
                      <a:srgbClr val="000096"/>
                    </a:solidFill>
                    <a:sym typeface="Wingdings 3"/>
                  </a:rPr>
                  <a:t>written</a:t>
                </a:r>
                <a:r>
                  <a:rPr lang="de-DE" dirty="0" smtClean="0">
                    <a:solidFill>
                      <a:srgbClr val="000096"/>
                    </a:solidFill>
                    <a:sym typeface="Wingdings 3"/>
                  </a:rPr>
                  <a:t> </a:t>
                </a:r>
                <a:r>
                  <a:rPr lang="de-DE" dirty="0" err="1" smtClean="0">
                    <a:solidFill>
                      <a:srgbClr val="000096"/>
                    </a:solidFill>
                    <a:sym typeface="Wingdings 3"/>
                  </a:rPr>
                  <a:t>to</a:t>
                </a:r>
                <a:r>
                  <a:rPr lang="de-DE" dirty="0" smtClean="0">
                    <a:solidFill>
                      <a:srgbClr val="000096"/>
                    </a:solidFill>
                    <a:sym typeface="Wingdings 3"/>
                  </a:rPr>
                  <a:t> </a:t>
                </a:r>
                <a:r>
                  <a:rPr lang="de-DE" dirty="0" err="1" smtClean="0">
                    <a:solidFill>
                      <a:srgbClr val="000096"/>
                    </a:solidFill>
                    <a:sym typeface="Wingdings 3"/>
                  </a:rPr>
                  <a:t>disk</a:t>
                </a:r>
                <a:r>
                  <a:rPr lang="de-DE" dirty="0" smtClean="0">
                    <a:solidFill>
                      <a:srgbClr val="000096"/>
                    </a:solidFill>
                    <a:sym typeface="Wingdings 3"/>
                  </a:rPr>
                  <a:t>)</a:t>
                </a:r>
              </a:p>
              <a:p>
                <a:pPr marL="342900" indent="-342900">
                  <a:spcBef>
                    <a:spcPts val="600"/>
                  </a:spcBef>
                  <a:buFont typeface="Arial" panose="020B0604020202020204" pitchFamily="34" charset="0"/>
                  <a:buChar char="•"/>
                </a:pPr>
                <a:r>
                  <a:rPr lang="de-DE" dirty="0" err="1" smtClean="0">
                    <a:solidFill>
                      <a:srgbClr val="000096"/>
                    </a:solidFill>
                    <a:sym typeface="Wingdings 3"/>
                  </a:rPr>
                  <a:t>Triggered</a:t>
                </a:r>
                <a:r>
                  <a:rPr lang="de-DE" dirty="0" smtClean="0">
                    <a:solidFill>
                      <a:srgbClr val="000096"/>
                    </a:solidFill>
                    <a:sym typeface="Wingdings 3"/>
                  </a:rPr>
                  <a:t> </a:t>
                </a:r>
                <a:r>
                  <a:rPr lang="de-DE" dirty="0" err="1" smtClean="0">
                    <a:solidFill>
                      <a:srgbClr val="000096"/>
                    </a:solidFill>
                    <a:sym typeface="Wingdings 3"/>
                  </a:rPr>
                  <a:t>mode</a:t>
                </a:r>
                <a:r>
                  <a:rPr lang="de-DE" dirty="0" smtClean="0">
                    <a:solidFill>
                      <a:srgbClr val="000096"/>
                    </a:solidFill>
                    <a:sym typeface="Wingdings 3"/>
                  </a:rPr>
                  <a:t> </a:t>
                </a:r>
                <a:r>
                  <a:rPr lang="de-DE" dirty="0" err="1" smtClean="0">
                    <a:solidFill>
                      <a:srgbClr val="000096"/>
                    </a:solidFill>
                    <a:sym typeface="Wingdings 3"/>
                  </a:rPr>
                  <a:t>for</a:t>
                </a:r>
                <a:r>
                  <a:rPr lang="de-DE" dirty="0" smtClean="0">
                    <a:solidFill>
                      <a:srgbClr val="000096"/>
                    </a:solidFill>
                    <a:sym typeface="Wingdings 3"/>
                  </a:rPr>
                  <a:t> </a:t>
                </a:r>
                <a:r>
                  <a:rPr lang="de-DE" dirty="0" err="1" smtClean="0">
                    <a:solidFill>
                      <a:srgbClr val="000096"/>
                    </a:solidFill>
                    <a:sym typeface="Wingdings 3"/>
                  </a:rPr>
                  <a:t>calibration</a:t>
                </a:r>
                <a:endParaRPr lang="de-DE" dirty="0" smtClean="0">
                  <a:solidFill>
                    <a:srgbClr val="000096"/>
                  </a:solidFill>
                  <a:sym typeface="Wingdings 3"/>
                </a:endParaRPr>
              </a:p>
              <a:p>
                <a:pPr marL="342900" indent="-342900">
                  <a:spcBef>
                    <a:spcPts val="600"/>
                  </a:spcBef>
                  <a:buFont typeface="Arial" panose="020B0604020202020204" pitchFamily="34" charset="0"/>
                  <a:buChar char="•"/>
                </a:pPr>
                <a:r>
                  <a:rPr lang="en-US" dirty="0" smtClean="0">
                    <a:solidFill>
                      <a:srgbClr val="000096"/>
                    </a:solidFill>
                    <a:sym typeface="Wingdings 3"/>
                  </a:rPr>
                  <a:t>Digital filter for common mode correction in DSP</a:t>
                </a:r>
                <a:endParaRPr lang="de-DE" dirty="0" smtClean="0">
                  <a:solidFill>
                    <a:srgbClr val="000096"/>
                  </a:solidFill>
                </a:endParaRPr>
              </a:p>
            </p:txBody>
          </p:sp>
        </mc:Choice>
        <mc:Fallback>
          <p:sp>
            <p:nvSpPr>
              <p:cNvPr id="3" name="Textfeld 2"/>
              <p:cNvSpPr txBox="1">
                <a:spLocks noRot="1" noChangeAspect="1" noMove="1" noResize="1" noEditPoints="1" noAdjustHandles="1" noChangeArrowheads="1" noChangeShapeType="1" noTextEdit="1"/>
              </p:cNvSpPr>
              <p:nvPr/>
            </p:nvSpPr>
            <p:spPr>
              <a:xfrm>
                <a:off x="107504" y="1022359"/>
                <a:ext cx="5040560" cy="3247043"/>
              </a:xfrm>
              <a:prstGeom prst="rect">
                <a:avLst/>
              </a:prstGeom>
              <a:blipFill rotWithShape="1">
                <a:blip r:embed="rId2"/>
                <a:stretch>
                  <a:fillRect l="-1332" t="-752" b="-2632"/>
                </a:stretch>
              </a:blipFill>
            </p:spPr>
            <p:txBody>
              <a:bodyPr/>
              <a:lstStyle/>
              <a:p>
                <a:r>
                  <a:rPr lang="de-DE">
                    <a:noFill/>
                  </a:rPr>
                  <a:t> </a:t>
                </a:r>
              </a:p>
            </p:txBody>
          </p:sp>
        </mc:Fallback>
      </mc:AlternateContent>
      <p:pic>
        <p:nvPicPr>
          <p:cNvPr id="4976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000" y="908720"/>
            <a:ext cx="4320000" cy="247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76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924332"/>
            <a:ext cx="6503764" cy="296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823936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Challenges</a:t>
            </a:r>
            <a:endParaRPr lang="de-DE" dirty="0"/>
          </a:p>
        </p:txBody>
      </p:sp>
      <p:sp>
        <p:nvSpPr>
          <p:cNvPr id="4" name="TextBox 3"/>
          <p:cNvSpPr txBox="1"/>
          <p:nvPr/>
        </p:nvSpPr>
        <p:spPr>
          <a:xfrm>
            <a:off x="4427984" y="5333146"/>
            <a:ext cx="2073003" cy="1169551"/>
          </a:xfrm>
          <a:prstGeom prst="rect">
            <a:avLst/>
          </a:prstGeom>
          <a:noFill/>
        </p:spPr>
        <p:txBody>
          <a:bodyPr wrap="none" rtlCol="0">
            <a:spAutoFit/>
          </a:bodyPr>
          <a:lstStyle/>
          <a:p>
            <a:pPr>
              <a:spcBef>
                <a:spcPts val="600"/>
              </a:spcBef>
            </a:pPr>
            <a:r>
              <a:rPr lang="en-US" b="1" dirty="0" smtClean="0">
                <a:solidFill>
                  <a:srgbClr val="FF0000"/>
                </a:solidFill>
              </a:rPr>
              <a:t>Special shapes</a:t>
            </a:r>
          </a:p>
          <a:p>
            <a:pPr lvl="1">
              <a:spcBef>
                <a:spcPts val="600"/>
              </a:spcBef>
              <a:buFont typeface="Arial" pitchFamily="34" charset="0"/>
              <a:buChar char="•"/>
            </a:pPr>
            <a:r>
              <a:rPr lang="en-US" dirty="0" smtClean="0">
                <a:solidFill>
                  <a:srgbClr val="000096"/>
                </a:solidFill>
              </a:rPr>
              <a:t> cylindrical</a:t>
            </a:r>
          </a:p>
          <a:p>
            <a:pPr lvl="1">
              <a:spcBef>
                <a:spcPts val="600"/>
              </a:spcBef>
              <a:buFont typeface="Arial" pitchFamily="34" charset="0"/>
              <a:buChar char="•"/>
            </a:pPr>
            <a:r>
              <a:rPr lang="en-US" dirty="0" smtClean="0">
                <a:solidFill>
                  <a:srgbClr val="000096"/>
                </a:solidFill>
              </a:rPr>
              <a:t> spherical</a:t>
            </a:r>
            <a:endParaRPr lang="de-DE" dirty="0">
              <a:solidFill>
                <a:srgbClr val="000096"/>
              </a:solidFill>
            </a:endParaRPr>
          </a:p>
        </p:txBody>
      </p:sp>
      <p:pic>
        <p:nvPicPr>
          <p:cNvPr id="246788" name="Picture 4"/>
          <p:cNvPicPr>
            <a:picLocks noChangeAspect="1" noChangeArrowheads="1"/>
          </p:cNvPicPr>
          <p:nvPr/>
        </p:nvPicPr>
        <p:blipFill>
          <a:blip r:embed="rId2" cstate="print"/>
          <a:srcRect/>
          <a:stretch>
            <a:fillRect/>
          </a:stretch>
        </p:blipFill>
        <p:spPr bwMode="auto">
          <a:xfrm>
            <a:off x="3491880" y="2708920"/>
            <a:ext cx="2095500" cy="2085975"/>
          </a:xfrm>
          <a:prstGeom prst="rect">
            <a:avLst/>
          </a:prstGeom>
          <a:noFill/>
          <a:ln w="9525">
            <a:noFill/>
            <a:miter lim="800000"/>
            <a:headEnd/>
            <a:tailEnd/>
          </a:ln>
        </p:spPr>
      </p:pic>
      <p:sp>
        <p:nvSpPr>
          <p:cNvPr id="6" name="TextBox 5"/>
          <p:cNvSpPr txBox="1"/>
          <p:nvPr/>
        </p:nvSpPr>
        <p:spPr>
          <a:xfrm>
            <a:off x="123905" y="2403465"/>
            <a:ext cx="3223959" cy="1169551"/>
          </a:xfrm>
          <a:prstGeom prst="rect">
            <a:avLst/>
          </a:prstGeom>
          <a:noFill/>
        </p:spPr>
        <p:txBody>
          <a:bodyPr wrap="none" rtlCol="0">
            <a:spAutoFit/>
          </a:bodyPr>
          <a:lstStyle/>
          <a:p>
            <a:pPr>
              <a:spcBef>
                <a:spcPts val="600"/>
              </a:spcBef>
            </a:pPr>
            <a:r>
              <a:rPr lang="en-US" b="1" dirty="0" smtClean="0">
                <a:solidFill>
                  <a:srgbClr val="FF0000"/>
                </a:solidFill>
              </a:rPr>
              <a:t>Higher rates</a:t>
            </a:r>
          </a:p>
          <a:p>
            <a:pPr>
              <a:spcBef>
                <a:spcPts val="600"/>
              </a:spcBef>
              <a:buFont typeface="Arial" pitchFamily="34" charset="0"/>
              <a:buChar char="•"/>
            </a:pPr>
            <a:r>
              <a:rPr lang="en-US" dirty="0" smtClean="0">
                <a:solidFill>
                  <a:srgbClr val="000096"/>
                </a:solidFill>
              </a:rPr>
              <a:t> Pixel readout</a:t>
            </a:r>
          </a:p>
          <a:p>
            <a:pPr>
              <a:spcBef>
                <a:spcPts val="600"/>
              </a:spcBef>
              <a:buFont typeface="Arial" pitchFamily="34" charset="0"/>
              <a:buChar char="•"/>
            </a:pPr>
            <a:r>
              <a:rPr lang="en-US" dirty="0" smtClean="0">
                <a:solidFill>
                  <a:srgbClr val="000096"/>
                </a:solidFill>
              </a:rPr>
              <a:t> Ion backflow suppression</a:t>
            </a:r>
          </a:p>
        </p:txBody>
      </p:sp>
      <p:sp>
        <p:nvSpPr>
          <p:cNvPr id="7" name="TextBox 6"/>
          <p:cNvSpPr txBox="1"/>
          <p:nvPr/>
        </p:nvSpPr>
        <p:spPr>
          <a:xfrm>
            <a:off x="2867001" y="980728"/>
            <a:ext cx="3001143" cy="1169551"/>
          </a:xfrm>
          <a:prstGeom prst="rect">
            <a:avLst/>
          </a:prstGeom>
          <a:noFill/>
        </p:spPr>
        <p:txBody>
          <a:bodyPr wrap="none" rtlCol="0">
            <a:spAutoFit/>
          </a:bodyPr>
          <a:lstStyle/>
          <a:p>
            <a:pPr>
              <a:spcBef>
                <a:spcPts val="600"/>
              </a:spcBef>
            </a:pPr>
            <a:r>
              <a:rPr lang="en-US" b="1" dirty="0" smtClean="0">
                <a:solidFill>
                  <a:srgbClr val="FF0000"/>
                </a:solidFill>
              </a:rPr>
              <a:t>Larger active areas</a:t>
            </a:r>
          </a:p>
          <a:p>
            <a:pPr lvl="1">
              <a:spcBef>
                <a:spcPts val="600"/>
              </a:spcBef>
              <a:buFont typeface="Arial" pitchFamily="34" charset="0"/>
              <a:buChar char="•"/>
            </a:pPr>
            <a:r>
              <a:rPr lang="en-US" dirty="0" smtClean="0">
                <a:solidFill>
                  <a:srgbClr val="000096"/>
                </a:solidFill>
              </a:rPr>
              <a:t> Bulk </a:t>
            </a:r>
            <a:r>
              <a:rPr lang="en-US" dirty="0" err="1" smtClean="0">
                <a:solidFill>
                  <a:srgbClr val="000096"/>
                </a:solidFill>
              </a:rPr>
              <a:t>Micromegas</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Single-mask GEMs</a:t>
            </a:r>
          </a:p>
        </p:txBody>
      </p:sp>
      <p:sp>
        <p:nvSpPr>
          <p:cNvPr id="8" name="TextBox 7"/>
          <p:cNvSpPr txBox="1"/>
          <p:nvPr/>
        </p:nvSpPr>
        <p:spPr>
          <a:xfrm>
            <a:off x="5516084" y="2708920"/>
            <a:ext cx="3627916" cy="1938992"/>
          </a:xfrm>
          <a:prstGeom prst="rect">
            <a:avLst/>
          </a:prstGeom>
          <a:noFill/>
        </p:spPr>
        <p:txBody>
          <a:bodyPr wrap="none" rtlCol="0">
            <a:spAutoFit/>
          </a:bodyPr>
          <a:lstStyle/>
          <a:p>
            <a:pPr>
              <a:spcBef>
                <a:spcPts val="600"/>
              </a:spcBef>
            </a:pPr>
            <a:r>
              <a:rPr lang="en-US" b="1" dirty="0" smtClean="0">
                <a:solidFill>
                  <a:srgbClr val="FF0000"/>
                </a:solidFill>
              </a:rPr>
              <a:t>Aging, discharge protection</a:t>
            </a:r>
          </a:p>
          <a:p>
            <a:pPr lvl="1">
              <a:spcBef>
                <a:spcPts val="600"/>
              </a:spcBef>
              <a:buFont typeface="Arial" pitchFamily="34" charset="0"/>
              <a:buChar char="•"/>
            </a:pPr>
            <a:r>
              <a:rPr lang="en-US" dirty="0" smtClean="0">
                <a:solidFill>
                  <a:srgbClr val="000096"/>
                </a:solidFill>
              </a:rPr>
              <a:t> Materials</a:t>
            </a:r>
          </a:p>
          <a:p>
            <a:pPr lvl="1">
              <a:spcBef>
                <a:spcPts val="600"/>
              </a:spcBef>
              <a:buFont typeface="Arial" pitchFamily="34" charset="0"/>
              <a:buChar char="•"/>
            </a:pPr>
            <a:r>
              <a:rPr lang="en-US" dirty="0" smtClean="0">
                <a:solidFill>
                  <a:srgbClr val="000096"/>
                </a:solidFill>
              </a:rPr>
              <a:t> Multi-stage amplification </a:t>
            </a:r>
          </a:p>
          <a:p>
            <a:pPr lvl="1">
              <a:spcBef>
                <a:spcPts val="600"/>
              </a:spcBef>
              <a:buFont typeface="Arial" pitchFamily="34" charset="0"/>
              <a:buChar char="•"/>
            </a:pPr>
            <a:r>
              <a:rPr lang="en-US" dirty="0" smtClean="0">
                <a:solidFill>
                  <a:srgbClr val="000096"/>
                </a:solidFill>
              </a:rPr>
              <a:t> Segmentation</a:t>
            </a:r>
          </a:p>
          <a:p>
            <a:pPr lvl="1">
              <a:spcBef>
                <a:spcPts val="600"/>
              </a:spcBef>
              <a:buFont typeface="Arial" pitchFamily="34" charset="0"/>
              <a:buChar char="•"/>
            </a:pPr>
            <a:r>
              <a:rPr lang="en-US" dirty="0" smtClean="0">
                <a:solidFill>
                  <a:srgbClr val="000096"/>
                </a:solidFill>
              </a:rPr>
              <a:t> Resistive coating</a:t>
            </a:r>
          </a:p>
        </p:txBody>
      </p:sp>
      <p:sp>
        <p:nvSpPr>
          <p:cNvPr id="9" name="TextBox 8"/>
          <p:cNvSpPr txBox="1"/>
          <p:nvPr/>
        </p:nvSpPr>
        <p:spPr>
          <a:xfrm>
            <a:off x="683568" y="4509120"/>
            <a:ext cx="2449710" cy="1169551"/>
          </a:xfrm>
          <a:prstGeom prst="rect">
            <a:avLst/>
          </a:prstGeom>
          <a:noFill/>
        </p:spPr>
        <p:txBody>
          <a:bodyPr wrap="none" rtlCol="0">
            <a:spAutoFit/>
          </a:bodyPr>
          <a:lstStyle/>
          <a:p>
            <a:pPr>
              <a:spcBef>
                <a:spcPts val="600"/>
              </a:spcBef>
            </a:pPr>
            <a:r>
              <a:rPr lang="en-US" b="1" dirty="0" smtClean="0">
                <a:solidFill>
                  <a:srgbClr val="FF0000"/>
                </a:solidFill>
              </a:rPr>
              <a:t>Higher resolutions</a:t>
            </a: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latin typeface="Symbol" pitchFamily="18" charset="2"/>
              </a:rPr>
              <a:t>m</a:t>
            </a:r>
            <a:r>
              <a:rPr lang="en-US" dirty="0" err="1" smtClean="0">
                <a:solidFill>
                  <a:srgbClr val="000096"/>
                </a:solidFill>
              </a:rPr>
              <a:t>Pixel</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rPr>
              <a:t>InGrid</a:t>
            </a:r>
            <a:endParaRPr lang="en-US" dirty="0" smtClean="0">
              <a:solidFill>
                <a:srgbClr val="000096"/>
              </a:solidFill>
            </a:endParaRPr>
          </a:p>
        </p:txBody>
      </p:sp>
      <p:sp>
        <p:nvSpPr>
          <p:cNvPr id="10" name="Rounded Rectangle 9"/>
          <p:cNvSpPr/>
          <p:nvPr/>
        </p:nvSpPr>
        <p:spPr>
          <a:xfrm>
            <a:off x="4427984" y="5301208"/>
            <a:ext cx="2051720" cy="1224136"/>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Datumsplatzhalter 11"/>
          <p:cNvSpPr>
            <a:spLocks noGrp="1"/>
          </p:cNvSpPr>
          <p:nvPr>
            <p:ph type="dt" sz="half" idx="10"/>
          </p:nvPr>
        </p:nvSpPr>
        <p:spPr/>
        <p:txBody>
          <a:bodyPr/>
          <a:lstStyle/>
          <a:p>
            <a:r>
              <a:rPr lang="de-DE" smtClean="0"/>
              <a:t>GEM Detectors</a:t>
            </a:r>
            <a:endParaRPr lang="de-DE"/>
          </a:p>
        </p:txBody>
      </p:sp>
      <p:sp>
        <p:nvSpPr>
          <p:cNvPr id="13" name="Fußzeilenplatzhalter 12"/>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5081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p:txBody>
          <a:bodyPr/>
          <a:lstStyle/>
          <a:p>
            <a:r>
              <a:rPr lang="en-US" dirty="0"/>
              <a:t>KLOE-2 at DA</a:t>
            </a:r>
            <a:r>
              <a:rPr lang="en-US" dirty="0">
                <a:latin typeface="Symbol" pitchFamily="18" charset="2"/>
              </a:rPr>
              <a:t>F</a:t>
            </a:r>
            <a:r>
              <a:rPr lang="en-US" dirty="0"/>
              <a:t>NE</a:t>
            </a:r>
          </a:p>
        </p:txBody>
      </p:sp>
      <p:sp>
        <p:nvSpPr>
          <p:cNvPr id="167953" name="Text Box 17"/>
          <p:cNvSpPr txBox="1">
            <a:spLocks noChangeAspect="1" noChangeArrowheads="1"/>
          </p:cNvSpPr>
          <p:nvPr/>
        </p:nvSpPr>
        <p:spPr bwMode="auto">
          <a:xfrm>
            <a:off x="8201025" y="3487738"/>
            <a:ext cx="942975" cy="331787"/>
          </a:xfrm>
          <a:prstGeom prst="rect">
            <a:avLst/>
          </a:prstGeom>
          <a:noFill/>
          <a:ln w="9525">
            <a:noFill/>
            <a:miter lim="800000"/>
            <a:headEnd/>
            <a:tailEnd/>
          </a:ln>
          <a:effectLst/>
        </p:spPr>
        <p:txBody>
          <a:bodyPr wrap="none">
            <a:spAutoFit/>
          </a:bodyPr>
          <a:lstStyle/>
          <a:p>
            <a:pPr>
              <a:lnSpc>
                <a:spcPct val="87000"/>
              </a:lnSpc>
              <a:buClr>
                <a:srgbClr val="000000"/>
              </a:buClr>
              <a:buSzPct val="100000"/>
              <a:buFont typeface="Arial" charset="0"/>
              <a:buNone/>
            </a:pPr>
            <a:r>
              <a:rPr lang="en-US" sz="1800">
                <a:solidFill>
                  <a:schemeClr val="bg1"/>
                </a:solidFill>
                <a:latin typeface="Tahoma" pitchFamily="34" charset="0"/>
                <a:cs typeface="Tahoma" pitchFamily="34" charset="0"/>
              </a:rPr>
              <a:t>DC wall</a:t>
            </a:r>
          </a:p>
        </p:txBody>
      </p:sp>
      <p:pic>
        <p:nvPicPr>
          <p:cNvPr id="168055" name="Picture 119" descr="kloerecol3"/>
          <p:cNvPicPr>
            <a:picLocks noChangeAspect="1" noChangeArrowheads="1"/>
          </p:cNvPicPr>
          <p:nvPr/>
        </p:nvPicPr>
        <p:blipFill>
          <a:blip r:embed="rId2" cstate="print"/>
          <a:srcRect/>
          <a:stretch>
            <a:fillRect/>
          </a:stretch>
        </p:blipFill>
        <p:spPr bwMode="auto">
          <a:xfrm>
            <a:off x="739775" y="1557338"/>
            <a:ext cx="3055938" cy="3386137"/>
          </a:xfrm>
          <a:prstGeom prst="rect">
            <a:avLst/>
          </a:prstGeom>
          <a:noFill/>
        </p:spPr>
      </p:pic>
      <p:pic>
        <p:nvPicPr>
          <p:cNvPr id="168056" name="Picture 120" descr="4_steelsafetytube2"/>
          <p:cNvPicPr>
            <a:picLocks noChangeAspect="1" noChangeArrowheads="1"/>
          </p:cNvPicPr>
          <p:nvPr/>
        </p:nvPicPr>
        <p:blipFill>
          <a:blip r:embed="rId3" cstate="print"/>
          <a:srcRect/>
          <a:stretch>
            <a:fillRect/>
          </a:stretch>
        </p:blipFill>
        <p:spPr bwMode="auto">
          <a:xfrm>
            <a:off x="5129213" y="1628800"/>
            <a:ext cx="3457575" cy="2593975"/>
          </a:xfrm>
          <a:prstGeom prst="rect">
            <a:avLst/>
          </a:prstGeom>
          <a:noFill/>
        </p:spPr>
      </p:pic>
      <p:sp>
        <p:nvSpPr>
          <p:cNvPr id="168057" name="Text Box 121"/>
          <p:cNvSpPr txBox="1">
            <a:spLocks noChangeArrowheads="1"/>
          </p:cNvSpPr>
          <p:nvPr/>
        </p:nvSpPr>
        <p:spPr bwMode="auto">
          <a:xfrm>
            <a:off x="4499992" y="4293096"/>
            <a:ext cx="4567404" cy="1938992"/>
          </a:xfrm>
          <a:prstGeom prst="rect">
            <a:avLst/>
          </a:prstGeom>
          <a:solidFill>
            <a:schemeClr val="bg1"/>
          </a:solidFill>
          <a:ln w="9525">
            <a:solidFill>
              <a:srgbClr val="000096"/>
            </a:solidFill>
            <a:miter lim="800000"/>
            <a:headEnd/>
            <a:tailEnd/>
          </a:ln>
          <a:effectLst>
            <a:outerShdw blurRad="50800" dist="38100" dir="2700000" algn="tl" rotWithShape="0">
              <a:prstClr val="black">
                <a:alpha val="40000"/>
              </a:prstClr>
            </a:outerShdw>
          </a:effectLst>
        </p:spPr>
        <p:txBody>
          <a:bodyPr wrap="none">
            <a:spAutoFit/>
          </a:bodyPr>
          <a:lstStyle/>
          <a:p>
            <a:pPr>
              <a:spcAft>
                <a:spcPct val="25000"/>
              </a:spcAft>
            </a:pPr>
            <a:r>
              <a:rPr lang="en-US" dirty="0">
                <a:solidFill>
                  <a:schemeClr val="hlink"/>
                </a:solidFill>
              </a:rPr>
              <a:t>New inner tracker:</a:t>
            </a:r>
            <a:r>
              <a:rPr lang="en-US" dirty="0">
                <a:solidFill>
                  <a:srgbClr val="002496"/>
                </a:solidFill>
              </a:rPr>
              <a:t> </a:t>
            </a:r>
          </a:p>
          <a:p>
            <a:pPr>
              <a:spcAft>
                <a:spcPct val="25000"/>
              </a:spcAft>
              <a:buFontTx/>
              <a:buChar char="•"/>
            </a:pPr>
            <a:r>
              <a:rPr lang="en-US" dirty="0">
                <a:solidFill>
                  <a:srgbClr val="002496"/>
                </a:solidFill>
              </a:rPr>
              <a:t> Reconstruction of </a:t>
            </a:r>
            <a:r>
              <a:rPr lang="en-US" dirty="0" smtClean="0">
                <a:solidFill>
                  <a:srgbClr val="002496"/>
                </a:solidFill>
              </a:rPr>
              <a:t>K</a:t>
            </a:r>
            <a:r>
              <a:rPr lang="en-US" baseline="-25000" dirty="0" smtClean="0">
                <a:solidFill>
                  <a:srgbClr val="002496"/>
                </a:solidFill>
              </a:rPr>
              <a:t>S</a:t>
            </a:r>
            <a:r>
              <a:rPr lang="en-US" dirty="0" smtClean="0">
                <a:solidFill>
                  <a:srgbClr val="002496"/>
                </a:solidFill>
              </a:rPr>
              <a:t> and </a:t>
            </a:r>
            <a:r>
              <a:rPr lang="en-US" dirty="0" err="1" smtClean="0">
                <a:solidFill>
                  <a:srgbClr val="002496"/>
                </a:solidFill>
                <a:latin typeface="Symbol" pitchFamily="18" charset="2"/>
              </a:rPr>
              <a:t>h,h</a:t>
            </a:r>
            <a:r>
              <a:rPr lang="en-US" dirty="0">
                <a:solidFill>
                  <a:srgbClr val="002496"/>
                </a:solidFill>
              </a:rPr>
              <a:t>’ decays</a:t>
            </a:r>
          </a:p>
          <a:p>
            <a:pPr>
              <a:spcAft>
                <a:spcPct val="25000"/>
              </a:spcAft>
              <a:buFontTx/>
              <a:buChar char="•"/>
            </a:pPr>
            <a:r>
              <a:rPr lang="en-US" dirty="0">
                <a:solidFill>
                  <a:srgbClr val="002496"/>
                </a:solidFill>
              </a:rPr>
              <a:t> </a:t>
            </a:r>
            <a:r>
              <a:rPr lang="en-US" dirty="0">
                <a:solidFill>
                  <a:srgbClr val="002496"/>
                </a:solidFill>
                <a:latin typeface="Symbol" pitchFamily="18" charset="2"/>
              </a:rPr>
              <a:t>s</a:t>
            </a:r>
            <a:r>
              <a:rPr lang="en-US" baseline="-25000" dirty="0">
                <a:solidFill>
                  <a:srgbClr val="002496"/>
                </a:solidFill>
              </a:rPr>
              <a:t>r</a:t>
            </a:r>
            <a:r>
              <a:rPr lang="en-US" baseline="-25000" dirty="0">
                <a:solidFill>
                  <a:srgbClr val="002496"/>
                </a:solidFill>
                <a:latin typeface="Symbol" pitchFamily="18" charset="2"/>
              </a:rPr>
              <a:t>f</a:t>
            </a:r>
            <a:r>
              <a:rPr lang="en-US" dirty="0">
                <a:solidFill>
                  <a:srgbClr val="002496"/>
                </a:solidFill>
                <a:latin typeface="Times New Roman" pitchFamily="18" charset="0"/>
              </a:rPr>
              <a:t>~200</a:t>
            </a:r>
            <a:r>
              <a:rPr lang="en-US" dirty="0">
                <a:solidFill>
                  <a:srgbClr val="002496"/>
                </a:solidFill>
              </a:rPr>
              <a:t> </a:t>
            </a:r>
            <a:r>
              <a:rPr lang="en-US" dirty="0">
                <a:solidFill>
                  <a:srgbClr val="002496"/>
                </a:solidFill>
                <a:latin typeface="Symbol" pitchFamily="18" charset="2"/>
              </a:rPr>
              <a:t>m</a:t>
            </a:r>
            <a:r>
              <a:rPr lang="en-US" dirty="0">
                <a:solidFill>
                  <a:srgbClr val="002496"/>
                </a:solidFill>
                <a:latin typeface="Times New Roman" pitchFamily="18" charset="0"/>
              </a:rPr>
              <a:t>m</a:t>
            </a:r>
            <a:r>
              <a:rPr lang="en-US" dirty="0">
                <a:solidFill>
                  <a:srgbClr val="002496"/>
                </a:solidFill>
              </a:rPr>
              <a:t>, </a:t>
            </a:r>
            <a:r>
              <a:rPr lang="en-US" dirty="0">
                <a:solidFill>
                  <a:srgbClr val="002496"/>
                </a:solidFill>
                <a:latin typeface="Symbol" pitchFamily="18" charset="2"/>
              </a:rPr>
              <a:t>s</a:t>
            </a:r>
            <a:r>
              <a:rPr lang="en-US" baseline="-25000" dirty="0">
                <a:solidFill>
                  <a:srgbClr val="002496"/>
                </a:solidFill>
              </a:rPr>
              <a:t>z</a:t>
            </a:r>
            <a:r>
              <a:rPr lang="en-US" dirty="0">
                <a:solidFill>
                  <a:srgbClr val="002496"/>
                </a:solidFill>
              </a:rPr>
              <a:t>~</a:t>
            </a:r>
            <a:r>
              <a:rPr lang="en-US" dirty="0">
                <a:solidFill>
                  <a:srgbClr val="002496"/>
                </a:solidFill>
                <a:latin typeface="Times New Roman" pitchFamily="18" charset="0"/>
              </a:rPr>
              <a:t>500</a:t>
            </a:r>
            <a:r>
              <a:rPr lang="en-US" dirty="0">
                <a:solidFill>
                  <a:srgbClr val="002496"/>
                </a:solidFill>
              </a:rPr>
              <a:t> </a:t>
            </a:r>
            <a:r>
              <a:rPr lang="en-US" dirty="0">
                <a:solidFill>
                  <a:srgbClr val="002496"/>
                </a:solidFill>
                <a:latin typeface="Symbol" pitchFamily="18" charset="2"/>
              </a:rPr>
              <a:t>m</a:t>
            </a:r>
            <a:r>
              <a:rPr lang="en-US" dirty="0">
                <a:solidFill>
                  <a:srgbClr val="002496"/>
                </a:solidFill>
                <a:latin typeface="Times New Roman" pitchFamily="18" charset="0"/>
              </a:rPr>
              <a:t>m</a:t>
            </a:r>
          </a:p>
          <a:p>
            <a:pPr>
              <a:spcAft>
                <a:spcPct val="25000"/>
              </a:spcAft>
              <a:buFontTx/>
              <a:buChar char="•"/>
            </a:pPr>
            <a:r>
              <a:rPr lang="en-US" dirty="0">
                <a:solidFill>
                  <a:srgbClr val="002496"/>
                </a:solidFill>
              </a:rPr>
              <a:t> Extremely light-weight: </a:t>
            </a:r>
            <a:r>
              <a:rPr lang="en-US" dirty="0" smtClean="0">
                <a:solidFill>
                  <a:srgbClr val="002496"/>
                </a:solidFill>
              </a:rPr>
              <a:t>&lt; </a:t>
            </a:r>
            <a:r>
              <a:rPr lang="en-US" dirty="0" smtClean="0">
                <a:solidFill>
                  <a:srgbClr val="002496"/>
                </a:solidFill>
                <a:latin typeface="Times New Roman" pitchFamily="18" charset="0"/>
              </a:rPr>
              <a:t>2%</a:t>
            </a:r>
            <a:r>
              <a:rPr lang="en-US" dirty="0" smtClean="0">
                <a:solidFill>
                  <a:srgbClr val="002496"/>
                </a:solidFill>
              </a:rPr>
              <a:t> </a:t>
            </a:r>
            <a:r>
              <a:rPr lang="en-US" i="1" dirty="0">
                <a:solidFill>
                  <a:srgbClr val="002496"/>
                </a:solidFill>
                <a:latin typeface="Times New Roman" pitchFamily="18" charset="0"/>
              </a:rPr>
              <a:t>X</a:t>
            </a:r>
            <a:r>
              <a:rPr lang="en-US" baseline="-25000" dirty="0">
                <a:solidFill>
                  <a:srgbClr val="002496"/>
                </a:solidFill>
                <a:latin typeface="Times New Roman" pitchFamily="18" charset="0"/>
              </a:rPr>
              <a:t>0</a:t>
            </a:r>
          </a:p>
          <a:p>
            <a:pPr>
              <a:spcAft>
                <a:spcPct val="25000"/>
              </a:spcAft>
              <a:buFontTx/>
              <a:buChar char="•"/>
            </a:pPr>
            <a:r>
              <a:rPr lang="en-US" dirty="0">
                <a:solidFill>
                  <a:srgbClr val="002496"/>
                </a:solidFill>
              </a:rPr>
              <a:t> 5 kHz/cm</a:t>
            </a:r>
            <a:r>
              <a:rPr lang="en-US" baseline="30000" dirty="0">
                <a:solidFill>
                  <a:srgbClr val="002496"/>
                </a:solidFill>
              </a:rPr>
              <a:t>2</a:t>
            </a:r>
            <a:r>
              <a:rPr lang="en-US" dirty="0">
                <a:solidFill>
                  <a:srgbClr val="002496"/>
                </a:solidFill>
              </a:rPr>
              <a:t> rate capability</a:t>
            </a:r>
          </a:p>
        </p:txBody>
      </p:sp>
      <p:sp>
        <p:nvSpPr>
          <p:cNvPr id="168077" name="Text Box 141"/>
          <p:cNvSpPr txBox="1">
            <a:spLocks noChangeArrowheads="1"/>
          </p:cNvSpPr>
          <p:nvPr/>
        </p:nvSpPr>
        <p:spPr bwMode="auto">
          <a:xfrm>
            <a:off x="4932363" y="1066800"/>
            <a:ext cx="3954462" cy="396875"/>
          </a:xfrm>
          <a:prstGeom prst="rect">
            <a:avLst/>
          </a:prstGeom>
          <a:solidFill>
            <a:schemeClr val="bg1"/>
          </a:solidFill>
          <a:ln w="9525">
            <a:solidFill>
              <a:srgbClr val="000096"/>
            </a:solidFill>
            <a:miter lim="800000"/>
            <a:headEnd/>
            <a:tailEnd/>
          </a:ln>
          <a:effectLst>
            <a:outerShdw blurRad="50800" dist="38100" dir="2700000" algn="tl" rotWithShape="0">
              <a:prstClr val="black">
                <a:alpha val="40000"/>
              </a:prstClr>
            </a:outerShdw>
          </a:effectLst>
        </p:spPr>
        <p:txBody>
          <a:bodyPr wrap="none">
            <a:spAutoFit/>
          </a:bodyPr>
          <a:lstStyle/>
          <a:p>
            <a:r>
              <a:rPr lang="en-US" dirty="0">
                <a:solidFill>
                  <a:srgbClr val="002496"/>
                </a:solidFill>
              </a:rPr>
              <a:t>Luminosity upgrade: </a:t>
            </a:r>
            <a:r>
              <a:rPr lang="en-US" dirty="0">
                <a:solidFill>
                  <a:schemeClr val="hlink"/>
                </a:solidFill>
              </a:rPr>
              <a:t>5 – 10 fb</a:t>
            </a:r>
            <a:r>
              <a:rPr lang="en-US" baseline="30000" dirty="0">
                <a:solidFill>
                  <a:schemeClr val="hlink"/>
                </a:solidFill>
              </a:rPr>
              <a:t>-1</a:t>
            </a:r>
            <a:r>
              <a:rPr lang="en-US" dirty="0">
                <a:solidFill>
                  <a:schemeClr val="hlink"/>
                </a:solidFill>
              </a:rPr>
              <a:t>/yr</a:t>
            </a:r>
          </a:p>
        </p:txBody>
      </p:sp>
      <p:sp>
        <p:nvSpPr>
          <p:cNvPr id="168078" name="Text Box 142"/>
          <p:cNvSpPr txBox="1">
            <a:spLocks noChangeArrowheads="1"/>
          </p:cNvSpPr>
          <p:nvPr/>
        </p:nvSpPr>
        <p:spPr bwMode="auto">
          <a:xfrm>
            <a:off x="249238" y="1066800"/>
            <a:ext cx="4152900" cy="396875"/>
          </a:xfrm>
          <a:prstGeom prst="rect">
            <a:avLst/>
          </a:prstGeom>
          <a:solidFill>
            <a:schemeClr val="bg1"/>
          </a:solidFill>
          <a:ln w="9525">
            <a:solidFill>
              <a:srgbClr val="000096"/>
            </a:solidFill>
            <a:miter lim="800000"/>
            <a:headEnd/>
            <a:tailEnd/>
          </a:ln>
          <a:effectLst>
            <a:outerShdw blurRad="50800" dist="38100" dir="2700000" algn="tl" rotWithShape="0">
              <a:prstClr val="black">
                <a:alpha val="40000"/>
              </a:prstClr>
            </a:outerShdw>
          </a:effectLst>
        </p:spPr>
        <p:txBody>
          <a:bodyPr wrap="none">
            <a:spAutoFit/>
          </a:bodyPr>
          <a:lstStyle/>
          <a:p>
            <a:r>
              <a:rPr lang="en-US" dirty="0">
                <a:solidFill>
                  <a:schemeClr val="hlink"/>
                </a:solidFill>
              </a:rPr>
              <a:t>DAFNE:</a:t>
            </a:r>
            <a:r>
              <a:rPr lang="en-US" dirty="0"/>
              <a:t> </a:t>
            </a:r>
            <a:r>
              <a:rPr lang="en-US" dirty="0" err="1">
                <a:solidFill>
                  <a:srgbClr val="002496"/>
                </a:solidFill>
              </a:rPr>
              <a:t>e</a:t>
            </a:r>
            <a:r>
              <a:rPr lang="en-US" baseline="30000" dirty="0" err="1">
                <a:solidFill>
                  <a:srgbClr val="002496"/>
                </a:solidFill>
              </a:rPr>
              <a:t>+</a:t>
            </a:r>
            <a:r>
              <a:rPr lang="en-US" dirty="0" err="1">
                <a:solidFill>
                  <a:srgbClr val="002496"/>
                </a:solidFill>
              </a:rPr>
              <a:t>e</a:t>
            </a:r>
            <a:r>
              <a:rPr lang="en-US" baseline="30000" dirty="0">
                <a:solidFill>
                  <a:srgbClr val="002496"/>
                </a:solidFill>
              </a:rPr>
              <a:t>-</a:t>
            </a:r>
            <a:r>
              <a:rPr lang="en-US" dirty="0">
                <a:solidFill>
                  <a:srgbClr val="002496"/>
                </a:solidFill>
                <a:sym typeface="Wingdings 3" pitchFamily="18" charset="2"/>
              </a:rPr>
              <a:t></a:t>
            </a:r>
            <a:r>
              <a:rPr lang="en-US" dirty="0">
                <a:solidFill>
                  <a:srgbClr val="002496"/>
                </a:solidFill>
                <a:latin typeface="Symbol" pitchFamily="18" charset="2"/>
                <a:sym typeface="Wingdings 3" pitchFamily="18" charset="2"/>
              </a:rPr>
              <a:t>F</a:t>
            </a:r>
            <a:r>
              <a:rPr lang="en-US" dirty="0">
                <a:solidFill>
                  <a:srgbClr val="002496"/>
                </a:solidFill>
                <a:sym typeface="Wingdings 3" pitchFamily="18" charset="2"/>
              </a:rPr>
              <a:t>, </a:t>
            </a:r>
            <a:r>
              <a:rPr lang="en-US" dirty="0">
                <a:solidFill>
                  <a:srgbClr val="002496"/>
                </a:solidFill>
                <a:cs typeface="Arial" charset="0"/>
                <a:sym typeface="Wingdings 3" pitchFamily="18" charset="2"/>
              </a:rPr>
              <a:t>√</a:t>
            </a:r>
            <a:r>
              <a:rPr lang="en-US" dirty="0" err="1">
                <a:solidFill>
                  <a:srgbClr val="002496"/>
                </a:solidFill>
                <a:cs typeface="Arial" charset="0"/>
                <a:sym typeface="Wingdings 3" pitchFamily="18" charset="2"/>
              </a:rPr>
              <a:t>s~m</a:t>
            </a:r>
            <a:r>
              <a:rPr lang="en-US" baseline="-25000" dirty="0" err="1">
                <a:solidFill>
                  <a:srgbClr val="002496"/>
                </a:solidFill>
                <a:latin typeface="Symbol" pitchFamily="18" charset="2"/>
                <a:cs typeface="Arial" charset="0"/>
                <a:sym typeface="Wingdings 3" pitchFamily="18" charset="2"/>
              </a:rPr>
              <a:t>F</a:t>
            </a:r>
            <a:r>
              <a:rPr lang="en-US" dirty="0">
                <a:solidFill>
                  <a:srgbClr val="002496"/>
                </a:solidFill>
                <a:cs typeface="Arial" charset="0"/>
                <a:sym typeface="Wingdings 3" pitchFamily="18" charset="2"/>
              </a:rPr>
              <a:t>=1.02 </a:t>
            </a:r>
            <a:r>
              <a:rPr lang="en-US" dirty="0" err="1">
                <a:solidFill>
                  <a:srgbClr val="002496"/>
                </a:solidFill>
                <a:cs typeface="Arial" charset="0"/>
                <a:sym typeface="Wingdings 3" pitchFamily="18" charset="2"/>
              </a:rPr>
              <a:t>GeV</a:t>
            </a:r>
            <a:endParaRPr lang="en-US" dirty="0">
              <a:solidFill>
                <a:srgbClr val="002496"/>
              </a:solidFill>
              <a:cs typeface="Arial" charset="0"/>
              <a:sym typeface="Wingdings 3" pitchFamily="18" charset="2"/>
            </a:endParaRPr>
          </a:p>
        </p:txBody>
      </p:sp>
      <p:pic>
        <p:nvPicPr>
          <p:cNvPr id="30" name="Picture 2" descr="C:\Users\danilo\Documents\Kloe2\Kloe2TBSet08\Present_9-9-08\assy1.jpg"/>
          <p:cNvPicPr>
            <a:picLocks noChangeAspect="1" noChangeArrowheads="1"/>
          </p:cNvPicPr>
          <p:nvPr/>
        </p:nvPicPr>
        <p:blipFill>
          <a:blip r:embed="rId4" cstate="print"/>
          <a:srcRect/>
          <a:stretch>
            <a:fillRect/>
          </a:stretch>
        </p:blipFill>
        <p:spPr bwMode="auto">
          <a:xfrm>
            <a:off x="467544" y="4725144"/>
            <a:ext cx="3609975" cy="1968500"/>
          </a:xfrm>
          <a:prstGeom prst="rect">
            <a:avLst/>
          </a:prstGeom>
          <a:noFill/>
          <a:ln w="9525">
            <a:noFill/>
            <a:miter lim="800000"/>
            <a:headEnd/>
            <a:tailEnd/>
          </a:ln>
        </p:spPr>
      </p:pic>
      <p:sp>
        <p:nvSpPr>
          <p:cNvPr id="31" name="TextBox 30"/>
          <p:cNvSpPr txBox="1"/>
          <p:nvPr/>
        </p:nvSpPr>
        <p:spPr>
          <a:xfrm>
            <a:off x="5004048" y="6237312"/>
            <a:ext cx="3368230" cy="276999"/>
          </a:xfrm>
          <a:prstGeom prst="rect">
            <a:avLst/>
          </a:prstGeom>
          <a:noFill/>
        </p:spPr>
        <p:txBody>
          <a:bodyPr wrap="none" rtlCol="0">
            <a:spAutoFit/>
          </a:bodyPr>
          <a:lstStyle/>
          <a:p>
            <a:r>
              <a:rPr lang="en-US" sz="1200" dirty="0" smtClean="0">
                <a:solidFill>
                  <a:srgbClr val="000096"/>
                </a:solidFill>
              </a:rPr>
              <a:t>[KLOE-2 Inner Tracker TDR , arXiv:1002.2572]</a:t>
            </a:r>
            <a:endParaRPr lang="de-DE" sz="1200" dirty="0">
              <a:solidFill>
                <a:srgbClr val="000096"/>
              </a:solidFill>
            </a:endParaRPr>
          </a:p>
        </p:txBody>
      </p:sp>
      <p:sp>
        <p:nvSpPr>
          <p:cNvPr id="2" name="Datumsplatzhalter 1"/>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4995316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434" name="Picture 90" descr="IMG_2608"/>
          <p:cNvPicPr>
            <a:picLocks noChangeAspect="1" noChangeArrowheads="1"/>
          </p:cNvPicPr>
          <p:nvPr/>
        </p:nvPicPr>
        <p:blipFill>
          <a:blip r:embed="rId2" cstate="print"/>
          <a:srcRect/>
          <a:stretch>
            <a:fillRect/>
          </a:stretch>
        </p:blipFill>
        <p:spPr bwMode="auto">
          <a:xfrm>
            <a:off x="5435600" y="1125538"/>
            <a:ext cx="3484563" cy="5041900"/>
          </a:xfrm>
          <a:prstGeom prst="rect">
            <a:avLst/>
          </a:prstGeom>
          <a:noFill/>
        </p:spPr>
      </p:pic>
      <p:sp>
        <p:nvSpPr>
          <p:cNvPr id="185347" name="Line 3"/>
          <p:cNvSpPr>
            <a:spLocks noChangeShapeType="1"/>
          </p:cNvSpPr>
          <p:nvPr/>
        </p:nvSpPr>
        <p:spPr bwMode="auto">
          <a:xfrm flipH="1">
            <a:off x="7427913" y="1327150"/>
            <a:ext cx="384175" cy="47625"/>
          </a:xfrm>
          <a:prstGeom prst="line">
            <a:avLst/>
          </a:prstGeom>
          <a:noFill/>
          <a:ln w="9525">
            <a:solidFill>
              <a:srgbClr val="FFFFFF"/>
            </a:solidFill>
            <a:round/>
            <a:headEnd/>
            <a:tailEnd type="triangle" w="med" len="med"/>
          </a:ln>
          <a:effectLst/>
        </p:spPr>
        <p:txBody>
          <a:bodyPr/>
          <a:lstStyle/>
          <a:p>
            <a:endParaRPr lang="de-DE"/>
          </a:p>
        </p:txBody>
      </p:sp>
      <p:sp>
        <p:nvSpPr>
          <p:cNvPr id="185348" name="Rectangle 4"/>
          <p:cNvSpPr>
            <a:spLocks noGrp="1" noChangeArrowheads="1"/>
          </p:cNvSpPr>
          <p:nvPr>
            <p:ph type="title"/>
          </p:nvPr>
        </p:nvSpPr>
        <p:spPr/>
        <p:txBody>
          <a:bodyPr/>
          <a:lstStyle/>
          <a:p>
            <a:r>
              <a:rPr lang="en-US" dirty="0"/>
              <a:t>C-GEM for KLOE-2</a:t>
            </a:r>
          </a:p>
        </p:txBody>
      </p:sp>
      <p:sp>
        <p:nvSpPr>
          <p:cNvPr id="185350" name="Text Box 6"/>
          <p:cNvSpPr txBox="1">
            <a:spLocks noChangeAspect="1" noChangeArrowheads="1"/>
          </p:cNvSpPr>
          <p:nvPr/>
        </p:nvSpPr>
        <p:spPr bwMode="auto">
          <a:xfrm>
            <a:off x="8201025" y="3487738"/>
            <a:ext cx="942975" cy="331787"/>
          </a:xfrm>
          <a:prstGeom prst="rect">
            <a:avLst/>
          </a:prstGeom>
          <a:noFill/>
          <a:ln w="9525">
            <a:noFill/>
            <a:miter lim="800000"/>
            <a:headEnd/>
            <a:tailEnd/>
          </a:ln>
          <a:effectLst/>
        </p:spPr>
        <p:txBody>
          <a:bodyPr wrap="none">
            <a:spAutoFit/>
          </a:bodyPr>
          <a:lstStyle/>
          <a:p>
            <a:pPr>
              <a:lnSpc>
                <a:spcPct val="87000"/>
              </a:lnSpc>
              <a:buClr>
                <a:srgbClr val="000000"/>
              </a:buClr>
              <a:buSzPct val="100000"/>
              <a:buFont typeface="Arial" charset="0"/>
              <a:buNone/>
            </a:pPr>
            <a:r>
              <a:rPr lang="en-US" sz="1800">
                <a:solidFill>
                  <a:schemeClr val="bg1"/>
                </a:solidFill>
                <a:latin typeface="Tahoma" pitchFamily="34" charset="0"/>
                <a:cs typeface="Tahoma" pitchFamily="34" charset="0"/>
              </a:rPr>
              <a:t>DC wall</a:t>
            </a:r>
          </a:p>
        </p:txBody>
      </p:sp>
      <p:sp>
        <p:nvSpPr>
          <p:cNvPr id="185411" name="Text Box 67"/>
          <p:cNvSpPr txBox="1">
            <a:spLocks noChangeArrowheads="1"/>
          </p:cNvSpPr>
          <p:nvPr/>
        </p:nvSpPr>
        <p:spPr bwMode="auto">
          <a:xfrm>
            <a:off x="179388" y="1052513"/>
            <a:ext cx="4001416" cy="2323713"/>
          </a:xfrm>
          <a:prstGeom prst="rect">
            <a:avLst/>
          </a:prstGeom>
          <a:solidFill>
            <a:schemeClr val="bg1"/>
          </a:solidFill>
          <a:ln w="9525">
            <a:solidFill>
              <a:srgbClr val="000096"/>
            </a:solidFill>
            <a:miter lim="800000"/>
            <a:headEnd/>
            <a:tailEnd/>
          </a:ln>
          <a:effectLst>
            <a:outerShdw blurRad="50800" dist="38100" dir="2700000" algn="tl" rotWithShape="0">
              <a:prstClr val="black">
                <a:alpha val="40000"/>
              </a:prstClr>
            </a:outerShdw>
          </a:effectLst>
        </p:spPr>
        <p:txBody>
          <a:bodyPr wrap="none">
            <a:spAutoFit/>
          </a:bodyPr>
          <a:lstStyle/>
          <a:p>
            <a:pPr>
              <a:spcAft>
                <a:spcPct val="25000"/>
              </a:spcAft>
            </a:pPr>
            <a:r>
              <a:rPr lang="en-US" dirty="0">
                <a:solidFill>
                  <a:schemeClr val="hlink"/>
                </a:solidFill>
              </a:rPr>
              <a:t>5 </a:t>
            </a:r>
            <a:r>
              <a:rPr lang="en-US" dirty="0" smtClean="0">
                <a:solidFill>
                  <a:schemeClr val="hlink"/>
                </a:solidFill>
              </a:rPr>
              <a:t>cylindrical </a:t>
            </a:r>
            <a:r>
              <a:rPr lang="en-US" dirty="0">
                <a:solidFill>
                  <a:schemeClr val="hlink"/>
                </a:solidFill>
              </a:rPr>
              <a:t>triple GEM detectors:</a:t>
            </a:r>
          </a:p>
          <a:p>
            <a:pPr>
              <a:spcAft>
                <a:spcPct val="25000"/>
              </a:spcAft>
              <a:buFontTx/>
              <a:buChar char="•"/>
            </a:pPr>
            <a:r>
              <a:rPr lang="en-US" dirty="0">
                <a:solidFill>
                  <a:srgbClr val="002496"/>
                </a:solidFill>
              </a:rPr>
              <a:t> no spacers</a:t>
            </a:r>
          </a:p>
          <a:p>
            <a:pPr>
              <a:spcAft>
                <a:spcPct val="25000"/>
              </a:spcAft>
              <a:buFontTx/>
              <a:buChar char="•"/>
            </a:pPr>
            <a:r>
              <a:rPr lang="en-US" dirty="0">
                <a:solidFill>
                  <a:srgbClr val="002496"/>
                </a:solidFill>
              </a:rPr>
              <a:t> </a:t>
            </a:r>
            <a:r>
              <a:rPr lang="en-US" dirty="0" smtClean="0">
                <a:solidFill>
                  <a:srgbClr val="002496"/>
                </a:solidFill>
                <a:cs typeface="Arial" charset="0"/>
              </a:rPr>
              <a:t>Ø=260 </a:t>
            </a:r>
            <a:r>
              <a:rPr lang="en-US" dirty="0">
                <a:solidFill>
                  <a:srgbClr val="002496"/>
                </a:solidFill>
                <a:cs typeface="Arial" charset="0"/>
              </a:rPr>
              <a:t>- </a:t>
            </a:r>
            <a:r>
              <a:rPr lang="en-US" dirty="0" smtClean="0">
                <a:solidFill>
                  <a:srgbClr val="002496"/>
                </a:solidFill>
                <a:cs typeface="Arial" charset="0"/>
              </a:rPr>
              <a:t>460 </a:t>
            </a:r>
            <a:r>
              <a:rPr lang="en-US" dirty="0">
                <a:solidFill>
                  <a:srgbClr val="002496"/>
                </a:solidFill>
                <a:cs typeface="Arial" charset="0"/>
              </a:rPr>
              <a:t>mm, </a:t>
            </a:r>
            <a:r>
              <a:rPr lang="en-US" dirty="0" smtClean="0">
                <a:solidFill>
                  <a:srgbClr val="002496"/>
                </a:solidFill>
                <a:cs typeface="Arial" charset="0"/>
              </a:rPr>
              <a:t>L=700 </a:t>
            </a:r>
            <a:r>
              <a:rPr lang="en-US" dirty="0">
                <a:solidFill>
                  <a:srgbClr val="002496"/>
                </a:solidFill>
                <a:cs typeface="Arial" charset="0"/>
              </a:rPr>
              <a:t>mm</a:t>
            </a:r>
          </a:p>
          <a:p>
            <a:pPr>
              <a:spcAft>
                <a:spcPct val="25000"/>
              </a:spcAft>
              <a:buFontTx/>
              <a:buChar char="•"/>
            </a:pPr>
            <a:r>
              <a:rPr lang="en-US" dirty="0">
                <a:solidFill>
                  <a:srgbClr val="002496"/>
                </a:solidFill>
              </a:rPr>
              <a:t> stretched at end caps</a:t>
            </a:r>
          </a:p>
          <a:p>
            <a:pPr>
              <a:spcAft>
                <a:spcPct val="25000"/>
              </a:spcAft>
              <a:buFontTx/>
              <a:buChar char="•"/>
            </a:pPr>
            <a:r>
              <a:rPr lang="en-US" dirty="0">
                <a:solidFill>
                  <a:srgbClr val="002496"/>
                </a:solidFill>
              </a:rPr>
              <a:t> </a:t>
            </a:r>
            <a:r>
              <a:rPr lang="en-US" dirty="0" smtClean="0">
                <a:solidFill>
                  <a:srgbClr val="002496"/>
                </a:solidFill>
              </a:rPr>
              <a:t>XV stereo </a:t>
            </a:r>
            <a:r>
              <a:rPr lang="en-US" dirty="0">
                <a:solidFill>
                  <a:srgbClr val="002496"/>
                </a:solidFill>
              </a:rPr>
              <a:t>strip </a:t>
            </a:r>
            <a:r>
              <a:rPr lang="en-US" dirty="0" smtClean="0">
                <a:solidFill>
                  <a:srgbClr val="002496"/>
                </a:solidFill>
              </a:rPr>
              <a:t>readout (40</a:t>
            </a:r>
            <a:r>
              <a:rPr lang="de-DE" dirty="0" smtClean="0">
                <a:solidFill>
                  <a:srgbClr val="002496"/>
                </a:solidFill>
              </a:rPr>
              <a:t>°)</a:t>
            </a:r>
            <a:endParaRPr lang="en-US" dirty="0" smtClean="0">
              <a:solidFill>
                <a:srgbClr val="002496"/>
              </a:solidFill>
            </a:endParaRPr>
          </a:p>
          <a:p>
            <a:pPr>
              <a:spcAft>
                <a:spcPct val="25000"/>
              </a:spcAft>
              <a:buFontTx/>
              <a:buChar char="•"/>
            </a:pPr>
            <a:r>
              <a:rPr lang="en-US" dirty="0" smtClean="0">
                <a:solidFill>
                  <a:srgbClr val="002496"/>
                </a:solidFill>
              </a:rPr>
              <a:t> Pitch 650 </a:t>
            </a:r>
            <a:r>
              <a:rPr lang="en-US" dirty="0" smtClean="0">
                <a:solidFill>
                  <a:srgbClr val="002496"/>
                </a:solidFill>
                <a:latin typeface="Symbol" pitchFamily="18" charset="2"/>
              </a:rPr>
              <a:t>m</a:t>
            </a:r>
            <a:r>
              <a:rPr lang="en-US" dirty="0" smtClean="0">
                <a:solidFill>
                  <a:srgbClr val="002496"/>
                </a:solidFill>
              </a:rPr>
              <a:t>m</a:t>
            </a:r>
            <a:endParaRPr lang="en-US" dirty="0">
              <a:solidFill>
                <a:srgbClr val="002496"/>
              </a:solidFill>
            </a:endParaRPr>
          </a:p>
        </p:txBody>
      </p:sp>
      <p:grpSp>
        <p:nvGrpSpPr>
          <p:cNvPr id="2" name="Group 68"/>
          <p:cNvGrpSpPr>
            <a:grpSpLocks noChangeAspect="1"/>
          </p:cNvGrpSpPr>
          <p:nvPr/>
        </p:nvGrpSpPr>
        <p:grpSpPr bwMode="auto">
          <a:xfrm>
            <a:off x="5508625" y="1125538"/>
            <a:ext cx="3367088" cy="4965700"/>
            <a:chOff x="3982" y="720"/>
            <a:chExt cx="1692" cy="2496"/>
          </a:xfrm>
        </p:grpSpPr>
        <p:pic>
          <p:nvPicPr>
            <p:cNvPr id="185413" name="Picture 69" descr="img_2570"/>
            <p:cNvPicPr>
              <a:picLocks noChangeAspect="1" noChangeArrowheads="1"/>
            </p:cNvPicPr>
            <p:nvPr/>
          </p:nvPicPr>
          <p:blipFill>
            <a:blip r:embed="rId3" cstate="print"/>
            <a:srcRect/>
            <a:stretch>
              <a:fillRect/>
            </a:stretch>
          </p:blipFill>
          <p:spPr bwMode="auto">
            <a:xfrm>
              <a:off x="3982" y="720"/>
              <a:ext cx="1692" cy="2496"/>
            </a:xfrm>
            <a:prstGeom prst="rect">
              <a:avLst/>
            </a:prstGeom>
            <a:noFill/>
          </p:spPr>
        </p:pic>
        <p:sp>
          <p:nvSpPr>
            <p:cNvPr id="185414" name="Text Box 70"/>
            <p:cNvSpPr txBox="1">
              <a:spLocks noChangeAspect="1" noChangeArrowheads="1"/>
            </p:cNvSpPr>
            <p:nvPr/>
          </p:nvSpPr>
          <p:spPr bwMode="auto">
            <a:xfrm>
              <a:off x="4031" y="2976"/>
              <a:ext cx="193" cy="169"/>
            </a:xfrm>
            <a:prstGeom prst="rect">
              <a:avLst/>
            </a:prstGeom>
            <a:noFill/>
            <a:ln w="9525">
              <a:noFill/>
              <a:miter lim="800000"/>
              <a:headEnd/>
              <a:tailEnd/>
            </a:ln>
            <a:effectLst/>
          </p:spPr>
          <p:txBody>
            <a:bodyPr>
              <a:spAutoFit/>
            </a:bodyPr>
            <a:lstStyle/>
            <a:p>
              <a:pPr algn="ctr">
                <a:spcBef>
                  <a:spcPct val="50000"/>
                </a:spcBef>
              </a:pPr>
              <a:endParaRPr lang="de-DE" sz="1600">
                <a:latin typeface="DejaVu LGC Sans Condensed" pitchFamily="34" charset="0"/>
              </a:endParaRPr>
            </a:p>
          </p:txBody>
        </p:sp>
      </p:grpSp>
      <p:pic>
        <p:nvPicPr>
          <p:cNvPr id="185432" name="Picture 88" descr="Picture 028"/>
          <p:cNvPicPr>
            <a:picLocks noChangeAspect="1" noChangeArrowheads="1"/>
          </p:cNvPicPr>
          <p:nvPr/>
        </p:nvPicPr>
        <p:blipFill>
          <a:blip r:embed="rId4" cstate="print"/>
          <a:srcRect/>
          <a:stretch>
            <a:fillRect/>
          </a:stretch>
        </p:blipFill>
        <p:spPr bwMode="auto">
          <a:xfrm>
            <a:off x="4660900" y="2438400"/>
            <a:ext cx="4392613" cy="3295650"/>
          </a:xfrm>
          <a:prstGeom prst="rect">
            <a:avLst/>
          </a:prstGeom>
          <a:noFill/>
        </p:spPr>
      </p:pic>
      <p:pic>
        <p:nvPicPr>
          <p:cNvPr id="281601" name="Picture 1"/>
          <p:cNvPicPr>
            <a:picLocks noChangeAspect="1" noChangeArrowheads="1"/>
          </p:cNvPicPr>
          <p:nvPr/>
        </p:nvPicPr>
        <p:blipFill>
          <a:blip r:embed="rId5" cstate="print"/>
          <a:srcRect/>
          <a:stretch>
            <a:fillRect/>
          </a:stretch>
        </p:blipFill>
        <p:spPr bwMode="auto">
          <a:xfrm>
            <a:off x="251520" y="3613897"/>
            <a:ext cx="3883536" cy="1975343"/>
          </a:xfrm>
          <a:prstGeom prst="rect">
            <a:avLst/>
          </a:prstGeom>
          <a:noFill/>
          <a:ln w="9525">
            <a:noFill/>
            <a:miter lim="800000"/>
            <a:headEnd/>
            <a:tailEnd/>
          </a:ln>
        </p:spPr>
      </p:pic>
      <p:pic>
        <p:nvPicPr>
          <p:cNvPr id="72" name="Picture 7" descr="The image “file:///C:/Documents%20and%20Settings/giovanni%20bencivenni/Desktop/marek-sept.2008/gem_res_Rgt5.gif” cannot be displayed, because it contains errors."/>
          <p:cNvPicPr>
            <a:picLocks noChangeAspect="1" noChangeArrowheads="1"/>
          </p:cNvPicPr>
          <p:nvPr/>
        </p:nvPicPr>
        <p:blipFill>
          <a:blip r:embed="rId6" cstate="print"/>
          <a:srcRect/>
          <a:stretch>
            <a:fillRect/>
          </a:stretch>
        </p:blipFill>
        <p:spPr bwMode="auto">
          <a:xfrm>
            <a:off x="0" y="3429000"/>
            <a:ext cx="4308475" cy="3008312"/>
          </a:xfrm>
          <a:prstGeom prst="rect">
            <a:avLst/>
          </a:prstGeom>
          <a:noFill/>
          <a:ln w="9525">
            <a:noFill/>
            <a:miter lim="800000"/>
            <a:headEnd/>
            <a:tailEnd/>
          </a:ln>
        </p:spPr>
      </p:pic>
      <p:sp>
        <p:nvSpPr>
          <p:cNvPr id="3" name="Datumsplatzhalter 2"/>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2235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5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543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854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5839" y="1677539"/>
            <a:ext cx="3789926" cy="2842445"/>
          </a:xfrm>
          <a:prstGeom prst="rect">
            <a:avLst/>
          </a:prstGeom>
        </p:spPr>
      </p:pic>
      <p:sp>
        <p:nvSpPr>
          <p:cNvPr id="5" name="TextBox 4"/>
          <p:cNvSpPr txBox="1"/>
          <p:nvPr/>
        </p:nvSpPr>
        <p:spPr>
          <a:xfrm>
            <a:off x="655839" y="1012666"/>
            <a:ext cx="7012689" cy="400110"/>
          </a:xfrm>
          <a:prstGeom prst="rect">
            <a:avLst/>
          </a:prstGeom>
          <a:noFill/>
        </p:spPr>
        <p:txBody>
          <a:bodyPr wrap="none" rtlCol="0">
            <a:spAutoFit/>
          </a:bodyPr>
          <a:lstStyle/>
          <a:p>
            <a:r>
              <a:rPr lang="en-US" dirty="0" smtClean="0">
                <a:solidFill>
                  <a:srgbClr val="FF0000"/>
                </a:solidFill>
              </a:rPr>
              <a:t>KLOE-2 Inner Tracker: </a:t>
            </a:r>
            <a:r>
              <a:rPr lang="en-US" dirty="0" smtClean="0">
                <a:solidFill>
                  <a:srgbClr val="000096"/>
                </a:solidFill>
              </a:rPr>
              <a:t>Three layers of Triple-GEM detectors</a:t>
            </a:r>
            <a:endParaRPr lang="en-US" dirty="0">
              <a:solidFill>
                <a:srgbClr val="000096"/>
              </a:solidFill>
            </a:endParaRPr>
          </a:p>
        </p:txBody>
      </p:sp>
      <p:sp>
        <p:nvSpPr>
          <p:cNvPr id="6" name="TextBox 5"/>
          <p:cNvSpPr txBox="1"/>
          <p:nvPr/>
        </p:nvSpPr>
        <p:spPr>
          <a:xfrm>
            <a:off x="655839" y="5490941"/>
            <a:ext cx="4332988" cy="307777"/>
          </a:xfrm>
          <a:prstGeom prst="rect">
            <a:avLst/>
          </a:prstGeom>
          <a:solidFill>
            <a:srgbClr val="D9D9D9"/>
          </a:solidFill>
        </p:spPr>
        <p:txBody>
          <a:bodyPr wrap="none" rtlCol="0">
            <a:spAutoFit/>
          </a:bodyPr>
          <a:lstStyle/>
          <a:p>
            <a:r>
              <a:rPr lang="en-US" sz="1400" b="1" i="1" dirty="0" smtClean="0"/>
              <a:t>A. </a:t>
            </a:r>
            <a:r>
              <a:rPr lang="en-US" sz="1400" b="1" i="1" dirty="0" err="1" smtClean="0"/>
              <a:t>Balla</a:t>
            </a:r>
            <a:r>
              <a:rPr lang="en-US" sz="1400" b="1" i="1" dirty="0" smtClean="0"/>
              <a:t> et al, </a:t>
            </a:r>
            <a:r>
              <a:rPr lang="en-US" sz="1400" b="1" i="1" dirty="0" err="1" smtClean="0"/>
              <a:t>Nucl</a:t>
            </a:r>
            <a:r>
              <a:rPr lang="en-US" sz="1400" b="1" i="1" dirty="0" smtClean="0"/>
              <a:t>. Instr. and Meth. A732(2013)221</a:t>
            </a:r>
            <a:endParaRPr lang="en-US" sz="1400" b="1" i="1" dirty="0"/>
          </a:p>
        </p:txBody>
      </p:sp>
      <p:pic>
        <p:nvPicPr>
          <p:cNvPr id="2" name="Picture 1"/>
          <p:cNvPicPr>
            <a:picLocks noChangeAspect="1"/>
          </p:cNvPicPr>
          <p:nvPr/>
        </p:nvPicPr>
        <p:blipFill>
          <a:blip r:embed="rId3"/>
          <a:stretch>
            <a:fillRect/>
          </a:stretch>
        </p:blipFill>
        <p:spPr>
          <a:xfrm>
            <a:off x="4445765" y="2507515"/>
            <a:ext cx="4242473" cy="2830371"/>
          </a:xfrm>
          <a:prstGeom prst="rect">
            <a:avLst/>
          </a:prstGeom>
        </p:spPr>
      </p:pic>
      <p:sp>
        <p:nvSpPr>
          <p:cNvPr id="7" name="TextBox 6"/>
          <p:cNvSpPr txBox="1"/>
          <p:nvPr/>
        </p:nvSpPr>
        <p:spPr>
          <a:xfrm>
            <a:off x="5144425" y="1925652"/>
            <a:ext cx="2408332" cy="584776"/>
          </a:xfrm>
          <a:prstGeom prst="rect">
            <a:avLst/>
          </a:prstGeom>
          <a:noFill/>
        </p:spPr>
        <p:txBody>
          <a:bodyPr wrap="none" rtlCol="0">
            <a:spAutoFit/>
          </a:bodyPr>
          <a:lstStyle/>
          <a:p>
            <a:r>
              <a:rPr lang="en-US" sz="1600" dirty="0" smtClean="0">
                <a:solidFill>
                  <a:srgbClr val="000096"/>
                </a:solidFill>
              </a:rPr>
              <a:t>SPATIAL RESOLUTION</a:t>
            </a:r>
          </a:p>
          <a:p>
            <a:r>
              <a:rPr lang="en-US" sz="1600" dirty="0" smtClean="0">
                <a:solidFill>
                  <a:srgbClr val="000096"/>
                </a:solidFill>
              </a:rPr>
              <a:t>(X: Bending Plane):</a:t>
            </a:r>
            <a:endParaRPr lang="en-US" sz="1600" dirty="0">
              <a:solidFill>
                <a:srgbClr val="000096"/>
              </a:solidFill>
            </a:endParaRPr>
          </a:p>
        </p:txBody>
      </p:sp>
      <p:sp>
        <p:nvSpPr>
          <p:cNvPr id="8" name="Titel 7"/>
          <p:cNvSpPr>
            <a:spLocks noGrp="1"/>
          </p:cNvSpPr>
          <p:nvPr>
            <p:ph type="title"/>
          </p:nvPr>
        </p:nvSpPr>
        <p:spPr/>
        <p:txBody>
          <a:bodyPr/>
          <a:lstStyle/>
          <a:p>
            <a:r>
              <a:rPr lang="en-US" dirty="0" smtClean="0"/>
              <a:t>C-GEM for KLOE-2</a:t>
            </a:r>
            <a:endParaRPr lang="de-DE" dirty="0"/>
          </a:p>
        </p:txBody>
      </p:sp>
      <p:sp>
        <p:nvSpPr>
          <p:cNvPr id="9" name="Datumsplatzhalter 8"/>
          <p:cNvSpPr>
            <a:spLocks noGrp="1"/>
          </p:cNvSpPr>
          <p:nvPr>
            <p:ph type="dt" sz="half" idx="10"/>
          </p:nvPr>
        </p:nvSpPr>
        <p:spPr/>
        <p:txBody>
          <a:bodyPr/>
          <a:lstStyle/>
          <a:p>
            <a:r>
              <a:rPr lang="de-DE" smtClean="0"/>
              <a:t>GEM Detectors</a:t>
            </a:r>
            <a:endParaRPr lang="de-DE"/>
          </a:p>
        </p:txBody>
      </p:sp>
      <p:sp>
        <p:nvSpPr>
          <p:cNvPr id="10" name="Fußzeilenplatzhalter 9"/>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742984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GEM</a:t>
            </a:r>
            <a:endParaRPr lang="de-DE" dirty="0"/>
          </a:p>
        </p:txBody>
      </p:sp>
      <p:pic>
        <p:nvPicPr>
          <p:cNvPr id="5" name="Picture 4" descr="IMAGE GEM10"/>
          <p:cNvPicPr/>
          <p:nvPr/>
        </p:nvPicPr>
        <p:blipFill>
          <a:blip r:embed="rId2" cstate="print"/>
          <a:srcRect/>
          <a:stretch>
            <a:fillRect/>
          </a:stretch>
        </p:blipFill>
        <p:spPr bwMode="auto">
          <a:xfrm rot="5400000">
            <a:off x="2019423" y="2597201"/>
            <a:ext cx="2576516" cy="1647827"/>
          </a:xfrm>
          <a:prstGeom prst="rect">
            <a:avLst/>
          </a:prstGeom>
          <a:noFill/>
          <a:ln w="9525">
            <a:noFill/>
            <a:miter lim="800000"/>
            <a:headEnd/>
            <a:tailEnd/>
          </a:ln>
        </p:spPr>
      </p:pic>
      <p:pic>
        <p:nvPicPr>
          <p:cNvPr id="6" name="Picture 5" descr="IMAGE GEM11"/>
          <p:cNvPicPr/>
          <p:nvPr/>
        </p:nvPicPr>
        <p:blipFill>
          <a:blip r:embed="rId3" cstate="print"/>
          <a:srcRect/>
          <a:stretch>
            <a:fillRect/>
          </a:stretch>
        </p:blipFill>
        <p:spPr bwMode="auto">
          <a:xfrm>
            <a:off x="395536" y="3164908"/>
            <a:ext cx="2214578" cy="3000396"/>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4167142" y="3717032"/>
            <a:ext cx="2789024" cy="1719072"/>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7164288" y="3717032"/>
            <a:ext cx="1712005" cy="1735816"/>
          </a:xfrm>
          <a:prstGeom prst="rect">
            <a:avLst/>
          </a:prstGeom>
          <a:noFill/>
          <a:ln w="9525">
            <a:noFill/>
            <a:miter lim="800000"/>
            <a:headEnd/>
            <a:tailEnd/>
          </a:ln>
        </p:spPr>
      </p:pic>
      <p:pic>
        <p:nvPicPr>
          <p:cNvPr id="9" name="Picture 4"/>
          <p:cNvPicPr>
            <a:picLocks noChangeAspect="1"/>
          </p:cNvPicPr>
          <p:nvPr/>
        </p:nvPicPr>
        <p:blipFill>
          <a:blip r:embed="rId6" cstate="print"/>
          <a:srcRect b="5739"/>
          <a:stretch>
            <a:fillRect/>
          </a:stretch>
        </p:blipFill>
        <p:spPr bwMode="auto">
          <a:xfrm>
            <a:off x="4932040" y="1196752"/>
            <a:ext cx="3888432" cy="2109566"/>
          </a:xfrm>
          <a:prstGeom prst="rect">
            <a:avLst/>
          </a:prstGeom>
          <a:solidFill>
            <a:srgbClr val="BBE0E3"/>
          </a:solidFill>
          <a:ln w="9525">
            <a:noFill/>
            <a:miter lim="800000"/>
            <a:headEnd/>
            <a:tailEnd/>
          </a:ln>
        </p:spPr>
      </p:pic>
      <p:sp>
        <p:nvSpPr>
          <p:cNvPr id="10" name="TextBox 9"/>
          <p:cNvSpPr txBox="1"/>
          <p:nvPr/>
        </p:nvSpPr>
        <p:spPr>
          <a:xfrm>
            <a:off x="467544" y="980728"/>
            <a:ext cx="3243062" cy="1169490"/>
          </a:xfrm>
          <a:prstGeom prst="rect">
            <a:avLst/>
          </a:prstGeom>
          <a:noFill/>
        </p:spPr>
        <p:txBody>
          <a:bodyPr wrap="none" lIns="91374" tIns="45690" rIns="91374" bIns="45690" rtlCol="0">
            <a:spAutoFit/>
          </a:bodyPr>
          <a:lstStyle/>
          <a:p>
            <a:pPr>
              <a:spcBef>
                <a:spcPts val="600"/>
              </a:spcBef>
            </a:pPr>
            <a:r>
              <a:rPr lang="en-GB" b="1" dirty="0" err="1" smtClean="0">
                <a:solidFill>
                  <a:srgbClr val="000096"/>
                </a:solidFill>
                <a:latin typeface="+mj-lt"/>
              </a:rPr>
              <a:t>Elliminates</a:t>
            </a:r>
            <a:r>
              <a:rPr lang="en-GB" b="1" dirty="0" smtClean="0">
                <a:solidFill>
                  <a:srgbClr val="000096"/>
                </a:solidFill>
                <a:latin typeface="+mj-lt"/>
              </a:rPr>
              <a:t> parallax error</a:t>
            </a:r>
          </a:p>
          <a:p>
            <a:pPr>
              <a:spcBef>
                <a:spcPts val="600"/>
              </a:spcBef>
              <a:buFont typeface="Arial" pitchFamily="34" charset="0"/>
              <a:buChar char="•"/>
            </a:pPr>
            <a:r>
              <a:rPr lang="en-GB" dirty="0" smtClean="0">
                <a:solidFill>
                  <a:srgbClr val="000096"/>
                </a:solidFill>
                <a:latin typeface="+mj-lt"/>
              </a:rPr>
              <a:t> X-ray diffraction</a:t>
            </a:r>
          </a:p>
          <a:p>
            <a:pPr>
              <a:spcBef>
                <a:spcPts val="600"/>
              </a:spcBef>
              <a:buFont typeface="Arial" pitchFamily="34" charset="0"/>
              <a:buChar char="•"/>
            </a:pPr>
            <a:r>
              <a:rPr lang="en-GB" dirty="0" smtClean="0">
                <a:solidFill>
                  <a:srgbClr val="000096"/>
                </a:solidFill>
                <a:latin typeface="+mj-lt"/>
              </a:rPr>
              <a:t> Neutrons, photon</a:t>
            </a:r>
          </a:p>
        </p:txBody>
      </p:sp>
      <p:sp>
        <p:nvSpPr>
          <p:cNvPr id="11" name="TextBox 10"/>
          <p:cNvSpPr txBox="1"/>
          <p:nvPr/>
        </p:nvSpPr>
        <p:spPr>
          <a:xfrm>
            <a:off x="467544" y="2636912"/>
            <a:ext cx="3289683" cy="400110"/>
          </a:xfrm>
          <a:prstGeom prst="rect">
            <a:avLst/>
          </a:prstGeom>
          <a:noFill/>
        </p:spPr>
        <p:txBody>
          <a:bodyPr wrap="none" rtlCol="0">
            <a:spAutoFit/>
          </a:bodyPr>
          <a:lstStyle/>
          <a:p>
            <a:r>
              <a:rPr lang="en-US" dirty="0" smtClean="0">
                <a:solidFill>
                  <a:srgbClr val="FF0000"/>
                </a:solidFill>
              </a:rPr>
              <a:t>Thermoplastic heat forming</a:t>
            </a:r>
            <a:endParaRPr lang="de-DE" dirty="0">
              <a:solidFill>
                <a:srgbClr val="FF0000"/>
              </a:solidFill>
            </a:endParaRPr>
          </a:p>
        </p:txBody>
      </p:sp>
      <p:sp>
        <p:nvSpPr>
          <p:cNvPr id="12" name="TextBox 11"/>
          <p:cNvSpPr txBox="1"/>
          <p:nvPr/>
        </p:nvSpPr>
        <p:spPr>
          <a:xfrm>
            <a:off x="4139952" y="5805264"/>
            <a:ext cx="4690515" cy="276999"/>
          </a:xfrm>
          <a:prstGeom prst="rect">
            <a:avLst/>
          </a:prstGeom>
          <a:noFill/>
        </p:spPr>
        <p:txBody>
          <a:bodyPr wrap="none" rtlCol="0">
            <a:spAutoFit/>
          </a:bodyPr>
          <a:lstStyle/>
          <a:p>
            <a:r>
              <a:rPr lang="en-US" sz="1200" dirty="0" smtClean="0">
                <a:solidFill>
                  <a:srgbClr val="000096"/>
                </a:solidFill>
              </a:rPr>
              <a:t>[S. Duarte Pinto et al., IEEE NSS Conference Record N11-1, 2009]</a:t>
            </a:r>
            <a:endParaRPr lang="de-DE" sz="1200" dirty="0">
              <a:solidFill>
                <a:srgbClr val="000096"/>
              </a:solidFill>
            </a:endParaRP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14" name="Fußzeilenplatzhalter 1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4480700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Conclusions</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
        <p:nvSpPr>
          <p:cNvPr id="6" name="Textfeld 5"/>
          <p:cNvSpPr txBox="1"/>
          <p:nvPr/>
        </p:nvSpPr>
        <p:spPr>
          <a:xfrm>
            <a:off x="235878" y="1052736"/>
            <a:ext cx="8526693" cy="3477875"/>
          </a:xfrm>
          <a:prstGeom prst="rect">
            <a:avLst/>
          </a:prstGeom>
          <a:noFill/>
        </p:spPr>
        <p:txBody>
          <a:bodyPr wrap="none" rtlCol="0">
            <a:spAutoFit/>
          </a:bodyPr>
          <a:lstStyle/>
          <a:p>
            <a:pPr marL="342900" indent="-342900">
              <a:spcBef>
                <a:spcPts val="600"/>
              </a:spcBef>
              <a:buBlip>
                <a:blip r:embed="rId2"/>
              </a:buBlip>
            </a:pPr>
            <a:r>
              <a:rPr lang="de-DE" dirty="0" smtClean="0">
                <a:solidFill>
                  <a:srgbClr val="000096"/>
                </a:solidFill>
              </a:rPr>
              <a:t>MPGD (GEM, MM) </a:t>
            </a:r>
            <a:r>
              <a:rPr lang="de-DE" dirty="0" err="1" smtClean="0">
                <a:solidFill>
                  <a:srgbClr val="000096"/>
                </a:solidFill>
              </a:rPr>
              <a:t>have</a:t>
            </a:r>
            <a:r>
              <a:rPr lang="de-DE" dirty="0" smtClean="0">
                <a:solidFill>
                  <a:srgbClr val="000096"/>
                </a:solidFill>
              </a:rPr>
              <a:t> </a:t>
            </a:r>
            <a:r>
              <a:rPr lang="de-DE" dirty="0" err="1" smtClean="0">
                <a:solidFill>
                  <a:srgbClr val="000096"/>
                </a:solidFill>
              </a:rPr>
              <a:t>matured</a:t>
            </a:r>
            <a:r>
              <a:rPr lang="de-DE" dirty="0" smtClean="0">
                <a:solidFill>
                  <a:srgbClr val="000096"/>
                </a:solidFill>
              </a:rPr>
              <a:t> </a:t>
            </a:r>
            <a:r>
              <a:rPr lang="de-DE" dirty="0" err="1" smtClean="0">
                <a:solidFill>
                  <a:srgbClr val="000096"/>
                </a:solidFill>
              </a:rPr>
              <a:t>to</a:t>
            </a:r>
            <a:r>
              <a:rPr lang="de-DE" dirty="0" smtClean="0">
                <a:solidFill>
                  <a:srgbClr val="000096"/>
                </a:solidFill>
              </a:rPr>
              <a:t> </a:t>
            </a:r>
            <a:r>
              <a:rPr lang="de-DE" dirty="0" err="1" smtClean="0">
                <a:solidFill>
                  <a:srgbClr val="000096"/>
                </a:solidFill>
              </a:rPr>
              <a:t>reliable</a:t>
            </a:r>
            <a:r>
              <a:rPr lang="de-DE" dirty="0" smtClean="0">
                <a:solidFill>
                  <a:srgbClr val="000096"/>
                </a:solidFill>
              </a:rPr>
              <a:t> </a:t>
            </a:r>
            <a:r>
              <a:rPr lang="de-DE" dirty="0" err="1" smtClean="0">
                <a:solidFill>
                  <a:srgbClr val="000096"/>
                </a:solidFill>
              </a:rPr>
              <a:t>detectors</a:t>
            </a:r>
            <a:endParaRPr lang="de-DE" dirty="0" smtClean="0">
              <a:solidFill>
                <a:srgbClr val="000096"/>
              </a:solidFill>
            </a:endParaRPr>
          </a:p>
          <a:p>
            <a:pPr marL="342900" indent="-342900">
              <a:spcBef>
                <a:spcPts val="600"/>
              </a:spcBef>
              <a:buBlip>
                <a:blip r:embed="rId2"/>
              </a:buBlip>
            </a:pPr>
            <a:r>
              <a:rPr lang="de-DE" dirty="0" err="1" smtClean="0">
                <a:solidFill>
                  <a:srgbClr val="000096"/>
                </a:solidFill>
              </a:rPr>
              <a:t>Overcome</a:t>
            </a:r>
            <a:r>
              <a:rPr lang="de-DE" dirty="0" smtClean="0">
                <a:solidFill>
                  <a:srgbClr val="000096"/>
                </a:solidFill>
              </a:rPr>
              <a:t> </a:t>
            </a:r>
            <a:r>
              <a:rPr lang="de-DE" dirty="0" err="1" smtClean="0">
                <a:solidFill>
                  <a:srgbClr val="000096"/>
                </a:solidFill>
              </a:rPr>
              <a:t>drawbacks</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wire-based</a:t>
            </a:r>
            <a:r>
              <a:rPr lang="de-DE" dirty="0" smtClean="0">
                <a:solidFill>
                  <a:srgbClr val="000096"/>
                </a:solidFill>
              </a:rPr>
              <a:t> </a:t>
            </a:r>
            <a:r>
              <a:rPr lang="de-DE" dirty="0" err="1" smtClean="0">
                <a:solidFill>
                  <a:srgbClr val="000096"/>
                </a:solidFill>
              </a:rPr>
              <a:t>detectors</a:t>
            </a:r>
            <a:r>
              <a:rPr lang="de-DE" dirty="0" smtClean="0">
                <a:solidFill>
                  <a:srgbClr val="000096"/>
                </a:solidFill>
              </a:rPr>
              <a:t>: </a:t>
            </a:r>
          </a:p>
          <a:p>
            <a:pPr marL="800100" lvl="1" indent="-342900">
              <a:spcBef>
                <a:spcPts val="600"/>
              </a:spcBef>
              <a:buBlip>
                <a:blip r:embed="rId3"/>
              </a:buBlip>
            </a:pPr>
            <a:r>
              <a:rPr lang="de-DE" dirty="0" smtClean="0">
                <a:solidFill>
                  <a:srgbClr val="000096"/>
                </a:solidFill>
              </a:rPr>
              <a:t>rate </a:t>
            </a:r>
            <a:r>
              <a:rPr lang="de-DE" dirty="0" err="1" smtClean="0">
                <a:solidFill>
                  <a:srgbClr val="000096"/>
                </a:solidFill>
              </a:rPr>
              <a:t>capability</a:t>
            </a:r>
            <a:r>
              <a:rPr lang="de-DE" dirty="0" smtClean="0">
                <a:solidFill>
                  <a:srgbClr val="000096"/>
                </a:solidFill>
              </a:rPr>
              <a:t>, </a:t>
            </a:r>
            <a:r>
              <a:rPr lang="de-DE" dirty="0" err="1" smtClean="0">
                <a:solidFill>
                  <a:srgbClr val="000096"/>
                </a:solidFill>
              </a:rPr>
              <a:t>resolution</a:t>
            </a:r>
            <a:r>
              <a:rPr lang="de-DE" dirty="0" smtClean="0">
                <a:solidFill>
                  <a:srgbClr val="000096"/>
                </a:solidFill>
              </a:rPr>
              <a:t>, </a:t>
            </a:r>
            <a:r>
              <a:rPr lang="de-DE" dirty="0" err="1" smtClean="0">
                <a:solidFill>
                  <a:srgbClr val="000096"/>
                </a:solidFill>
              </a:rPr>
              <a:t>ion</a:t>
            </a:r>
            <a:r>
              <a:rPr lang="de-DE" dirty="0" smtClean="0">
                <a:solidFill>
                  <a:srgbClr val="000096"/>
                </a:solidFill>
              </a:rPr>
              <a:t> </a:t>
            </a:r>
            <a:r>
              <a:rPr lang="de-DE" dirty="0" err="1" smtClean="0">
                <a:solidFill>
                  <a:srgbClr val="000096"/>
                </a:solidFill>
              </a:rPr>
              <a:t>backflow</a:t>
            </a:r>
            <a:r>
              <a:rPr lang="de-DE" dirty="0" smtClean="0">
                <a:solidFill>
                  <a:srgbClr val="000096"/>
                </a:solidFill>
              </a:rPr>
              <a:t>, </a:t>
            </a:r>
          </a:p>
          <a:p>
            <a:pPr marL="800100" lvl="1" indent="-342900">
              <a:spcBef>
                <a:spcPts val="600"/>
              </a:spcBef>
              <a:buBlip>
                <a:blip r:embed="rId3"/>
              </a:buBlip>
            </a:pPr>
            <a:r>
              <a:rPr lang="de-DE" dirty="0" err="1" smtClean="0">
                <a:solidFill>
                  <a:srgbClr val="000096"/>
                </a:solidFill>
              </a:rPr>
              <a:t>radiation</a:t>
            </a:r>
            <a:r>
              <a:rPr lang="de-DE" dirty="0" smtClean="0">
                <a:solidFill>
                  <a:srgbClr val="000096"/>
                </a:solidFill>
              </a:rPr>
              <a:t> </a:t>
            </a:r>
            <a:r>
              <a:rPr lang="de-DE" dirty="0" err="1" smtClean="0">
                <a:solidFill>
                  <a:srgbClr val="000096"/>
                </a:solidFill>
              </a:rPr>
              <a:t>hard</a:t>
            </a:r>
            <a:endParaRPr lang="de-DE" dirty="0" smtClean="0">
              <a:solidFill>
                <a:srgbClr val="000096"/>
              </a:solidFill>
            </a:endParaRPr>
          </a:p>
          <a:p>
            <a:pPr marL="342900" indent="-342900">
              <a:spcBef>
                <a:spcPts val="600"/>
              </a:spcBef>
              <a:buBlip>
                <a:blip r:embed="rId2"/>
              </a:buBlip>
            </a:pPr>
            <a:r>
              <a:rPr lang="de-DE" dirty="0" smtClean="0">
                <a:solidFill>
                  <a:srgbClr val="000096"/>
                </a:solidFill>
              </a:rPr>
              <a:t>Big </a:t>
            </a:r>
            <a:r>
              <a:rPr lang="de-DE" dirty="0" err="1" smtClean="0">
                <a:solidFill>
                  <a:srgbClr val="000096"/>
                </a:solidFill>
              </a:rPr>
              <a:t>progress</a:t>
            </a:r>
            <a:r>
              <a:rPr lang="de-DE" dirty="0" smtClean="0">
                <a:solidFill>
                  <a:srgbClr val="000096"/>
                </a:solidFill>
              </a:rPr>
              <a:t> in last 5 </a:t>
            </a:r>
            <a:r>
              <a:rPr lang="de-DE" dirty="0" err="1" smtClean="0">
                <a:solidFill>
                  <a:srgbClr val="000096"/>
                </a:solidFill>
              </a:rPr>
              <a:t>years</a:t>
            </a:r>
            <a:r>
              <a:rPr lang="de-DE" dirty="0" smtClean="0">
                <a:solidFill>
                  <a:srgbClr val="000096"/>
                </a:solidFill>
              </a:rPr>
              <a:t>:</a:t>
            </a:r>
          </a:p>
          <a:p>
            <a:pPr marL="800100" lvl="1" indent="-342900">
              <a:spcBef>
                <a:spcPts val="600"/>
              </a:spcBef>
              <a:buBlip>
                <a:blip r:embed="rId3"/>
              </a:buBlip>
            </a:pPr>
            <a:r>
              <a:rPr lang="de-DE" dirty="0" smtClean="0">
                <a:solidFill>
                  <a:srgbClr val="000096"/>
                </a:solidFill>
              </a:rPr>
              <a:t>large </a:t>
            </a:r>
            <a:r>
              <a:rPr lang="de-DE" dirty="0" err="1" smtClean="0">
                <a:solidFill>
                  <a:srgbClr val="000096"/>
                </a:solidFill>
              </a:rPr>
              <a:t>active</a:t>
            </a:r>
            <a:r>
              <a:rPr lang="de-DE" dirty="0" smtClean="0">
                <a:solidFill>
                  <a:srgbClr val="000096"/>
                </a:solidFill>
              </a:rPr>
              <a:t> </a:t>
            </a:r>
            <a:r>
              <a:rPr lang="de-DE" dirty="0" err="1" smtClean="0">
                <a:solidFill>
                  <a:srgbClr val="000096"/>
                </a:solidFill>
              </a:rPr>
              <a:t>areas</a:t>
            </a:r>
            <a:r>
              <a:rPr lang="de-DE" dirty="0" smtClean="0">
                <a:solidFill>
                  <a:srgbClr val="000096"/>
                </a:solidFill>
              </a:rPr>
              <a:t>: </a:t>
            </a:r>
            <a:r>
              <a:rPr lang="de-DE" dirty="0" smtClean="0">
                <a:solidFill>
                  <a:srgbClr val="FF0000"/>
                </a:solidFill>
              </a:rPr>
              <a:t>CMS, ATLAS, ALICE, Kloe-2 </a:t>
            </a:r>
            <a:r>
              <a:rPr lang="de-DE" dirty="0" smtClean="0">
                <a:solidFill>
                  <a:srgbClr val="000096"/>
                </a:solidFill>
              </a:rPr>
              <a:t>(</a:t>
            </a:r>
            <a:r>
              <a:rPr lang="de-DE" dirty="0" err="1" smtClean="0">
                <a:solidFill>
                  <a:srgbClr val="000096"/>
                </a:solidFill>
              </a:rPr>
              <a:t>cylindrical</a:t>
            </a:r>
            <a:r>
              <a:rPr lang="de-DE" dirty="0" smtClean="0">
                <a:solidFill>
                  <a:srgbClr val="000096"/>
                </a:solidFill>
              </a:rPr>
              <a:t>)</a:t>
            </a:r>
            <a:endParaRPr lang="de-DE" dirty="0">
              <a:solidFill>
                <a:srgbClr val="000096"/>
              </a:solidFill>
            </a:endParaRPr>
          </a:p>
          <a:p>
            <a:pPr marL="800100" lvl="1" indent="-342900">
              <a:spcBef>
                <a:spcPts val="600"/>
              </a:spcBef>
              <a:buBlip>
                <a:blip r:embed="rId3"/>
              </a:buBlip>
            </a:pPr>
            <a:r>
              <a:rPr lang="de-DE" dirty="0" err="1" smtClean="0">
                <a:solidFill>
                  <a:srgbClr val="000096"/>
                </a:solidFill>
              </a:rPr>
              <a:t>microscopic</a:t>
            </a:r>
            <a:r>
              <a:rPr lang="de-DE" dirty="0" smtClean="0">
                <a:solidFill>
                  <a:srgbClr val="000096"/>
                </a:solidFill>
              </a:rPr>
              <a:t> </a:t>
            </a:r>
            <a:r>
              <a:rPr lang="de-DE" dirty="0" err="1" smtClean="0">
                <a:solidFill>
                  <a:srgbClr val="000096"/>
                </a:solidFill>
              </a:rPr>
              <a:t>understanding</a:t>
            </a:r>
            <a:r>
              <a:rPr lang="de-DE" dirty="0" smtClean="0">
                <a:solidFill>
                  <a:srgbClr val="000096"/>
                </a:solidFill>
              </a:rPr>
              <a:t> </a:t>
            </a:r>
            <a:r>
              <a:rPr lang="de-DE" dirty="0" err="1" smtClean="0">
                <a:solidFill>
                  <a:srgbClr val="000096"/>
                </a:solidFill>
              </a:rPr>
              <a:t>improved</a:t>
            </a:r>
            <a:r>
              <a:rPr lang="de-DE" dirty="0" smtClean="0">
                <a:solidFill>
                  <a:srgbClr val="000096"/>
                </a:solidFill>
              </a:rPr>
              <a:t>: </a:t>
            </a:r>
            <a:r>
              <a:rPr lang="de-DE" dirty="0" err="1" smtClean="0">
                <a:solidFill>
                  <a:srgbClr val="000096"/>
                </a:solidFill>
              </a:rPr>
              <a:t>charging-up</a:t>
            </a:r>
            <a:r>
              <a:rPr lang="de-DE" dirty="0" smtClean="0">
                <a:solidFill>
                  <a:srgbClr val="000096"/>
                </a:solidFill>
              </a:rPr>
              <a:t>, </a:t>
            </a:r>
            <a:r>
              <a:rPr lang="de-DE" dirty="0" err="1" smtClean="0">
                <a:solidFill>
                  <a:srgbClr val="000096"/>
                </a:solidFill>
              </a:rPr>
              <a:t>charge</a:t>
            </a:r>
            <a:r>
              <a:rPr lang="de-DE" dirty="0" smtClean="0">
                <a:solidFill>
                  <a:srgbClr val="000096"/>
                </a:solidFill>
              </a:rPr>
              <a:t> </a:t>
            </a:r>
            <a:r>
              <a:rPr lang="de-DE" dirty="0" err="1" smtClean="0">
                <a:solidFill>
                  <a:srgbClr val="000096"/>
                </a:solidFill>
              </a:rPr>
              <a:t>transfer</a:t>
            </a:r>
            <a:endParaRPr lang="de-DE" dirty="0" smtClean="0">
              <a:solidFill>
                <a:srgbClr val="000096"/>
              </a:solidFill>
            </a:endParaRPr>
          </a:p>
          <a:p>
            <a:pPr marL="800100" lvl="1" indent="-342900">
              <a:spcBef>
                <a:spcPts val="600"/>
              </a:spcBef>
              <a:buBlip>
                <a:blip r:embed="rId3"/>
              </a:buBlip>
            </a:pPr>
            <a:r>
              <a:rPr lang="de-DE" dirty="0" err="1" smtClean="0">
                <a:solidFill>
                  <a:srgbClr val="000096"/>
                </a:solidFill>
              </a:rPr>
              <a:t>discharge</a:t>
            </a:r>
            <a:r>
              <a:rPr lang="de-DE" dirty="0" smtClean="0">
                <a:solidFill>
                  <a:srgbClr val="000096"/>
                </a:solidFill>
              </a:rPr>
              <a:t> </a:t>
            </a:r>
            <a:r>
              <a:rPr lang="de-DE" dirty="0" err="1" smtClean="0">
                <a:solidFill>
                  <a:srgbClr val="000096"/>
                </a:solidFill>
              </a:rPr>
              <a:t>stability</a:t>
            </a:r>
            <a:r>
              <a:rPr lang="de-DE" dirty="0" smtClean="0">
                <a:solidFill>
                  <a:srgbClr val="000096"/>
                </a:solidFill>
              </a:rPr>
              <a:t>: multi</a:t>
            </a:r>
            <a:r>
              <a:rPr lang="de-DE" dirty="0" smtClean="0">
                <a:solidFill>
                  <a:srgbClr val="000096"/>
                </a:solidFill>
              </a:rPr>
              <a:t>-GEM, </a:t>
            </a:r>
            <a:r>
              <a:rPr lang="de-DE" dirty="0" err="1" smtClean="0">
                <a:solidFill>
                  <a:srgbClr val="000096"/>
                </a:solidFill>
              </a:rPr>
              <a:t>resistive</a:t>
            </a:r>
            <a:r>
              <a:rPr lang="de-DE" dirty="0" smtClean="0">
                <a:solidFill>
                  <a:srgbClr val="000096"/>
                </a:solidFill>
              </a:rPr>
              <a:t> </a:t>
            </a:r>
            <a:r>
              <a:rPr lang="de-DE" dirty="0" err="1" smtClean="0">
                <a:solidFill>
                  <a:srgbClr val="000096"/>
                </a:solidFill>
              </a:rPr>
              <a:t>coating</a:t>
            </a:r>
            <a:endParaRPr lang="de-DE" dirty="0" smtClean="0">
              <a:solidFill>
                <a:srgbClr val="000096"/>
              </a:solidFill>
            </a:endParaRPr>
          </a:p>
          <a:p>
            <a:pPr marL="342900" indent="-342900">
              <a:spcBef>
                <a:spcPts val="600"/>
              </a:spcBef>
              <a:buBlip>
                <a:blip r:embed="rId2"/>
              </a:buBlip>
            </a:pPr>
            <a:r>
              <a:rPr lang="en-US" dirty="0" smtClean="0">
                <a:solidFill>
                  <a:srgbClr val="FF0000"/>
                </a:solidFill>
              </a:rPr>
              <a:t>TPC with GEM </a:t>
            </a:r>
            <a:r>
              <a:rPr lang="en-US" dirty="0" smtClean="0">
                <a:solidFill>
                  <a:srgbClr val="000096"/>
                </a:solidFill>
              </a:rPr>
              <a:t>allows for continuous readout </a:t>
            </a:r>
            <a:r>
              <a:rPr lang="en-US" dirty="0" smtClean="0">
                <a:solidFill>
                  <a:srgbClr val="000096"/>
                </a:solidFill>
                <a:sym typeface="Wingdings 3"/>
              </a:rPr>
              <a:t> 3D movie </a:t>
            </a:r>
            <a:endParaRPr lang="de-DE" dirty="0" smtClean="0">
              <a:solidFill>
                <a:srgbClr val="000096"/>
              </a:solidFill>
            </a:endParaRPr>
          </a:p>
        </p:txBody>
      </p:sp>
      <p:sp>
        <p:nvSpPr>
          <p:cNvPr id="7" name="Textfeld 6"/>
          <p:cNvSpPr txBox="1"/>
          <p:nvPr/>
        </p:nvSpPr>
        <p:spPr>
          <a:xfrm>
            <a:off x="235878" y="4658360"/>
            <a:ext cx="8584594" cy="1938992"/>
          </a:xfrm>
          <a:prstGeom prst="rect">
            <a:avLst/>
          </a:prstGeom>
          <a:noFill/>
        </p:spPr>
        <p:txBody>
          <a:bodyPr wrap="none" rtlCol="0">
            <a:spAutoFit/>
          </a:bodyPr>
          <a:lstStyle/>
          <a:p>
            <a:pPr>
              <a:spcBef>
                <a:spcPts val="600"/>
              </a:spcBef>
            </a:pPr>
            <a:r>
              <a:rPr lang="de-DE" dirty="0" err="1" smtClean="0">
                <a:solidFill>
                  <a:srgbClr val="000096"/>
                </a:solidFill>
              </a:rPr>
              <a:t>What</a:t>
            </a:r>
            <a:r>
              <a:rPr lang="de-DE" dirty="0" smtClean="0">
                <a:solidFill>
                  <a:srgbClr val="000096"/>
                </a:solidFill>
              </a:rPr>
              <a:t> I </a:t>
            </a:r>
            <a:r>
              <a:rPr lang="de-DE" dirty="0" err="1" smtClean="0">
                <a:solidFill>
                  <a:srgbClr val="000096"/>
                </a:solidFill>
              </a:rPr>
              <a:t>did</a:t>
            </a:r>
            <a:r>
              <a:rPr lang="de-DE" dirty="0" smtClean="0">
                <a:solidFill>
                  <a:srgbClr val="000096"/>
                </a:solidFill>
              </a:rPr>
              <a:t> not </a:t>
            </a:r>
            <a:r>
              <a:rPr lang="de-DE" dirty="0" err="1" smtClean="0">
                <a:solidFill>
                  <a:srgbClr val="000096"/>
                </a:solidFill>
              </a:rPr>
              <a:t>cover</a:t>
            </a:r>
            <a:r>
              <a:rPr lang="de-DE" dirty="0" smtClean="0">
                <a:solidFill>
                  <a:srgbClr val="000096"/>
                </a:solidFill>
              </a:rPr>
              <a:t>:</a:t>
            </a:r>
          </a:p>
          <a:p>
            <a:pPr marL="342900" indent="-342900">
              <a:spcBef>
                <a:spcPts val="600"/>
              </a:spcBef>
              <a:buFont typeface="Arial" panose="020B0604020202020204" pitchFamily="34" charset="0"/>
              <a:buChar char="•"/>
            </a:pPr>
            <a:r>
              <a:rPr lang="de-DE" dirty="0" err="1" smtClean="0">
                <a:solidFill>
                  <a:srgbClr val="000096"/>
                </a:solidFill>
              </a:rPr>
              <a:t>new</a:t>
            </a:r>
            <a:r>
              <a:rPr lang="de-DE" dirty="0" smtClean="0">
                <a:solidFill>
                  <a:srgbClr val="000096"/>
                </a:solidFill>
              </a:rPr>
              <a:t> </a:t>
            </a:r>
            <a:r>
              <a:rPr lang="de-DE" dirty="0" err="1" smtClean="0">
                <a:solidFill>
                  <a:srgbClr val="000096"/>
                </a:solidFill>
              </a:rPr>
              <a:t>materials</a:t>
            </a:r>
            <a:r>
              <a:rPr lang="de-DE" dirty="0" smtClean="0">
                <a:solidFill>
                  <a:srgbClr val="000096"/>
                </a:solidFill>
              </a:rPr>
              <a:t> </a:t>
            </a:r>
            <a:r>
              <a:rPr lang="de-DE" dirty="0" err="1" smtClean="0">
                <a:solidFill>
                  <a:srgbClr val="000096"/>
                </a:solidFill>
              </a:rPr>
              <a:t>and</a:t>
            </a:r>
            <a:r>
              <a:rPr lang="de-DE" dirty="0" smtClean="0">
                <a:solidFill>
                  <a:srgbClr val="000096"/>
                </a:solidFill>
              </a:rPr>
              <a:t> geometries: THGEM, Glass, </a:t>
            </a:r>
            <a:r>
              <a:rPr lang="de-DE" dirty="0" err="1" smtClean="0">
                <a:solidFill>
                  <a:srgbClr val="000096"/>
                </a:solidFill>
              </a:rPr>
              <a:t>Ceramic</a:t>
            </a:r>
            <a:r>
              <a:rPr lang="de-DE" dirty="0" smtClean="0">
                <a:solidFill>
                  <a:srgbClr val="000096"/>
                </a:solidFill>
              </a:rPr>
              <a:t>, </a:t>
            </a:r>
            <a:r>
              <a:rPr lang="de-DE" dirty="0" err="1" smtClean="0">
                <a:solidFill>
                  <a:srgbClr val="000096"/>
                </a:solidFill>
              </a:rPr>
              <a:t>Graphene</a:t>
            </a:r>
            <a:r>
              <a:rPr lang="de-DE" dirty="0" smtClean="0">
                <a:solidFill>
                  <a:srgbClr val="000096"/>
                </a:solidFill>
              </a:rPr>
              <a:t>, …</a:t>
            </a:r>
          </a:p>
          <a:p>
            <a:pPr marL="342900" indent="-342900">
              <a:spcBef>
                <a:spcPts val="600"/>
              </a:spcBef>
              <a:buFont typeface="Arial" panose="020B0604020202020204" pitchFamily="34" charset="0"/>
              <a:buChar char="•"/>
            </a:pPr>
            <a:r>
              <a:rPr lang="de-DE" dirty="0" err="1" smtClean="0">
                <a:solidFill>
                  <a:srgbClr val="000096"/>
                </a:solidFill>
              </a:rPr>
              <a:t>mPixel</a:t>
            </a:r>
            <a:r>
              <a:rPr lang="de-DE" dirty="0" smtClean="0">
                <a:solidFill>
                  <a:srgbClr val="000096"/>
                </a:solidFill>
              </a:rPr>
              <a:t> </a:t>
            </a:r>
            <a:r>
              <a:rPr lang="de-DE" dirty="0" err="1" smtClean="0">
                <a:solidFill>
                  <a:srgbClr val="000096"/>
                </a:solidFill>
              </a:rPr>
              <a:t>readout</a:t>
            </a:r>
            <a:r>
              <a:rPr lang="de-DE" dirty="0" smtClean="0">
                <a:solidFill>
                  <a:srgbClr val="000096"/>
                </a:solidFill>
              </a:rPr>
              <a:t>, </a:t>
            </a:r>
            <a:r>
              <a:rPr lang="de-DE" dirty="0" err="1" smtClean="0">
                <a:solidFill>
                  <a:srgbClr val="000096"/>
                </a:solidFill>
              </a:rPr>
              <a:t>InGrid</a:t>
            </a:r>
            <a:endParaRPr lang="de-DE" dirty="0" smtClean="0">
              <a:solidFill>
                <a:srgbClr val="000096"/>
              </a:solidFill>
            </a:endParaRPr>
          </a:p>
          <a:p>
            <a:pPr marL="342900" indent="-342900">
              <a:spcBef>
                <a:spcPts val="600"/>
              </a:spcBef>
              <a:buFont typeface="Arial" panose="020B0604020202020204" pitchFamily="34" charset="0"/>
              <a:buChar char="•"/>
            </a:pPr>
            <a:r>
              <a:rPr lang="de-DE" dirty="0" err="1" smtClean="0">
                <a:solidFill>
                  <a:srgbClr val="000096"/>
                </a:solidFill>
              </a:rPr>
              <a:t>photon</a:t>
            </a:r>
            <a:r>
              <a:rPr lang="de-DE" dirty="0" smtClean="0">
                <a:solidFill>
                  <a:srgbClr val="000096"/>
                </a:solidFill>
              </a:rPr>
              <a:t> </a:t>
            </a:r>
            <a:r>
              <a:rPr lang="de-DE" dirty="0" err="1" smtClean="0">
                <a:solidFill>
                  <a:srgbClr val="000096"/>
                </a:solidFill>
              </a:rPr>
              <a:t>detection</a:t>
            </a:r>
            <a:endParaRPr lang="de-DE" dirty="0" smtClean="0">
              <a:solidFill>
                <a:srgbClr val="000096"/>
              </a:solidFill>
            </a:endParaRPr>
          </a:p>
          <a:p>
            <a:pPr marL="342900" indent="-342900">
              <a:spcBef>
                <a:spcPts val="600"/>
              </a:spcBef>
              <a:buFont typeface="Arial" panose="020B0604020202020204" pitchFamily="34" charset="0"/>
              <a:buChar char="•"/>
            </a:pPr>
            <a:r>
              <a:rPr lang="de-DE" dirty="0" smtClean="0">
                <a:solidFill>
                  <a:srgbClr val="000096"/>
                </a:solidFill>
              </a:rPr>
              <a:t>dual-phase TPC, </a:t>
            </a:r>
            <a:r>
              <a:rPr lang="de-DE" dirty="0" err="1" smtClean="0">
                <a:solidFill>
                  <a:srgbClr val="000096"/>
                </a:solidFill>
              </a:rPr>
              <a:t>electroluminescence</a:t>
            </a:r>
            <a:r>
              <a:rPr lang="de-DE" dirty="0" smtClean="0">
                <a:solidFill>
                  <a:srgbClr val="000096"/>
                </a:solidFill>
              </a:rPr>
              <a:t>, TPC-RICH, </a:t>
            </a:r>
            <a:r>
              <a:rPr lang="de-DE" dirty="0" err="1" smtClean="0">
                <a:solidFill>
                  <a:srgbClr val="000096"/>
                </a:solidFill>
              </a:rPr>
              <a:t>active</a:t>
            </a:r>
            <a:r>
              <a:rPr lang="de-DE" dirty="0" smtClean="0">
                <a:solidFill>
                  <a:srgbClr val="000096"/>
                </a:solidFill>
              </a:rPr>
              <a:t>-target TPC </a:t>
            </a:r>
          </a:p>
        </p:txBody>
      </p:sp>
    </p:spTree>
    <p:extLst>
      <p:ext uri="{BB962C8B-B14F-4D97-AF65-F5344CB8AC3E}">
        <p14:creationId xmlns:p14="http://schemas.microsoft.com/office/powerpoint/2010/main" val="45685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t>The </a:t>
            </a:r>
            <a:r>
              <a:rPr lang="en-US" dirty="0"/>
              <a:t>MPGD Zoo</a:t>
            </a:r>
          </a:p>
        </p:txBody>
      </p:sp>
      <p:grpSp>
        <p:nvGrpSpPr>
          <p:cNvPr id="2" name="Group 3"/>
          <p:cNvGrpSpPr>
            <a:grpSpLocks/>
          </p:cNvGrpSpPr>
          <p:nvPr/>
        </p:nvGrpSpPr>
        <p:grpSpPr bwMode="auto">
          <a:xfrm>
            <a:off x="6343650" y="980728"/>
            <a:ext cx="2800350" cy="2644775"/>
            <a:chOff x="2352" y="720"/>
            <a:chExt cx="1764" cy="1666"/>
          </a:xfrm>
        </p:grpSpPr>
        <p:sp>
          <p:nvSpPr>
            <p:cNvPr id="132100" name="Text Box 4"/>
            <p:cNvSpPr txBox="1">
              <a:spLocks noChangeArrowheads="1"/>
            </p:cNvSpPr>
            <p:nvPr/>
          </p:nvSpPr>
          <p:spPr bwMode="auto">
            <a:xfrm>
              <a:off x="2352" y="720"/>
              <a:ext cx="1764" cy="365"/>
            </a:xfrm>
            <a:prstGeom prst="rect">
              <a:avLst/>
            </a:prstGeom>
            <a:noFill/>
            <a:ln w="9525">
              <a:noFill/>
              <a:miter lim="800000"/>
              <a:headEnd/>
              <a:tailEnd/>
            </a:ln>
            <a:effectLst/>
          </p:spPr>
          <p:txBody>
            <a:bodyPr wrap="none">
              <a:spAutoFit/>
            </a:bodyPr>
            <a:lstStyle/>
            <a:p>
              <a:r>
                <a:rPr lang="en-US">
                  <a:solidFill>
                    <a:srgbClr val="000096"/>
                  </a:solidFill>
                </a:rPr>
                <a:t>Microdot Chamber </a:t>
              </a:r>
            </a:p>
            <a:p>
              <a:r>
                <a:rPr lang="en-US" sz="1200">
                  <a:solidFill>
                    <a:srgbClr val="000096"/>
                  </a:solidFill>
                </a:rPr>
                <a:t>[S.F. Biagi et al., NIM A361, 72 (1995)]</a:t>
              </a:r>
            </a:p>
          </p:txBody>
        </p:sp>
        <p:pic>
          <p:nvPicPr>
            <p:cNvPr id="132101" name="Picture 5" descr="micro_pixel1"/>
            <p:cNvPicPr>
              <a:picLocks noChangeAspect="1" noChangeArrowheads="1"/>
            </p:cNvPicPr>
            <p:nvPr/>
          </p:nvPicPr>
          <p:blipFill>
            <a:blip r:embed="rId2" cstate="print"/>
            <a:srcRect/>
            <a:stretch>
              <a:fillRect/>
            </a:stretch>
          </p:blipFill>
          <p:spPr bwMode="auto">
            <a:xfrm>
              <a:off x="2400" y="1104"/>
              <a:ext cx="1502" cy="1282"/>
            </a:xfrm>
            <a:prstGeom prst="rect">
              <a:avLst/>
            </a:prstGeom>
            <a:noFill/>
          </p:spPr>
        </p:pic>
      </p:grpSp>
      <p:grpSp>
        <p:nvGrpSpPr>
          <p:cNvPr id="3" name="Group 6"/>
          <p:cNvGrpSpPr>
            <a:grpSpLocks/>
          </p:cNvGrpSpPr>
          <p:nvPr/>
        </p:nvGrpSpPr>
        <p:grpSpPr bwMode="auto">
          <a:xfrm>
            <a:off x="2984921" y="908720"/>
            <a:ext cx="3243263" cy="2667000"/>
            <a:chOff x="0" y="672"/>
            <a:chExt cx="2043" cy="1680"/>
          </a:xfrm>
        </p:grpSpPr>
        <p:sp>
          <p:nvSpPr>
            <p:cNvPr id="132103" name="Text Box 7"/>
            <p:cNvSpPr txBox="1">
              <a:spLocks noChangeArrowheads="1"/>
            </p:cNvSpPr>
            <p:nvPr/>
          </p:nvSpPr>
          <p:spPr bwMode="auto">
            <a:xfrm>
              <a:off x="0" y="672"/>
              <a:ext cx="2043" cy="365"/>
            </a:xfrm>
            <a:prstGeom prst="rect">
              <a:avLst/>
            </a:prstGeom>
            <a:noFill/>
            <a:ln w="9525">
              <a:noFill/>
              <a:miter lim="800000"/>
              <a:headEnd/>
              <a:tailEnd/>
            </a:ln>
            <a:effectLst/>
          </p:spPr>
          <p:txBody>
            <a:bodyPr wrap="none">
              <a:spAutoFit/>
            </a:bodyPr>
            <a:lstStyle/>
            <a:p>
              <a:r>
                <a:rPr lang="en-US" dirty="0" err="1">
                  <a:solidFill>
                    <a:srgbClr val="000096"/>
                  </a:solidFill>
                </a:rPr>
                <a:t>Microgap</a:t>
              </a:r>
              <a:r>
                <a:rPr lang="en-US" dirty="0">
                  <a:solidFill>
                    <a:srgbClr val="000096"/>
                  </a:solidFill>
                </a:rPr>
                <a:t> Chamber (MGC) </a:t>
              </a:r>
            </a:p>
            <a:p>
              <a:r>
                <a:rPr lang="en-US" sz="1200" dirty="0">
                  <a:solidFill>
                    <a:srgbClr val="000096"/>
                  </a:solidFill>
                </a:rPr>
                <a:t>[F. </a:t>
              </a:r>
              <a:r>
                <a:rPr lang="en-US" sz="1200" dirty="0" err="1">
                  <a:solidFill>
                    <a:srgbClr val="000096"/>
                  </a:solidFill>
                </a:rPr>
                <a:t>Angelini</a:t>
              </a:r>
              <a:r>
                <a:rPr lang="en-US" sz="1200" dirty="0">
                  <a:solidFill>
                    <a:srgbClr val="000096"/>
                  </a:solidFill>
                </a:rPr>
                <a:t> et al., NIM A335, 69 (1993)]</a:t>
              </a:r>
            </a:p>
          </p:txBody>
        </p:sp>
        <p:pic>
          <p:nvPicPr>
            <p:cNvPr id="132104" name="Picture 8" descr="microgap_chamber_efield"/>
            <p:cNvPicPr>
              <a:picLocks noChangeAspect="1" noChangeArrowheads="1"/>
            </p:cNvPicPr>
            <p:nvPr/>
          </p:nvPicPr>
          <p:blipFill>
            <a:blip r:embed="rId3" cstate="print"/>
            <a:srcRect/>
            <a:stretch>
              <a:fillRect/>
            </a:stretch>
          </p:blipFill>
          <p:spPr bwMode="auto">
            <a:xfrm>
              <a:off x="432" y="1056"/>
              <a:ext cx="1103" cy="1296"/>
            </a:xfrm>
            <a:prstGeom prst="rect">
              <a:avLst/>
            </a:prstGeom>
            <a:noFill/>
          </p:spPr>
        </p:pic>
      </p:grpSp>
      <p:grpSp>
        <p:nvGrpSpPr>
          <p:cNvPr id="4" name="Group 9"/>
          <p:cNvGrpSpPr>
            <a:grpSpLocks/>
          </p:cNvGrpSpPr>
          <p:nvPr/>
        </p:nvGrpSpPr>
        <p:grpSpPr bwMode="auto">
          <a:xfrm>
            <a:off x="6156176" y="3801516"/>
            <a:ext cx="3057525" cy="2363788"/>
            <a:chOff x="1866" y="2352"/>
            <a:chExt cx="1926" cy="1489"/>
          </a:xfrm>
        </p:grpSpPr>
        <p:pic>
          <p:nvPicPr>
            <p:cNvPr id="132106" name="Picture 10"/>
            <p:cNvPicPr>
              <a:picLocks noChangeAspect="1" noChangeArrowheads="1"/>
            </p:cNvPicPr>
            <p:nvPr/>
          </p:nvPicPr>
          <p:blipFill>
            <a:blip r:embed="rId4" cstate="print"/>
            <a:srcRect/>
            <a:stretch>
              <a:fillRect/>
            </a:stretch>
          </p:blipFill>
          <p:spPr bwMode="auto">
            <a:xfrm>
              <a:off x="1866" y="2736"/>
              <a:ext cx="1926" cy="1105"/>
            </a:xfrm>
            <a:prstGeom prst="rect">
              <a:avLst/>
            </a:prstGeom>
            <a:noFill/>
            <a:ln w="9525">
              <a:noFill/>
              <a:miter lim="800000"/>
              <a:headEnd/>
              <a:tailEnd/>
            </a:ln>
            <a:effectLst/>
          </p:spPr>
        </p:pic>
        <p:sp>
          <p:nvSpPr>
            <p:cNvPr id="132107" name="Text Box 11"/>
            <p:cNvSpPr txBox="1">
              <a:spLocks noChangeArrowheads="1"/>
            </p:cNvSpPr>
            <p:nvPr/>
          </p:nvSpPr>
          <p:spPr bwMode="auto">
            <a:xfrm>
              <a:off x="1934" y="2352"/>
              <a:ext cx="1790" cy="365"/>
            </a:xfrm>
            <a:prstGeom prst="rect">
              <a:avLst/>
            </a:prstGeom>
            <a:noFill/>
            <a:ln w="9525">
              <a:noFill/>
              <a:miter lim="800000"/>
              <a:headEnd/>
              <a:tailEnd/>
            </a:ln>
            <a:effectLst/>
          </p:spPr>
          <p:txBody>
            <a:bodyPr wrap="none">
              <a:spAutoFit/>
            </a:bodyPr>
            <a:lstStyle/>
            <a:p>
              <a:r>
                <a:rPr lang="en-US">
                  <a:solidFill>
                    <a:srgbClr val="000096"/>
                  </a:solidFill>
                </a:rPr>
                <a:t>Micro Wire Detector </a:t>
              </a:r>
            </a:p>
            <a:p>
              <a:r>
                <a:rPr lang="en-US" sz="1200">
                  <a:solidFill>
                    <a:srgbClr val="000096"/>
                  </a:solidFill>
                </a:rPr>
                <a:t>[B. Adeva et al., NIM A435, 402 (1999)]</a:t>
              </a:r>
            </a:p>
          </p:txBody>
        </p:sp>
      </p:grpSp>
      <p:grpSp>
        <p:nvGrpSpPr>
          <p:cNvPr id="5" name="Group 33"/>
          <p:cNvGrpSpPr>
            <a:grpSpLocks/>
          </p:cNvGrpSpPr>
          <p:nvPr/>
        </p:nvGrpSpPr>
        <p:grpSpPr bwMode="auto">
          <a:xfrm>
            <a:off x="0" y="3789040"/>
            <a:ext cx="3059112" cy="2582863"/>
            <a:chOff x="3833" y="624"/>
            <a:chExt cx="1927" cy="1627"/>
          </a:xfrm>
        </p:grpSpPr>
        <p:sp>
          <p:nvSpPr>
            <p:cNvPr id="132109" name="Text Box 13"/>
            <p:cNvSpPr txBox="1">
              <a:spLocks noChangeArrowheads="1"/>
            </p:cNvSpPr>
            <p:nvPr/>
          </p:nvSpPr>
          <p:spPr bwMode="auto">
            <a:xfrm>
              <a:off x="3840" y="624"/>
              <a:ext cx="1919" cy="365"/>
            </a:xfrm>
            <a:prstGeom prst="rect">
              <a:avLst/>
            </a:prstGeom>
            <a:noFill/>
            <a:ln w="9525">
              <a:noFill/>
              <a:miter lim="800000"/>
              <a:headEnd/>
              <a:tailEnd/>
            </a:ln>
            <a:effectLst/>
          </p:spPr>
          <p:txBody>
            <a:bodyPr wrap="none">
              <a:spAutoFit/>
            </a:bodyPr>
            <a:lstStyle/>
            <a:p>
              <a:r>
                <a:rPr lang="en-US">
                  <a:solidFill>
                    <a:srgbClr val="000096"/>
                  </a:solidFill>
                </a:rPr>
                <a:t>Compteur </a:t>
              </a:r>
              <a:r>
                <a:rPr lang="en-US">
                  <a:solidFill>
                    <a:srgbClr val="000096"/>
                  </a:solidFill>
                  <a:cs typeface="Arial" charset="0"/>
                </a:rPr>
                <a:t>à Trous (CAT) </a:t>
              </a:r>
            </a:p>
            <a:p>
              <a:r>
                <a:rPr lang="en-US" sz="1200">
                  <a:solidFill>
                    <a:srgbClr val="000096"/>
                  </a:solidFill>
                  <a:cs typeface="Arial" charset="0"/>
                </a:rPr>
                <a:t>[F. Bartol et al., J. Phys. III 6, 337 (1996)]</a:t>
              </a:r>
              <a:endParaRPr lang="en-US" sz="1200">
                <a:solidFill>
                  <a:srgbClr val="000096"/>
                </a:solidFill>
              </a:endParaRPr>
            </a:p>
          </p:txBody>
        </p:sp>
        <p:sp>
          <p:nvSpPr>
            <p:cNvPr id="132110" name="Text Box 14"/>
            <p:cNvSpPr txBox="1">
              <a:spLocks noChangeArrowheads="1"/>
            </p:cNvSpPr>
            <p:nvPr/>
          </p:nvSpPr>
          <p:spPr bwMode="auto">
            <a:xfrm>
              <a:off x="3833" y="1056"/>
              <a:ext cx="1927" cy="365"/>
            </a:xfrm>
            <a:prstGeom prst="rect">
              <a:avLst/>
            </a:prstGeom>
            <a:noFill/>
            <a:ln w="9525">
              <a:noFill/>
              <a:miter lim="800000"/>
              <a:headEnd/>
              <a:tailEnd/>
            </a:ln>
            <a:effectLst/>
          </p:spPr>
          <p:txBody>
            <a:bodyPr wrap="none">
              <a:spAutoFit/>
            </a:bodyPr>
            <a:lstStyle/>
            <a:p>
              <a:r>
                <a:rPr lang="en-US">
                  <a:solidFill>
                    <a:srgbClr val="000096"/>
                  </a:solidFill>
                </a:rPr>
                <a:t>WELL Detector (</a:t>
              </a:r>
              <a:r>
                <a:rPr lang="en-US">
                  <a:solidFill>
                    <a:srgbClr val="000096"/>
                  </a:solidFill>
                  <a:latin typeface="Symbol" pitchFamily="18" charset="2"/>
                </a:rPr>
                <a:t>m</a:t>
              </a:r>
              <a:r>
                <a:rPr lang="en-US">
                  <a:solidFill>
                    <a:srgbClr val="000096"/>
                  </a:solidFill>
                </a:rPr>
                <a:t>CAT) </a:t>
              </a:r>
            </a:p>
            <a:p>
              <a:r>
                <a:rPr lang="en-US" sz="1200">
                  <a:solidFill>
                    <a:srgbClr val="000096"/>
                  </a:solidFill>
                </a:rPr>
                <a:t>[R. Bellazzini et al., NIM A423, 125 (1999)]</a:t>
              </a:r>
            </a:p>
          </p:txBody>
        </p:sp>
        <p:grpSp>
          <p:nvGrpSpPr>
            <p:cNvPr id="6" name="Group 15"/>
            <p:cNvGrpSpPr>
              <a:grpSpLocks/>
            </p:cNvGrpSpPr>
            <p:nvPr/>
          </p:nvGrpSpPr>
          <p:grpSpPr bwMode="auto">
            <a:xfrm>
              <a:off x="4259" y="1480"/>
              <a:ext cx="1206" cy="771"/>
              <a:chOff x="1440" y="1872"/>
              <a:chExt cx="1549" cy="1056"/>
            </a:xfrm>
          </p:grpSpPr>
          <p:pic>
            <p:nvPicPr>
              <p:cNvPr id="132112" name="Picture 16"/>
              <p:cNvPicPr>
                <a:picLocks noChangeAspect="1" noChangeArrowheads="1"/>
              </p:cNvPicPr>
              <p:nvPr/>
            </p:nvPicPr>
            <p:blipFill>
              <a:blip r:embed="rId5" cstate="print"/>
              <a:srcRect/>
              <a:stretch>
                <a:fillRect/>
              </a:stretch>
            </p:blipFill>
            <p:spPr bwMode="auto">
              <a:xfrm>
                <a:off x="1440" y="1872"/>
                <a:ext cx="1050" cy="1056"/>
              </a:xfrm>
              <a:prstGeom prst="rect">
                <a:avLst/>
              </a:prstGeom>
              <a:noFill/>
              <a:ln w="9525">
                <a:noFill/>
                <a:miter lim="800000"/>
                <a:headEnd/>
                <a:tailEnd/>
              </a:ln>
              <a:effectLst/>
            </p:spPr>
          </p:pic>
          <p:sp>
            <p:nvSpPr>
              <p:cNvPr id="132113" name="Line 17"/>
              <p:cNvSpPr>
                <a:spLocks noChangeShapeType="1"/>
              </p:cNvSpPr>
              <p:nvPr/>
            </p:nvSpPr>
            <p:spPr bwMode="auto">
              <a:xfrm>
                <a:off x="2544" y="2186"/>
                <a:ext cx="0" cy="384"/>
              </a:xfrm>
              <a:prstGeom prst="line">
                <a:avLst/>
              </a:prstGeom>
              <a:noFill/>
              <a:ln w="9525">
                <a:solidFill>
                  <a:schemeClr val="tx1"/>
                </a:solidFill>
                <a:round/>
                <a:headEnd type="triangle" w="med" len="med"/>
                <a:tailEnd type="triangle" w="med" len="med"/>
              </a:ln>
              <a:effectLst/>
            </p:spPr>
            <p:txBody>
              <a:bodyPr/>
              <a:lstStyle/>
              <a:p>
                <a:endParaRPr lang="de-DE"/>
              </a:p>
            </p:txBody>
          </p:sp>
          <p:sp>
            <p:nvSpPr>
              <p:cNvPr id="132114" name="Text Box 18"/>
              <p:cNvSpPr txBox="1">
                <a:spLocks noChangeArrowheads="1"/>
              </p:cNvSpPr>
              <p:nvPr/>
            </p:nvSpPr>
            <p:spPr bwMode="auto">
              <a:xfrm>
                <a:off x="2496" y="2284"/>
                <a:ext cx="493" cy="237"/>
              </a:xfrm>
              <a:prstGeom prst="rect">
                <a:avLst/>
              </a:prstGeom>
              <a:noFill/>
              <a:ln w="9525">
                <a:noFill/>
                <a:miter lim="800000"/>
                <a:headEnd/>
                <a:tailEnd/>
              </a:ln>
              <a:effectLst/>
            </p:spPr>
            <p:txBody>
              <a:bodyPr wrap="none">
                <a:spAutoFit/>
              </a:bodyPr>
              <a:lstStyle/>
              <a:p>
                <a:r>
                  <a:rPr lang="en-US" sz="1200"/>
                  <a:t>50 </a:t>
                </a:r>
                <a:r>
                  <a:rPr lang="en-US" sz="1200">
                    <a:latin typeface="Symbol" pitchFamily="18" charset="2"/>
                  </a:rPr>
                  <a:t>m</a:t>
                </a:r>
                <a:r>
                  <a:rPr lang="en-US" sz="1200"/>
                  <a:t>m</a:t>
                </a:r>
              </a:p>
            </p:txBody>
          </p:sp>
        </p:grpSp>
      </p:grpSp>
      <p:grpSp>
        <p:nvGrpSpPr>
          <p:cNvPr id="7" name="Group 19"/>
          <p:cNvGrpSpPr>
            <a:grpSpLocks/>
          </p:cNvGrpSpPr>
          <p:nvPr/>
        </p:nvGrpSpPr>
        <p:grpSpPr bwMode="auto">
          <a:xfrm>
            <a:off x="3131840" y="3789040"/>
            <a:ext cx="2863850" cy="2335213"/>
            <a:chOff x="144" y="2448"/>
            <a:chExt cx="1804" cy="1471"/>
          </a:xfrm>
        </p:grpSpPr>
        <p:sp>
          <p:nvSpPr>
            <p:cNvPr id="132116" name="Text Box 20"/>
            <p:cNvSpPr txBox="1">
              <a:spLocks noChangeArrowheads="1"/>
            </p:cNvSpPr>
            <p:nvPr/>
          </p:nvSpPr>
          <p:spPr bwMode="auto">
            <a:xfrm>
              <a:off x="144" y="2448"/>
              <a:ext cx="1804" cy="365"/>
            </a:xfrm>
            <a:prstGeom prst="rect">
              <a:avLst/>
            </a:prstGeom>
            <a:noFill/>
            <a:ln w="9525">
              <a:noFill/>
              <a:miter lim="800000"/>
              <a:headEnd/>
              <a:tailEnd/>
            </a:ln>
            <a:effectLst/>
          </p:spPr>
          <p:txBody>
            <a:bodyPr wrap="none">
              <a:spAutoFit/>
            </a:bodyPr>
            <a:lstStyle/>
            <a:p>
              <a:r>
                <a:rPr lang="en-US">
                  <a:solidFill>
                    <a:srgbClr val="000096"/>
                  </a:solidFill>
                </a:rPr>
                <a:t>Micro Groove Counter </a:t>
              </a:r>
            </a:p>
            <a:p>
              <a:r>
                <a:rPr lang="en-US" sz="1200">
                  <a:solidFill>
                    <a:srgbClr val="000096"/>
                  </a:solidFill>
                </a:rPr>
                <a:t>[Bellazzini et al., NIM A424, 444 (1999)]</a:t>
              </a:r>
            </a:p>
          </p:txBody>
        </p:sp>
        <p:pic>
          <p:nvPicPr>
            <p:cNvPr id="132117" name="Picture 21"/>
            <p:cNvPicPr>
              <a:picLocks noChangeAspect="1" noChangeArrowheads="1"/>
            </p:cNvPicPr>
            <p:nvPr/>
          </p:nvPicPr>
          <p:blipFill>
            <a:blip r:embed="rId6" cstate="print"/>
            <a:srcRect/>
            <a:stretch>
              <a:fillRect/>
            </a:stretch>
          </p:blipFill>
          <p:spPr bwMode="auto">
            <a:xfrm>
              <a:off x="232" y="2832"/>
              <a:ext cx="1629" cy="1087"/>
            </a:xfrm>
            <a:prstGeom prst="rect">
              <a:avLst/>
            </a:prstGeom>
            <a:noFill/>
            <a:ln w="9525">
              <a:noFill/>
              <a:miter lim="800000"/>
              <a:headEnd/>
              <a:tailEnd/>
            </a:ln>
            <a:effectLst/>
          </p:spPr>
        </p:pic>
      </p:grpSp>
      <p:sp>
        <p:nvSpPr>
          <p:cNvPr id="132128" name="Text Box 32"/>
          <p:cNvSpPr txBox="1">
            <a:spLocks noChangeArrowheads="1"/>
          </p:cNvSpPr>
          <p:nvPr/>
        </p:nvSpPr>
        <p:spPr bwMode="auto">
          <a:xfrm>
            <a:off x="3295650" y="6434138"/>
            <a:ext cx="2155825" cy="396875"/>
          </a:xfrm>
          <a:prstGeom prst="rect">
            <a:avLst/>
          </a:prstGeom>
          <a:solidFill>
            <a:schemeClr val="bg1"/>
          </a:solidFill>
          <a:ln w="9525">
            <a:noFill/>
            <a:miter lim="800000"/>
            <a:headEnd/>
            <a:tailEnd/>
          </a:ln>
          <a:effectLst/>
        </p:spPr>
        <p:txBody>
          <a:bodyPr wrap="none">
            <a:spAutoFit/>
          </a:bodyPr>
          <a:lstStyle/>
          <a:p>
            <a:r>
              <a:rPr lang="en-US">
                <a:solidFill>
                  <a:schemeClr val="hlink"/>
                </a:solidFill>
              </a:rPr>
              <a:t>and many more...</a:t>
            </a:r>
          </a:p>
        </p:txBody>
      </p:sp>
      <p:grpSp>
        <p:nvGrpSpPr>
          <p:cNvPr id="8" name="Group 44"/>
          <p:cNvGrpSpPr/>
          <p:nvPr/>
        </p:nvGrpSpPr>
        <p:grpSpPr>
          <a:xfrm>
            <a:off x="-180528" y="980728"/>
            <a:ext cx="3141595" cy="2069182"/>
            <a:chOff x="-180528" y="980728"/>
            <a:chExt cx="3141595" cy="2069182"/>
          </a:xfrm>
        </p:grpSpPr>
        <p:pic>
          <p:nvPicPr>
            <p:cNvPr id="27" name="Picture 2" descr="msgc_strips"/>
            <p:cNvPicPr>
              <a:picLocks noChangeAspect="1" noChangeArrowheads="1"/>
            </p:cNvPicPr>
            <p:nvPr/>
          </p:nvPicPr>
          <p:blipFill>
            <a:blip r:embed="rId7" cstate="print"/>
            <a:srcRect t="27997" b="27997"/>
            <a:stretch>
              <a:fillRect/>
            </a:stretch>
          </p:blipFill>
          <p:spPr bwMode="auto">
            <a:xfrm>
              <a:off x="-180528" y="1844824"/>
              <a:ext cx="3096344" cy="1022732"/>
            </a:xfrm>
            <a:prstGeom prst="rect">
              <a:avLst/>
            </a:prstGeom>
            <a:solidFill>
              <a:schemeClr val="bg1"/>
            </a:solidFill>
            <a:ln w="9525">
              <a:noFill/>
              <a:miter lim="800000"/>
              <a:headEnd/>
              <a:tailEnd/>
            </a:ln>
          </p:spPr>
        </p:pic>
        <p:sp>
          <p:nvSpPr>
            <p:cNvPr id="28" name="TextBox 27"/>
            <p:cNvSpPr txBox="1"/>
            <p:nvPr/>
          </p:nvSpPr>
          <p:spPr>
            <a:xfrm>
              <a:off x="0" y="980728"/>
              <a:ext cx="2961067" cy="584775"/>
            </a:xfrm>
            <a:prstGeom prst="rect">
              <a:avLst/>
            </a:prstGeom>
            <a:noFill/>
          </p:spPr>
          <p:txBody>
            <a:bodyPr wrap="none" rtlCol="0">
              <a:spAutoFit/>
            </a:bodyPr>
            <a:lstStyle/>
            <a:p>
              <a:r>
                <a:rPr lang="en-US" dirty="0" err="1" smtClean="0">
                  <a:solidFill>
                    <a:srgbClr val="000096"/>
                  </a:solidFill>
                </a:rPr>
                <a:t>Microstrip</a:t>
              </a:r>
              <a:r>
                <a:rPr lang="en-US" dirty="0" smtClean="0">
                  <a:solidFill>
                    <a:srgbClr val="000096"/>
                  </a:solidFill>
                </a:rPr>
                <a:t> Gas Chamber</a:t>
              </a:r>
            </a:p>
            <a:p>
              <a:r>
                <a:rPr lang="en-US" sz="1200" dirty="0" smtClean="0">
                  <a:solidFill>
                    <a:srgbClr val="000096"/>
                  </a:solidFill>
                </a:rPr>
                <a:t>[A. </a:t>
              </a:r>
              <a:r>
                <a:rPr lang="en-US" sz="1200" dirty="0" err="1" smtClean="0">
                  <a:solidFill>
                    <a:srgbClr val="000096"/>
                  </a:solidFill>
                </a:rPr>
                <a:t>Oed</a:t>
              </a:r>
              <a:r>
                <a:rPr lang="en-US" sz="1200" dirty="0" smtClean="0">
                  <a:solidFill>
                    <a:srgbClr val="000096"/>
                  </a:solidFill>
                </a:rPr>
                <a:t>, NIM A263, 351 (1988)]</a:t>
              </a:r>
              <a:endParaRPr lang="de-DE" sz="1200" dirty="0">
                <a:solidFill>
                  <a:srgbClr val="000096"/>
                </a:solidFill>
              </a:endParaRPr>
            </a:p>
          </p:txBody>
        </p:sp>
        <p:cxnSp>
          <p:nvCxnSpPr>
            <p:cNvPr id="32" name="Straight Connector 31"/>
            <p:cNvCxnSpPr/>
            <p:nvPr/>
          </p:nvCxnSpPr>
          <p:spPr>
            <a:xfrm rot="5400000">
              <a:off x="577453" y="2644378"/>
              <a:ext cx="2595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628650" y="2643187"/>
              <a:ext cx="259556" cy="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39552" y="2708920"/>
              <a:ext cx="165298" cy="9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755576" y="2708920"/>
              <a:ext cx="21602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34100" y="2772911"/>
              <a:ext cx="614271" cy="276999"/>
            </a:xfrm>
            <a:prstGeom prst="rect">
              <a:avLst/>
            </a:prstGeom>
            <a:noFill/>
          </p:spPr>
          <p:txBody>
            <a:bodyPr wrap="none" rtlCol="0">
              <a:spAutoFit/>
            </a:bodyPr>
            <a:lstStyle/>
            <a:p>
              <a:r>
                <a:rPr lang="en-US" sz="1200" dirty="0" smtClean="0"/>
                <a:t>10 </a:t>
              </a:r>
              <a:r>
                <a:rPr lang="en-US" sz="1200" dirty="0" smtClean="0">
                  <a:latin typeface="Symbol" pitchFamily="18" charset="2"/>
                </a:rPr>
                <a:t>m</a:t>
              </a:r>
              <a:r>
                <a:rPr lang="en-US" sz="1200" dirty="0" smtClean="0"/>
                <a:t>m</a:t>
              </a:r>
              <a:endParaRPr lang="de-DE" sz="1200" dirty="0"/>
            </a:p>
          </p:txBody>
        </p:sp>
        <p:cxnSp>
          <p:nvCxnSpPr>
            <p:cNvPr id="40" name="Straight Connector 39"/>
            <p:cNvCxnSpPr/>
            <p:nvPr/>
          </p:nvCxnSpPr>
          <p:spPr>
            <a:xfrm rot="5400000">
              <a:off x="1475035" y="2659306"/>
              <a:ext cx="2595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1845743" y="2664317"/>
              <a:ext cx="259556" cy="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444699" y="2758624"/>
              <a:ext cx="165298" cy="9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a:off x="1979811" y="2758624"/>
              <a:ext cx="21602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09457" y="2772911"/>
              <a:ext cx="614271" cy="276999"/>
            </a:xfrm>
            <a:prstGeom prst="rect">
              <a:avLst/>
            </a:prstGeom>
            <a:noFill/>
          </p:spPr>
          <p:txBody>
            <a:bodyPr wrap="none" rtlCol="0">
              <a:spAutoFit/>
            </a:bodyPr>
            <a:lstStyle/>
            <a:p>
              <a:r>
                <a:rPr lang="en-US" sz="1200" dirty="0" smtClean="0"/>
                <a:t>80 </a:t>
              </a:r>
              <a:r>
                <a:rPr lang="en-US" sz="1200" dirty="0" smtClean="0">
                  <a:latin typeface="Symbol" pitchFamily="18" charset="2"/>
                </a:rPr>
                <a:t>m</a:t>
              </a:r>
              <a:r>
                <a:rPr lang="en-US" sz="1200" dirty="0" smtClean="0"/>
                <a:t>m</a:t>
              </a:r>
              <a:endParaRPr lang="de-DE" sz="1200" dirty="0"/>
            </a:p>
          </p:txBody>
        </p:sp>
      </p:grpSp>
      <p:sp>
        <p:nvSpPr>
          <p:cNvPr id="9" name="Fußzeilenplatzhalter 8"/>
          <p:cNvSpPr>
            <a:spLocks noGrp="1"/>
          </p:cNvSpPr>
          <p:nvPr>
            <p:ph type="ftr" sz="quarter" idx="11"/>
          </p:nvPr>
        </p:nvSpPr>
        <p:spPr/>
        <p:txBody>
          <a:bodyPr/>
          <a:lstStyle/>
          <a:p>
            <a:r>
              <a:rPr lang="en-GB" smtClean="0"/>
              <a:t>B. Ketzer</a:t>
            </a:r>
            <a:endParaRPr lang="en-GB" dirty="0"/>
          </a:p>
        </p:txBody>
      </p:sp>
      <p:sp>
        <p:nvSpPr>
          <p:cNvPr id="11" name="Datumsplatzhalter 10"/>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39003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32128"/>
                                        </p:tgtEl>
                                        <p:attrNameLst>
                                          <p:attrName>style.visibility</p:attrName>
                                        </p:attrNameLst>
                                      </p:cBhvr>
                                      <p:to>
                                        <p:strVal val="visible"/>
                                      </p:to>
                                    </p:set>
                                    <p:anim calcmode="lin" valueType="num">
                                      <p:cBhvr additive="base">
                                        <p:cTn id="39" dur="500" fill="hold"/>
                                        <p:tgtEl>
                                          <p:spTgt spid="132128"/>
                                        </p:tgtEl>
                                        <p:attrNameLst>
                                          <p:attrName>ppt_x</p:attrName>
                                        </p:attrNameLst>
                                      </p:cBhvr>
                                      <p:tavLst>
                                        <p:tav tm="0">
                                          <p:val>
                                            <p:strVal val="1+#ppt_w/2"/>
                                          </p:val>
                                        </p:tav>
                                        <p:tav tm="100000">
                                          <p:val>
                                            <p:strVal val="#ppt_x"/>
                                          </p:val>
                                        </p:tav>
                                      </p:tavLst>
                                    </p:anim>
                                    <p:anim calcmode="lin" valueType="num">
                                      <p:cBhvr additive="base">
                                        <p:cTn id="40" dur="500" fill="hold"/>
                                        <p:tgtEl>
                                          <p:spTgt spid="132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8"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
          <p:cNvGrpSpPr>
            <a:grpSpLocks noChangeAspect="1"/>
          </p:cNvGrpSpPr>
          <p:nvPr/>
        </p:nvGrpSpPr>
        <p:grpSpPr bwMode="auto">
          <a:xfrm>
            <a:off x="179388" y="1052736"/>
            <a:ext cx="2089150" cy="1965325"/>
            <a:chOff x="68" y="624"/>
            <a:chExt cx="2902" cy="2988"/>
          </a:xfrm>
        </p:grpSpPr>
        <p:pic>
          <p:nvPicPr>
            <p:cNvPr id="190470" name="Picture 6" descr="2006_11100001"/>
            <p:cNvPicPr>
              <a:picLocks noChangeAspect="1" noChangeArrowheads="1"/>
            </p:cNvPicPr>
            <p:nvPr/>
          </p:nvPicPr>
          <p:blipFill>
            <a:blip r:embed="rId2" cstate="print"/>
            <a:srcRect l="13545" r="13545"/>
            <a:stretch>
              <a:fillRect/>
            </a:stretch>
          </p:blipFill>
          <p:spPr bwMode="auto">
            <a:xfrm>
              <a:off x="68" y="624"/>
              <a:ext cx="2902" cy="2988"/>
            </a:xfrm>
            <a:prstGeom prst="rect">
              <a:avLst/>
            </a:prstGeom>
            <a:noFill/>
            <a:ln w="9525">
              <a:noFill/>
              <a:miter lim="800000"/>
              <a:headEnd/>
              <a:tailEnd/>
            </a:ln>
            <a:effectLst/>
          </p:spPr>
        </p:pic>
        <p:pic>
          <p:nvPicPr>
            <p:cNvPr id="190471" name="Picture 7" descr="beamspot"/>
            <p:cNvPicPr>
              <a:picLocks noChangeAspect="1" noChangeArrowheads="1"/>
            </p:cNvPicPr>
            <p:nvPr/>
          </p:nvPicPr>
          <p:blipFill>
            <a:blip r:embed="rId3" cstate="print"/>
            <a:srcRect l="9999" t="10364" r="9999" b="10364"/>
            <a:stretch>
              <a:fillRect/>
            </a:stretch>
          </p:blipFill>
          <p:spPr bwMode="auto">
            <a:xfrm>
              <a:off x="1388" y="1989"/>
              <a:ext cx="269" cy="258"/>
            </a:xfrm>
            <a:prstGeom prst="rect">
              <a:avLst/>
            </a:prstGeom>
            <a:noFill/>
            <a:ln w="9525">
              <a:noFill/>
              <a:miter lim="800000"/>
              <a:headEnd/>
              <a:tailEnd/>
            </a:ln>
            <a:effectLst/>
          </p:spPr>
        </p:pic>
      </p:grpSp>
      <p:sp>
        <p:nvSpPr>
          <p:cNvPr id="190468" name="Rectangle 4"/>
          <p:cNvSpPr>
            <a:spLocks noGrp="1" noChangeArrowheads="1"/>
          </p:cNvSpPr>
          <p:nvPr>
            <p:ph type="title"/>
          </p:nvPr>
        </p:nvSpPr>
        <p:spPr/>
        <p:txBody>
          <a:bodyPr/>
          <a:lstStyle/>
          <a:p>
            <a:r>
              <a:rPr lang="en-US"/>
              <a:t>Conclusions</a:t>
            </a:r>
          </a:p>
        </p:txBody>
      </p:sp>
      <p:sp>
        <p:nvSpPr>
          <p:cNvPr id="190473" name="Text Box 9"/>
          <p:cNvSpPr txBox="1">
            <a:spLocks noChangeArrowheads="1"/>
          </p:cNvSpPr>
          <p:nvPr/>
        </p:nvSpPr>
        <p:spPr bwMode="auto">
          <a:xfrm>
            <a:off x="2618282" y="1268760"/>
            <a:ext cx="3393878" cy="3093154"/>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a:spcAft>
                <a:spcPct val="25000"/>
              </a:spcAft>
            </a:pPr>
            <a:r>
              <a:rPr lang="en-US" b="1" dirty="0" smtClean="0">
                <a:solidFill>
                  <a:schemeClr val="hlink"/>
                </a:solidFill>
              </a:rPr>
              <a:t>MPGD: </a:t>
            </a:r>
            <a:r>
              <a:rPr lang="en-US" b="1" dirty="0" smtClean="0">
                <a:solidFill>
                  <a:srgbClr val="000096"/>
                </a:solidFill>
              </a:rPr>
              <a:t>reliable detectors</a:t>
            </a:r>
            <a:endParaRPr lang="en-US" b="1" dirty="0">
              <a:solidFill>
                <a:srgbClr val="000096"/>
              </a:solidFill>
            </a:endParaRPr>
          </a:p>
          <a:p>
            <a:pPr>
              <a:spcAft>
                <a:spcPct val="25000"/>
              </a:spcAft>
              <a:buFontTx/>
              <a:buChar char="•"/>
            </a:pPr>
            <a:r>
              <a:rPr lang="en-US" dirty="0">
                <a:solidFill>
                  <a:srgbClr val="002496"/>
                </a:solidFill>
              </a:rPr>
              <a:t> Good </a:t>
            </a:r>
            <a:r>
              <a:rPr lang="en-US" dirty="0" smtClean="0">
                <a:solidFill>
                  <a:srgbClr val="002496"/>
                </a:solidFill>
              </a:rPr>
              <a:t>resolution: t, x, E</a:t>
            </a:r>
            <a:endParaRPr lang="en-US" dirty="0">
              <a:solidFill>
                <a:srgbClr val="002496"/>
              </a:solidFill>
            </a:endParaRPr>
          </a:p>
          <a:p>
            <a:pPr>
              <a:spcAft>
                <a:spcPct val="25000"/>
              </a:spcAft>
              <a:buFontTx/>
              <a:buChar char="•"/>
            </a:pPr>
            <a:r>
              <a:rPr lang="en-US" dirty="0">
                <a:solidFill>
                  <a:srgbClr val="002496"/>
                </a:solidFill>
              </a:rPr>
              <a:t> High rate capability</a:t>
            </a:r>
          </a:p>
          <a:p>
            <a:pPr>
              <a:spcAft>
                <a:spcPct val="25000"/>
              </a:spcAft>
              <a:buFontTx/>
              <a:buChar char="•"/>
            </a:pPr>
            <a:r>
              <a:rPr lang="en-US" dirty="0">
                <a:solidFill>
                  <a:srgbClr val="002496"/>
                </a:solidFill>
              </a:rPr>
              <a:t> Radiation </a:t>
            </a:r>
            <a:r>
              <a:rPr lang="en-US" dirty="0" smtClean="0">
                <a:solidFill>
                  <a:srgbClr val="002496"/>
                </a:solidFill>
              </a:rPr>
              <a:t>hard</a:t>
            </a:r>
          </a:p>
          <a:p>
            <a:pPr>
              <a:spcAft>
                <a:spcPct val="25000"/>
              </a:spcAft>
              <a:buFontTx/>
              <a:buChar char="•"/>
            </a:pPr>
            <a:r>
              <a:rPr lang="en-US" dirty="0" smtClean="0">
                <a:solidFill>
                  <a:srgbClr val="002496"/>
                </a:solidFill>
              </a:rPr>
              <a:t> Ion backflow reduction</a:t>
            </a:r>
          </a:p>
          <a:p>
            <a:pPr>
              <a:spcAft>
                <a:spcPct val="25000"/>
              </a:spcAft>
              <a:buFontTx/>
              <a:buChar char="•"/>
            </a:pPr>
            <a:r>
              <a:rPr lang="en-US" dirty="0" smtClean="0">
                <a:solidFill>
                  <a:srgbClr val="002496"/>
                </a:solidFill>
              </a:rPr>
              <a:t> Photon feedback reduction</a:t>
            </a:r>
            <a:endParaRPr lang="en-US" dirty="0">
              <a:solidFill>
                <a:srgbClr val="002496"/>
              </a:solidFill>
            </a:endParaRPr>
          </a:p>
          <a:p>
            <a:pPr>
              <a:spcAft>
                <a:spcPct val="25000"/>
              </a:spcAft>
              <a:buFontTx/>
              <a:buChar char="•"/>
            </a:pPr>
            <a:r>
              <a:rPr lang="en-US" dirty="0">
                <a:solidFill>
                  <a:srgbClr val="002496"/>
                </a:solidFill>
              </a:rPr>
              <a:t> </a:t>
            </a:r>
            <a:r>
              <a:rPr lang="en-US" dirty="0" smtClean="0">
                <a:solidFill>
                  <a:srgbClr val="002496"/>
                </a:solidFill>
              </a:rPr>
              <a:t>Inexpensive</a:t>
            </a:r>
          </a:p>
          <a:p>
            <a:pPr>
              <a:spcAft>
                <a:spcPct val="25000"/>
              </a:spcAft>
              <a:buFontTx/>
              <a:buChar char="•"/>
            </a:pPr>
            <a:r>
              <a:rPr lang="en-US" dirty="0" smtClean="0">
                <a:solidFill>
                  <a:srgbClr val="002496"/>
                </a:solidFill>
              </a:rPr>
              <a:t> Large active areas</a:t>
            </a:r>
            <a:endParaRPr lang="en-US" dirty="0">
              <a:solidFill>
                <a:srgbClr val="002496"/>
              </a:solidFill>
            </a:endParaRPr>
          </a:p>
        </p:txBody>
      </p:sp>
      <p:pic>
        <p:nvPicPr>
          <p:cNvPr id="22" name="Picture 68" descr="C:\Users\danilo\Desktop\ieee08\IMG_2699.JPG"/>
          <p:cNvPicPr>
            <a:picLocks noChangeAspect="1" noChangeArrowheads="1"/>
          </p:cNvPicPr>
          <p:nvPr/>
        </p:nvPicPr>
        <p:blipFill>
          <a:blip r:embed="rId4" cstate="print"/>
          <a:srcRect/>
          <a:stretch>
            <a:fillRect/>
          </a:stretch>
        </p:blipFill>
        <p:spPr bwMode="auto">
          <a:xfrm>
            <a:off x="72008" y="3140968"/>
            <a:ext cx="2411760" cy="1959555"/>
          </a:xfrm>
          <a:prstGeom prst="rect">
            <a:avLst/>
          </a:prstGeom>
          <a:noFill/>
          <a:ln w="9525">
            <a:noFill/>
            <a:miter lim="800000"/>
            <a:headEnd/>
            <a:tailEnd/>
          </a:ln>
        </p:spPr>
      </p:pic>
      <p:pic>
        <p:nvPicPr>
          <p:cNvPr id="25" name="Picture 2"/>
          <p:cNvPicPr>
            <a:picLocks noChangeAspect="1" noChangeArrowheads="1"/>
          </p:cNvPicPr>
          <p:nvPr/>
        </p:nvPicPr>
        <p:blipFill>
          <a:blip r:embed="rId5" cstate="print"/>
          <a:srcRect t="9023"/>
          <a:stretch>
            <a:fillRect/>
          </a:stretch>
        </p:blipFill>
        <p:spPr bwMode="auto">
          <a:xfrm>
            <a:off x="2411760" y="4942464"/>
            <a:ext cx="3960440" cy="1465352"/>
          </a:xfrm>
          <a:prstGeom prst="rect">
            <a:avLst/>
          </a:prstGeom>
          <a:noFill/>
          <a:ln w="9525">
            <a:noFill/>
            <a:miter lim="800000"/>
            <a:headEnd/>
            <a:tailEnd/>
          </a:ln>
        </p:spPr>
      </p:pic>
      <p:pic>
        <p:nvPicPr>
          <p:cNvPr id="296963" name="Picture 3"/>
          <p:cNvPicPr>
            <a:picLocks noChangeAspect="1" noChangeArrowheads="1"/>
          </p:cNvPicPr>
          <p:nvPr/>
        </p:nvPicPr>
        <p:blipFill>
          <a:blip r:embed="rId6" cstate="print"/>
          <a:srcRect/>
          <a:stretch>
            <a:fillRect/>
          </a:stretch>
        </p:blipFill>
        <p:spPr bwMode="auto">
          <a:xfrm>
            <a:off x="6372200" y="5085184"/>
            <a:ext cx="2560177" cy="1130182"/>
          </a:xfrm>
          <a:prstGeom prst="rect">
            <a:avLst/>
          </a:prstGeom>
          <a:noFill/>
          <a:ln w="9525">
            <a:noFill/>
            <a:miter lim="800000"/>
            <a:headEnd/>
            <a:tailEnd/>
          </a:ln>
        </p:spPr>
      </p:pic>
      <p:pic>
        <p:nvPicPr>
          <p:cNvPr id="27" name="Picture 5"/>
          <p:cNvPicPr>
            <a:picLocks noChangeAspect="1" noChangeArrowheads="1"/>
          </p:cNvPicPr>
          <p:nvPr/>
        </p:nvPicPr>
        <p:blipFill>
          <a:blip r:embed="rId7" cstate="print"/>
          <a:srcRect/>
          <a:stretch>
            <a:fillRect/>
          </a:stretch>
        </p:blipFill>
        <p:spPr bwMode="auto">
          <a:xfrm>
            <a:off x="6300192" y="2924944"/>
            <a:ext cx="2592288" cy="1940470"/>
          </a:xfrm>
          <a:prstGeom prst="rect">
            <a:avLst/>
          </a:prstGeom>
          <a:noFill/>
          <a:ln w="9525">
            <a:noFill/>
            <a:miter lim="800000"/>
            <a:headEnd/>
            <a:tailEnd/>
          </a:ln>
        </p:spPr>
      </p:pic>
      <p:pic>
        <p:nvPicPr>
          <p:cNvPr id="190478" name="Picture 14"/>
          <p:cNvPicPr>
            <a:picLocks noChangeAspect="1" noChangeArrowheads="1"/>
          </p:cNvPicPr>
          <p:nvPr/>
        </p:nvPicPr>
        <p:blipFill>
          <a:blip r:embed="rId8" cstate="print"/>
          <a:srcRect/>
          <a:stretch>
            <a:fillRect/>
          </a:stretch>
        </p:blipFill>
        <p:spPr bwMode="auto">
          <a:xfrm>
            <a:off x="2411759" y="4941168"/>
            <a:ext cx="2020821" cy="1515616"/>
          </a:xfrm>
          <a:prstGeom prst="rect">
            <a:avLst/>
          </a:prstGeom>
          <a:noFill/>
          <a:ln w="9525">
            <a:noFill/>
            <a:miter lim="800000"/>
            <a:headEnd/>
            <a:tailEnd/>
          </a:ln>
          <a:effectLst/>
        </p:spPr>
      </p:pic>
      <p:pic>
        <p:nvPicPr>
          <p:cNvPr id="28" name="Picture 4"/>
          <p:cNvPicPr>
            <a:picLocks noChangeAspect="1" noChangeArrowheads="1"/>
          </p:cNvPicPr>
          <p:nvPr/>
        </p:nvPicPr>
        <p:blipFill>
          <a:blip r:embed="rId9" cstate="print"/>
          <a:srcRect/>
          <a:stretch>
            <a:fillRect/>
          </a:stretch>
        </p:blipFill>
        <p:spPr bwMode="auto">
          <a:xfrm>
            <a:off x="6156176" y="1052736"/>
            <a:ext cx="2783193" cy="1584176"/>
          </a:xfrm>
          <a:prstGeom prst="rect">
            <a:avLst/>
          </a:prstGeom>
          <a:noFill/>
          <a:ln w="9525">
            <a:noFill/>
            <a:miter lim="800000"/>
            <a:headEnd/>
            <a:tailEnd/>
          </a:ln>
        </p:spPr>
      </p:pic>
      <p:pic>
        <p:nvPicPr>
          <p:cNvPr id="29" name="Picture 2"/>
          <p:cNvPicPr>
            <a:picLocks noChangeAspect="1" noChangeArrowheads="1"/>
          </p:cNvPicPr>
          <p:nvPr/>
        </p:nvPicPr>
        <p:blipFill>
          <a:blip r:embed="rId10" cstate="print"/>
          <a:srcRect/>
          <a:stretch>
            <a:fillRect/>
          </a:stretch>
        </p:blipFill>
        <p:spPr bwMode="auto">
          <a:xfrm>
            <a:off x="251520" y="5157192"/>
            <a:ext cx="2016224" cy="1242741"/>
          </a:xfrm>
          <a:prstGeom prst="rect">
            <a:avLst/>
          </a:prstGeom>
          <a:noFill/>
          <a:ln w="9525">
            <a:noFill/>
            <a:miter lim="800000"/>
            <a:headEnd/>
            <a:tailEnd/>
          </a:ln>
        </p:spPr>
      </p:pic>
      <p:sp>
        <p:nvSpPr>
          <p:cNvPr id="3" name="Datumsplatzhalter 2"/>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7839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5868144" y="4293096"/>
            <a:ext cx="3211135" cy="2292935"/>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r>
              <a:rPr lang="en-US" b="1" dirty="0" smtClean="0">
                <a:solidFill>
                  <a:srgbClr val="FF0000"/>
                </a:solidFill>
              </a:rPr>
              <a:t>RD51 (CERN):</a:t>
            </a:r>
          </a:p>
          <a:p>
            <a:pPr>
              <a:spcBef>
                <a:spcPts val="600"/>
              </a:spcBef>
              <a:buFont typeface="Arial" pitchFamily="34" charset="0"/>
              <a:buChar char="•"/>
            </a:pPr>
            <a:r>
              <a:rPr lang="en-US" dirty="0" smtClean="0">
                <a:solidFill>
                  <a:srgbClr val="000096"/>
                </a:solidFill>
              </a:rPr>
              <a:t> ~73 institutes worldwide</a:t>
            </a:r>
          </a:p>
          <a:p>
            <a:pPr>
              <a:spcBef>
                <a:spcPts val="600"/>
              </a:spcBef>
              <a:buFont typeface="Arial" pitchFamily="34" charset="0"/>
              <a:buChar char="•"/>
            </a:pPr>
            <a:r>
              <a:rPr lang="en-US" dirty="0" smtClean="0">
                <a:solidFill>
                  <a:srgbClr val="000096"/>
                </a:solidFill>
              </a:rPr>
              <a:t> 430 authors</a:t>
            </a:r>
          </a:p>
          <a:p>
            <a:pPr>
              <a:spcBef>
                <a:spcPts val="600"/>
              </a:spcBef>
              <a:buFont typeface="Arial" pitchFamily="34" charset="0"/>
              <a:buChar char="•"/>
            </a:pPr>
            <a:r>
              <a:rPr lang="en-US" dirty="0" smtClean="0">
                <a:solidFill>
                  <a:srgbClr val="000096"/>
                </a:solidFill>
              </a:rPr>
              <a:t> Work packages</a:t>
            </a:r>
          </a:p>
          <a:p>
            <a:pPr>
              <a:spcBef>
                <a:spcPts val="600"/>
              </a:spcBef>
              <a:buFont typeface="Arial" pitchFamily="34" charset="0"/>
              <a:buChar char="•"/>
            </a:pPr>
            <a:r>
              <a:rPr lang="en-US" dirty="0" smtClean="0">
                <a:solidFill>
                  <a:srgbClr val="000096"/>
                </a:solidFill>
              </a:rPr>
              <a:t> Test beam facility</a:t>
            </a:r>
          </a:p>
          <a:p>
            <a:pPr>
              <a:spcBef>
                <a:spcPts val="600"/>
              </a:spcBef>
            </a:pPr>
            <a:r>
              <a:rPr lang="en-US" sz="1800" dirty="0" smtClean="0">
                <a:solidFill>
                  <a:srgbClr val="FF0000"/>
                </a:solidFill>
              </a:rPr>
              <a:t>http://rd51-public.web.cern.ch</a:t>
            </a:r>
            <a:endParaRPr lang="de-DE" sz="1800" dirty="0">
              <a:solidFill>
                <a:srgbClr val="FF0000"/>
              </a:solidFill>
            </a:endParaRPr>
          </a:p>
        </p:txBody>
      </p:sp>
      <p:sp>
        <p:nvSpPr>
          <p:cNvPr id="2" name="Title 1"/>
          <p:cNvSpPr>
            <a:spLocks noGrp="1"/>
          </p:cNvSpPr>
          <p:nvPr>
            <p:ph type="title"/>
          </p:nvPr>
        </p:nvSpPr>
        <p:spPr/>
        <p:txBody>
          <a:bodyPr/>
          <a:lstStyle/>
          <a:p>
            <a:r>
              <a:rPr lang="en-US" dirty="0" smtClean="0"/>
              <a:t>Outlook</a:t>
            </a:r>
            <a:endParaRPr lang="de-DE" dirty="0"/>
          </a:p>
        </p:txBody>
      </p:sp>
      <p:sp>
        <p:nvSpPr>
          <p:cNvPr id="3" name="Footer Placeholder 2"/>
          <p:cNvSpPr>
            <a:spLocks noGrp="1"/>
          </p:cNvSpPr>
          <p:nvPr>
            <p:ph type="ftr" sz="quarter" idx="10"/>
          </p:nvPr>
        </p:nvSpPr>
        <p:spPr/>
        <p:txBody>
          <a:bodyPr/>
          <a:lstStyle/>
          <a:p>
            <a:r>
              <a:rPr lang="en-US" smtClean="0"/>
              <a:t>B.</a:t>
            </a:r>
            <a:r>
              <a:rPr lang="en-US" smtClean="0">
                <a:latin typeface="Times New Roman" pitchFamily="18" charset="0"/>
              </a:rPr>
              <a:t> </a:t>
            </a:r>
            <a:r>
              <a:rPr lang="en-US" smtClean="0"/>
              <a:t>Ketzer</a:t>
            </a:r>
            <a:endParaRPr lang="en-US"/>
          </a:p>
        </p:txBody>
      </p:sp>
      <p:sp>
        <p:nvSpPr>
          <p:cNvPr id="4" name="TextBox 3"/>
          <p:cNvSpPr txBox="1"/>
          <p:nvPr/>
        </p:nvSpPr>
        <p:spPr>
          <a:xfrm>
            <a:off x="179512" y="1052736"/>
            <a:ext cx="3347840" cy="3093154"/>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pPr>
              <a:spcBef>
                <a:spcPts val="600"/>
              </a:spcBef>
            </a:pPr>
            <a:r>
              <a:rPr lang="en-US" b="1" dirty="0" smtClean="0">
                <a:solidFill>
                  <a:srgbClr val="FF0000"/>
                </a:solidFill>
              </a:rPr>
              <a:t>Future Experiments:</a:t>
            </a:r>
          </a:p>
          <a:p>
            <a:pPr>
              <a:spcBef>
                <a:spcPts val="600"/>
              </a:spcBef>
              <a:buFont typeface="Arial" pitchFamily="34" charset="0"/>
              <a:buChar char="•"/>
            </a:pPr>
            <a:r>
              <a:rPr lang="en-US" dirty="0" smtClean="0">
                <a:solidFill>
                  <a:srgbClr val="000096"/>
                </a:solidFill>
              </a:rPr>
              <a:t> STAR </a:t>
            </a:r>
          </a:p>
          <a:p>
            <a:pPr>
              <a:spcBef>
                <a:spcPts val="600"/>
              </a:spcBef>
              <a:buFont typeface="Arial" pitchFamily="34" charset="0"/>
              <a:buChar char="•"/>
            </a:pPr>
            <a:r>
              <a:rPr lang="en-US" dirty="0" smtClean="0">
                <a:solidFill>
                  <a:srgbClr val="000096"/>
                </a:solidFill>
              </a:rPr>
              <a:t> ATLAS, CMS (</a:t>
            </a:r>
            <a:r>
              <a:rPr lang="en-US" dirty="0" err="1" smtClean="0">
                <a:solidFill>
                  <a:srgbClr val="000096"/>
                </a:solidFill>
              </a:rPr>
              <a:t>muon</a:t>
            </a:r>
            <a:r>
              <a:rPr lang="en-US" dirty="0" smtClean="0">
                <a:solidFill>
                  <a:srgbClr val="000096"/>
                </a:solidFill>
              </a:rPr>
              <a:t>)</a:t>
            </a:r>
          </a:p>
          <a:p>
            <a:pPr>
              <a:spcBef>
                <a:spcPts val="600"/>
              </a:spcBef>
              <a:buFont typeface="Arial" pitchFamily="34" charset="0"/>
              <a:buChar char="•"/>
            </a:pPr>
            <a:r>
              <a:rPr lang="en-US" dirty="0" smtClean="0">
                <a:solidFill>
                  <a:srgbClr val="000096"/>
                </a:solidFill>
              </a:rPr>
              <a:t> ALICE, COMPASS (RICH)</a:t>
            </a:r>
          </a:p>
          <a:p>
            <a:pPr>
              <a:spcBef>
                <a:spcPts val="600"/>
              </a:spcBef>
              <a:buFont typeface="Arial" pitchFamily="34" charset="0"/>
              <a:buChar char="•"/>
            </a:pPr>
            <a:r>
              <a:rPr lang="en-US" dirty="0" smtClean="0">
                <a:solidFill>
                  <a:srgbClr val="000096"/>
                </a:solidFill>
              </a:rPr>
              <a:t> TOTEM (T1)</a:t>
            </a:r>
          </a:p>
          <a:p>
            <a:pPr>
              <a:spcBef>
                <a:spcPts val="600"/>
              </a:spcBef>
              <a:buFont typeface="Arial" pitchFamily="34" charset="0"/>
              <a:buChar char="•"/>
            </a:pPr>
            <a:r>
              <a:rPr lang="en-US" dirty="0" smtClean="0">
                <a:solidFill>
                  <a:srgbClr val="000096"/>
                </a:solidFill>
              </a:rPr>
              <a:t> PANDA</a:t>
            </a:r>
            <a:r>
              <a:rPr lang="de-DE" dirty="0" smtClean="0">
                <a:solidFill>
                  <a:srgbClr val="000096"/>
                </a:solidFill>
              </a:rPr>
              <a:t>, CBM</a:t>
            </a:r>
          </a:p>
          <a:p>
            <a:pPr>
              <a:spcBef>
                <a:spcPts val="600"/>
              </a:spcBef>
              <a:buFont typeface="Arial" pitchFamily="34" charset="0"/>
              <a:buChar char="•"/>
            </a:pPr>
            <a:r>
              <a:rPr lang="en-US" dirty="0" smtClean="0">
                <a:solidFill>
                  <a:srgbClr val="000096"/>
                </a:solidFill>
              </a:rPr>
              <a:t> ILC (TPC, DHCAL)</a:t>
            </a:r>
          </a:p>
          <a:p>
            <a:pPr>
              <a:spcBef>
                <a:spcPts val="600"/>
              </a:spcBef>
              <a:buFont typeface="Arial" pitchFamily="34" charset="0"/>
              <a:buChar char="•"/>
            </a:pPr>
            <a:r>
              <a:rPr lang="en-US" dirty="0" smtClean="0">
                <a:solidFill>
                  <a:srgbClr val="000096"/>
                </a:solidFill>
              </a:rPr>
              <a:t> JLAB</a:t>
            </a:r>
          </a:p>
        </p:txBody>
      </p:sp>
      <p:pic>
        <p:nvPicPr>
          <p:cNvPr id="20" name="Picture 3" descr="Capture_00016"/>
          <p:cNvPicPr preferRelativeResize="0">
            <a:picLocks noChangeAspect="1" noChangeArrowheads="1"/>
          </p:cNvPicPr>
          <p:nvPr/>
        </p:nvPicPr>
        <p:blipFill>
          <a:blip r:embed="rId3" cstate="print"/>
          <a:srcRect/>
          <a:stretch>
            <a:fillRect/>
          </a:stretch>
        </p:blipFill>
        <p:spPr bwMode="auto">
          <a:xfrm>
            <a:off x="3779912" y="1052736"/>
            <a:ext cx="2391671" cy="1728192"/>
          </a:xfrm>
          <a:prstGeom prst="rect">
            <a:avLst/>
          </a:prstGeom>
          <a:noFill/>
          <a:ln w="9525">
            <a:noFill/>
            <a:miter lim="800000"/>
            <a:headEnd/>
            <a:tailEnd/>
          </a:ln>
          <a:effectLst/>
        </p:spPr>
      </p:pic>
      <p:pic>
        <p:nvPicPr>
          <p:cNvPr id="21" name="Picture 10" descr="chamber"/>
          <p:cNvPicPr>
            <a:picLocks noChangeAspect="1" noChangeArrowheads="1"/>
          </p:cNvPicPr>
          <p:nvPr/>
        </p:nvPicPr>
        <p:blipFill>
          <a:blip r:embed="rId4" cstate="print"/>
          <a:srcRect/>
          <a:stretch>
            <a:fillRect/>
          </a:stretch>
        </p:blipFill>
        <p:spPr bwMode="auto">
          <a:xfrm>
            <a:off x="6444208" y="1052736"/>
            <a:ext cx="2525040" cy="2081270"/>
          </a:xfrm>
          <a:prstGeom prst="rect">
            <a:avLst/>
          </a:prstGeom>
          <a:noFill/>
        </p:spPr>
      </p:pic>
      <p:pic>
        <p:nvPicPr>
          <p:cNvPr id="22" name="Picture 5" descr="p2"/>
          <p:cNvPicPr>
            <a:picLocks noChangeAspect="1" noChangeArrowheads="1"/>
          </p:cNvPicPr>
          <p:nvPr/>
        </p:nvPicPr>
        <p:blipFill>
          <a:blip r:embed="rId5" cstate="print"/>
          <a:srcRect/>
          <a:stretch>
            <a:fillRect/>
          </a:stretch>
        </p:blipFill>
        <p:spPr bwMode="auto">
          <a:xfrm>
            <a:off x="3275856" y="4509120"/>
            <a:ext cx="2328205" cy="1745663"/>
          </a:xfrm>
          <a:prstGeom prst="rect">
            <a:avLst/>
          </a:prstGeom>
          <a:noFill/>
        </p:spPr>
      </p:pic>
      <p:graphicFrame>
        <p:nvGraphicFramePr>
          <p:cNvPr id="297986" name="Object 2"/>
          <p:cNvGraphicFramePr>
            <a:graphicFrameLocks noChangeAspect="1"/>
          </p:cNvGraphicFramePr>
          <p:nvPr/>
        </p:nvGraphicFramePr>
        <p:xfrm>
          <a:off x="395536" y="4437112"/>
          <a:ext cx="2571615" cy="1326457"/>
        </p:xfrm>
        <a:graphic>
          <a:graphicData uri="http://schemas.openxmlformats.org/presentationml/2006/ole">
            <mc:AlternateContent xmlns:mc="http://schemas.openxmlformats.org/markup-compatibility/2006">
              <mc:Choice xmlns:v="urn:schemas-microsoft-com:vml" Requires="v">
                <p:oleObj spid="_x0000_s13498" name="Bitmap Image" r:id="rId6" imgW="5485714" imgH="2715004" progId="PBrush">
                  <p:embed/>
                </p:oleObj>
              </mc:Choice>
              <mc:Fallback>
                <p:oleObj name="Bitmap Image" r:id="rId6" imgW="5485714" imgH="2715004"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59062" t="10608" r="7875" b="53038"/>
                      <a:stretch>
                        <a:fillRect/>
                      </a:stretch>
                    </p:blipFill>
                    <p:spPr bwMode="auto">
                      <a:xfrm>
                        <a:off x="395536" y="4437112"/>
                        <a:ext cx="2571615" cy="13264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4"/>
          <p:cNvGrpSpPr/>
          <p:nvPr/>
        </p:nvGrpSpPr>
        <p:grpSpPr>
          <a:xfrm>
            <a:off x="1115616" y="1988840"/>
            <a:ext cx="6120953" cy="3240087"/>
            <a:chOff x="3131121" y="2420888"/>
            <a:chExt cx="6120953" cy="3240087"/>
          </a:xfrm>
        </p:grpSpPr>
        <p:sp>
          <p:nvSpPr>
            <p:cNvPr id="7" name="Cloud"/>
            <p:cNvSpPr>
              <a:spLocks noChangeAspect="1" noEditPoints="1" noChangeArrowheads="1"/>
            </p:cNvSpPr>
            <p:nvPr/>
          </p:nvSpPr>
          <p:spPr bwMode="auto">
            <a:xfrm>
              <a:off x="3131121" y="2420888"/>
              <a:ext cx="6084887" cy="32400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EAEAEA"/>
            </a:solidFill>
            <a:ln w="9525">
              <a:solidFill>
                <a:srgbClr val="000000"/>
              </a:solidFill>
              <a:miter lim="800000"/>
              <a:headEnd/>
              <a:tailEnd/>
            </a:ln>
            <a:effectLst>
              <a:outerShdw dist="107763" dir="2700000" algn="ctr" rotWithShape="0">
                <a:srgbClr val="808080"/>
              </a:outerShdw>
            </a:effectLst>
          </p:spPr>
          <p:txBody>
            <a:bodyPr/>
            <a:lstStyle/>
            <a:p>
              <a:endParaRPr lang="de-DE"/>
            </a:p>
          </p:txBody>
        </p:sp>
        <p:grpSp>
          <p:nvGrpSpPr>
            <p:cNvPr id="8" name="Group 105"/>
            <p:cNvGrpSpPr>
              <a:grpSpLocks/>
            </p:cNvGrpSpPr>
            <p:nvPr/>
          </p:nvGrpSpPr>
          <p:grpSpPr bwMode="auto">
            <a:xfrm>
              <a:off x="3799012" y="2853283"/>
              <a:ext cx="5453062" cy="1922463"/>
              <a:chOff x="2212" y="663"/>
              <a:chExt cx="3435" cy="1211"/>
            </a:xfrm>
          </p:grpSpPr>
          <p:sp>
            <p:nvSpPr>
              <p:cNvPr id="9" name="Text Box 89"/>
              <p:cNvSpPr txBox="1">
                <a:spLocks noChangeAspect="1" noChangeArrowheads="1"/>
              </p:cNvSpPr>
              <p:nvPr/>
            </p:nvSpPr>
            <p:spPr bwMode="auto">
              <a:xfrm>
                <a:off x="2212" y="765"/>
                <a:ext cx="1193" cy="446"/>
              </a:xfrm>
              <a:prstGeom prst="rect">
                <a:avLst/>
              </a:prstGeom>
              <a:noFill/>
              <a:ln w="9525">
                <a:noFill/>
                <a:miter lim="800000"/>
                <a:headEnd/>
                <a:tailEnd/>
              </a:ln>
              <a:effectLst/>
            </p:spPr>
            <p:txBody>
              <a:bodyPr wrap="none"/>
              <a:lstStyle/>
              <a:p>
                <a:pPr eaLnBrk="0" hangingPunct="0"/>
                <a:r>
                  <a:rPr lang="en-US" dirty="0">
                    <a:solidFill>
                      <a:srgbClr val="002496"/>
                    </a:solidFill>
                  </a:rPr>
                  <a:t>- Inner Tracker &amp; Vertex: gas</a:t>
                </a:r>
              </a:p>
              <a:p>
                <a:pPr eaLnBrk="0" hangingPunct="0">
                  <a:buFontTx/>
                  <a:buChar char="-"/>
                </a:pPr>
                <a:r>
                  <a:rPr lang="en-US" dirty="0">
                    <a:solidFill>
                      <a:srgbClr val="002496"/>
                    </a:solidFill>
                  </a:rPr>
                  <a:t> TPC: gas</a:t>
                </a:r>
              </a:p>
              <a:p>
                <a:pPr eaLnBrk="0" hangingPunct="0">
                  <a:buFontTx/>
                  <a:buChar char="-"/>
                </a:pPr>
                <a:r>
                  <a:rPr lang="en-US" dirty="0">
                    <a:solidFill>
                      <a:srgbClr val="002496"/>
                    </a:solidFill>
                  </a:rPr>
                  <a:t> Outer Tracker: gas</a:t>
                </a:r>
              </a:p>
              <a:p>
                <a:pPr eaLnBrk="0" hangingPunct="0">
                  <a:buFontTx/>
                  <a:buChar char="-"/>
                </a:pPr>
                <a:r>
                  <a:rPr lang="en-US" dirty="0">
                    <a:solidFill>
                      <a:srgbClr val="002496"/>
                    </a:solidFill>
                  </a:rPr>
                  <a:t> Calorimeters in outer region</a:t>
                </a:r>
              </a:p>
            </p:txBody>
          </p:sp>
          <p:grpSp>
            <p:nvGrpSpPr>
              <p:cNvPr id="10" name="Group 99"/>
              <p:cNvGrpSpPr>
                <a:grpSpLocks noChangeAspect="1"/>
              </p:cNvGrpSpPr>
              <p:nvPr/>
            </p:nvGrpSpPr>
            <p:grpSpPr bwMode="auto">
              <a:xfrm>
                <a:off x="4436" y="663"/>
                <a:ext cx="1211" cy="1211"/>
                <a:chOff x="4059" y="663"/>
                <a:chExt cx="1494" cy="1494"/>
              </a:xfrm>
            </p:grpSpPr>
            <p:sp>
              <p:nvSpPr>
                <p:cNvPr id="16" name="Oval 91"/>
                <p:cNvSpPr>
                  <a:spLocks noChangeAspect="1" noChangeArrowheads="1"/>
                </p:cNvSpPr>
                <p:nvPr/>
              </p:nvSpPr>
              <p:spPr bwMode="auto">
                <a:xfrm>
                  <a:off x="4059" y="663"/>
                  <a:ext cx="1494" cy="1494"/>
                </a:xfrm>
                <a:prstGeom prst="ellipse">
                  <a:avLst/>
                </a:prstGeom>
                <a:solidFill>
                  <a:srgbClr val="009900"/>
                </a:solidFill>
                <a:ln w="9525">
                  <a:solidFill>
                    <a:schemeClr val="tx1"/>
                  </a:solidFill>
                  <a:round/>
                  <a:headEnd/>
                  <a:tailEnd/>
                </a:ln>
                <a:effectLst/>
              </p:spPr>
              <p:txBody>
                <a:bodyPr wrap="none" anchor="ctr"/>
                <a:lstStyle/>
                <a:p>
                  <a:endParaRPr lang="de-DE"/>
                </a:p>
              </p:txBody>
            </p:sp>
            <p:sp>
              <p:nvSpPr>
                <p:cNvPr id="17" name="Oval 92"/>
                <p:cNvSpPr>
                  <a:spLocks noChangeAspect="1" noChangeArrowheads="1"/>
                </p:cNvSpPr>
                <p:nvPr/>
              </p:nvSpPr>
              <p:spPr bwMode="auto">
                <a:xfrm>
                  <a:off x="4206" y="810"/>
                  <a:ext cx="1200" cy="1200"/>
                </a:xfrm>
                <a:prstGeom prst="ellipse">
                  <a:avLst/>
                </a:prstGeom>
                <a:solidFill>
                  <a:schemeClr val="accent1"/>
                </a:solidFill>
                <a:ln w="9525">
                  <a:solidFill>
                    <a:schemeClr val="tx1"/>
                  </a:solidFill>
                  <a:round/>
                  <a:headEnd/>
                  <a:tailEnd/>
                </a:ln>
                <a:effectLst/>
              </p:spPr>
              <p:txBody>
                <a:bodyPr wrap="none" anchor="ctr"/>
                <a:lstStyle/>
                <a:p>
                  <a:endParaRPr lang="de-DE"/>
                </a:p>
              </p:txBody>
            </p:sp>
            <p:sp>
              <p:nvSpPr>
                <p:cNvPr id="18" name="Oval 93"/>
                <p:cNvSpPr>
                  <a:spLocks noChangeAspect="1" noChangeArrowheads="1"/>
                </p:cNvSpPr>
                <p:nvPr/>
              </p:nvSpPr>
              <p:spPr bwMode="auto">
                <a:xfrm>
                  <a:off x="4255" y="859"/>
                  <a:ext cx="1102" cy="1102"/>
                </a:xfrm>
                <a:prstGeom prst="ellipse">
                  <a:avLst/>
                </a:prstGeom>
                <a:solidFill>
                  <a:srgbClr val="00FF00"/>
                </a:solidFill>
                <a:ln w="9525">
                  <a:solidFill>
                    <a:schemeClr val="tx1"/>
                  </a:solidFill>
                  <a:round/>
                  <a:headEnd/>
                  <a:tailEnd/>
                </a:ln>
                <a:effectLst/>
              </p:spPr>
              <p:txBody>
                <a:bodyPr wrap="none" anchor="ctr"/>
                <a:lstStyle/>
                <a:p>
                  <a:endParaRPr lang="de-DE"/>
                </a:p>
              </p:txBody>
            </p:sp>
            <p:sp>
              <p:nvSpPr>
                <p:cNvPr id="19" name="Oval 94"/>
                <p:cNvSpPr>
                  <a:spLocks noChangeAspect="1" noChangeArrowheads="1"/>
                </p:cNvSpPr>
                <p:nvPr/>
              </p:nvSpPr>
              <p:spPr bwMode="auto">
                <a:xfrm>
                  <a:off x="4671" y="1251"/>
                  <a:ext cx="295" cy="269"/>
                </a:xfrm>
                <a:prstGeom prst="ellipse">
                  <a:avLst/>
                </a:prstGeom>
                <a:solidFill>
                  <a:srgbClr val="FF0000"/>
                </a:solidFill>
                <a:ln w="9525">
                  <a:solidFill>
                    <a:schemeClr val="tx1"/>
                  </a:solidFill>
                  <a:round/>
                  <a:headEnd/>
                  <a:tailEnd/>
                </a:ln>
                <a:effectLst/>
              </p:spPr>
              <p:txBody>
                <a:bodyPr wrap="none" anchor="ctr"/>
                <a:lstStyle/>
                <a:p>
                  <a:endParaRPr lang="de-DE"/>
                </a:p>
              </p:txBody>
            </p:sp>
          </p:grpSp>
          <p:sp>
            <p:nvSpPr>
              <p:cNvPr id="11" name="Line 100"/>
              <p:cNvSpPr>
                <a:spLocks noChangeShapeType="1"/>
              </p:cNvSpPr>
              <p:nvPr/>
            </p:nvSpPr>
            <p:spPr bwMode="auto">
              <a:xfrm>
                <a:off x="4320" y="890"/>
                <a:ext cx="737" cy="317"/>
              </a:xfrm>
              <a:prstGeom prst="line">
                <a:avLst/>
              </a:prstGeom>
              <a:noFill/>
              <a:ln w="9525">
                <a:solidFill>
                  <a:schemeClr val="tx1"/>
                </a:solidFill>
                <a:round/>
                <a:headEnd/>
                <a:tailEnd type="triangle" w="med" len="med"/>
              </a:ln>
              <a:effectLst/>
            </p:spPr>
            <p:txBody>
              <a:bodyPr/>
              <a:lstStyle/>
              <a:p>
                <a:endParaRPr lang="de-DE"/>
              </a:p>
            </p:txBody>
          </p:sp>
          <p:sp>
            <p:nvSpPr>
              <p:cNvPr id="12" name="Line 101"/>
              <p:cNvSpPr>
                <a:spLocks noChangeShapeType="1"/>
              </p:cNvSpPr>
              <p:nvPr/>
            </p:nvSpPr>
            <p:spPr bwMode="auto">
              <a:xfrm>
                <a:off x="3198" y="1071"/>
                <a:ext cx="1542" cy="136"/>
              </a:xfrm>
              <a:prstGeom prst="line">
                <a:avLst/>
              </a:prstGeom>
              <a:noFill/>
              <a:ln w="9525">
                <a:solidFill>
                  <a:schemeClr val="tx1"/>
                </a:solidFill>
                <a:round/>
                <a:headEnd/>
                <a:tailEnd type="triangle" w="med" len="med"/>
              </a:ln>
              <a:effectLst/>
            </p:spPr>
            <p:txBody>
              <a:bodyPr/>
              <a:lstStyle/>
              <a:p>
                <a:endParaRPr lang="de-DE"/>
              </a:p>
            </p:txBody>
          </p:sp>
          <p:sp>
            <p:nvSpPr>
              <p:cNvPr id="13" name="Line 102"/>
              <p:cNvSpPr>
                <a:spLocks noChangeShapeType="1"/>
              </p:cNvSpPr>
              <p:nvPr/>
            </p:nvSpPr>
            <p:spPr bwMode="auto">
              <a:xfrm>
                <a:off x="3787" y="1298"/>
                <a:ext cx="785" cy="6"/>
              </a:xfrm>
              <a:prstGeom prst="line">
                <a:avLst/>
              </a:prstGeom>
              <a:noFill/>
              <a:ln w="9525">
                <a:solidFill>
                  <a:schemeClr val="tx1"/>
                </a:solidFill>
                <a:round/>
                <a:headEnd/>
                <a:tailEnd type="triangle" w="med" len="med"/>
              </a:ln>
              <a:effectLst/>
            </p:spPr>
            <p:txBody>
              <a:bodyPr/>
              <a:lstStyle/>
              <a:p>
                <a:endParaRPr lang="de-DE"/>
              </a:p>
            </p:txBody>
          </p:sp>
          <p:sp>
            <p:nvSpPr>
              <p:cNvPr id="14" name="Line 103"/>
              <p:cNvSpPr>
                <a:spLocks noChangeShapeType="1"/>
              </p:cNvSpPr>
              <p:nvPr/>
            </p:nvSpPr>
            <p:spPr bwMode="auto">
              <a:xfrm>
                <a:off x="4332" y="1480"/>
                <a:ext cx="379" cy="218"/>
              </a:xfrm>
              <a:prstGeom prst="line">
                <a:avLst/>
              </a:prstGeom>
              <a:noFill/>
              <a:ln w="9525">
                <a:solidFill>
                  <a:schemeClr val="tx1"/>
                </a:solidFill>
                <a:round/>
                <a:headEnd/>
                <a:tailEnd type="triangle" w="med" len="med"/>
              </a:ln>
              <a:effectLst/>
            </p:spPr>
            <p:txBody>
              <a:bodyPr/>
              <a:lstStyle/>
              <a:p>
                <a:endParaRPr lang="de-DE"/>
              </a:p>
            </p:txBody>
          </p:sp>
        </p:grpSp>
      </p:grpSp>
      <p:sp>
        <p:nvSpPr>
          <p:cNvPr id="5" name="Datumsplatzhalter 4"/>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278612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Spare </a:t>
            </a:r>
            <a:r>
              <a:rPr lang="de-DE" dirty="0" err="1" smtClean="0"/>
              <a:t>Slides</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607893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Fields</a:t>
            </a:r>
            <a:endParaRPr lang="de-DE" dirty="0"/>
          </a:p>
        </p:txBody>
      </p:sp>
      <p:pic>
        <p:nvPicPr>
          <p:cNvPr id="4" name="Picture 5" descr="4"/>
          <p:cNvPicPr>
            <a:picLocks noChangeAspect="1" noChangeArrowheads="1"/>
          </p:cNvPicPr>
          <p:nvPr/>
        </p:nvPicPr>
        <p:blipFill>
          <a:blip r:embed="rId2" cstate="print"/>
          <a:srcRect/>
          <a:stretch>
            <a:fillRect/>
          </a:stretch>
        </p:blipFill>
        <p:spPr bwMode="auto">
          <a:xfrm>
            <a:off x="539552" y="1340768"/>
            <a:ext cx="2088232" cy="2088232"/>
          </a:xfrm>
          <a:prstGeom prst="rect">
            <a:avLst/>
          </a:prstGeom>
          <a:noFill/>
        </p:spPr>
      </p:pic>
      <p:pic>
        <p:nvPicPr>
          <p:cNvPr id="5" name="Picture 7"/>
          <p:cNvPicPr>
            <a:picLocks noChangeAspect="1" noChangeArrowheads="1"/>
          </p:cNvPicPr>
          <p:nvPr/>
        </p:nvPicPr>
        <p:blipFill>
          <a:blip r:embed="rId3" cstate="print"/>
          <a:srcRect/>
          <a:stretch>
            <a:fillRect/>
          </a:stretch>
        </p:blipFill>
        <p:spPr bwMode="auto">
          <a:xfrm>
            <a:off x="3059832" y="1340768"/>
            <a:ext cx="2418361" cy="2160240"/>
          </a:xfrm>
          <a:prstGeom prst="rect">
            <a:avLst/>
          </a:prstGeom>
          <a:noFill/>
        </p:spPr>
      </p:pic>
      <p:pic>
        <p:nvPicPr>
          <p:cNvPr id="240642" name="Picture 2"/>
          <p:cNvPicPr>
            <a:picLocks noChangeAspect="1" noChangeArrowheads="1"/>
          </p:cNvPicPr>
          <p:nvPr/>
        </p:nvPicPr>
        <p:blipFill>
          <a:blip r:embed="rId4" cstate="print"/>
          <a:srcRect/>
          <a:stretch>
            <a:fillRect/>
          </a:stretch>
        </p:blipFill>
        <p:spPr bwMode="auto">
          <a:xfrm>
            <a:off x="4427984" y="3573015"/>
            <a:ext cx="3024336" cy="2946789"/>
          </a:xfrm>
          <a:prstGeom prst="rect">
            <a:avLst/>
          </a:prstGeom>
          <a:noFill/>
          <a:ln w="9525">
            <a:noFill/>
            <a:miter lim="800000"/>
            <a:headEnd/>
            <a:tailEnd/>
          </a:ln>
        </p:spPr>
      </p:pic>
      <p:pic>
        <p:nvPicPr>
          <p:cNvPr id="240643" name="Picture 3"/>
          <p:cNvPicPr>
            <a:picLocks noChangeAspect="1" noChangeArrowheads="1"/>
          </p:cNvPicPr>
          <p:nvPr/>
        </p:nvPicPr>
        <p:blipFill>
          <a:blip r:embed="rId5" cstate="print"/>
          <a:srcRect/>
          <a:stretch>
            <a:fillRect/>
          </a:stretch>
        </p:blipFill>
        <p:spPr bwMode="auto">
          <a:xfrm>
            <a:off x="1403648" y="3573016"/>
            <a:ext cx="2647950" cy="2695575"/>
          </a:xfrm>
          <a:prstGeom prst="rect">
            <a:avLst/>
          </a:prstGeom>
          <a:noFill/>
          <a:ln w="9525">
            <a:noFill/>
            <a:miter lim="800000"/>
            <a:headEnd/>
            <a:tailEnd/>
          </a:ln>
        </p:spPr>
      </p:pic>
      <p:pic>
        <p:nvPicPr>
          <p:cNvPr id="240644" name="Picture 4"/>
          <p:cNvPicPr>
            <a:picLocks noChangeAspect="1" noChangeArrowheads="1"/>
          </p:cNvPicPr>
          <p:nvPr/>
        </p:nvPicPr>
        <p:blipFill>
          <a:blip r:embed="rId6" cstate="print"/>
          <a:srcRect/>
          <a:stretch>
            <a:fillRect/>
          </a:stretch>
        </p:blipFill>
        <p:spPr bwMode="auto">
          <a:xfrm>
            <a:off x="6156176" y="1052736"/>
            <a:ext cx="2543175" cy="2543175"/>
          </a:xfrm>
          <a:prstGeom prst="rect">
            <a:avLst/>
          </a:prstGeom>
          <a:noFill/>
          <a:ln w="9525">
            <a:noFill/>
            <a:miter lim="800000"/>
            <a:headEnd/>
            <a:tailEnd/>
          </a:ln>
        </p:spPr>
      </p:pic>
      <p:sp>
        <p:nvSpPr>
          <p:cNvPr id="3" name="Fußzeilenplatzhalter 2"/>
          <p:cNvSpPr>
            <a:spLocks noGrp="1"/>
          </p:cNvSpPr>
          <p:nvPr>
            <p:ph type="ftr" sz="quarter" idx="11"/>
          </p:nvPr>
        </p:nvSpPr>
        <p:spPr/>
        <p:txBody>
          <a:bodyPr/>
          <a:lstStyle/>
          <a:p>
            <a:r>
              <a:rPr lang="en-GB" smtClean="0"/>
              <a:t>B. Ketzer</a:t>
            </a:r>
            <a:endParaRPr lang="en-GB" dirty="0"/>
          </a:p>
        </p:txBody>
      </p:sp>
      <p:sp>
        <p:nvSpPr>
          <p:cNvPr id="7" name="Datumsplatzhalter 6"/>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276815441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t>GEM Manufacturing</a:t>
            </a:r>
          </a:p>
        </p:txBody>
      </p:sp>
      <p:grpSp>
        <p:nvGrpSpPr>
          <p:cNvPr id="2" name="Group 3"/>
          <p:cNvGrpSpPr>
            <a:grpSpLocks/>
          </p:cNvGrpSpPr>
          <p:nvPr/>
        </p:nvGrpSpPr>
        <p:grpSpPr bwMode="auto">
          <a:xfrm>
            <a:off x="1790700" y="1125538"/>
            <a:ext cx="3200400" cy="5181600"/>
            <a:chOff x="3312" y="624"/>
            <a:chExt cx="2216" cy="3408"/>
          </a:xfrm>
        </p:grpSpPr>
        <p:pic>
          <p:nvPicPr>
            <p:cNvPr id="164868" name="Picture 4"/>
            <p:cNvPicPr>
              <a:picLocks noChangeAspect="1" noChangeArrowheads="1"/>
            </p:cNvPicPr>
            <p:nvPr/>
          </p:nvPicPr>
          <p:blipFill>
            <a:blip r:embed="rId3" cstate="print"/>
            <a:srcRect/>
            <a:stretch>
              <a:fillRect/>
            </a:stretch>
          </p:blipFill>
          <p:spPr bwMode="auto">
            <a:xfrm>
              <a:off x="3312" y="624"/>
              <a:ext cx="2184" cy="320"/>
            </a:xfrm>
            <a:prstGeom prst="rect">
              <a:avLst/>
            </a:prstGeom>
            <a:noFill/>
            <a:ln w="9525">
              <a:noFill/>
              <a:miter lim="800000"/>
              <a:headEnd/>
              <a:tailEnd/>
            </a:ln>
            <a:effectLst/>
          </p:spPr>
        </p:pic>
        <p:pic>
          <p:nvPicPr>
            <p:cNvPr id="164869" name="Picture 5"/>
            <p:cNvPicPr>
              <a:picLocks noChangeAspect="1" noChangeArrowheads="1"/>
            </p:cNvPicPr>
            <p:nvPr/>
          </p:nvPicPr>
          <p:blipFill>
            <a:blip r:embed="rId4" cstate="print"/>
            <a:srcRect/>
            <a:stretch>
              <a:fillRect/>
            </a:stretch>
          </p:blipFill>
          <p:spPr bwMode="auto">
            <a:xfrm>
              <a:off x="3312" y="1152"/>
              <a:ext cx="2216" cy="616"/>
            </a:xfrm>
            <a:prstGeom prst="rect">
              <a:avLst/>
            </a:prstGeom>
            <a:noFill/>
            <a:ln w="9525">
              <a:noFill/>
              <a:miter lim="800000"/>
              <a:headEnd/>
              <a:tailEnd/>
            </a:ln>
            <a:effectLst/>
          </p:spPr>
        </p:pic>
        <p:pic>
          <p:nvPicPr>
            <p:cNvPr id="164870" name="Picture 6"/>
            <p:cNvPicPr>
              <a:picLocks noChangeAspect="1" noChangeArrowheads="1"/>
            </p:cNvPicPr>
            <p:nvPr/>
          </p:nvPicPr>
          <p:blipFill>
            <a:blip r:embed="rId5" cstate="print"/>
            <a:srcRect/>
            <a:stretch>
              <a:fillRect/>
            </a:stretch>
          </p:blipFill>
          <p:spPr bwMode="auto">
            <a:xfrm>
              <a:off x="3312" y="2016"/>
              <a:ext cx="2208" cy="320"/>
            </a:xfrm>
            <a:prstGeom prst="rect">
              <a:avLst/>
            </a:prstGeom>
            <a:noFill/>
            <a:ln w="9525">
              <a:noFill/>
              <a:miter lim="800000"/>
              <a:headEnd/>
              <a:tailEnd/>
            </a:ln>
            <a:effectLst/>
          </p:spPr>
        </p:pic>
        <p:pic>
          <p:nvPicPr>
            <p:cNvPr id="164871" name="Picture 7"/>
            <p:cNvPicPr>
              <a:picLocks noChangeAspect="1" noChangeArrowheads="1"/>
            </p:cNvPicPr>
            <p:nvPr/>
          </p:nvPicPr>
          <p:blipFill>
            <a:blip r:embed="rId6" cstate="print"/>
            <a:srcRect/>
            <a:stretch>
              <a:fillRect/>
            </a:stretch>
          </p:blipFill>
          <p:spPr bwMode="auto">
            <a:xfrm>
              <a:off x="3312" y="2544"/>
              <a:ext cx="2200" cy="312"/>
            </a:xfrm>
            <a:prstGeom prst="rect">
              <a:avLst/>
            </a:prstGeom>
            <a:noFill/>
            <a:ln w="9525">
              <a:noFill/>
              <a:miter lim="800000"/>
              <a:headEnd/>
              <a:tailEnd/>
            </a:ln>
            <a:effectLst/>
          </p:spPr>
        </p:pic>
        <p:grpSp>
          <p:nvGrpSpPr>
            <p:cNvPr id="3" name="Group 8"/>
            <p:cNvGrpSpPr>
              <a:grpSpLocks/>
            </p:cNvGrpSpPr>
            <p:nvPr/>
          </p:nvGrpSpPr>
          <p:grpSpPr bwMode="auto">
            <a:xfrm>
              <a:off x="3312" y="3040"/>
              <a:ext cx="2200" cy="464"/>
              <a:chOff x="2784" y="3384"/>
              <a:chExt cx="2200" cy="464"/>
            </a:xfrm>
          </p:grpSpPr>
          <p:pic>
            <p:nvPicPr>
              <p:cNvPr id="164873" name="Picture 9"/>
              <p:cNvPicPr>
                <a:picLocks noChangeAspect="1" noChangeArrowheads="1"/>
              </p:cNvPicPr>
              <p:nvPr/>
            </p:nvPicPr>
            <p:blipFill>
              <a:blip r:embed="rId6" cstate="print"/>
              <a:srcRect/>
              <a:stretch>
                <a:fillRect/>
              </a:stretch>
            </p:blipFill>
            <p:spPr bwMode="auto">
              <a:xfrm>
                <a:off x="2784" y="3456"/>
                <a:ext cx="2200" cy="312"/>
              </a:xfrm>
              <a:prstGeom prst="rect">
                <a:avLst/>
              </a:prstGeom>
              <a:noFill/>
              <a:ln w="9525">
                <a:noFill/>
                <a:miter lim="800000"/>
                <a:headEnd/>
                <a:tailEnd/>
              </a:ln>
              <a:effectLst/>
            </p:spPr>
          </p:pic>
          <p:pic>
            <p:nvPicPr>
              <p:cNvPr id="164874" name="Picture 10"/>
              <p:cNvPicPr>
                <a:picLocks noChangeAspect="1" noChangeArrowheads="1"/>
              </p:cNvPicPr>
              <p:nvPr/>
            </p:nvPicPr>
            <p:blipFill>
              <a:blip r:embed="rId7" cstate="print"/>
              <a:srcRect/>
              <a:stretch>
                <a:fillRect/>
              </a:stretch>
            </p:blipFill>
            <p:spPr bwMode="auto">
              <a:xfrm>
                <a:off x="2784" y="3384"/>
                <a:ext cx="1832" cy="464"/>
              </a:xfrm>
              <a:prstGeom prst="rect">
                <a:avLst/>
              </a:prstGeom>
              <a:noFill/>
              <a:ln w="9525">
                <a:noFill/>
                <a:miter lim="800000"/>
                <a:headEnd/>
                <a:tailEnd/>
              </a:ln>
              <a:effectLst/>
            </p:spPr>
          </p:pic>
        </p:grpSp>
        <p:pic>
          <p:nvPicPr>
            <p:cNvPr id="164875" name="Picture 11"/>
            <p:cNvPicPr>
              <a:picLocks noChangeAspect="1" noChangeArrowheads="1"/>
            </p:cNvPicPr>
            <p:nvPr/>
          </p:nvPicPr>
          <p:blipFill>
            <a:blip r:embed="rId8" cstate="print"/>
            <a:srcRect/>
            <a:stretch>
              <a:fillRect/>
            </a:stretch>
          </p:blipFill>
          <p:spPr bwMode="auto">
            <a:xfrm>
              <a:off x="3312" y="3720"/>
              <a:ext cx="2200" cy="312"/>
            </a:xfrm>
            <a:prstGeom prst="rect">
              <a:avLst/>
            </a:prstGeom>
            <a:noFill/>
            <a:ln w="9525">
              <a:noFill/>
              <a:miter lim="800000"/>
              <a:headEnd/>
              <a:tailEnd/>
            </a:ln>
            <a:effectLst/>
          </p:spPr>
        </p:pic>
      </p:grpSp>
      <p:sp>
        <p:nvSpPr>
          <p:cNvPr id="164876" name="Text Box 12"/>
          <p:cNvSpPr txBox="1">
            <a:spLocks noChangeArrowheads="1"/>
          </p:cNvSpPr>
          <p:nvPr/>
        </p:nvSpPr>
        <p:spPr bwMode="auto">
          <a:xfrm>
            <a:off x="44450" y="1125538"/>
            <a:ext cx="1706563" cy="517525"/>
          </a:xfrm>
          <a:prstGeom prst="rect">
            <a:avLst/>
          </a:prstGeom>
          <a:noFill/>
          <a:ln w="9525">
            <a:noFill/>
            <a:miter lim="800000"/>
            <a:headEnd/>
            <a:tailEnd/>
          </a:ln>
          <a:effectLst/>
        </p:spPr>
        <p:txBody>
          <a:bodyPr wrap="none">
            <a:spAutoFit/>
          </a:bodyPr>
          <a:lstStyle/>
          <a:p>
            <a:pPr eaLnBrk="0" hangingPunct="0"/>
            <a:r>
              <a:rPr lang="en-US" sz="1400">
                <a:solidFill>
                  <a:srgbClr val="002496"/>
                </a:solidFill>
                <a:ea typeface="MS PGothic" pitchFamily="34" charset="-128"/>
              </a:rPr>
              <a:t>50 </a:t>
            </a:r>
            <a:r>
              <a:rPr lang="en-US" sz="1400">
                <a:solidFill>
                  <a:srgbClr val="002496"/>
                </a:solidFill>
                <a:latin typeface="Symbol" pitchFamily="18" charset="2"/>
                <a:ea typeface="MS PGothic" pitchFamily="34" charset="-128"/>
              </a:rPr>
              <a:t>m</a:t>
            </a:r>
            <a:r>
              <a:rPr lang="en-US" sz="1400">
                <a:solidFill>
                  <a:srgbClr val="002496"/>
                </a:solidFill>
                <a:latin typeface="Times New Roman" pitchFamily="18" charset="0"/>
                <a:ea typeface="MS PGothic" pitchFamily="34" charset="-128"/>
              </a:rPr>
              <a:t>m</a:t>
            </a:r>
            <a:r>
              <a:rPr lang="en-US" sz="1400">
                <a:solidFill>
                  <a:srgbClr val="002496"/>
                </a:solidFill>
                <a:ea typeface="MS PGothic" pitchFamily="34" charset="-128"/>
              </a:rPr>
              <a:t> Kapton</a:t>
            </a:r>
          </a:p>
          <a:p>
            <a:pPr eaLnBrk="0" hangingPunct="0"/>
            <a:r>
              <a:rPr lang="en-US" sz="1400">
                <a:solidFill>
                  <a:srgbClr val="002496"/>
                </a:solidFill>
                <a:ea typeface="MS PGothic" pitchFamily="34" charset="-128"/>
              </a:rPr>
              <a:t>5 </a:t>
            </a:r>
            <a:r>
              <a:rPr lang="en-US" sz="1400">
                <a:solidFill>
                  <a:srgbClr val="002496"/>
                </a:solidFill>
                <a:latin typeface="Symbol" pitchFamily="18" charset="2"/>
                <a:ea typeface="MS PGothic" pitchFamily="34" charset="-128"/>
              </a:rPr>
              <a:t>m</a:t>
            </a:r>
            <a:r>
              <a:rPr lang="en-US" sz="1400">
                <a:solidFill>
                  <a:srgbClr val="002496"/>
                </a:solidFill>
                <a:latin typeface="Times New Roman" pitchFamily="18" charset="0"/>
                <a:ea typeface="MS PGothic" pitchFamily="34" charset="-128"/>
              </a:rPr>
              <a:t>m</a:t>
            </a:r>
            <a:r>
              <a:rPr lang="en-US" sz="1400">
                <a:solidFill>
                  <a:srgbClr val="002496"/>
                </a:solidFill>
                <a:ea typeface="MS PGothic" pitchFamily="34" charset="-128"/>
              </a:rPr>
              <a:t> Cu both sides</a:t>
            </a:r>
          </a:p>
        </p:txBody>
      </p:sp>
      <p:sp>
        <p:nvSpPr>
          <p:cNvPr id="164877" name="Text Box 13"/>
          <p:cNvSpPr txBox="1">
            <a:spLocks noChangeArrowheads="1"/>
          </p:cNvSpPr>
          <p:nvPr/>
        </p:nvSpPr>
        <p:spPr bwMode="auto">
          <a:xfrm>
            <a:off x="44450" y="1963738"/>
            <a:ext cx="1828800" cy="730250"/>
          </a:xfrm>
          <a:prstGeom prst="rect">
            <a:avLst/>
          </a:prstGeom>
          <a:noFill/>
          <a:ln w="9525">
            <a:noFill/>
            <a:miter lim="800000"/>
            <a:headEnd/>
            <a:tailEnd/>
          </a:ln>
          <a:effectLst/>
        </p:spPr>
        <p:txBody>
          <a:bodyPr>
            <a:spAutoFit/>
          </a:bodyPr>
          <a:lstStyle/>
          <a:p>
            <a:pPr eaLnBrk="0" hangingPunct="0"/>
            <a:r>
              <a:rPr lang="en-US" sz="1400">
                <a:solidFill>
                  <a:srgbClr val="002496"/>
                </a:solidFill>
                <a:ea typeface="MS PGothic" pitchFamily="34" charset="-128"/>
              </a:rPr>
              <a:t>Photoresist coating,</a:t>
            </a:r>
          </a:p>
          <a:p>
            <a:pPr eaLnBrk="0" hangingPunct="0"/>
            <a:r>
              <a:rPr lang="en-US" sz="1400">
                <a:solidFill>
                  <a:srgbClr val="002496"/>
                </a:solidFill>
                <a:ea typeface="MS PGothic" pitchFamily="34" charset="-128"/>
              </a:rPr>
              <a:t>masking and </a:t>
            </a:r>
          </a:p>
          <a:p>
            <a:pPr eaLnBrk="0" hangingPunct="0"/>
            <a:r>
              <a:rPr lang="en-US" sz="1400">
                <a:solidFill>
                  <a:srgbClr val="002496"/>
                </a:solidFill>
                <a:ea typeface="MS PGothic" pitchFamily="34" charset="-128"/>
              </a:rPr>
              <a:t>exposure to UV light</a:t>
            </a:r>
          </a:p>
        </p:txBody>
      </p:sp>
      <p:sp>
        <p:nvSpPr>
          <p:cNvPr id="164878" name="Text Box 14"/>
          <p:cNvSpPr txBox="1">
            <a:spLocks noChangeArrowheads="1"/>
          </p:cNvSpPr>
          <p:nvPr/>
        </p:nvSpPr>
        <p:spPr bwMode="auto">
          <a:xfrm>
            <a:off x="61913" y="3190875"/>
            <a:ext cx="1490662" cy="517525"/>
          </a:xfrm>
          <a:prstGeom prst="rect">
            <a:avLst/>
          </a:prstGeom>
          <a:noFill/>
          <a:ln w="9525">
            <a:noFill/>
            <a:miter lim="800000"/>
            <a:headEnd/>
            <a:tailEnd/>
          </a:ln>
          <a:effectLst/>
        </p:spPr>
        <p:txBody>
          <a:bodyPr>
            <a:spAutoFit/>
          </a:bodyPr>
          <a:lstStyle/>
          <a:p>
            <a:pPr eaLnBrk="0" hangingPunct="0"/>
            <a:r>
              <a:rPr lang="en-US" sz="1400">
                <a:solidFill>
                  <a:srgbClr val="002496"/>
                </a:solidFill>
                <a:ea typeface="MS PGothic" pitchFamily="34" charset="-128"/>
              </a:rPr>
              <a:t>Metal chemical etching</a:t>
            </a:r>
          </a:p>
        </p:txBody>
      </p:sp>
      <p:sp>
        <p:nvSpPr>
          <p:cNvPr id="164879" name="Text Box 15"/>
          <p:cNvSpPr txBox="1">
            <a:spLocks noChangeArrowheads="1"/>
          </p:cNvSpPr>
          <p:nvPr/>
        </p:nvSpPr>
        <p:spPr bwMode="auto">
          <a:xfrm>
            <a:off x="44450" y="4021138"/>
            <a:ext cx="1589088" cy="517525"/>
          </a:xfrm>
          <a:prstGeom prst="rect">
            <a:avLst/>
          </a:prstGeom>
          <a:noFill/>
          <a:ln w="9525">
            <a:noFill/>
            <a:miter lim="800000"/>
            <a:headEnd/>
            <a:tailEnd/>
          </a:ln>
          <a:effectLst/>
        </p:spPr>
        <p:txBody>
          <a:bodyPr>
            <a:spAutoFit/>
          </a:bodyPr>
          <a:lstStyle/>
          <a:p>
            <a:pPr eaLnBrk="0" hangingPunct="0"/>
            <a:r>
              <a:rPr lang="en-US" sz="1400">
                <a:solidFill>
                  <a:srgbClr val="002496"/>
                </a:solidFill>
                <a:ea typeface="MS PGothic" pitchFamily="34" charset="-128"/>
              </a:rPr>
              <a:t>Kapton chemical etching</a:t>
            </a:r>
          </a:p>
        </p:txBody>
      </p:sp>
      <p:sp>
        <p:nvSpPr>
          <p:cNvPr id="164880" name="Text Box 16"/>
          <p:cNvSpPr txBox="1">
            <a:spLocks noChangeArrowheads="1"/>
          </p:cNvSpPr>
          <p:nvPr/>
        </p:nvSpPr>
        <p:spPr bwMode="auto">
          <a:xfrm>
            <a:off x="38100" y="4854575"/>
            <a:ext cx="1495425" cy="304800"/>
          </a:xfrm>
          <a:prstGeom prst="rect">
            <a:avLst/>
          </a:prstGeom>
          <a:noFill/>
          <a:ln w="9525">
            <a:noFill/>
            <a:miter lim="800000"/>
            <a:headEnd/>
            <a:tailEnd/>
          </a:ln>
          <a:effectLst/>
        </p:spPr>
        <p:txBody>
          <a:bodyPr wrap="none">
            <a:spAutoFit/>
          </a:bodyPr>
          <a:lstStyle/>
          <a:p>
            <a:pPr algn="r" eaLnBrk="0" hangingPunct="0"/>
            <a:r>
              <a:rPr lang="en-US" sz="1400">
                <a:solidFill>
                  <a:srgbClr val="002496"/>
                </a:solidFill>
                <a:ea typeface="MS PGothic" pitchFamily="34" charset="-128"/>
              </a:rPr>
              <a:t>Second masking</a:t>
            </a:r>
          </a:p>
        </p:txBody>
      </p:sp>
      <p:sp>
        <p:nvSpPr>
          <p:cNvPr id="164881" name="Text Box 17"/>
          <p:cNvSpPr txBox="1">
            <a:spLocks noChangeArrowheads="1"/>
          </p:cNvSpPr>
          <p:nvPr/>
        </p:nvSpPr>
        <p:spPr bwMode="auto">
          <a:xfrm>
            <a:off x="44450" y="5795963"/>
            <a:ext cx="1830388" cy="517525"/>
          </a:xfrm>
          <a:prstGeom prst="rect">
            <a:avLst/>
          </a:prstGeom>
          <a:noFill/>
          <a:ln w="9525">
            <a:noFill/>
            <a:miter lim="800000"/>
            <a:headEnd/>
            <a:tailEnd/>
          </a:ln>
          <a:effectLst/>
        </p:spPr>
        <p:txBody>
          <a:bodyPr wrap="none">
            <a:spAutoFit/>
          </a:bodyPr>
          <a:lstStyle/>
          <a:p>
            <a:pPr eaLnBrk="0" hangingPunct="0"/>
            <a:r>
              <a:rPr lang="en-US" sz="1400">
                <a:solidFill>
                  <a:srgbClr val="002496"/>
                </a:solidFill>
                <a:ea typeface="MS PGothic" pitchFamily="34" charset="-128"/>
              </a:rPr>
              <a:t>Metal etching, </a:t>
            </a:r>
          </a:p>
          <a:p>
            <a:pPr eaLnBrk="0" hangingPunct="0"/>
            <a:r>
              <a:rPr lang="en-US" sz="1400">
                <a:solidFill>
                  <a:srgbClr val="002496"/>
                </a:solidFill>
                <a:ea typeface="MS PGothic" pitchFamily="34" charset="-128"/>
              </a:rPr>
              <a:t>cleaning, passivation</a:t>
            </a:r>
          </a:p>
        </p:txBody>
      </p:sp>
      <p:pic>
        <p:nvPicPr>
          <p:cNvPr id="164882" name="Picture 18" descr="ethylene_bath"/>
          <p:cNvPicPr>
            <a:picLocks noChangeAspect="1" noChangeArrowheads="1"/>
          </p:cNvPicPr>
          <p:nvPr/>
        </p:nvPicPr>
        <p:blipFill>
          <a:blip r:embed="rId9" cstate="print"/>
          <a:srcRect/>
          <a:stretch>
            <a:fillRect/>
          </a:stretch>
        </p:blipFill>
        <p:spPr bwMode="auto">
          <a:xfrm>
            <a:off x="5867400" y="2708275"/>
            <a:ext cx="2855913" cy="3322638"/>
          </a:xfrm>
          <a:prstGeom prst="rect">
            <a:avLst/>
          </a:prstGeom>
          <a:noFill/>
          <a:ln w="9525">
            <a:noFill/>
            <a:miter lim="800000"/>
            <a:headEnd/>
            <a:tailEnd/>
          </a:ln>
          <a:effectLst/>
        </p:spPr>
      </p:pic>
      <p:pic>
        <p:nvPicPr>
          <p:cNvPr id="164883" name="Picture 19" descr="gem_image_transfer"/>
          <p:cNvPicPr>
            <a:picLocks noChangeAspect="1" noChangeArrowheads="1"/>
          </p:cNvPicPr>
          <p:nvPr/>
        </p:nvPicPr>
        <p:blipFill>
          <a:blip r:embed="rId10" cstate="print"/>
          <a:srcRect/>
          <a:stretch>
            <a:fillRect/>
          </a:stretch>
        </p:blipFill>
        <p:spPr bwMode="auto">
          <a:xfrm>
            <a:off x="5219700" y="981075"/>
            <a:ext cx="3770313" cy="2616200"/>
          </a:xfrm>
          <a:prstGeom prst="rect">
            <a:avLst/>
          </a:prstGeom>
          <a:noFill/>
          <a:ln w="9525">
            <a:noFill/>
            <a:miter lim="800000"/>
            <a:headEnd/>
            <a:tailEnd/>
          </a:ln>
          <a:effectLst/>
        </p:spPr>
      </p:pic>
      <p:pic>
        <p:nvPicPr>
          <p:cNvPr id="164884" name="Picture 20" descr="gravure_gem"/>
          <p:cNvPicPr>
            <a:picLocks noChangeAspect="1" noChangeArrowheads="1"/>
          </p:cNvPicPr>
          <p:nvPr/>
        </p:nvPicPr>
        <p:blipFill>
          <a:blip r:embed="rId11" cstate="print"/>
          <a:srcRect/>
          <a:stretch>
            <a:fillRect/>
          </a:stretch>
        </p:blipFill>
        <p:spPr bwMode="auto">
          <a:xfrm>
            <a:off x="5219700" y="2179638"/>
            <a:ext cx="3816350" cy="2498725"/>
          </a:xfrm>
          <a:prstGeom prst="rect">
            <a:avLst/>
          </a:prstGeom>
          <a:noFill/>
          <a:ln w="9525">
            <a:noFill/>
            <a:miter lim="800000"/>
            <a:headEnd/>
            <a:tailEnd/>
          </a:ln>
          <a:effectLst/>
        </p:spPr>
      </p:pic>
      <p:sp>
        <p:nvSpPr>
          <p:cNvPr id="4" name="Fußzeilenplatzhalter 3"/>
          <p:cNvSpPr>
            <a:spLocks noGrp="1"/>
          </p:cNvSpPr>
          <p:nvPr>
            <p:ph type="ftr" sz="quarter" idx="11"/>
          </p:nvPr>
        </p:nvSpPr>
        <p:spPr/>
        <p:txBody>
          <a:bodyPr/>
          <a:lstStyle/>
          <a:p>
            <a:r>
              <a:rPr lang="en-GB" smtClean="0"/>
              <a:t>B. Ketzer</a:t>
            </a:r>
            <a:endParaRPr lang="en-GB" dirty="0"/>
          </a:p>
        </p:txBody>
      </p:sp>
      <p:sp>
        <p:nvSpPr>
          <p:cNvPr id="6" name="Datumsplatzhalter 5"/>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235266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8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488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648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8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488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648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8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48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4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7" grpId="0"/>
      <p:bldP spid="164878" grpId="0"/>
      <p:bldP spid="164879" grpId="0"/>
      <p:bldP spid="164880" grpId="0"/>
      <p:bldP spid="16488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t>GEM Manufacturing</a:t>
            </a:r>
          </a:p>
        </p:txBody>
      </p:sp>
      <p:grpSp>
        <p:nvGrpSpPr>
          <p:cNvPr id="2" name="Group 3"/>
          <p:cNvGrpSpPr>
            <a:grpSpLocks/>
          </p:cNvGrpSpPr>
          <p:nvPr/>
        </p:nvGrpSpPr>
        <p:grpSpPr bwMode="auto">
          <a:xfrm>
            <a:off x="1790700" y="1125538"/>
            <a:ext cx="3200400" cy="5181600"/>
            <a:chOff x="3312" y="624"/>
            <a:chExt cx="2216" cy="3408"/>
          </a:xfrm>
        </p:grpSpPr>
        <p:pic>
          <p:nvPicPr>
            <p:cNvPr id="164868" name="Picture 4"/>
            <p:cNvPicPr>
              <a:picLocks noChangeAspect="1" noChangeArrowheads="1"/>
            </p:cNvPicPr>
            <p:nvPr/>
          </p:nvPicPr>
          <p:blipFill>
            <a:blip r:embed="rId3" cstate="print"/>
            <a:srcRect/>
            <a:stretch>
              <a:fillRect/>
            </a:stretch>
          </p:blipFill>
          <p:spPr bwMode="auto">
            <a:xfrm>
              <a:off x="3312" y="624"/>
              <a:ext cx="2184" cy="320"/>
            </a:xfrm>
            <a:prstGeom prst="rect">
              <a:avLst/>
            </a:prstGeom>
            <a:noFill/>
            <a:ln w="9525">
              <a:noFill/>
              <a:miter lim="800000"/>
              <a:headEnd/>
              <a:tailEnd/>
            </a:ln>
            <a:effectLst/>
          </p:spPr>
        </p:pic>
        <p:pic>
          <p:nvPicPr>
            <p:cNvPr id="164869" name="Picture 5"/>
            <p:cNvPicPr>
              <a:picLocks noChangeAspect="1" noChangeArrowheads="1"/>
            </p:cNvPicPr>
            <p:nvPr/>
          </p:nvPicPr>
          <p:blipFill>
            <a:blip r:embed="rId4" cstate="print"/>
            <a:srcRect/>
            <a:stretch>
              <a:fillRect/>
            </a:stretch>
          </p:blipFill>
          <p:spPr bwMode="auto">
            <a:xfrm>
              <a:off x="3312" y="1152"/>
              <a:ext cx="2216" cy="616"/>
            </a:xfrm>
            <a:prstGeom prst="rect">
              <a:avLst/>
            </a:prstGeom>
            <a:noFill/>
            <a:ln w="9525">
              <a:noFill/>
              <a:miter lim="800000"/>
              <a:headEnd/>
              <a:tailEnd/>
            </a:ln>
            <a:effectLst/>
          </p:spPr>
        </p:pic>
        <p:pic>
          <p:nvPicPr>
            <p:cNvPr id="164870" name="Picture 6"/>
            <p:cNvPicPr>
              <a:picLocks noChangeAspect="1" noChangeArrowheads="1"/>
            </p:cNvPicPr>
            <p:nvPr/>
          </p:nvPicPr>
          <p:blipFill>
            <a:blip r:embed="rId5" cstate="print"/>
            <a:srcRect/>
            <a:stretch>
              <a:fillRect/>
            </a:stretch>
          </p:blipFill>
          <p:spPr bwMode="auto">
            <a:xfrm>
              <a:off x="3312" y="2016"/>
              <a:ext cx="2208" cy="320"/>
            </a:xfrm>
            <a:prstGeom prst="rect">
              <a:avLst/>
            </a:prstGeom>
            <a:noFill/>
            <a:ln w="9525">
              <a:noFill/>
              <a:miter lim="800000"/>
              <a:headEnd/>
              <a:tailEnd/>
            </a:ln>
            <a:effectLst/>
          </p:spPr>
        </p:pic>
        <p:pic>
          <p:nvPicPr>
            <p:cNvPr id="164871" name="Picture 7"/>
            <p:cNvPicPr>
              <a:picLocks noChangeAspect="1" noChangeArrowheads="1"/>
            </p:cNvPicPr>
            <p:nvPr/>
          </p:nvPicPr>
          <p:blipFill>
            <a:blip r:embed="rId6" cstate="print"/>
            <a:srcRect/>
            <a:stretch>
              <a:fillRect/>
            </a:stretch>
          </p:blipFill>
          <p:spPr bwMode="auto">
            <a:xfrm>
              <a:off x="3312" y="2544"/>
              <a:ext cx="2200" cy="312"/>
            </a:xfrm>
            <a:prstGeom prst="rect">
              <a:avLst/>
            </a:prstGeom>
            <a:noFill/>
            <a:ln w="9525">
              <a:noFill/>
              <a:miter lim="800000"/>
              <a:headEnd/>
              <a:tailEnd/>
            </a:ln>
            <a:effectLst/>
          </p:spPr>
        </p:pic>
        <p:grpSp>
          <p:nvGrpSpPr>
            <p:cNvPr id="3" name="Group 8"/>
            <p:cNvGrpSpPr>
              <a:grpSpLocks/>
            </p:cNvGrpSpPr>
            <p:nvPr/>
          </p:nvGrpSpPr>
          <p:grpSpPr bwMode="auto">
            <a:xfrm>
              <a:off x="3312" y="3040"/>
              <a:ext cx="2200" cy="464"/>
              <a:chOff x="2784" y="3384"/>
              <a:chExt cx="2200" cy="464"/>
            </a:xfrm>
          </p:grpSpPr>
          <p:pic>
            <p:nvPicPr>
              <p:cNvPr id="164873" name="Picture 9"/>
              <p:cNvPicPr>
                <a:picLocks noChangeAspect="1" noChangeArrowheads="1"/>
              </p:cNvPicPr>
              <p:nvPr/>
            </p:nvPicPr>
            <p:blipFill>
              <a:blip r:embed="rId6" cstate="print"/>
              <a:srcRect/>
              <a:stretch>
                <a:fillRect/>
              </a:stretch>
            </p:blipFill>
            <p:spPr bwMode="auto">
              <a:xfrm>
                <a:off x="2784" y="3456"/>
                <a:ext cx="2200" cy="312"/>
              </a:xfrm>
              <a:prstGeom prst="rect">
                <a:avLst/>
              </a:prstGeom>
              <a:noFill/>
              <a:ln w="9525">
                <a:noFill/>
                <a:miter lim="800000"/>
                <a:headEnd/>
                <a:tailEnd/>
              </a:ln>
              <a:effectLst/>
            </p:spPr>
          </p:pic>
          <p:pic>
            <p:nvPicPr>
              <p:cNvPr id="164874" name="Picture 10"/>
              <p:cNvPicPr>
                <a:picLocks noChangeAspect="1" noChangeArrowheads="1"/>
              </p:cNvPicPr>
              <p:nvPr/>
            </p:nvPicPr>
            <p:blipFill>
              <a:blip r:embed="rId7" cstate="print"/>
              <a:srcRect/>
              <a:stretch>
                <a:fillRect/>
              </a:stretch>
            </p:blipFill>
            <p:spPr bwMode="auto">
              <a:xfrm>
                <a:off x="2784" y="3384"/>
                <a:ext cx="1832" cy="464"/>
              </a:xfrm>
              <a:prstGeom prst="rect">
                <a:avLst/>
              </a:prstGeom>
              <a:noFill/>
              <a:ln w="9525">
                <a:noFill/>
                <a:miter lim="800000"/>
                <a:headEnd/>
                <a:tailEnd/>
              </a:ln>
              <a:effectLst/>
            </p:spPr>
          </p:pic>
        </p:grpSp>
        <p:pic>
          <p:nvPicPr>
            <p:cNvPr id="164875" name="Picture 11"/>
            <p:cNvPicPr>
              <a:picLocks noChangeAspect="1" noChangeArrowheads="1"/>
            </p:cNvPicPr>
            <p:nvPr/>
          </p:nvPicPr>
          <p:blipFill>
            <a:blip r:embed="rId8" cstate="print"/>
            <a:srcRect/>
            <a:stretch>
              <a:fillRect/>
            </a:stretch>
          </p:blipFill>
          <p:spPr bwMode="auto">
            <a:xfrm>
              <a:off x="3312" y="3720"/>
              <a:ext cx="2200" cy="312"/>
            </a:xfrm>
            <a:prstGeom prst="rect">
              <a:avLst/>
            </a:prstGeom>
            <a:noFill/>
            <a:ln w="9525">
              <a:noFill/>
              <a:miter lim="800000"/>
              <a:headEnd/>
              <a:tailEnd/>
            </a:ln>
            <a:effectLst/>
          </p:spPr>
        </p:pic>
      </p:grpSp>
      <p:sp>
        <p:nvSpPr>
          <p:cNvPr id="164876" name="Text Box 12"/>
          <p:cNvSpPr txBox="1">
            <a:spLocks noChangeArrowheads="1"/>
          </p:cNvSpPr>
          <p:nvPr/>
        </p:nvSpPr>
        <p:spPr bwMode="auto">
          <a:xfrm>
            <a:off x="44450" y="1125538"/>
            <a:ext cx="1706563" cy="517525"/>
          </a:xfrm>
          <a:prstGeom prst="rect">
            <a:avLst/>
          </a:prstGeom>
          <a:noFill/>
          <a:ln w="9525">
            <a:noFill/>
            <a:miter lim="800000"/>
            <a:headEnd/>
            <a:tailEnd/>
          </a:ln>
          <a:effectLst/>
        </p:spPr>
        <p:txBody>
          <a:bodyPr wrap="none">
            <a:spAutoFit/>
          </a:bodyPr>
          <a:lstStyle/>
          <a:p>
            <a:pPr eaLnBrk="0" hangingPunct="0"/>
            <a:r>
              <a:rPr lang="en-US" sz="1400">
                <a:solidFill>
                  <a:srgbClr val="002496"/>
                </a:solidFill>
                <a:ea typeface="MS PGothic" pitchFamily="34" charset="-128"/>
              </a:rPr>
              <a:t>50 </a:t>
            </a:r>
            <a:r>
              <a:rPr lang="en-US" sz="1400">
                <a:solidFill>
                  <a:srgbClr val="002496"/>
                </a:solidFill>
                <a:latin typeface="Symbol" pitchFamily="18" charset="2"/>
                <a:ea typeface="MS PGothic" pitchFamily="34" charset="-128"/>
              </a:rPr>
              <a:t>m</a:t>
            </a:r>
            <a:r>
              <a:rPr lang="en-US" sz="1400">
                <a:solidFill>
                  <a:srgbClr val="002496"/>
                </a:solidFill>
                <a:latin typeface="Times New Roman" pitchFamily="18" charset="0"/>
                <a:ea typeface="MS PGothic" pitchFamily="34" charset="-128"/>
              </a:rPr>
              <a:t>m</a:t>
            </a:r>
            <a:r>
              <a:rPr lang="en-US" sz="1400">
                <a:solidFill>
                  <a:srgbClr val="002496"/>
                </a:solidFill>
                <a:ea typeface="MS PGothic" pitchFamily="34" charset="-128"/>
              </a:rPr>
              <a:t> Kapton</a:t>
            </a:r>
          </a:p>
          <a:p>
            <a:pPr eaLnBrk="0" hangingPunct="0"/>
            <a:r>
              <a:rPr lang="en-US" sz="1400">
                <a:solidFill>
                  <a:srgbClr val="002496"/>
                </a:solidFill>
                <a:ea typeface="MS PGothic" pitchFamily="34" charset="-128"/>
              </a:rPr>
              <a:t>5 </a:t>
            </a:r>
            <a:r>
              <a:rPr lang="en-US" sz="1400">
                <a:solidFill>
                  <a:srgbClr val="002496"/>
                </a:solidFill>
                <a:latin typeface="Symbol" pitchFamily="18" charset="2"/>
                <a:ea typeface="MS PGothic" pitchFamily="34" charset="-128"/>
              </a:rPr>
              <a:t>m</a:t>
            </a:r>
            <a:r>
              <a:rPr lang="en-US" sz="1400">
                <a:solidFill>
                  <a:srgbClr val="002496"/>
                </a:solidFill>
                <a:latin typeface="Times New Roman" pitchFamily="18" charset="0"/>
                <a:ea typeface="MS PGothic" pitchFamily="34" charset="-128"/>
              </a:rPr>
              <a:t>m</a:t>
            </a:r>
            <a:r>
              <a:rPr lang="en-US" sz="1400">
                <a:solidFill>
                  <a:srgbClr val="002496"/>
                </a:solidFill>
                <a:ea typeface="MS PGothic" pitchFamily="34" charset="-128"/>
              </a:rPr>
              <a:t> Cu both sides</a:t>
            </a:r>
          </a:p>
        </p:txBody>
      </p:sp>
      <p:sp>
        <p:nvSpPr>
          <p:cNvPr id="164877" name="Text Box 13"/>
          <p:cNvSpPr txBox="1">
            <a:spLocks noChangeArrowheads="1"/>
          </p:cNvSpPr>
          <p:nvPr/>
        </p:nvSpPr>
        <p:spPr bwMode="auto">
          <a:xfrm>
            <a:off x="44450" y="1963738"/>
            <a:ext cx="1828800" cy="730250"/>
          </a:xfrm>
          <a:prstGeom prst="rect">
            <a:avLst/>
          </a:prstGeom>
          <a:noFill/>
          <a:ln w="9525">
            <a:noFill/>
            <a:miter lim="800000"/>
            <a:headEnd/>
            <a:tailEnd/>
          </a:ln>
          <a:effectLst/>
        </p:spPr>
        <p:txBody>
          <a:bodyPr>
            <a:spAutoFit/>
          </a:bodyPr>
          <a:lstStyle/>
          <a:p>
            <a:pPr eaLnBrk="0" hangingPunct="0"/>
            <a:r>
              <a:rPr lang="en-US" sz="1400">
                <a:solidFill>
                  <a:srgbClr val="002496"/>
                </a:solidFill>
                <a:ea typeface="MS PGothic" pitchFamily="34" charset="-128"/>
              </a:rPr>
              <a:t>Photoresist coating,</a:t>
            </a:r>
          </a:p>
          <a:p>
            <a:pPr eaLnBrk="0" hangingPunct="0"/>
            <a:r>
              <a:rPr lang="en-US" sz="1400">
                <a:solidFill>
                  <a:srgbClr val="002496"/>
                </a:solidFill>
                <a:ea typeface="MS PGothic" pitchFamily="34" charset="-128"/>
              </a:rPr>
              <a:t>masking and </a:t>
            </a:r>
          </a:p>
          <a:p>
            <a:pPr eaLnBrk="0" hangingPunct="0"/>
            <a:r>
              <a:rPr lang="en-US" sz="1400">
                <a:solidFill>
                  <a:srgbClr val="002496"/>
                </a:solidFill>
                <a:ea typeface="MS PGothic" pitchFamily="34" charset="-128"/>
              </a:rPr>
              <a:t>exposure to UV light</a:t>
            </a:r>
          </a:p>
        </p:txBody>
      </p:sp>
      <p:sp>
        <p:nvSpPr>
          <p:cNvPr id="164878" name="Text Box 14"/>
          <p:cNvSpPr txBox="1">
            <a:spLocks noChangeArrowheads="1"/>
          </p:cNvSpPr>
          <p:nvPr/>
        </p:nvSpPr>
        <p:spPr bwMode="auto">
          <a:xfrm>
            <a:off x="61913" y="3190875"/>
            <a:ext cx="1490662" cy="517525"/>
          </a:xfrm>
          <a:prstGeom prst="rect">
            <a:avLst/>
          </a:prstGeom>
          <a:noFill/>
          <a:ln w="9525">
            <a:noFill/>
            <a:miter lim="800000"/>
            <a:headEnd/>
            <a:tailEnd/>
          </a:ln>
          <a:effectLst/>
        </p:spPr>
        <p:txBody>
          <a:bodyPr>
            <a:spAutoFit/>
          </a:bodyPr>
          <a:lstStyle/>
          <a:p>
            <a:pPr eaLnBrk="0" hangingPunct="0"/>
            <a:r>
              <a:rPr lang="en-US" sz="1400">
                <a:solidFill>
                  <a:srgbClr val="002496"/>
                </a:solidFill>
                <a:ea typeface="MS PGothic" pitchFamily="34" charset="-128"/>
              </a:rPr>
              <a:t>Metal chemical etching</a:t>
            </a:r>
          </a:p>
        </p:txBody>
      </p:sp>
      <p:sp>
        <p:nvSpPr>
          <p:cNvPr id="164879" name="Text Box 15"/>
          <p:cNvSpPr txBox="1">
            <a:spLocks noChangeArrowheads="1"/>
          </p:cNvSpPr>
          <p:nvPr/>
        </p:nvSpPr>
        <p:spPr bwMode="auto">
          <a:xfrm>
            <a:off x="44450" y="4021138"/>
            <a:ext cx="1589088" cy="517525"/>
          </a:xfrm>
          <a:prstGeom prst="rect">
            <a:avLst/>
          </a:prstGeom>
          <a:noFill/>
          <a:ln w="9525">
            <a:noFill/>
            <a:miter lim="800000"/>
            <a:headEnd/>
            <a:tailEnd/>
          </a:ln>
          <a:effectLst/>
        </p:spPr>
        <p:txBody>
          <a:bodyPr>
            <a:spAutoFit/>
          </a:bodyPr>
          <a:lstStyle/>
          <a:p>
            <a:pPr eaLnBrk="0" hangingPunct="0"/>
            <a:r>
              <a:rPr lang="en-US" sz="1400">
                <a:solidFill>
                  <a:srgbClr val="002496"/>
                </a:solidFill>
                <a:ea typeface="MS PGothic" pitchFamily="34" charset="-128"/>
              </a:rPr>
              <a:t>Kapton chemical etching</a:t>
            </a:r>
          </a:p>
        </p:txBody>
      </p:sp>
      <p:sp>
        <p:nvSpPr>
          <p:cNvPr id="164880" name="Text Box 16"/>
          <p:cNvSpPr txBox="1">
            <a:spLocks noChangeArrowheads="1"/>
          </p:cNvSpPr>
          <p:nvPr/>
        </p:nvSpPr>
        <p:spPr bwMode="auto">
          <a:xfrm>
            <a:off x="38100" y="4854575"/>
            <a:ext cx="1495425" cy="304800"/>
          </a:xfrm>
          <a:prstGeom prst="rect">
            <a:avLst/>
          </a:prstGeom>
          <a:noFill/>
          <a:ln w="9525">
            <a:noFill/>
            <a:miter lim="800000"/>
            <a:headEnd/>
            <a:tailEnd/>
          </a:ln>
          <a:effectLst/>
        </p:spPr>
        <p:txBody>
          <a:bodyPr wrap="none">
            <a:spAutoFit/>
          </a:bodyPr>
          <a:lstStyle/>
          <a:p>
            <a:pPr algn="r" eaLnBrk="0" hangingPunct="0"/>
            <a:r>
              <a:rPr lang="en-US" sz="1400">
                <a:solidFill>
                  <a:srgbClr val="002496"/>
                </a:solidFill>
                <a:ea typeface="MS PGothic" pitchFamily="34" charset="-128"/>
              </a:rPr>
              <a:t>Second masking</a:t>
            </a:r>
          </a:p>
        </p:txBody>
      </p:sp>
      <p:sp>
        <p:nvSpPr>
          <p:cNvPr id="164881" name="Text Box 17"/>
          <p:cNvSpPr txBox="1">
            <a:spLocks noChangeArrowheads="1"/>
          </p:cNvSpPr>
          <p:nvPr/>
        </p:nvSpPr>
        <p:spPr bwMode="auto">
          <a:xfrm>
            <a:off x="44450" y="5795963"/>
            <a:ext cx="1830388" cy="517525"/>
          </a:xfrm>
          <a:prstGeom prst="rect">
            <a:avLst/>
          </a:prstGeom>
          <a:noFill/>
          <a:ln w="9525">
            <a:noFill/>
            <a:miter lim="800000"/>
            <a:headEnd/>
            <a:tailEnd/>
          </a:ln>
          <a:effectLst/>
        </p:spPr>
        <p:txBody>
          <a:bodyPr wrap="none">
            <a:spAutoFit/>
          </a:bodyPr>
          <a:lstStyle/>
          <a:p>
            <a:pPr eaLnBrk="0" hangingPunct="0"/>
            <a:r>
              <a:rPr lang="en-US" sz="1400">
                <a:solidFill>
                  <a:srgbClr val="002496"/>
                </a:solidFill>
                <a:ea typeface="MS PGothic" pitchFamily="34" charset="-128"/>
              </a:rPr>
              <a:t>Metal etching, </a:t>
            </a:r>
          </a:p>
          <a:p>
            <a:pPr eaLnBrk="0" hangingPunct="0"/>
            <a:r>
              <a:rPr lang="en-US" sz="1400">
                <a:solidFill>
                  <a:srgbClr val="002496"/>
                </a:solidFill>
                <a:ea typeface="MS PGothic" pitchFamily="34" charset="-128"/>
              </a:rPr>
              <a:t>cleaning, passivation</a:t>
            </a:r>
          </a:p>
        </p:txBody>
      </p:sp>
      <p:sp>
        <p:nvSpPr>
          <p:cNvPr id="4" name="Fußzeilenplatzhalter 3"/>
          <p:cNvSpPr>
            <a:spLocks noGrp="1"/>
          </p:cNvSpPr>
          <p:nvPr>
            <p:ph type="ftr" sz="quarter" idx="11"/>
          </p:nvPr>
        </p:nvSpPr>
        <p:spPr/>
        <p:txBody>
          <a:bodyPr/>
          <a:lstStyle/>
          <a:p>
            <a:r>
              <a:rPr lang="en-GB" smtClean="0"/>
              <a:t>B. Ketzer</a:t>
            </a:r>
            <a:endParaRPr lang="en-GB" dirty="0"/>
          </a:p>
        </p:txBody>
      </p:sp>
      <p:sp>
        <p:nvSpPr>
          <p:cNvPr id="6" name="Datumsplatzhalter 5"/>
          <p:cNvSpPr>
            <a:spLocks noGrp="1"/>
          </p:cNvSpPr>
          <p:nvPr>
            <p:ph type="dt" sz="half" idx="10"/>
          </p:nvPr>
        </p:nvSpPr>
        <p:spPr/>
        <p:txBody>
          <a:bodyPr/>
          <a:lstStyle/>
          <a:p>
            <a:r>
              <a:rPr lang="de-DE" smtClean="0"/>
              <a:t>GEM Detectors</a:t>
            </a:r>
            <a:endParaRPr lang="de-DE"/>
          </a:p>
        </p:txBody>
      </p:sp>
      <p:grpSp>
        <p:nvGrpSpPr>
          <p:cNvPr id="35" name="Group 1"/>
          <p:cNvGrpSpPr/>
          <p:nvPr/>
        </p:nvGrpSpPr>
        <p:grpSpPr>
          <a:xfrm>
            <a:off x="5153629" y="1124744"/>
            <a:ext cx="3810859" cy="5133678"/>
            <a:chOff x="4788024" y="976193"/>
            <a:chExt cx="3810859" cy="5133678"/>
          </a:xfrm>
        </p:grpSpPr>
        <p:pic>
          <p:nvPicPr>
            <p:cNvPr id="36" name="Picture 7" descr="gem holes.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23226" y="1391692"/>
              <a:ext cx="3039896" cy="2290976"/>
            </a:xfrm>
            <a:prstGeom prst="rect">
              <a:avLst/>
            </a:prstGeom>
          </p:spPr>
        </p:pic>
        <p:grpSp>
          <p:nvGrpSpPr>
            <p:cNvPr id="37" name="Group 8"/>
            <p:cNvGrpSpPr>
              <a:grpSpLocks/>
            </p:cNvGrpSpPr>
            <p:nvPr/>
          </p:nvGrpSpPr>
          <p:grpSpPr bwMode="auto">
            <a:xfrm>
              <a:off x="5223226" y="3825044"/>
              <a:ext cx="3090629" cy="2284827"/>
              <a:chOff x="3168" y="2256"/>
              <a:chExt cx="2254" cy="1666"/>
            </a:xfrm>
          </p:grpSpPr>
          <p:pic>
            <p:nvPicPr>
              <p:cNvPr id="39"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168" y="2256"/>
                <a:ext cx="2217" cy="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 name="Text Box 1033"/>
              <p:cNvSpPr txBox="1">
                <a:spLocks noChangeArrowheads="1"/>
              </p:cNvSpPr>
              <p:nvPr/>
            </p:nvSpPr>
            <p:spPr bwMode="auto">
              <a:xfrm>
                <a:off x="4128" y="2418"/>
                <a:ext cx="432" cy="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kern="1200">
                    <a:solidFill>
                      <a:schemeClr val="bg1"/>
                    </a:solidFill>
                    <a:latin typeface="Arial" charset="0"/>
                  </a:rPr>
                  <a:t>70 µm</a:t>
                </a:r>
              </a:p>
            </p:txBody>
          </p:sp>
          <p:sp>
            <p:nvSpPr>
              <p:cNvPr id="41" name="Text Box 1034"/>
              <p:cNvSpPr txBox="1">
                <a:spLocks noChangeArrowheads="1"/>
              </p:cNvSpPr>
              <p:nvPr/>
            </p:nvSpPr>
            <p:spPr bwMode="auto">
              <a:xfrm>
                <a:off x="4149" y="2953"/>
                <a:ext cx="464" cy="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kern="1200" dirty="0">
                    <a:solidFill>
                      <a:schemeClr val="bg1"/>
                    </a:solidFill>
                    <a:latin typeface="Arial" charset="0"/>
                  </a:rPr>
                  <a:t>55 µm</a:t>
                </a:r>
              </a:p>
            </p:txBody>
          </p:sp>
          <p:sp>
            <p:nvSpPr>
              <p:cNvPr id="42" name="Text Box 1035"/>
              <p:cNvSpPr txBox="1">
                <a:spLocks noChangeArrowheads="1"/>
              </p:cNvSpPr>
              <p:nvPr/>
            </p:nvSpPr>
            <p:spPr bwMode="auto">
              <a:xfrm>
                <a:off x="4950" y="2352"/>
                <a:ext cx="472"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kern="1200">
                    <a:solidFill>
                      <a:schemeClr val="bg1"/>
                    </a:solidFill>
                    <a:latin typeface="Arial" charset="0"/>
                  </a:rPr>
                  <a:t>5 µm</a:t>
                </a:r>
              </a:p>
            </p:txBody>
          </p:sp>
          <p:sp>
            <p:nvSpPr>
              <p:cNvPr id="43" name="Line 1036"/>
              <p:cNvSpPr>
                <a:spLocks noChangeShapeType="1"/>
              </p:cNvSpPr>
              <p:nvPr/>
            </p:nvSpPr>
            <p:spPr bwMode="auto">
              <a:xfrm>
                <a:off x="3710" y="2635"/>
                <a:ext cx="1278" cy="8"/>
              </a:xfrm>
              <a:prstGeom prst="line">
                <a:avLst/>
              </a:prstGeom>
              <a:noFill/>
              <a:ln w="952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44" name="Line 1037"/>
              <p:cNvSpPr>
                <a:spLocks noChangeShapeType="1"/>
              </p:cNvSpPr>
              <p:nvPr/>
            </p:nvSpPr>
            <p:spPr bwMode="auto">
              <a:xfrm flipH="1" flipV="1">
                <a:off x="3865" y="3147"/>
                <a:ext cx="955" cy="5"/>
              </a:xfrm>
              <a:prstGeom prst="line">
                <a:avLst/>
              </a:prstGeom>
              <a:noFill/>
              <a:ln w="952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45" name="Line 1038"/>
              <p:cNvSpPr>
                <a:spLocks noChangeShapeType="1"/>
              </p:cNvSpPr>
              <p:nvPr/>
            </p:nvSpPr>
            <p:spPr bwMode="auto">
              <a:xfrm>
                <a:off x="5150" y="2666"/>
                <a:ext cx="0" cy="891"/>
              </a:xfrm>
              <a:prstGeom prst="line">
                <a:avLst/>
              </a:prstGeom>
              <a:noFill/>
              <a:ln w="952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kern="1200"/>
              </a:p>
            </p:txBody>
          </p:sp>
        </p:grpSp>
        <p:sp>
          <p:nvSpPr>
            <p:cNvPr id="38" name="Rectangle 16"/>
            <p:cNvSpPr/>
            <p:nvPr/>
          </p:nvSpPr>
          <p:spPr>
            <a:xfrm>
              <a:off x="4788024" y="976193"/>
              <a:ext cx="3810859" cy="338554"/>
            </a:xfrm>
            <a:prstGeom prst="rect">
              <a:avLst/>
            </a:prstGeom>
          </p:spPr>
          <p:txBody>
            <a:bodyPr wrap="none">
              <a:spAutoFit/>
            </a:bodyPr>
            <a:lstStyle/>
            <a:p>
              <a:r>
                <a:rPr lang="en-US" sz="1600" dirty="0" smtClean="0"/>
                <a:t>Standard GEM:70 </a:t>
              </a:r>
              <a:r>
                <a:rPr lang="en-US" sz="1600" dirty="0"/>
                <a:t>µm </a:t>
              </a:r>
              <a:r>
                <a:rPr lang="en-US" sz="1600" dirty="0" err="1"/>
                <a:t>Ø</a:t>
              </a:r>
              <a:r>
                <a:rPr lang="en-US" sz="1600" dirty="0"/>
                <a:t> at 140 µm pitch</a:t>
              </a:r>
            </a:p>
          </p:txBody>
        </p:sp>
      </p:grpSp>
    </p:spTree>
    <p:extLst>
      <p:ext uri="{BB962C8B-B14F-4D97-AF65-F5344CB8AC3E}">
        <p14:creationId xmlns:p14="http://schemas.microsoft.com/office/powerpoint/2010/main" val="333691986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err="1" smtClean="0"/>
              <a:t>PixelGEM</a:t>
            </a:r>
            <a:r>
              <a:rPr lang="en-US" dirty="0" smtClean="0"/>
              <a:t> Readout </a:t>
            </a:r>
            <a:r>
              <a:rPr lang="en-US" dirty="0" smtClean="0"/>
              <a:t>Plane</a:t>
            </a:r>
          </a:p>
        </p:txBody>
      </p:sp>
      <p:pic>
        <p:nvPicPr>
          <p:cNvPr id="6147" name="Picture 3" descr="C:\Documents and Settings\ketzer\My Documents\compass\pixelgem\drawings\cad\Pixel-Readou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04900"/>
            <a:ext cx="28892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C:\Documents and Settings\ketzer\My Documents\compass\pixelgem\drawings\cad\Pixel-Readou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14600"/>
            <a:ext cx="29654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C:\Documents and Settings\ketzer\My Documents\compass\pixelgem\drawings\cad\Pixel-Readout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962400"/>
            <a:ext cx="3113088"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p:cNvSpPr txBox="1">
            <a:spLocks noChangeArrowheads="1"/>
          </p:cNvSpPr>
          <p:nvPr/>
        </p:nvSpPr>
        <p:spPr bwMode="auto">
          <a:xfrm>
            <a:off x="3870325" y="1177925"/>
            <a:ext cx="38401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en-US"/>
              <a:t> Pixel plane: 2 layers (50</a:t>
            </a:r>
            <a:r>
              <a:rPr lang="en-US">
                <a:latin typeface="Symbol" pitchFamily="18" charset="2"/>
              </a:rPr>
              <a:t>m</a:t>
            </a:r>
            <a:r>
              <a:rPr lang="en-US"/>
              <a:t>m)</a:t>
            </a:r>
          </a:p>
          <a:p>
            <a:pPr eaLnBrk="1" hangingPunct="1">
              <a:buFontTx/>
              <a:buChar char="•"/>
            </a:pPr>
            <a:r>
              <a:rPr lang="en-US"/>
              <a:t> Strip plane: 2 layers (50</a:t>
            </a:r>
            <a:r>
              <a:rPr lang="en-US">
                <a:latin typeface="Symbol" pitchFamily="18" charset="2"/>
              </a:rPr>
              <a:t>m</a:t>
            </a:r>
            <a:r>
              <a:rPr lang="en-US"/>
              <a:t>m)</a:t>
            </a:r>
          </a:p>
        </p:txBody>
      </p:sp>
      <p:sp>
        <p:nvSpPr>
          <p:cNvPr id="2" name="Datumsplatzhalter 1"/>
          <p:cNvSpPr>
            <a:spLocks noGrp="1"/>
          </p:cNvSpPr>
          <p:nvPr>
            <p:ph type="dt" sz="half" idx="10"/>
          </p:nvPr>
        </p:nvSpPr>
        <p:spPr/>
        <p:txBody>
          <a:bodyPr/>
          <a:lstStyle/>
          <a:p>
            <a:r>
              <a:rPr lang="de-DE" smtClean="0"/>
              <a:t>GEM Detectors</a:t>
            </a:r>
            <a:endParaRPr lang="de-DE"/>
          </a:p>
        </p:txBody>
      </p:sp>
      <p:sp>
        <p:nvSpPr>
          <p:cNvPr id="3" name="Fußzeilenplatzhalter 2"/>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6670589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Plane</a:t>
            </a:r>
            <a:endParaRPr lang="de-DE" dirty="0"/>
          </a:p>
        </p:txBody>
      </p:sp>
      <p:sp>
        <p:nvSpPr>
          <p:cNvPr id="3" name="Footer Placeholder 2"/>
          <p:cNvSpPr>
            <a:spLocks noGrp="1"/>
          </p:cNvSpPr>
          <p:nvPr>
            <p:ph type="ftr" sz="quarter" idx="10"/>
          </p:nvPr>
        </p:nvSpPr>
        <p:spPr/>
        <p:txBody>
          <a:bodyPr/>
          <a:lstStyle/>
          <a:p>
            <a:r>
              <a:rPr lang="en-US" smtClean="0"/>
              <a:t>B.</a:t>
            </a:r>
            <a:r>
              <a:rPr lang="en-US" smtClean="0">
                <a:solidFill>
                  <a:schemeClr val="tx1"/>
                </a:solidFill>
                <a:latin typeface="Times New Roman" pitchFamily="18" charset="0"/>
              </a:rPr>
              <a:t> </a:t>
            </a:r>
            <a:r>
              <a:rPr lang="en-US" smtClean="0"/>
              <a:t>Ketzer</a:t>
            </a:r>
            <a:endParaRPr lang="en-US"/>
          </a:p>
        </p:txBody>
      </p:sp>
      <p:pic>
        <p:nvPicPr>
          <p:cNvPr id="239618" name="Picture 2"/>
          <p:cNvPicPr>
            <a:picLocks noChangeAspect="1" noChangeArrowheads="1"/>
          </p:cNvPicPr>
          <p:nvPr/>
        </p:nvPicPr>
        <p:blipFill>
          <a:blip r:embed="rId2" cstate="print"/>
          <a:srcRect/>
          <a:stretch>
            <a:fillRect/>
          </a:stretch>
        </p:blipFill>
        <p:spPr bwMode="auto">
          <a:xfrm>
            <a:off x="792088" y="1340768"/>
            <a:ext cx="6804248" cy="5103186"/>
          </a:xfrm>
          <a:prstGeom prst="rect">
            <a:avLst/>
          </a:prstGeom>
          <a:noFill/>
          <a:ln w="9525">
            <a:noFill/>
            <a:miter lim="800000"/>
            <a:headEnd/>
            <a:tailEnd/>
          </a:ln>
        </p:spPr>
      </p:pic>
      <p:sp>
        <p:nvSpPr>
          <p:cNvPr id="6" name="TextBox 5"/>
          <p:cNvSpPr txBox="1"/>
          <p:nvPr/>
        </p:nvSpPr>
        <p:spPr>
          <a:xfrm>
            <a:off x="7956376" y="1052736"/>
            <a:ext cx="1066318" cy="400110"/>
          </a:xfrm>
          <a:prstGeom prst="rect">
            <a:avLst/>
          </a:prstGeom>
          <a:solidFill>
            <a:srgbClr val="FFFFFF"/>
          </a:solidFill>
          <a:ln>
            <a:solidFill>
              <a:srgbClr val="FF0000"/>
            </a:solidFill>
          </a:ln>
        </p:spPr>
        <p:txBody>
          <a:bodyPr wrap="none" rtlCol="0">
            <a:spAutoFit/>
          </a:bodyPr>
          <a:lstStyle/>
          <a:p>
            <a:r>
              <a:rPr lang="en-US" dirty="0" smtClean="0"/>
              <a:t>x strips </a:t>
            </a:r>
            <a:endParaRPr lang="de-DE" dirty="0"/>
          </a:p>
        </p:txBody>
      </p:sp>
      <p:sp>
        <p:nvSpPr>
          <p:cNvPr id="7" name="TextBox 6"/>
          <p:cNvSpPr txBox="1"/>
          <p:nvPr/>
        </p:nvSpPr>
        <p:spPr>
          <a:xfrm>
            <a:off x="7956376" y="1916832"/>
            <a:ext cx="1066318" cy="400110"/>
          </a:xfrm>
          <a:prstGeom prst="rect">
            <a:avLst/>
          </a:prstGeom>
          <a:solidFill>
            <a:srgbClr val="FFFFFF"/>
          </a:solidFill>
          <a:ln>
            <a:solidFill>
              <a:srgbClr val="FF0000"/>
            </a:solidFill>
          </a:ln>
        </p:spPr>
        <p:txBody>
          <a:bodyPr wrap="none" rtlCol="0">
            <a:spAutoFit/>
          </a:bodyPr>
          <a:lstStyle/>
          <a:p>
            <a:r>
              <a:rPr lang="en-US" dirty="0"/>
              <a:t>y</a:t>
            </a:r>
            <a:r>
              <a:rPr lang="en-US" dirty="0" smtClean="0"/>
              <a:t> strips </a:t>
            </a:r>
            <a:endParaRPr lang="de-DE" dirty="0"/>
          </a:p>
        </p:txBody>
      </p:sp>
      <p:cxnSp>
        <p:nvCxnSpPr>
          <p:cNvPr id="9" name="Straight Arrow Connector 8"/>
          <p:cNvCxnSpPr>
            <a:stCxn id="6" idx="1"/>
          </p:cNvCxnSpPr>
          <p:nvPr/>
        </p:nvCxnSpPr>
        <p:spPr>
          <a:xfrm flipH="1">
            <a:off x="7092280" y="1252791"/>
            <a:ext cx="864096" cy="3040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020272" y="4869160"/>
            <a:ext cx="864096" cy="3040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380312" y="2132856"/>
            <a:ext cx="576064"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84368" y="4653136"/>
            <a:ext cx="912429" cy="400110"/>
          </a:xfrm>
          <a:prstGeom prst="rect">
            <a:avLst/>
          </a:prstGeom>
          <a:solidFill>
            <a:srgbClr val="FFFFFF"/>
          </a:solidFill>
          <a:ln>
            <a:solidFill>
              <a:srgbClr val="FF0000"/>
            </a:solidFill>
          </a:ln>
        </p:spPr>
        <p:txBody>
          <a:bodyPr wrap="none" rtlCol="0">
            <a:spAutoFit/>
          </a:bodyPr>
          <a:lstStyle/>
          <a:p>
            <a:r>
              <a:rPr lang="en-US" dirty="0" smtClean="0"/>
              <a:t>pixels </a:t>
            </a:r>
            <a:endParaRPr lang="de-DE" dirty="0"/>
          </a:p>
        </p:txBody>
      </p:sp>
      <p:sp>
        <p:nvSpPr>
          <p:cNvPr id="4" name="Datumsplatzhalter 3"/>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150258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0"/>
          </p:nvPr>
        </p:nvSpPr>
        <p:spPr/>
        <p:txBody>
          <a:bodyPr/>
          <a:lstStyle/>
          <a:p>
            <a:r>
              <a:rPr lang="en-US"/>
              <a:t>B.</a:t>
            </a:r>
            <a:r>
              <a:rPr lang="en-US">
                <a:latin typeface="Times New Roman" pitchFamily="18" charset="0"/>
              </a:rPr>
              <a:t> </a:t>
            </a:r>
            <a:r>
              <a:rPr lang="en-US"/>
              <a:t>Ketzer</a:t>
            </a:r>
          </a:p>
        </p:txBody>
      </p:sp>
      <p:sp>
        <p:nvSpPr>
          <p:cNvPr id="155650" name="Rectangle 2"/>
          <p:cNvSpPr>
            <a:spLocks noGrp="1" noChangeArrowheads="1"/>
          </p:cNvSpPr>
          <p:nvPr>
            <p:ph type="title"/>
          </p:nvPr>
        </p:nvSpPr>
        <p:spPr/>
        <p:txBody>
          <a:bodyPr/>
          <a:lstStyle/>
          <a:p>
            <a:r>
              <a:rPr lang="en-US" dirty="0" smtClean="0"/>
              <a:t>COMPASS </a:t>
            </a:r>
            <a:r>
              <a:rPr lang="en-US" dirty="0" err="1" smtClean="0"/>
              <a:t>PixelGEM</a:t>
            </a:r>
            <a:endParaRPr lang="en-US" dirty="0"/>
          </a:p>
        </p:txBody>
      </p:sp>
      <p:pic>
        <p:nvPicPr>
          <p:cNvPr id="17" name="Picture 5" descr="resX_high_intensity_muon"/>
          <p:cNvPicPr>
            <a:picLocks noChangeAspect="1" noChangeArrowheads="1"/>
          </p:cNvPicPr>
          <p:nvPr/>
        </p:nvPicPr>
        <p:blipFill>
          <a:blip r:embed="rId2" cstate="print"/>
          <a:srcRect/>
          <a:stretch>
            <a:fillRect/>
          </a:stretch>
        </p:blipFill>
        <p:spPr bwMode="auto">
          <a:xfrm>
            <a:off x="5364088" y="1556792"/>
            <a:ext cx="2952328" cy="2707593"/>
          </a:xfrm>
          <a:prstGeom prst="rect">
            <a:avLst/>
          </a:prstGeom>
          <a:noFill/>
        </p:spPr>
      </p:pic>
      <p:sp>
        <p:nvSpPr>
          <p:cNvPr id="18" name="Text Box 7"/>
          <p:cNvSpPr txBox="1">
            <a:spLocks noChangeArrowheads="1"/>
          </p:cNvSpPr>
          <p:nvPr/>
        </p:nvSpPr>
        <p:spPr bwMode="auto">
          <a:xfrm>
            <a:off x="7380312" y="1484784"/>
            <a:ext cx="1298753" cy="40011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dirty="0" err="1" smtClean="0">
                <a:solidFill>
                  <a:srgbClr val="002496"/>
                </a:solidFill>
                <a:latin typeface="Symbol" pitchFamily="18" charset="2"/>
              </a:rPr>
              <a:t>s</a:t>
            </a:r>
            <a:r>
              <a:rPr lang="en-US" baseline="-25000" dirty="0" err="1" smtClean="0">
                <a:solidFill>
                  <a:srgbClr val="002496"/>
                </a:solidFill>
                <a:latin typeface="Times New Roman" pitchFamily="18" charset="0"/>
              </a:rPr>
              <a:t>x</a:t>
            </a:r>
            <a:r>
              <a:rPr lang="en-US" dirty="0" smtClean="0">
                <a:solidFill>
                  <a:srgbClr val="002496"/>
                </a:solidFill>
                <a:latin typeface="Times New Roman" pitchFamily="18" charset="0"/>
              </a:rPr>
              <a:t>=135</a:t>
            </a:r>
            <a:r>
              <a:rPr lang="en-US" dirty="0" smtClean="0">
                <a:solidFill>
                  <a:srgbClr val="002496"/>
                </a:solidFill>
                <a:latin typeface="Symbol" pitchFamily="18" charset="2"/>
              </a:rPr>
              <a:t>m</a:t>
            </a:r>
            <a:r>
              <a:rPr lang="en-US" dirty="0" smtClean="0">
                <a:solidFill>
                  <a:srgbClr val="002496"/>
                </a:solidFill>
                <a:latin typeface="Times New Roman" pitchFamily="18" charset="0"/>
              </a:rPr>
              <a:t>m</a:t>
            </a:r>
            <a:endParaRPr lang="en-US" dirty="0">
              <a:solidFill>
                <a:srgbClr val="002496"/>
              </a:solidFill>
              <a:latin typeface="Times New Roman" pitchFamily="18" charset="0"/>
            </a:endParaRPr>
          </a:p>
        </p:txBody>
      </p:sp>
      <p:grpSp>
        <p:nvGrpSpPr>
          <p:cNvPr id="22" name="Group 21"/>
          <p:cNvGrpSpPr/>
          <p:nvPr/>
        </p:nvGrpSpPr>
        <p:grpSpPr>
          <a:xfrm>
            <a:off x="5148064" y="4256852"/>
            <a:ext cx="3456384" cy="2340500"/>
            <a:chOff x="5148064" y="3789040"/>
            <a:chExt cx="3456384" cy="2340500"/>
          </a:xfrm>
        </p:grpSpPr>
        <p:pic>
          <p:nvPicPr>
            <p:cNvPr id="20" name="Picture 9" descr="ClusterTimeRes_54532"/>
            <p:cNvPicPr>
              <a:picLocks noChangeAspect="1" noChangeArrowheads="1"/>
            </p:cNvPicPr>
            <p:nvPr/>
          </p:nvPicPr>
          <p:blipFill>
            <a:blip r:embed="rId3" cstate="print"/>
            <a:srcRect/>
            <a:stretch>
              <a:fillRect/>
            </a:stretch>
          </p:blipFill>
          <p:spPr bwMode="auto">
            <a:xfrm>
              <a:off x="5148064" y="3789040"/>
              <a:ext cx="3454797" cy="2340500"/>
            </a:xfrm>
            <a:prstGeom prst="rect">
              <a:avLst/>
            </a:prstGeom>
            <a:noFill/>
          </p:spPr>
        </p:pic>
        <p:sp>
          <p:nvSpPr>
            <p:cNvPr id="21" name="Rectangle 20"/>
            <p:cNvSpPr/>
            <p:nvPr/>
          </p:nvSpPr>
          <p:spPr>
            <a:xfrm>
              <a:off x="7380312" y="3789040"/>
              <a:ext cx="1224136"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 Box 8"/>
          <p:cNvSpPr txBox="1">
            <a:spLocks noChangeArrowheads="1"/>
          </p:cNvSpPr>
          <p:nvPr/>
        </p:nvSpPr>
        <p:spPr bwMode="auto">
          <a:xfrm>
            <a:off x="7452320" y="4400868"/>
            <a:ext cx="1081087" cy="40957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a:solidFill>
                  <a:srgbClr val="000096"/>
                </a:solidFill>
                <a:latin typeface="Symbol" pitchFamily="18" charset="2"/>
              </a:rPr>
              <a:t>s</a:t>
            </a:r>
            <a:r>
              <a:rPr lang="en-US" i="1" baseline="-25000">
                <a:solidFill>
                  <a:srgbClr val="000096"/>
                </a:solidFill>
                <a:latin typeface="Times New Roman" pitchFamily="18" charset="0"/>
              </a:rPr>
              <a:t>t</a:t>
            </a:r>
            <a:r>
              <a:rPr lang="en-US">
                <a:solidFill>
                  <a:srgbClr val="000096"/>
                </a:solidFill>
                <a:latin typeface="Times New Roman" pitchFamily="18" charset="0"/>
              </a:rPr>
              <a:t>=7.3ns</a:t>
            </a:r>
          </a:p>
        </p:txBody>
      </p:sp>
      <p:sp>
        <p:nvSpPr>
          <p:cNvPr id="23" name="Text Box 6"/>
          <p:cNvSpPr txBox="1">
            <a:spLocks noChangeArrowheads="1"/>
          </p:cNvSpPr>
          <p:nvPr/>
        </p:nvSpPr>
        <p:spPr bwMode="auto">
          <a:xfrm>
            <a:off x="3131840" y="980728"/>
            <a:ext cx="5936240" cy="40011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b="1" dirty="0">
                <a:solidFill>
                  <a:srgbClr val="0028A8"/>
                </a:solidFill>
              </a:rPr>
              <a:t>High intensity </a:t>
            </a:r>
            <a:r>
              <a:rPr lang="en-US" b="1" dirty="0" err="1">
                <a:solidFill>
                  <a:srgbClr val="0028A8"/>
                </a:solidFill>
              </a:rPr>
              <a:t>muon</a:t>
            </a:r>
            <a:r>
              <a:rPr lang="en-US" b="1" dirty="0">
                <a:solidFill>
                  <a:srgbClr val="0028A8"/>
                </a:solidFill>
              </a:rPr>
              <a:t> beam:</a:t>
            </a:r>
            <a:r>
              <a:rPr lang="en-US" dirty="0">
                <a:solidFill>
                  <a:srgbClr val="0028A8"/>
                </a:solidFill>
              </a:rPr>
              <a:t> </a:t>
            </a:r>
            <a:r>
              <a:rPr lang="en-US" dirty="0" smtClean="0">
                <a:solidFill>
                  <a:srgbClr val="0028A8"/>
                </a:solidFill>
              </a:rPr>
              <a:t> </a:t>
            </a:r>
            <a:r>
              <a:rPr lang="en-US" dirty="0" smtClean="0">
                <a:solidFill>
                  <a:srgbClr val="000096"/>
                </a:solidFill>
              </a:rPr>
              <a:t>up to </a:t>
            </a:r>
            <a:r>
              <a:rPr lang="en-US" dirty="0" smtClean="0">
                <a:solidFill>
                  <a:srgbClr val="FF0000"/>
                </a:solidFill>
              </a:rPr>
              <a:t>1.2</a:t>
            </a:r>
            <a:r>
              <a:rPr lang="en-US" dirty="0" smtClean="0">
                <a:solidFill>
                  <a:srgbClr val="FF0000"/>
                </a:solidFill>
                <a:cs typeface="Arial" charset="0"/>
              </a:rPr>
              <a:t>·10</a:t>
            </a:r>
            <a:r>
              <a:rPr lang="en-US" baseline="30000" dirty="0" smtClean="0">
                <a:solidFill>
                  <a:srgbClr val="FF0000"/>
                </a:solidFill>
                <a:cs typeface="Arial" charset="0"/>
              </a:rPr>
              <a:t>5</a:t>
            </a:r>
            <a:r>
              <a:rPr lang="en-US" dirty="0" smtClean="0">
                <a:solidFill>
                  <a:srgbClr val="FF0000"/>
                </a:solidFill>
                <a:cs typeface="Arial" charset="0"/>
              </a:rPr>
              <a:t> /mm</a:t>
            </a:r>
            <a:r>
              <a:rPr lang="en-US" baseline="30000" dirty="0" smtClean="0">
                <a:solidFill>
                  <a:srgbClr val="FF0000"/>
                </a:solidFill>
                <a:cs typeface="Arial" charset="0"/>
              </a:rPr>
              <a:t>2</a:t>
            </a:r>
            <a:r>
              <a:rPr lang="en-US" dirty="0" smtClean="0">
                <a:solidFill>
                  <a:srgbClr val="FF0000"/>
                </a:solidFill>
                <a:cs typeface="Arial" charset="0"/>
              </a:rPr>
              <a:t>/s</a:t>
            </a:r>
            <a:endParaRPr lang="en-US" dirty="0" smtClean="0">
              <a:solidFill>
                <a:srgbClr val="FF0000"/>
              </a:solidFill>
            </a:endParaRPr>
          </a:p>
        </p:txBody>
      </p:sp>
      <p:sp>
        <p:nvSpPr>
          <p:cNvPr id="12" name="TextBox 11"/>
          <p:cNvSpPr txBox="1"/>
          <p:nvPr/>
        </p:nvSpPr>
        <p:spPr>
          <a:xfrm>
            <a:off x="251520" y="5816297"/>
            <a:ext cx="4636462" cy="461665"/>
          </a:xfrm>
          <a:prstGeom prst="rect">
            <a:avLst/>
          </a:prstGeom>
          <a:noFill/>
        </p:spPr>
        <p:txBody>
          <a:bodyPr wrap="none" rtlCol="0">
            <a:spAutoFit/>
          </a:bodyPr>
          <a:lstStyle/>
          <a:p>
            <a:r>
              <a:rPr lang="en-US" sz="1200" dirty="0" smtClean="0">
                <a:solidFill>
                  <a:srgbClr val="000096"/>
                </a:solidFill>
              </a:rPr>
              <a:t>[B. </a:t>
            </a:r>
            <a:r>
              <a:rPr lang="en-US" sz="1200" dirty="0" err="1" smtClean="0">
                <a:solidFill>
                  <a:srgbClr val="000096"/>
                </a:solidFill>
              </a:rPr>
              <a:t>Ketzer</a:t>
            </a:r>
            <a:r>
              <a:rPr lang="en-US" sz="1200" dirty="0" smtClean="0">
                <a:solidFill>
                  <a:srgbClr val="000096"/>
                </a:solidFill>
              </a:rPr>
              <a:t> et al., IEEE NSS Conference Record N12-5, 2007]</a:t>
            </a:r>
          </a:p>
          <a:p>
            <a:r>
              <a:rPr lang="en-US" sz="1200" dirty="0" smtClean="0">
                <a:solidFill>
                  <a:srgbClr val="000096"/>
                </a:solidFill>
              </a:rPr>
              <a:t>[A. </a:t>
            </a:r>
            <a:r>
              <a:rPr lang="en-US" sz="1200" dirty="0" err="1" smtClean="0">
                <a:solidFill>
                  <a:srgbClr val="000096"/>
                </a:solidFill>
              </a:rPr>
              <a:t>Austregesilo</a:t>
            </a:r>
            <a:r>
              <a:rPr lang="en-US" sz="1200" dirty="0" smtClean="0">
                <a:solidFill>
                  <a:srgbClr val="000096"/>
                </a:solidFill>
              </a:rPr>
              <a:t> et al., </a:t>
            </a:r>
            <a:r>
              <a:rPr lang="de-DE" sz="1200" dirty="0" smtClean="0">
                <a:solidFill>
                  <a:srgbClr val="000096"/>
                </a:solidFill>
              </a:rPr>
              <a:t>Nucl.Phys.Proc.Suppl.197:113-116,2009</a:t>
            </a:r>
            <a:r>
              <a:rPr lang="en-US" sz="1200" dirty="0" smtClean="0">
                <a:solidFill>
                  <a:srgbClr val="000096"/>
                </a:solidFill>
              </a:rPr>
              <a:t>]</a:t>
            </a:r>
          </a:p>
        </p:txBody>
      </p:sp>
      <p:sp>
        <p:nvSpPr>
          <p:cNvPr id="2" name="Datumsplatzhalter 1"/>
          <p:cNvSpPr>
            <a:spLocks noGrp="1"/>
          </p:cNvSpPr>
          <p:nvPr>
            <p:ph type="dt" sz="half" idx="10"/>
          </p:nvPr>
        </p:nvSpPr>
        <p:spPr/>
        <p:txBody>
          <a:bodyPr/>
          <a:lstStyle/>
          <a:p>
            <a:r>
              <a:rPr lang="de-DE" smtClean="0"/>
              <a:t>GEM Detectors</a:t>
            </a:r>
            <a:endParaRPr lang="de-DE"/>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09" y="1700808"/>
            <a:ext cx="3921675" cy="4000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1686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a:t>
            </a:r>
            <a:r>
              <a:rPr lang="en-US" dirty="0" err="1" smtClean="0"/>
              <a:t>Muon</a:t>
            </a:r>
            <a:r>
              <a:rPr lang="en-US" dirty="0" smtClean="0"/>
              <a:t> Chambers</a:t>
            </a:r>
            <a:endParaRPr lang="de-DE" dirty="0"/>
          </a:p>
        </p:txBody>
      </p:sp>
      <p:sp>
        <p:nvSpPr>
          <p:cNvPr id="3" name="Footer Placeholder 2"/>
          <p:cNvSpPr>
            <a:spLocks noGrp="1"/>
          </p:cNvSpPr>
          <p:nvPr>
            <p:ph type="ftr" sz="quarter" idx="10"/>
          </p:nvPr>
        </p:nvSpPr>
        <p:spPr/>
        <p:txBody>
          <a:bodyPr/>
          <a:lstStyle/>
          <a:p>
            <a:r>
              <a:rPr lang="en-US" smtClean="0"/>
              <a:t>B.</a:t>
            </a:r>
            <a:r>
              <a:rPr lang="en-US" smtClean="0">
                <a:latin typeface="Times New Roman" pitchFamily="18" charset="0"/>
              </a:rPr>
              <a:t> </a:t>
            </a:r>
            <a:r>
              <a:rPr lang="en-US" smtClean="0"/>
              <a:t>Ketzer</a:t>
            </a:r>
            <a:endParaRPr lang="en-US"/>
          </a:p>
        </p:txBody>
      </p:sp>
      <p:sp>
        <p:nvSpPr>
          <p:cNvPr id="4" name="TextBox 3"/>
          <p:cNvSpPr txBox="1"/>
          <p:nvPr/>
        </p:nvSpPr>
        <p:spPr>
          <a:xfrm>
            <a:off x="251520" y="1124744"/>
            <a:ext cx="3627916" cy="2323713"/>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pPr>
              <a:spcBef>
                <a:spcPts val="600"/>
              </a:spcBef>
            </a:pPr>
            <a:r>
              <a:rPr lang="en-US" dirty="0" smtClean="0">
                <a:solidFill>
                  <a:srgbClr val="FF0000"/>
                </a:solidFill>
              </a:rPr>
              <a:t>Present </a:t>
            </a:r>
            <a:r>
              <a:rPr lang="en-US" dirty="0" err="1" smtClean="0">
                <a:solidFill>
                  <a:srgbClr val="FF0000"/>
                </a:solidFill>
              </a:rPr>
              <a:t>Muon</a:t>
            </a:r>
            <a:r>
              <a:rPr lang="en-US" dirty="0" smtClean="0">
                <a:solidFill>
                  <a:srgbClr val="FF0000"/>
                </a:solidFill>
              </a:rPr>
              <a:t> System:</a:t>
            </a:r>
          </a:p>
          <a:p>
            <a:pPr lvl="1">
              <a:spcBef>
                <a:spcPts val="600"/>
              </a:spcBef>
              <a:buFont typeface="Arial" pitchFamily="34" charset="0"/>
              <a:buChar char="•"/>
            </a:pPr>
            <a:r>
              <a:rPr lang="en-US" dirty="0" smtClean="0">
                <a:solidFill>
                  <a:srgbClr val="000096"/>
                </a:solidFill>
              </a:rPr>
              <a:t> Drift Tubes</a:t>
            </a:r>
          </a:p>
          <a:p>
            <a:pPr lvl="1">
              <a:spcBef>
                <a:spcPts val="600"/>
              </a:spcBef>
              <a:buFont typeface="Arial" pitchFamily="34" charset="0"/>
              <a:buChar char="•"/>
            </a:pPr>
            <a:r>
              <a:rPr lang="en-US" dirty="0" smtClean="0">
                <a:solidFill>
                  <a:srgbClr val="000096"/>
                </a:solidFill>
              </a:rPr>
              <a:t> Cathode Strip Chambers</a:t>
            </a:r>
          </a:p>
          <a:p>
            <a:pPr lvl="1">
              <a:spcBef>
                <a:spcPts val="600"/>
              </a:spcBef>
              <a:buFont typeface="Arial" pitchFamily="34" charset="0"/>
              <a:buChar char="•"/>
            </a:pPr>
            <a:r>
              <a:rPr lang="en-US" dirty="0" smtClean="0">
                <a:solidFill>
                  <a:srgbClr val="000096"/>
                </a:solidFill>
              </a:rPr>
              <a:t> RPC</a:t>
            </a:r>
          </a:p>
          <a:p>
            <a:pPr lvl="1">
              <a:spcBef>
                <a:spcPts val="600"/>
              </a:spcBef>
              <a:buFont typeface="Arial" pitchFamily="34" charset="0"/>
              <a:buChar char="•"/>
            </a:pPr>
            <a:r>
              <a:rPr lang="en-US" dirty="0" smtClean="0">
                <a:solidFill>
                  <a:srgbClr val="000096"/>
                </a:solidFill>
              </a:rPr>
              <a:t> no coverage for |</a:t>
            </a:r>
            <a:r>
              <a:rPr lang="en-US" dirty="0" smtClean="0">
                <a:solidFill>
                  <a:srgbClr val="000096"/>
                </a:solidFill>
                <a:latin typeface="Symbol" pitchFamily="18" charset="2"/>
              </a:rPr>
              <a:t>h</a:t>
            </a:r>
            <a:r>
              <a:rPr lang="en-US" dirty="0" smtClean="0">
                <a:solidFill>
                  <a:srgbClr val="000096"/>
                </a:solidFill>
              </a:rPr>
              <a:t>|&gt;1.6 </a:t>
            </a:r>
          </a:p>
          <a:p>
            <a:pPr lvl="1">
              <a:spcBef>
                <a:spcPts val="600"/>
              </a:spcBef>
            </a:pPr>
            <a:r>
              <a:rPr lang="en-US" dirty="0" smtClean="0">
                <a:solidFill>
                  <a:srgbClr val="000096"/>
                </a:solidFill>
              </a:rPr>
              <a:t>  (</a:t>
            </a:r>
            <a:r>
              <a:rPr lang="en-US" dirty="0" err="1" smtClean="0">
                <a:solidFill>
                  <a:srgbClr val="000096"/>
                </a:solidFill>
              </a:rPr>
              <a:t>REi</a:t>
            </a:r>
            <a:r>
              <a:rPr lang="en-US" dirty="0" smtClean="0">
                <a:solidFill>
                  <a:srgbClr val="000096"/>
                </a:solidFill>
              </a:rPr>
              <a:t>/1)</a:t>
            </a:r>
            <a:endParaRPr lang="de-DE" dirty="0">
              <a:solidFill>
                <a:srgbClr val="000096"/>
              </a:solidFill>
            </a:endParaRPr>
          </a:p>
        </p:txBody>
      </p:sp>
      <p:pic>
        <p:nvPicPr>
          <p:cNvPr id="6" name="Picture 4" descr="cms_setup"/>
          <p:cNvPicPr>
            <a:picLocks noChangeAspect="1" noChangeArrowheads="1"/>
          </p:cNvPicPr>
          <p:nvPr/>
        </p:nvPicPr>
        <p:blipFill>
          <a:blip r:embed="rId2" cstate="print"/>
          <a:srcRect/>
          <a:stretch>
            <a:fillRect/>
          </a:stretch>
        </p:blipFill>
        <p:spPr bwMode="auto">
          <a:xfrm>
            <a:off x="4139952" y="1052736"/>
            <a:ext cx="4763010" cy="3168352"/>
          </a:xfrm>
          <a:prstGeom prst="rect">
            <a:avLst/>
          </a:prstGeom>
          <a:noFill/>
        </p:spPr>
      </p:pic>
      <p:pic>
        <p:nvPicPr>
          <p:cNvPr id="7" name="Picture 5"/>
          <p:cNvPicPr>
            <a:picLocks noChangeAspect="1" noChangeArrowheads="1"/>
          </p:cNvPicPr>
          <p:nvPr/>
        </p:nvPicPr>
        <p:blipFill>
          <a:blip r:embed="rId3" cstate="print"/>
          <a:srcRect/>
          <a:stretch>
            <a:fillRect/>
          </a:stretch>
        </p:blipFill>
        <p:spPr bwMode="auto">
          <a:xfrm>
            <a:off x="4018245" y="1069975"/>
            <a:ext cx="5090259" cy="3151113"/>
          </a:xfrm>
          <a:prstGeom prst="rect">
            <a:avLst/>
          </a:prstGeom>
          <a:noFill/>
          <a:ln w="9525">
            <a:noFill/>
            <a:miter lim="800000"/>
            <a:headEnd/>
            <a:tailEnd/>
          </a:ln>
        </p:spPr>
      </p:pic>
      <p:sp>
        <p:nvSpPr>
          <p:cNvPr id="8" name="TextBox 7"/>
          <p:cNvSpPr txBox="1"/>
          <p:nvPr/>
        </p:nvSpPr>
        <p:spPr>
          <a:xfrm>
            <a:off x="5940152" y="4293096"/>
            <a:ext cx="2906565" cy="1169551"/>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pPr>
              <a:spcBef>
                <a:spcPts val="600"/>
              </a:spcBef>
            </a:pPr>
            <a:r>
              <a:rPr lang="en-US" dirty="0" smtClean="0">
                <a:solidFill>
                  <a:srgbClr val="FF0000"/>
                </a:solidFill>
              </a:rPr>
              <a:t>Proposal:</a:t>
            </a:r>
          </a:p>
          <a:p>
            <a:pPr>
              <a:spcBef>
                <a:spcPts val="600"/>
              </a:spcBef>
              <a:buFont typeface="Arial" pitchFamily="34" charset="0"/>
              <a:buChar char="•"/>
            </a:pPr>
            <a:r>
              <a:rPr lang="en-US" dirty="0" smtClean="0">
                <a:solidFill>
                  <a:srgbClr val="000096"/>
                </a:solidFill>
              </a:rPr>
              <a:t> triple GEM</a:t>
            </a:r>
          </a:p>
          <a:p>
            <a:pPr>
              <a:spcBef>
                <a:spcPts val="600"/>
              </a:spcBef>
              <a:buFont typeface="Arial" pitchFamily="34" charset="0"/>
              <a:buChar char="•"/>
            </a:pPr>
            <a:r>
              <a:rPr lang="en-US" dirty="0" smtClean="0">
                <a:solidFill>
                  <a:srgbClr val="000096"/>
                </a:solidFill>
              </a:rPr>
              <a:t> 990 × (220 - 455) mm</a:t>
            </a:r>
            <a:r>
              <a:rPr lang="en-US" baseline="30000" dirty="0" smtClean="0">
                <a:solidFill>
                  <a:srgbClr val="000096"/>
                </a:solidFill>
              </a:rPr>
              <a:t>2</a:t>
            </a:r>
          </a:p>
        </p:txBody>
      </p:sp>
      <p:sp>
        <p:nvSpPr>
          <p:cNvPr id="9" name="TextBox 8"/>
          <p:cNvSpPr txBox="1"/>
          <p:nvPr/>
        </p:nvSpPr>
        <p:spPr>
          <a:xfrm>
            <a:off x="5940152" y="5661248"/>
            <a:ext cx="3178627" cy="276999"/>
          </a:xfrm>
          <a:prstGeom prst="rect">
            <a:avLst/>
          </a:prstGeom>
          <a:noFill/>
        </p:spPr>
        <p:txBody>
          <a:bodyPr wrap="none" rtlCol="0">
            <a:spAutoFit/>
          </a:bodyPr>
          <a:lstStyle/>
          <a:p>
            <a:r>
              <a:rPr lang="en-US" sz="1200" dirty="0" smtClean="0">
                <a:solidFill>
                  <a:srgbClr val="000096"/>
                </a:solidFill>
              </a:rPr>
              <a:t>[D. </a:t>
            </a:r>
            <a:r>
              <a:rPr lang="en-US" sz="1200" dirty="0" err="1" smtClean="0">
                <a:solidFill>
                  <a:srgbClr val="000096"/>
                </a:solidFill>
              </a:rPr>
              <a:t>Abbaneo</a:t>
            </a:r>
            <a:r>
              <a:rPr lang="en-US" sz="1200" dirty="0" smtClean="0">
                <a:solidFill>
                  <a:srgbClr val="000096"/>
                </a:solidFill>
              </a:rPr>
              <a:t> et al., RD51-Note-2010-005-1]</a:t>
            </a:r>
            <a:endParaRPr lang="de-DE" sz="1200" dirty="0">
              <a:solidFill>
                <a:srgbClr val="000096"/>
              </a:solidFill>
            </a:endParaRPr>
          </a:p>
        </p:txBody>
      </p:sp>
      <p:sp>
        <p:nvSpPr>
          <p:cNvPr id="5" name="TextBox 4"/>
          <p:cNvSpPr txBox="1"/>
          <p:nvPr/>
        </p:nvSpPr>
        <p:spPr>
          <a:xfrm>
            <a:off x="251520" y="3933056"/>
            <a:ext cx="5496056" cy="1938992"/>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pPr>
              <a:spcBef>
                <a:spcPts val="600"/>
              </a:spcBef>
            </a:pPr>
            <a:r>
              <a:rPr lang="en-US" dirty="0" smtClean="0">
                <a:solidFill>
                  <a:srgbClr val="FF0000"/>
                </a:solidFill>
              </a:rPr>
              <a:t>S-LHC: Requirements for </a:t>
            </a:r>
            <a:r>
              <a:rPr lang="en-US" dirty="0" err="1" smtClean="0">
                <a:solidFill>
                  <a:srgbClr val="FF0000"/>
                </a:solidFill>
              </a:rPr>
              <a:t>REi</a:t>
            </a:r>
            <a:r>
              <a:rPr lang="en-US" dirty="0" smtClean="0">
                <a:solidFill>
                  <a:srgbClr val="FF0000"/>
                </a:solidFill>
              </a:rPr>
              <a:t>/1 locations:</a:t>
            </a:r>
          </a:p>
          <a:p>
            <a:pPr lvl="1">
              <a:spcBef>
                <a:spcPts val="600"/>
              </a:spcBef>
              <a:buFont typeface="Arial" pitchFamily="34" charset="0"/>
              <a:buChar char="•"/>
            </a:pPr>
            <a:r>
              <a:rPr lang="en-US" dirty="0" smtClean="0">
                <a:solidFill>
                  <a:srgbClr val="000096"/>
                </a:solidFill>
              </a:rPr>
              <a:t> </a:t>
            </a:r>
            <a:r>
              <a:rPr lang="en-US" dirty="0" smtClean="0">
                <a:solidFill>
                  <a:srgbClr val="000096"/>
                </a:solidFill>
                <a:latin typeface="Euclid Math One" pitchFamily="18" charset="2"/>
              </a:rPr>
              <a:t>L</a:t>
            </a:r>
            <a:r>
              <a:rPr lang="en-US" dirty="0" smtClean="0">
                <a:solidFill>
                  <a:srgbClr val="000096"/>
                </a:solidFill>
              </a:rPr>
              <a:t>~10</a:t>
            </a:r>
            <a:r>
              <a:rPr lang="en-US" baseline="30000" dirty="0" smtClean="0">
                <a:solidFill>
                  <a:srgbClr val="000096"/>
                </a:solidFill>
              </a:rPr>
              <a:t>34-35</a:t>
            </a:r>
            <a:r>
              <a:rPr lang="en-US" dirty="0" smtClean="0">
                <a:solidFill>
                  <a:srgbClr val="000096"/>
                </a:solidFill>
              </a:rPr>
              <a:t> cm</a:t>
            </a:r>
            <a:r>
              <a:rPr lang="en-US" baseline="30000" dirty="0" smtClean="0">
                <a:solidFill>
                  <a:srgbClr val="000096"/>
                </a:solidFill>
              </a:rPr>
              <a:t>-2</a:t>
            </a:r>
            <a:r>
              <a:rPr lang="en-US" dirty="0" smtClean="0">
                <a:solidFill>
                  <a:srgbClr val="000096"/>
                </a:solidFill>
              </a:rPr>
              <a:t> s</a:t>
            </a:r>
            <a:r>
              <a:rPr lang="en-US" baseline="30000" dirty="0" smtClean="0">
                <a:solidFill>
                  <a:srgbClr val="000096"/>
                </a:solidFill>
              </a:rPr>
              <a:t>-1</a:t>
            </a:r>
          </a:p>
          <a:p>
            <a:pPr lvl="1">
              <a:spcBef>
                <a:spcPts val="600"/>
              </a:spcBef>
              <a:buFont typeface="Arial" pitchFamily="34" charset="0"/>
              <a:buChar char="•"/>
            </a:pPr>
            <a:r>
              <a:rPr lang="en-US" dirty="0" smtClean="0">
                <a:solidFill>
                  <a:srgbClr val="000096"/>
                </a:solidFill>
              </a:rPr>
              <a:t> Flux: several 10 kHz/cm</a:t>
            </a:r>
            <a:r>
              <a:rPr lang="en-US" baseline="30000" dirty="0" smtClean="0">
                <a:solidFill>
                  <a:srgbClr val="000096"/>
                </a:solidFill>
              </a:rPr>
              <a:t>2</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Total integrated charge: several 10 C/cm</a:t>
            </a:r>
            <a:r>
              <a:rPr lang="en-US" baseline="30000" dirty="0" smtClean="0">
                <a:solidFill>
                  <a:srgbClr val="000096"/>
                </a:solidFill>
              </a:rPr>
              <a:t>2</a:t>
            </a:r>
            <a:endParaRPr lang="de-DE" baseline="30000" dirty="0" smtClean="0">
              <a:solidFill>
                <a:srgbClr val="000096"/>
              </a:solidFill>
            </a:endParaRPr>
          </a:p>
          <a:p>
            <a:pPr lvl="1">
              <a:spcBef>
                <a:spcPts val="600"/>
              </a:spcBef>
              <a:buFont typeface="Arial" pitchFamily="34" charset="0"/>
              <a:buChar char="•"/>
            </a:pPr>
            <a:r>
              <a:rPr lang="en-US" dirty="0" smtClean="0">
                <a:solidFill>
                  <a:srgbClr val="000096"/>
                </a:solidFill>
              </a:rPr>
              <a:t> Triggering capability</a:t>
            </a:r>
          </a:p>
        </p:txBody>
      </p:sp>
      <p:sp>
        <p:nvSpPr>
          <p:cNvPr id="10" name="Datumsplatzhalter 9"/>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7119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4938" y="1989138"/>
            <a:ext cx="2133600" cy="1981200"/>
            <a:chOff x="85" y="1093"/>
            <a:chExt cx="1344" cy="1248"/>
          </a:xfrm>
        </p:grpSpPr>
        <p:pic>
          <p:nvPicPr>
            <p:cNvPr id="299011" name="Picture 3" descr="gem_foil_cut"/>
            <p:cNvPicPr>
              <a:picLocks noChangeAspect="1" noChangeArrowheads="1"/>
            </p:cNvPicPr>
            <p:nvPr/>
          </p:nvPicPr>
          <p:blipFill>
            <a:blip r:embed="rId2" cstate="print"/>
            <a:srcRect/>
            <a:stretch>
              <a:fillRect/>
            </a:stretch>
          </p:blipFill>
          <p:spPr bwMode="auto">
            <a:xfrm>
              <a:off x="85" y="1093"/>
              <a:ext cx="1344" cy="1010"/>
            </a:xfrm>
            <a:prstGeom prst="rect">
              <a:avLst/>
            </a:prstGeom>
            <a:noFill/>
          </p:spPr>
        </p:pic>
        <p:sp>
          <p:nvSpPr>
            <p:cNvPr id="299012" name="Line 4"/>
            <p:cNvSpPr>
              <a:spLocks noChangeShapeType="1"/>
            </p:cNvSpPr>
            <p:nvPr/>
          </p:nvSpPr>
          <p:spPr bwMode="auto">
            <a:xfrm>
              <a:off x="373" y="1861"/>
              <a:ext cx="0" cy="480"/>
            </a:xfrm>
            <a:prstGeom prst="line">
              <a:avLst/>
            </a:prstGeom>
            <a:noFill/>
            <a:ln w="9525">
              <a:solidFill>
                <a:schemeClr val="tx1"/>
              </a:solidFill>
              <a:round/>
              <a:headEnd/>
              <a:tailEnd/>
            </a:ln>
            <a:effectLst/>
          </p:spPr>
          <p:txBody>
            <a:bodyPr/>
            <a:lstStyle/>
            <a:p>
              <a:endParaRPr lang="de-DE"/>
            </a:p>
          </p:txBody>
        </p:sp>
        <p:sp>
          <p:nvSpPr>
            <p:cNvPr id="299013" name="Line 5"/>
            <p:cNvSpPr>
              <a:spLocks noChangeShapeType="1"/>
            </p:cNvSpPr>
            <p:nvPr/>
          </p:nvSpPr>
          <p:spPr bwMode="auto">
            <a:xfrm>
              <a:off x="1237" y="1861"/>
              <a:ext cx="0" cy="480"/>
            </a:xfrm>
            <a:prstGeom prst="line">
              <a:avLst/>
            </a:prstGeom>
            <a:noFill/>
            <a:ln w="9525">
              <a:solidFill>
                <a:schemeClr val="tx1"/>
              </a:solidFill>
              <a:round/>
              <a:headEnd/>
              <a:tailEnd/>
            </a:ln>
            <a:effectLst/>
          </p:spPr>
          <p:txBody>
            <a:bodyPr/>
            <a:lstStyle/>
            <a:p>
              <a:endParaRPr lang="de-DE"/>
            </a:p>
          </p:txBody>
        </p:sp>
        <p:sp>
          <p:nvSpPr>
            <p:cNvPr id="299014" name="Line 6"/>
            <p:cNvSpPr>
              <a:spLocks noChangeShapeType="1"/>
            </p:cNvSpPr>
            <p:nvPr/>
          </p:nvSpPr>
          <p:spPr bwMode="auto">
            <a:xfrm>
              <a:off x="373" y="2293"/>
              <a:ext cx="864" cy="0"/>
            </a:xfrm>
            <a:prstGeom prst="line">
              <a:avLst/>
            </a:prstGeom>
            <a:noFill/>
            <a:ln w="9525">
              <a:solidFill>
                <a:schemeClr val="tx1"/>
              </a:solidFill>
              <a:round/>
              <a:headEnd type="triangle" w="med" len="med"/>
              <a:tailEnd type="triangle" w="med" len="med"/>
            </a:ln>
            <a:effectLst/>
          </p:spPr>
          <p:txBody>
            <a:bodyPr/>
            <a:lstStyle/>
            <a:p>
              <a:endParaRPr lang="de-DE"/>
            </a:p>
          </p:txBody>
        </p:sp>
        <p:sp>
          <p:nvSpPr>
            <p:cNvPr id="299015" name="Text Box 7"/>
            <p:cNvSpPr txBox="1">
              <a:spLocks noChangeArrowheads="1"/>
            </p:cNvSpPr>
            <p:nvPr/>
          </p:nvSpPr>
          <p:spPr bwMode="auto">
            <a:xfrm>
              <a:off x="578" y="2129"/>
              <a:ext cx="384" cy="173"/>
            </a:xfrm>
            <a:prstGeom prst="rect">
              <a:avLst/>
            </a:prstGeom>
            <a:noFill/>
            <a:ln w="9525">
              <a:noFill/>
              <a:miter lim="800000"/>
              <a:headEnd/>
              <a:tailEnd/>
            </a:ln>
            <a:effectLst/>
          </p:spPr>
          <p:txBody>
            <a:bodyPr wrap="none">
              <a:spAutoFit/>
            </a:bodyPr>
            <a:lstStyle/>
            <a:p>
              <a:r>
                <a:rPr lang="en-US" sz="1200"/>
                <a:t>70 </a:t>
              </a:r>
              <a:r>
                <a:rPr lang="en-US" sz="1200">
                  <a:latin typeface="Symbol" pitchFamily="18" charset="2"/>
                </a:rPr>
                <a:t>m</a:t>
              </a:r>
              <a:r>
                <a:rPr lang="en-US" sz="1200"/>
                <a:t>m</a:t>
              </a:r>
            </a:p>
          </p:txBody>
        </p:sp>
      </p:grpSp>
      <p:sp>
        <p:nvSpPr>
          <p:cNvPr id="299016" name="Rectangle 8"/>
          <p:cNvSpPr>
            <a:spLocks noGrp="1" noChangeArrowheads="1"/>
          </p:cNvSpPr>
          <p:nvPr>
            <p:ph type="title"/>
          </p:nvPr>
        </p:nvSpPr>
        <p:spPr/>
        <p:txBody>
          <a:bodyPr/>
          <a:lstStyle/>
          <a:p>
            <a:r>
              <a:rPr lang="en-US" dirty="0" smtClean="0"/>
              <a:t>GEM</a:t>
            </a:r>
            <a:endParaRPr lang="en-US" dirty="0"/>
          </a:p>
        </p:txBody>
      </p:sp>
      <p:sp>
        <p:nvSpPr>
          <p:cNvPr id="299033" name="Text Box 25"/>
          <p:cNvSpPr txBox="1">
            <a:spLocks noChangeArrowheads="1"/>
          </p:cNvSpPr>
          <p:nvPr/>
        </p:nvSpPr>
        <p:spPr bwMode="auto">
          <a:xfrm>
            <a:off x="131763" y="4365104"/>
            <a:ext cx="4243469" cy="2169825"/>
          </a:xfrm>
          <a:prstGeom prst="rect">
            <a:avLst/>
          </a:prstGeom>
          <a:noFill/>
          <a:ln w="9525">
            <a:noFill/>
            <a:miter lim="800000"/>
            <a:headEnd/>
            <a:tailEnd/>
          </a:ln>
          <a:effectLst/>
        </p:spPr>
        <p:txBody>
          <a:bodyPr wrap="none">
            <a:spAutoFit/>
          </a:bodyPr>
          <a:lstStyle/>
          <a:p>
            <a:pPr>
              <a:spcAft>
                <a:spcPct val="25000"/>
              </a:spcAft>
              <a:buFontTx/>
              <a:buChar char="•"/>
            </a:pPr>
            <a:r>
              <a:rPr lang="en-US" dirty="0">
                <a:solidFill>
                  <a:srgbClr val="000096"/>
                </a:solidFill>
              </a:rPr>
              <a:t> GEM: </a:t>
            </a:r>
            <a:r>
              <a:rPr lang="en-US" b="1" dirty="0">
                <a:solidFill>
                  <a:srgbClr val="FF0000"/>
                </a:solidFill>
              </a:rPr>
              <a:t>G</a:t>
            </a:r>
            <a:r>
              <a:rPr lang="en-US" dirty="0">
                <a:solidFill>
                  <a:srgbClr val="000096"/>
                </a:solidFill>
              </a:rPr>
              <a:t>as </a:t>
            </a:r>
            <a:r>
              <a:rPr lang="en-US" b="1" dirty="0">
                <a:solidFill>
                  <a:srgbClr val="FF0000"/>
                </a:solidFill>
              </a:rPr>
              <a:t>E</a:t>
            </a:r>
            <a:r>
              <a:rPr lang="en-US" dirty="0">
                <a:solidFill>
                  <a:srgbClr val="000096"/>
                </a:solidFill>
              </a:rPr>
              <a:t>lectron </a:t>
            </a:r>
            <a:r>
              <a:rPr lang="en-US" b="1" dirty="0">
                <a:solidFill>
                  <a:srgbClr val="FF0000"/>
                </a:solidFill>
              </a:rPr>
              <a:t>M</a:t>
            </a:r>
            <a:r>
              <a:rPr lang="en-US" dirty="0">
                <a:solidFill>
                  <a:srgbClr val="000096"/>
                </a:solidFill>
              </a:rPr>
              <a:t>ultiplier</a:t>
            </a:r>
          </a:p>
          <a:p>
            <a:pPr>
              <a:spcAft>
                <a:spcPct val="25000"/>
              </a:spcAft>
            </a:pPr>
            <a:r>
              <a:rPr lang="en-US" sz="1200" dirty="0">
                <a:solidFill>
                  <a:srgbClr val="000096"/>
                </a:solidFill>
              </a:rPr>
              <a:t>  </a:t>
            </a:r>
            <a:r>
              <a:rPr lang="de-DE" sz="1200" dirty="0">
                <a:solidFill>
                  <a:srgbClr val="000096"/>
                </a:solidFill>
              </a:rPr>
              <a:t>[F. </a:t>
            </a:r>
            <a:r>
              <a:rPr lang="de-DE" sz="1200" dirty="0" err="1">
                <a:solidFill>
                  <a:srgbClr val="000096"/>
                </a:solidFill>
              </a:rPr>
              <a:t>Sauli</a:t>
            </a:r>
            <a:r>
              <a:rPr lang="de-DE" sz="1200" dirty="0">
                <a:solidFill>
                  <a:srgbClr val="000096"/>
                </a:solidFill>
              </a:rPr>
              <a:t>, NIM A386, 531 (1997)]</a:t>
            </a:r>
            <a:endParaRPr lang="en-GB" sz="1200" dirty="0">
              <a:solidFill>
                <a:srgbClr val="000096"/>
              </a:solidFill>
            </a:endParaRPr>
          </a:p>
          <a:p>
            <a:pPr>
              <a:spcAft>
                <a:spcPct val="25000"/>
              </a:spcAft>
              <a:buFontTx/>
              <a:buChar char="•"/>
            </a:pPr>
            <a:r>
              <a:rPr lang="en-US" dirty="0">
                <a:solidFill>
                  <a:srgbClr val="000096"/>
                </a:solidFill>
              </a:rPr>
              <a:t> </a:t>
            </a:r>
            <a:r>
              <a:rPr lang="en-US" dirty="0" smtClean="0">
                <a:solidFill>
                  <a:srgbClr val="000096"/>
                </a:solidFill>
              </a:rPr>
              <a:t>Thin </a:t>
            </a:r>
            <a:r>
              <a:rPr lang="en-US" dirty="0" smtClean="0">
                <a:solidFill>
                  <a:srgbClr val="FF0000"/>
                </a:solidFill>
              </a:rPr>
              <a:t>polyimide</a:t>
            </a:r>
            <a:r>
              <a:rPr lang="en-US" dirty="0" smtClean="0">
                <a:solidFill>
                  <a:srgbClr val="000096"/>
                </a:solidFill>
              </a:rPr>
              <a:t> foil, typ. 50 </a:t>
            </a:r>
            <a:r>
              <a:rPr lang="en-US" dirty="0" smtClean="0">
                <a:solidFill>
                  <a:srgbClr val="000096"/>
                </a:solidFill>
                <a:latin typeface="Symbol" pitchFamily="18" charset="2"/>
              </a:rPr>
              <a:t>m</a:t>
            </a:r>
            <a:r>
              <a:rPr lang="en-US" dirty="0" smtClean="0">
                <a:solidFill>
                  <a:srgbClr val="000096"/>
                </a:solidFill>
                <a:latin typeface="Times New Roman" pitchFamily="18" charset="0"/>
              </a:rPr>
              <a:t>m</a:t>
            </a:r>
          </a:p>
          <a:p>
            <a:pPr>
              <a:spcAft>
                <a:spcPct val="25000"/>
              </a:spcAft>
              <a:buFontTx/>
              <a:buChar char="•"/>
            </a:pPr>
            <a:r>
              <a:rPr lang="en-US" dirty="0" smtClean="0">
                <a:solidFill>
                  <a:srgbClr val="000096"/>
                </a:solidFill>
                <a:latin typeface="Times New Roman" pitchFamily="18" charset="0"/>
              </a:rPr>
              <a:t> </a:t>
            </a:r>
            <a:r>
              <a:rPr lang="en-US" dirty="0" smtClean="0">
                <a:solidFill>
                  <a:srgbClr val="FF0000"/>
                </a:solidFill>
              </a:rPr>
              <a:t>Cu-clad</a:t>
            </a:r>
            <a:r>
              <a:rPr lang="en-US" dirty="0" smtClean="0">
                <a:solidFill>
                  <a:srgbClr val="000096"/>
                </a:solidFill>
              </a:rPr>
              <a:t> on both sides, typ. 5 </a:t>
            </a:r>
            <a:r>
              <a:rPr lang="en-US" dirty="0" smtClean="0">
                <a:solidFill>
                  <a:srgbClr val="000096"/>
                </a:solidFill>
                <a:latin typeface="Symbol" pitchFamily="18" charset="2"/>
              </a:rPr>
              <a:t>m</a:t>
            </a:r>
            <a:r>
              <a:rPr lang="en-US" dirty="0" smtClean="0">
                <a:solidFill>
                  <a:srgbClr val="000096"/>
                </a:solidFill>
                <a:latin typeface="Times New Roman" pitchFamily="18" charset="0"/>
              </a:rPr>
              <a:t>m</a:t>
            </a:r>
          </a:p>
          <a:p>
            <a:pPr>
              <a:spcAft>
                <a:spcPct val="25000"/>
              </a:spcAft>
              <a:buFontTx/>
              <a:buChar char="•"/>
            </a:pPr>
            <a:r>
              <a:rPr lang="en-US" dirty="0" smtClean="0">
                <a:solidFill>
                  <a:srgbClr val="000096"/>
                </a:solidFill>
                <a:latin typeface="Times New Roman" pitchFamily="18" charset="0"/>
              </a:rPr>
              <a:t> </a:t>
            </a:r>
            <a:r>
              <a:rPr lang="en-US" dirty="0" smtClean="0">
                <a:solidFill>
                  <a:srgbClr val="000096"/>
                </a:solidFill>
              </a:rPr>
              <a:t>Photolithography: ~ 10</a:t>
            </a:r>
            <a:r>
              <a:rPr lang="en-US" baseline="30000" dirty="0" smtClean="0">
                <a:solidFill>
                  <a:srgbClr val="000096"/>
                </a:solidFill>
              </a:rPr>
              <a:t>4</a:t>
            </a:r>
            <a:r>
              <a:rPr lang="en-US" dirty="0" smtClean="0">
                <a:solidFill>
                  <a:srgbClr val="000096"/>
                </a:solidFill>
              </a:rPr>
              <a:t> holes/cm</a:t>
            </a:r>
            <a:r>
              <a:rPr lang="en-US" baseline="30000" dirty="0" smtClean="0">
                <a:solidFill>
                  <a:srgbClr val="000096"/>
                </a:solidFill>
              </a:rPr>
              <a:t>2 </a:t>
            </a:r>
            <a:endParaRPr lang="en-US" dirty="0" smtClean="0">
              <a:solidFill>
                <a:srgbClr val="000096"/>
              </a:solidFill>
            </a:endParaRPr>
          </a:p>
          <a:p>
            <a:pPr>
              <a:spcAft>
                <a:spcPct val="25000"/>
              </a:spcAft>
              <a:buFontTx/>
              <a:buChar char="•"/>
            </a:pPr>
            <a:r>
              <a:rPr lang="en-US" dirty="0" smtClean="0">
                <a:solidFill>
                  <a:srgbClr val="000096"/>
                </a:solidFill>
              </a:rPr>
              <a:t> </a:t>
            </a:r>
            <a:r>
              <a:rPr lang="en-US" dirty="0" smtClean="0">
                <a:solidFill>
                  <a:srgbClr val="FF0000"/>
                </a:solidFill>
              </a:rPr>
              <a:t>Granularity</a:t>
            </a:r>
            <a:r>
              <a:rPr lang="en-US" dirty="0" smtClean="0">
                <a:solidFill>
                  <a:srgbClr val="000096"/>
                </a:solidFill>
              </a:rPr>
              <a:t> 10×higher than MWPC</a:t>
            </a:r>
          </a:p>
        </p:txBody>
      </p:sp>
      <p:pic>
        <p:nvPicPr>
          <p:cNvPr id="299034" name="Picture 26" descr="gem_field_loww-highe"/>
          <p:cNvPicPr>
            <a:picLocks noChangeAspect="1" noChangeArrowheads="1"/>
          </p:cNvPicPr>
          <p:nvPr/>
        </p:nvPicPr>
        <p:blipFill>
          <a:blip r:embed="rId3" cstate="print"/>
          <a:srcRect/>
          <a:stretch>
            <a:fillRect/>
          </a:stretch>
        </p:blipFill>
        <p:spPr bwMode="auto">
          <a:xfrm>
            <a:off x="2667000" y="1143000"/>
            <a:ext cx="1728788" cy="2895600"/>
          </a:xfrm>
          <a:prstGeom prst="rect">
            <a:avLst/>
          </a:prstGeom>
          <a:noFill/>
        </p:spPr>
      </p:pic>
      <p:pic>
        <p:nvPicPr>
          <p:cNvPr id="24" name="Picture 5" descr="4"/>
          <p:cNvPicPr>
            <a:picLocks noChangeAspect="1" noChangeArrowheads="1"/>
          </p:cNvPicPr>
          <p:nvPr/>
        </p:nvPicPr>
        <p:blipFill>
          <a:blip r:embed="rId4" cstate="print"/>
          <a:srcRect/>
          <a:stretch>
            <a:fillRect/>
          </a:stretch>
        </p:blipFill>
        <p:spPr bwMode="auto">
          <a:xfrm>
            <a:off x="5214942" y="1142984"/>
            <a:ext cx="2857520" cy="2857520"/>
          </a:xfrm>
          <a:prstGeom prst="rect">
            <a:avLst/>
          </a:prstGeom>
          <a:noFill/>
        </p:spPr>
      </p:pic>
      <p:sp>
        <p:nvSpPr>
          <p:cNvPr id="15" name="TextBox 14"/>
          <p:cNvSpPr txBox="1"/>
          <p:nvPr/>
        </p:nvSpPr>
        <p:spPr>
          <a:xfrm>
            <a:off x="4860032" y="4437112"/>
            <a:ext cx="3752950" cy="1169551"/>
          </a:xfrm>
          <a:prstGeom prst="rect">
            <a:avLst/>
          </a:prstGeom>
          <a:noFill/>
        </p:spPr>
        <p:txBody>
          <a:bodyPr wrap="none" rtlCol="0">
            <a:spAutoFit/>
          </a:bodyPr>
          <a:lstStyle/>
          <a:p>
            <a:pPr>
              <a:spcAft>
                <a:spcPct val="25000"/>
              </a:spcAft>
              <a:buFontTx/>
              <a:buChar char="•"/>
            </a:pPr>
            <a:r>
              <a:rPr lang="en-US" dirty="0" smtClean="0">
                <a:solidFill>
                  <a:srgbClr val="000096"/>
                </a:solidFill>
              </a:rPr>
              <a:t> </a:t>
            </a:r>
            <a:r>
              <a:rPr lang="en-US" i="1" dirty="0" smtClean="0">
                <a:solidFill>
                  <a:srgbClr val="000096"/>
                </a:solidFill>
                <a:latin typeface="Symbol" pitchFamily="18" charset="2"/>
              </a:rPr>
              <a:t>D</a:t>
            </a:r>
            <a:r>
              <a:rPr lang="en-US" i="1" dirty="0" smtClean="0">
                <a:solidFill>
                  <a:srgbClr val="000096"/>
                </a:solidFill>
              </a:rPr>
              <a:t>U</a:t>
            </a:r>
            <a:r>
              <a:rPr lang="en-US" dirty="0" smtClean="0">
                <a:solidFill>
                  <a:srgbClr val="000096"/>
                </a:solidFill>
              </a:rPr>
              <a:t>=300-500 V</a:t>
            </a:r>
          </a:p>
          <a:p>
            <a:pPr lvl="1">
              <a:spcAft>
                <a:spcPct val="25000"/>
              </a:spcAft>
            </a:pPr>
            <a:r>
              <a:rPr lang="en-US" dirty="0" smtClean="0">
                <a:solidFill>
                  <a:srgbClr val="000096"/>
                </a:solidFill>
                <a:sym typeface="Wingdings 3"/>
              </a:rPr>
              <a:t> high E-field: ~50 kV/cm</a:t>
            </a:r>
          </a:p>
          <a:p>
            <a:pPr lvl="1">
              <a:spcAft>
                <a:spcPct val="25000"/>
              </a:spcAft>
            </a:pPr>
            <a:r>
              <a:rPr lang="en-US" dirty="0" smtClean="0">
                <a:solidFill>
                  <a:srgbClr val="000096"/>
                </a:solidFill>
                <a:sym typeface="Wingdings 3"/>
              </a:rPr>
              <a:t> avalanche multiplication</a:t>
            </a:r>
            <a:r>
              <a:rPr lang="en-US" dirty="0" smtClean="0">
                <a:solidFill>
                  <a:srgbClr val="000096"/>
                </a:solidFill>
              </a:rPr>
              <a:t> </a:t>
            </a:r>
          </a:p>
        </p:txBody>
      </p:sp>
      <p:pic>
        <p:nvPicPr>
          <p:cNvPr id="357378" name="Picture 2" descr="C:\Users\ketzer\graphics\compass\pixelgem\results\2011\GP03XY\surface_tum\rem\sample2\sample2 10.tif"/>
          <p:cNvPicPr>
            <a:picLocks noChangeAspect="1" noChangeArrowheads="1"/>
          </p:cNvPicPr>
          <p:nvPr/>
        </p:nvPicPr>
        <p:blipFill>
          <a:blip r:embed="rId5" cstate="print"/>
          <a:srcRect/>
          <a:stretch>
            <a:fillRect/>
          </a:stretch>
        </p:blipFill>
        <p:spPr bwMode="auto">
          <a:xfrm>
            <a:off x="179512" y="1124744"/>
            <a:ext cx="4176464" cy="3132348"/>
          </a:xfrm>
          <a:prstGeom prst="rect">
            <a:avLst/>
          </a:prstGeom>
          <a:noFill/>
        </p:spPr>
      </p:pic>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323567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737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9034"/>
                                        </p:tgtEl>
                                        <p:attrNameLst>
                                          <p:attrName>style.visibility</p:attrName>
                                        </p:attrNameLst>
                                      </p:cBhvr>
                                      <p:to>
                                        <p:strVal val="visible"/>
                                      </p:to>
                                    </p:set>
                                    <p:anim calcmode="lin" valueType="num">
                                      <p:cBhvr>
                                        <p:cTn id="13" dur="500" fill="hold"/>
                                        <p:tgtEl>
                                          <p:spTgt spid="299034"/>
                                        </p:tgtEl>
                                        <p:attrNameLst>
                                          <p:attrName>ppt_w</p:attrName>
                                        </p:attrNameLst>
                                      </p:cBhvr>
                                      <p:tavLst>
                                        <p:tav tm="0">
                                          <p:val>
                                            <p:fltVal val="0"/>
                                          </p:val>
                                        </p:tav>
                                        <p:tav tm="100000">
                                          <p:val>
                                            <p:strVal val="#ppt_w"/>
                                          </p:val>
                                        </p:tav>
                                      </p:tavLst>
                                    </p:anim>
                                    <p:anim calcmode="lin" valueType="num">
                                      <p:cBhvr>
                                        <p:cTn id="14" dur="500" fill="hold"/>
                                        <p:tgtEl>
                                          <p:spTgt spid="299034"/>
                                        </p:tgtEl>
                                        <p:attrNameLst>
                                          <p:attrName>ppt_h</p:attrName>
                                        </p:attrNameLst>
                                      </p:cBhvr>
                                      <p:tavLst>
                                        <p:tav tm="0">
                                          <p:val>
                                            <p:fltVal val="0"/>
                                          </p:val>
                                        </p:tav>
                                        <p:tav tm="100000">
                                          <p:val>
                                            <p:strVal val="#ppt_h"/>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Performance of Single-Mask GEMs</a:t>
            </a:r>
            <a:endParaRPr lang="de-DE" dirty="0"/>
          </a:p>
        </p:txBody>
      </p:sp>
      <p:sp>
        <p:nvSpPr>
          <p:cNvPr id="4" name="Footer Placeholder 3"/>
          <p:cNvSpPr>
            <a:spLocks noGrp="1"/>
          </p:cNvSpPr>
          <p:nvPr>
            <p:ph type="ftr" sz="quarter" idx="10"/>
          </p:nvPr>
        </p:nvSpPr>
        <p:spPr/>
        <p:txBody>
          <a:bodyPr/>
          <a:lstStyle/>
          <a:p>
            <a:r>
              <a:rPr lang="en-US" smtClean="0"/>
              <a:t>B.</a:t>
            </a:r>
            <a:r>
              <a:rPr lang="en-US" smtClean="0">
                <a:latin typeface="Times New Roman" pitchFamily="18" charset="0"/>
              </a:rPr>
              <a:t> </a:t>
            </a:r>
            <a:r>
              <a:rPr lang="en-US" smtClean="0"/>
              <a:t>Ketzer</a:t>
            </a:r>
            <a:endParaRPr lang="en-US"/>
          </a:p>
        </p:txBody>
      </p:sp>
      <p:pic>
        <p:nvPicPr>
          <p:cNvPr id="283649" name="Picture 1"/>
          <p:cNvPicPr>
            <a:picLocks noChangeAspect="1" noChangeArrowheads="1"/>
          </p:cNvPicPr>
          <p:nvPr/>
        </p:nvPicPr>
        <p:blipFill>
          <a:blip r:embed="rId3" cstate="print"/>
          <a:srcRect/>
          <a:stretch>
            <a:fillRect/>
          </a:stretch>
        </p:blipFill>
        <p:spPr bwMode="auto">
          <a:xfrm>
            <a:off x="107504" y="4029841"/>
            <a:ext cx="3744416" cy="2063455"/>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755576" y="4029841"/>
          <a:ext cx="1588412" cy="360040"/>
        </p:xfrm>
        <a:graphic>
          <a:graphicData uri="http://schemas.openxmlformats.org/presentationml/2006/ole">
            <mc:AlternateContent xmlns:mc="http://schemas.openxmlformats.org/markup-compatibility/2006">
              <mc:Choice xmlns:v="urn:schemas-microsoft-com:vml" Requires="v">
                <p:oleObj spid="_x0000_s21623" name="Equation" r:id="rId4" imgW="952200" imgH="215640" progId="Equation.DSMT4">
                  <p:embed/>
                </p:oleObj>
              </mc:Choice>
              <mc:Fallback>
                <p:oleObj name="Equation" r:id="rId4" imgW="952200" imgH="215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029841"/>
                        <a:ext cx="1588412"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3419872" y="3501008"/>
            <a:ext cx="5500224" cy="784830"/>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Gain compatible with double-mask GEMs</a:t>
            </a:r>
          </a:p>
          <a:p>
            <a:pPr>
              <a:spcBef>
                <a:spcPts val="600"/>
              </a:spcBef>
              <a:buFont typeface="Arial" pitchFamily="34" charset="0"/>
              <a:buChar char="•"/>
            </a:pPr>
            <a:r>
              <a:rPr lang="en-US" dirty="0" smtClean="0">
                <a:solidFill>
                  <a:srgbClr val="000096"/>
                </a:solidFill>
              </a:rPr>
              <a:t> Charging-up time seems to be slightly shorter</a:t>
            </a:r>
            <a:endParaRPr lang="de-DE" dirty="0">
              <a:solidFill>
                <a:srgbClr val="000096"/>
              </a:solidFill>
            </a:endParaRPr>
          </a:p>
        </p:txBody>
      </p:sp>
      <p:pic>
        <p:nvPicPr>
          <p:cNvPr id="283651" name="Picture 3"/>
          <p:cNvPicPr>
            <a:picLocks noChangeAspect="1" noChangeArrowheads="1"/>
          </p:cNvPicPr>
          <p:nvPr/>
        </p:nvPicPr>
        <p:blipFill>
          <a:blip r:embed="rId6" cstate="print"/>
          <a:srcRect/>
          <a:stretch>
            <a:fillRect/>
          </a:stretch>
        </p:blipFill>
        <p:spPr bwMode="auto">
          <a:xfrm>
            <a:off x="179512" y="1052736"/>
            <a:ext cx="8820472" cy="2110366"/>
          </a:xfrm>
          <a:prstGeom prst="rect">
            <a:avLst/>
          </a:prstGeom>
          <a:noFill/>
          <a:ln w="9525">
            <a:noFill/>
            <a:miter lim="800000"/>
            <a:headEnd/>
            <a:tailEnd/>
          </a:ln>
        </p:spPr>
      </p:pic>
      <p:sp>
        <p:nvSpPr>
          <p:cNvPr id="8" name="TextBox 7"/>
          <p:cNvSpPr txBox="1"/>
          <p:nvPr/>
        </p:nvSpPr>
        <p:spPr>
          <a:xfrm>
            <a:off x="4788024" y="4509120"/>
            <a:ext cx="2501262" cy="276999"/>
          </a:xfrm>
          <a:prstGeom prst="rect">
            <a:avLst/>
          </a:prstGeom>
          <a:solidFill>
            <a:schemeClr val="bg1"/>
          </a:solidFill>
        </p:spPr>
        <p:txBody>
          <a:bodyPr wrap="none" rtlCol="0">
            <a:spAutoFit/>
          </a:bodyPr>
          <a:lstStyle/>
          <a:p>
            <a:r>
              <a:rPr lang="en-US" sz="1200" dirty="0" smtClean="0">
                <a:solidFill>
                  <a:srgbClr val="000096"/>
                </a:solidFill>
              </a:rPr>
              <a:t>[M. Villa et al., </a:t>
            </a:r>
            <a:r>
              <a:rPr lang="en-US" sz="1200" dirty="0" err="1" smtClean="0">
                <a:solidFill>
                  <a:srgbClr val="000096"/>
                </a:solidFill>
              </a:rPr>
              <a:t>arXiv</a:t>
            </a:r>
            <a:r>
              <a:rPr lang="en-US" sz="1200" dirty="0" smtClean="0">
                <a:solidFill>
                  <a:srgbClr val="000096"/>
                </a:solidFill>
              </a:rPr>
              <a:t> 1007.1131v1]</a:t>
            </a:r>
            <a:endParaRPr lang="de-DE" sz="1200" dirty="0">
              <a:solidFill>
                <a:srgbClr val="000096"/>
              </a:solidFill>
            </a:endParaRPr>
          </a:p>
        </p:txBody>
      </p:sp>
      <p:sp>
        <p:nvSpPr>
          <p:cNvPr id="2" name="Datumsplatzhalter 1"/>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403077567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ALICE </a:t>
            </a:r>
            <a:r>
              <a:rPr lang="de-DE" dirty="0" err="1" smtClean="0"/>
              <a:t>Detector</a:t>
            </a:r>
            <a:endParaRPr lang="de-DE"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5539333" cy="292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102" y="3356992"/>
            <a:ext cx="5134418" cy="3126221"/>
          </a:xfrm>
          <a:prstGeom prst="rect">
            <a:avLst/>
          </a:prstGeom>
          <a:solidFill>
            <a:srgbClr val="FFFF00"/>
          </a:solidFill>
        </p:spPr>
      </p:pic>
      <p:sp>
        <p:nvSpPr>
          <p:cNvPr id="6" name="Textfeld 5"/>
          <p:cNvSpPr txBox="1"/>
          <p:nvPr/>
        </p:nvSpPr>
        <p:spPr>
          <a:xfrm>
            <a:off x="179512" y="4611032"/>
            <a:ext cx="4501553" cy="1554272"/>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pPr>
              <a:spcBef>
                <a:spcPts val="600"/>
              </a:spcBef>
            </a:pPr>
            <a:r>
              <a:rPr lang="de-DE" dirty="0" smtClean="0">
                <a:solidFill>
                  <a:srgbClr val="000096"/>
                </a:solidFill>
              </a:rPr>
              <a:t>Volume: ~ 90m</a:t>
            </a:r>
            <a:r>
              <a:rPr lang="de-DE" baseline="30000" dirty="0" smtClean="0">
                <a:solidFill>
                  <a:srgbClr val="000096"/>
                </a:solidFill>
              </a:rPr>
              <a:t>3</a:t>
            </a:r>
          </a:p>
          <a:p>
            <a:pPr>
              <a:spcBef>
                <a:spcPts val="600"/>
              </a:spcBef>
            </a:pPr>
            <a:r>
              <a:rPr lang="de-DE" dirty="0" smtClean="0">
                <a:solidFill>
                  <a:srgbClr val="000096"/>
                </a:solidFill>
              </a:rPr>
              <a:t>Gas: Ne/CO</a:t>
            </a:r>
            <a:r>
              <a:rPr lang="de-DE" baseline="-25000" dirty="0" smtClean="0">
                <a:solidFill>
                  <a:srgbClr val="000096"/>
                </a:solidFill>
              </a:rPr>
              <a:t>2</a:t>
            </a:r>
            <a:r>
              <a:rPr lang="de-DE" dirty="0" smtClean="0">
                <a:solidFill>
                  <a:srgbClr val="000096"/>
                </a:solidFill>
              </a:rPr>
              <a:t>(/N</a:t>
            </a:r>
            <a:r>
              <a:rPr lang="de-DE" baseline="-25000" dirty="0" smtClean="0">
                <a:solidFill>
                  <a:srgbClr val="000096"/>
                </a:solidFill>
              </a:rPr>
              <a:t>2</a:t>
            </a:r>
            <a:r>
              <a:rPr lang="de-DE" dirty="0" smtClean="0">
                <a:solidFill>
                  <a:srgbClr val="000096"/>
                </a:solidFill>
              </a:rPr>
              <a:t>) (90/10/5)</a:t>
            </a:r>
          </a:p>
          <a:p>
            <a:pPr>
              <a:spcBef>
                <a:spcPts val="600"/>
              </a:spcBef>
            </a:pPr>
            <a:r>
              <a:rPr lang="de-DE" dirty="0" smtClean="0">
                <a:solidFill>
                  <a:srgbClr val="000096"/>
                </a:solidFill>
              </a:rPr>
              <a:t>Drift </a:t>
            </a:r>
            <a:r>
              <a:rPr lang="de-DE" dirty="0" err="1" smtClean="0">
                <a:solidFill>
                  <a:srgbClr val="000096"/>
                </a:solidFill>
              </a:rPr>
              <a:t>voltage</a:t>
            </a:r>
            <a:r>
              <a:rPr lang="de-DE" dirty="0" smtClean="0">
                <a:solidFill>
                  <a:srgbClr val="000096"/>
                </a:solidFill>
              </a:rPr>
              <a:t>: 100kV, 94</a:t>
            </a:r>
            <a:r>
              <a:rPr lang="de-DE" dirty="0" smtClean="0">
                <a:solidFill>
                  <a:srgbClr val="000096"/>
                </a:solidFill>
                <a:latin typeface="Symbol" panose="05050102010706020507" pitchFamily="18" charset="2"/>
              </a:rPr>
              <a:t>m</a:t>
            </a:r>
            <a:r>
              <a:rPr lang="de-DE" dirty="0" smtClean="0">
                <a:solidFill>
                  <a:srgbClr val="000096"/>
                </a:solidFill>
              </a:rPr>
              <a:t>s </a:t>
            </a:r>
            <a:r>
              <a:rPr lang="de-DE" dirty="0" err="1" smtClean="0">
                <a:solidFill>
                  <a:srgbClr val="000096"/>
                </a:solidFill>
              </a:rPr>
              <a:t>drift</a:t>
            </a:r>
            <a:r>
              <a:rPr lang="de-DE" dirty="0" smtClean="0">
                <a:solidFill>
                  <a:srgbClr val="000096"/>
                </a:solidFill>
              </a:rPr>
              <a:t> time</a:t>
            </a:r>
          </a:p>
          <a:p>
            <a:pPr>
              <a:spcBef>
                <a:spcPts val="600"/>
              </a:spcBef>
            </a:pPr>
            <a:r>
              <a:rPr lang="de-DE" dirty="0" smtClean="0">
                <a:solidFill>
                  <a:srgbClr val="000096"/>
                </a:solidFill>
              </a:rPr>
              <a:t>72 MWPCs </a:t>
            </a:r>
            <a:r>
              <a:rPr lang="de-DE" dirty="0" err="1" smtClean="0">
                <a:solidFill>
                  <a:srgbClr val="000096"/>
                </a:solidFill>
              </a:rPr>
              <a:t>with</a:t>
            </a:r>
            <a:r>
              <a:rPr lang="de-DE" dirty="0" smtClean="0">
                <a:solidFill>
                  <a:srgbClr val="000096"/>
                </a:solidFill>
              </a:rPr>
              <a:t> 557768 </a:t>
            </a:r>
            <a:r>
              <a:rPr lang="de-DE" dirty="0" err="1" smtClean="0">
                <a:solidFill>
                  <a:srgbClr val="000096"/>
                </a:solidFill>
              </a:rPr>
              <a:t>readout</a:t>
            </a:r>
            <a:r>
              <a:rPr lang="de-DE" dirty="0" smtClean="0">
                <a:solidFill>
                  <a:srgbClr val="000096"/>
                </a:solidFill>
              </a:rPr>
              <a:t> pads</a:t>
            </a:r>
          </a:p>
        </p:txBody>
      </p:sp>
      <mc:AlternateContent xmlns:mc="http://schemas.openxmlformats.org/markup-compatibility/2006" xmlns:a14="http://schemas.microsoft.com/office/drawing/2010/main">
        <mc:Choice Requires="a14">
          <p:sp>
            <p:nvSpPr>
              <p:cNvPr id="8" name="Textfeld 7"/>
              <p:cNvSpPr txBox="1"/>
              <p:nvPr/>
            </p:nvSpPr>
            <p:spPr>
              <a:xfrm>
                <a:off x="5148064" y="1006792"/>
                <a:ext cx="3861955" cy="1990160"/>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r>
                  <a:rPr lang="de-DE" b="1" dirty="0" smtClean="0">
                    <a:solidFill>
                      <a:srgbClr val="FF0000"/>
                    </a:solidFill>
                  </a:rPr>
                  <a:t>Main </a:t>
                </a:r>
                <a:r>
                  <a:rPr lang="de-DE" b="1" dirty="0" err="1" smtClean="0">
                    <a:solidFill>
                      <a:srgbClr val="FF0000"/>
                    </a:solidFill>
                  </a:rPr>
                  <a:t>tracking</a:t>
                </a:r>
                <a:r>
                  <a:rPr lang="de-DE" b="1" dirty="0" smtClean="0">
                    <a:solidFill>
                      <a:srgbClr val="FF0000"/>
                    </a:solidFill>
                  </a:rPr>
                  <a:t> </a:t>
                </a:r>
                <a:r>
                  <a:rPr lang="de-DE" b="1" dirty="0" err="1" smtClean="0">
                    <a:solidFill>
                      <a:srgbClr val="FF0000"/>
                    </a:solidFill>
                  </a:rPr>
                  <a:t>device</a:t>
                </a:r>
                <a:r>
                  <a:rPr lang="de-DE" b="1" dirty="0" smtClean="0">
                    <a:solidFill>
                      <a:srgbClr val="FF0000"/>
                    </a:solidFill>
                  </a:rPr>
                  <a:t>: TPC</a:t>
                </a:r>
              </a:p>
              <a:p>
                <a:pPr marL="285750" indent="-285750">
                  <a:spcBef>
                    <a:spcPts val="600"/>
                  </a:spcBef>
                  <a:buFont typeface="Arial" pitchFamily="34" charset="0"/>
                  <a:buChar char="•"/>
                </a:pPr>
                <a14:m>
                  <m:oMath xmlns:m="http://schemas.openxmlformats.org/officeDocument/2006/math">
                    <m:f>
                      <m:fPr>
                        <m:type m:val="lin"/>
                        <m:ctrlPr>
                          <a:rPr lang="en-US" i="1">
                            <a:solidFill>
                              <a:srgbClr val="000096"/>
                            </a:solidFill>
                            <a:latin typeface="Cambria Math"/>
                          </a:rPr>
                        </m:ctrlPr>
                      </m:fPr>
                      <m:num>
                        <m:sSub>
                          <m:sSubPr>
                            <m:ctrlPr>
                              <a:rPr lang="en-US" i="1">
                                <a:solidFill>
                                  <a:srgbClr val="000096"/>
                                </a:solidFill>
                                <a:latin typeface="Cambria Math"/>
                              </a:rPr>
                            </m:ctrlPr>
                          </m:sSubPr>
                          <m:e>
                            <m:r>
                              <a:rPr lang="en-US" i="1">
                                <a:solidFill>
                                  <a:srgbClr val="000096"/>
                                </a:solidFill>
                                <a:latin typeface="Cambria Math"/>
                                <a:ea typeface="Cambria Math"/>
                              </a:rPr>
                              <m:t>𝜎</m:t>
                            </m:r>
                          </m:e>
                          <m:sub>
                            <m:r>
                              <a:rPr lang="en-US" i="1">
                                <a:solidFill>
                                  <a:srgbClr val="000096"/>
                                </a:solidFill>
                                <a:latin typeface="Cambria Math"/>
                              </a:rPr>
                              <m:t>𝑝</m:t>
                            </m:r>
                          </m:sub>
                        </m:sSub>
                      </m:num>
                      <m:den>
                        <m:r>
                          <a:rPr lang="en-US" i="1">
                            <a:solidFill>
                              <a:srgbClr val="000096"/>
                            </a:solidFill>
                            <a:latin typeface="Cambria Math"/>
                          </a:rPr>
                          <m:t>𝑝</m:t>
                        </m:r>
                        <m:r>
                          <a:rPr lang="en-US" i="1">
                            <a:solidFill>
                              <a:srgbClr val="000096"/>
                            </a:solidFill>
                            <a:latin typeface="Cambria Math"/>
                          </a:rPr>
                          <m:t>&lt;7%</m:t>
                        </m:r>
                      </m:den>
                    </m:f>
                    <m:r>
                      <a:rPr lang="en-US" i="1">
                        <a:solidFill>
                          <a:srgbClr val="000096"/>
                        </a:solidFill>
                        <a:latin typeface="Cambria Math"/>
                      </a:rPr>
                      <m:t> </m:t>
                    </m:r>
                  </m:oMath>
                </a14:m>
                <a:r>
                  <a:rPr lang="en-US" dirty="0">
                    <a:solidFill>
                      <a:srgbClr val="000096"/>
                    </a:solidFill>
                  </a:rPr>
                  <a:t> at 10 </a:t>
                </a:r>
                <a:r>
                  <a:rPr lang="en-US" dirty="0" err="1" smtClean="0">
                    <a:solidFill>
                      <a:srgbClr val="000096"/>
                    </a:solidFill>
                  </a:rPr>
                  <a:t>GeV</a:t>
                </a:r>
                <a:endParaRPr lang="en-US" dirty="0" smtClean="0">
                  <a:solidFill>
                    <a:srgbClr val="000096"/>
                  </a:solidFill>
                </a:endParaRPr>
              </a:p>
              <a:p>
                <a:pPr marL="285750" indent="-285750">
                  <a:spcBef>
                    <a:spcPts val="600"/>
                  </a:spcBef>
                  <a:buFont typeface="Arial" pitchFamily="34" charset="0"/>
                  <a:buChar char="•"/>
                </a:pPr>
                <a:r>
                  <a:rPr lang="en-US" dirty="0" smtClean="0">
                    <a:solidFill>
                      <a:srgbClr val="000096"/>
                    </a:solidFill>
                  </a:rPr>
                  <a:t>-0.9 &lt; </a:t>
                </a:r>
                <a:r>
                  <a:rPr lang="en-US" i="1" dirty="0" smtClean="0">
                    <a:solidFill>
                      <a:srgbClr val="000096"/>
                    </a:solidFill>
                    <a:latin typeface="Symbol" panose="05050102010706020507" pitchFamily="18" charset="2"/>
                  </a:rPr>
                  <a:t>h</a:t>
                </a:r>
                <a:r>
                  <a:rPr lang="en-US" dirty="0" smtClean="0">
                    <a:solidFill>
                      <a:srgbClr val="000096"/>
                    </a:solidFill>
                  </a:rPr>
                  <a:t> &lt; 0.9</a:t>
                </a:r>
                <a:endParaRPr lang="en-US" dirty="0">
                  <a:solidFill>
                    <a:srgbClr val="000096"/>
                  </a:solidFill>
                </a:endParaRPr>
              </a:p>
              <a:p>
                <a:pPr marL="285750" indent="-285750">
                  <a:spcBef>
                    <a:spcPts val="600"/>
                  </a:spcBef>
                  <a:buFont typeface="Arial" pitchFamily="34" charset="0"/>
                  <a:buChar char="•"/>
                </a:pPr>
                <a14:m>
                  <m:oMath xmlns:m="http://schemas.openxmlformats.org/officeDocument/2006/math">
                    <m:sSub>
                      <m:sSubPr>
                        <m:ctrlPr>
                          <a:rPr lang="en-US" i="1">
                            <a:solidFill>
                              <a:srgbClr val="000096"/>
                            </a:solidFill>
                            <a:latin typeface="Cambria Math"/>
                          </a:rPr>
                        </m:ctrlPr>
                      </m:sSubPr>
                      <m:e>
                        <m:r>
                          <a:rPr lang="en-US" i="1">
                            <a:solidFill>
                              <a:srgbClr val="000096"/>
                            </a:solidFill>
                            <a:latin typeface="Cambria Math"/>
                            <a:ea typeface="Cambria Math"/>
                          </a:rPr>
                          <m:t>𝜎</m:t>
                        </m:r>
                      </m:e>
                      <m:sub>
                        <m:r>
                          <a:rPr lang="en-US" i="1">
                            <a:solidFill>
                              <a:srgbClr val="000096"/>
                            </a:solidFill>
                            <a:latin typeface="Cambria Math"/>
                          </a:rPr>
                          <m:t>𝑑𝐸</m:t>
                        </m:r>
                        <m:r>
                          <a:rPr lang="en-US" i="1">
                            <a:solidFill>
                              <a:srgbClr val="000096"/>
                            </a:solidFill>
                            <a:latin typeface="Cambria Math"/>
                          </a:rPr>
                          <m:t>/</m:t>
                        </m:r>
                        <m:r>
                          <a:rPr lang="en-US" i="1">
                            <a:solidFill>
                              <a:srgbClr val="000096"/>
                            </a:solidFill>
                            <a:latin typeface="Cambria Math"/>
                          </a:rPr>
                          <m:t>𝑑𝑥</m:t>
                        </m:r>
                      </m:sub>
                    </m:sSub>
                    <m:r>
                      <a:rPr lang="en-US" i="1">
                        <a:solidFill>
                          <a:srgbClr val="000096"/>
                        </a:solidFill>
                        <a:latin typeface="Cambria Math"/>
                      </a:rPr>
                      <m:t>=5%</m:t>
                    </m:r>
                  </m:oMath>
                </a14:m>
                <a:r>
                  <a:rPr lang="en-US" dirty="0">
                    <a:solidFill>
                      <a:srgbClr val="000096"/>
                    </a:solidFill>
                  </a:rPr>
                  <a:t>  (159 clusters)</a:t>
                </a:r>
              </a:p>
              <a:p>
                <a:pPr marL="285750" indent="-285750">
                  <a:spcBef>
                    <a:spcPts val="600"/>
                  </a:spcBef>
                  <a:buFont typeface="Arial" pitchFamily="34" charset="0"/>
                  <a:buChar char="•"/>
                </a:pPr>
                <a:r>
                  <a:rPr lang="en-US" dirty="0">
                    <a:solidFill>
                      <a:srgbClr val="000096"/>
                    </a:solidFill>
                  </a:rPr>
                  <a:t>Readout rate: 500 Hz (</a:t>
                </a:r>
                <a:r>
                  <a:rPr lang="en-US" dirty="0" err="1">
                    <a:solidFill>
                      <a:srgbClr val="000096"/>
                    </a:solidFill>
                  </a:rPr>
                  <a:t>Pb-Pb</a:t>
                </a:r>
                <a:r>
                  <a:rPr lang="en-US" dirty="0" smtClean="0">
                    <a:solidFill>
                      <a:srgbClr val="000096"/>
                    </a:solidFill>
                  </a:rPr>
                  <a:t>)</a:t>
                </a:r>
                <a:endParaRPr lang="de-DE" dirty="0">
                  <a:solidFill>
                    <a:srgbClr val="000096"/>
                  </a:solidFill>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5148064" y="1006792"/>
                <a:ext cx="3861955" cy="1990160"/>
              </a:xfrm>
              <a:prstGeom prst="rect">
                <a:avLst/>
              </a:prstGeom>
              <a:blipFill rotWithShape="1">
                <a:blip r:embed="rId4"/>
                <a:stretch>
                  <a:fillRect/>
                </a:stretch>
              </a:blipFill>
              <a:ln>
                <a:solidFill>
                  <a:srgbClr val="000096"/>
                </a:solidFill>
              </a:ln>
              <a:effectLst>
                <a:outerShdw blurRad="50800" dist="38100" dir="2700000" algn="tl" rotWithShape="0">
                  <a:prstClr val="black">
                    <a:alpha val="40000"/>
                  </a:prstClr>
                </a:outerShdw>
              </a:effectLst>
            </p:spPr>
            <p:txBody>
              <a:bodyPr/>
              <a:lstStyle/>
              <a:p>
                <a:r>
                  <a:rPr lang="de-DE">
                    <a:noFill/>
                  </a:rPr>
                  <a:t> </a:t>
                </a:r>
              </a:p>
            </p:txBody>
          </p:sp>
        </mc:Fallback>
      </mc:AlternateContent>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905730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Discharge</a:t>
            </a:r>
            <a:r>
              <a:rPr lang="de-DE" dirty="0" smtClean="0"/>
              <a:t> Studies</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9000000" cy="535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06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Quality Assurance</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
        <p:nvSpPr>
          <p:cNvPr id="6" name="Textfeld 5"/>
          <p:cNvSpPr txBox="1"/>
          <p:nvPr/>
        </p:nvSpPr>
        <p:spPr>
          <a:xfrm>
            <a:off x="395536" y="1196752"/>
            <a:ext cx="8249374" cy="1938992"/>
          </a:xfrm>
          <a:prstGeom prst="rect">
            <a:avLst/>
          </a:prstGeom>
          <a:noFill/>
        </p:spPr>
        <p:txBody>
          <a:bodyPr wrap="none" rtlCol="0">
            <a:spAutoFit/>
          </a:bodyPr>
          <a:lstStyle/>
          <a:p>
            <a:pPr>
              <a:spcBef>
                <a:spcPts val="600"/>
              </a:spcBef>
            </a:pPr>
            <a:r>
              <a:rPr lang="de-DE" dirty="0" smtClean="0">
                <a:solidFill>
                  <a:srgbClr val="FF0000"/>
                </a:solidFill>
              </a:rPr>
              <a:t>QA </a:t>
            </a:r>
            <a:r>
              <a:rPr lang="de-DE" dirty="0" err="1" smtClean="0">
                <a:solidFill>
                  <a:srgbClr val="FF0000"/>
                </a:solidFill>
              </a:rPr>
              <a:t>protocol</a:t>
            </a:r>
            <a:r>
              <a:rPr lang="de-DE" dirty="0" smtClean="0">
                <a:solidFill>
                  <a:srgbClr val="FF0000"/>
                </a:solidFill>
              </a:rPr>
              <a:t> </a:t>
            </a:r>
            <a:r>
              <a:rPr lang="de-DE" dirty="0" err="1" smtClean="0">
                <a:solidFill>
                  <a:srgbClr val="000096"/>
                </a:solidFill>
              </a:rPr>
              <a:t>has</a:t>
            </a:r>
            <a:r>
              <a:rPr lang="de-DE" dirty="0" smtClean="0">
                <a:solidFill>
                  <a:srgbClr val="000096"/>
                </a:solidFill>
              </a:rPr>
              <a:t> </a:t>
            </a:r>
            <a:r>
              <a:rPr lang="de-DE" dirty="0" err="1" smtClean="0">
                <a:solidFill>
                  <a:srgbClr val="000096"/>
                </a:solidFill>
              </a:rPr>
              <a:t>been</a:t>
            </a:r>
            <a:r>
              <a:rPr lang="de-DE" dirty="0" smtClean="0">
                <a:solidFill>
                  <a:srgbClr val="000096"/>
                </a:solidFill>
              </a:rPr>
              <a:t> </a:t>
            </a:r>
            <a:r>
              <a:rPr lang="de-DE" dirty="0" err="1" smtClean="0">
                <a:solidFill>
                  <a:srgbClr val="000096"/>
                </a:solidFill>
              </a:rPr>
              <a:t>developed</a:t>
            </a:r>
            <a:r>
              <a:rPr lang="de-DE" dirty="0" smtClean="0">
                <a:solidFill>
                  <a:srgbClr val="000096"/>
                </a:solidFill>
              </a:rPr>
              <a:t>:</a:t>
            </a:r>
          </a:p>
          <a:p>
            <a:pPr marL="342900" indent="-342900">
              <a:spcBef>
                <a:spcPts val="600"/>
              </a:spcBef>
              <a:buFont typeface="Arial" panose="020B0604020202020204" pitchFamily="34" charset="0"/>
              <a:buChar char="•"/>
            </a:pPr>
            <a:r>
              <a:rPr lang="de-DE" dirty="0" smtClean="0">
                <a:solidFill>
                  <a:srgbClr val="000096"/>
                </a:solidFill>
              </a:rPr>
              <a:t>HV „</a:t>
            </a:r>
            <a:r>
              <a:rPr lang="de-DE" dirty="0" err="1" smtClean="0">
                <a:solidFill>
                  <a:srgbClr val="000096"/>
                </a:solidFill>
              </a:rPr>
              <a:t>cleaning</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foils</a:t>
            </a:r>
            <a:r>
              <a:rPr lang="de-DE" dirty="0" smtClean="0">
                <a:solidFill>
                  <a:srgbClr val="000096"/>
                </a:solidFill>
              </a:rPr>
              <a:t> </a:t>
            </a:r>
            <a:r>
              <a:rPr lang="de-DE" dirty="0" err="1" smtClean="0">
                <a:solidFill>
                  <a:srgbClr val="000096"/>
                </a:solidFill>
              </a:rPr>
              <a:t>to</a:t>
            </a:r>
            <a:r>
              <a:rPr lang="de-DE" dirty="0" smtClean="0">
                <a:solidFill>
                  <a:srgbClr val="000096"/>
                </a:solidFill>
              </a:rPr>
              <a:t> </a:t>
            </a:r>
            <a:r>
              <a:rPr lang="de-DE" dirty="0" err="1" smtClean="0">
                <a:solidFill>
                  <a:srgbClr val="000096"/>
                </a:solidFill>
              </a:rPr>
              <a:t>remove</a:t>
            </a:r>
            <a:r>
              <a:rPr lang="de-DE" dirty="0" smtClean="0">
                <a:solidFill>
                  <a:srgbClr val="000096"/>
                </a:solidFill>
              </a:rPr>
              <a:t> residual </a:t>
            </a:r>
            <a:r>
              <a:rPr lang="de-DE" dirty="0" err="1" smtClean="0">
                <a:solidFill>
                  <a:srgbClr val="000096"/>
                </a:solidFill>
              </a:rPr>
              <a:t>dust</a:t>
            </a:r>
            <a:r>
              <a:rPr lang="de-DE" dirty="0" smtClean="0">
                <a:solidFill>
                  <a:srgbClr val="000096"/>
                </a:solidFill>
              </a:rPr>
              <a:t> (</a:t>
            </a:r>
            <a:r>
              <a:rPr lang="de-DE" dirty="0" err="1" smtClean="0">
                <a:solidFill>
                  <a:srgbClr val="000096"/>
                </a:solidFill>
              </a:rPr>
              <a:t>production</a:t>
            </a:r>
            <a:r>
              <a:rPr lang="de-DE" dirty="0" smtClean="0">
                <a:solidFill>
                  <a:srgbClr val="000096"/>
                </a:solidFill>
              </a:rPr>
              <a:t>, </a:t>
            </a:r>
            <a:r>
              <a:rPr lang="de-DE" dirty="0" err="1" smtClean="0">
                <a:solidFill>
                  <a:srgbClr val="000096"/>
                </a:solidFill>
              </a:rPr>
              <a:t>transport</a:t>
            </a:r>
            <a:r>
              <a:rPr lang="de-DE" dirty="0" smtClean="0">
                <a:solidFill>
                  <a:srgbClr val="000096"/>
                </a:solidFill>
              </a:rPr>
              <a:t>)</a:t>
            </a:r>
            <a:endParaRPr lang="de-DE" dirty="0" smtClean="0">
              <a:solidFill>
                <a:srgbClr val="000096"/>
              </a:solidFill>
            </a:endParaRPr>
          </a:p>
          <a:p>
            <a:pPr marL="342900" indent="-342900">
              <a:spcBef>
                <a:spcPts val="600"/>
              </a:spcBef>
              <a:buFont typeface="Arial" panose="020B0604020202020204" pitchFamily="34" charset="0"/>
              <a:buChar char="•"/>
            </a:pPr>
            <a:r>
              <a:rPr lang="de-DE" dirty="0" err="1" smtClean="0">
                <a:solidFill>
                  <a:srgbClr val="000096"/>
                </a:solidFill>
              </a:rPr>
              <a:t>Electrical</a:t>
            </a:r>
            <a:r>
              <a:rPr lang="de-DE" dirty="0" smtClean="0">
                <a:solidFill>
                  <a:srgbClr val="000096"/>
                </a:solidFill>
              </a:rPr>
              <a:t> </a:t>
            </a:r>
            <a:r>
              <a:rPr lang="de-DE" dirty="0" err="1" smtClean="0">
                <a:solidFill>
                  <a:srgbClr val="000096"/>
                </a:solidFill>
              </a:rPr>
              <a:t>characterization</a:t>
            </a:r>
            <a:r>
              <a:rPr lang="de-DE" dirty="0" smtClean="0">
                <a:solidFill>
                  <a:srgbClr val="000096"/>
                </a:solidFill>
              </a:rPr>
              <a:t>: </a:t>
            </a:r>
            <a:r>
              <a:rPr lang="de-DE" dirty="0" err="1" smtClean="0">
                <a:solidFill>
                  <a:srgbClr val="000096"/>
                </a:solidFill>
              </a:rPr>
              <a:t>leakage</a:t>
            </a:r>
            <a:r>
              <a:rPr lang="de-DE" dirty="0" smtClean="0">
                <a:solidFill>
                  <a:srgbClr val="000096"/>
                </a:solidFill>
              </a:rPr>
              <a:t> </a:t>
            </a:r>
            <a:r>
              <a:rPr lang="de-DE" dirty="0" err="1" smtClean="0">
                <a:solidFill>
                  <a:srgbClr val="000096"/>
                </a:solidFill>
              </a:rPr>
              <a:t>current</a:t>
            </a:r>
            <a:r>
              <a:rPr lang="de-DE" dirty="0" smtClean="0">
                <a:solidFill>
                  <a:srgbClr val="000096"/>
                </a:solidFill>
              </a:rPr>
              <a:t>, </a:t>
            </a:r>
            <a:r>
              <a:rPr lang="de-DE" dirty="0" err="1" smtClean="0">
                <a:solidFill>
                  <a:srgbClr val="000096"/>
                </a:solidFill>
              </a:rPr>
              <a:t>discharges</a:t>
            </a:r>
            <a:r>
              <a:rPr lang="de-DE" dirty="0" smtClean="0">
                <a:solidFill>
                  <a:srgbClr val="000096"/>
                </a:solidFill>
              </a:rPr>
              <a:t> (in dry gas!))</a:t>
            </a:r>
          </a:p>
          <a:p>
            <a:pPr marL="342900" indent="-342900">
              <a:spcBef>
                <a:spcPts val="600"/>
              </a:spcBef>
              <a:buFont typeface="Arial" panose="020B0604020202020204" pitchFamily="34" charset="0"/>
              <a:buChar char="•"/>
            </a:pPr>
            <a:r>
              <a:rPr lang="de-DE" dirty="0" smtClean="0">
                <a:solidFill>
                  <a:srgbClr val="000096"/>
                </a:solidFill>
              </a:rPr>
              <a:t>Precision </a:t>
            </a:r>
            <a:r>
              <a:rPr lang="de-DE" dirty="0" err="1" smtClean="0">
                <a:solidFill>
                  <a:srgbClr val="000096"/>
                </a:solidFill>
              </a:rPr>
              <a:t>optical</a:t>
            </a:r>
            <a:r>
              <a:rPr lang="de-DE" dirty="0" smtClean="0">
                <a:solidFill>
                  <a:srgbClr val="000096"/>
                </a:solidFill>
              </a:rPr>
              <a:t> </a:t>
            </a:r>
            <a:r>
              <a:rPr lang="de-DE" dirty="0" err="1" smtClean="0">
                <a:solidFill>
                  <a:srgbClr val="000096"/>
                </a:solidFill>
              </a:rPr>
              <a:t>scanning</a:t>
            </a:r>
            <a:r>
              <a:rPr lang="de-DE" dirty="0" smtClean="0">
                <a:solidFill>
                  <a:srgbClr val="000096"/>
                </a:solidFill>
              </a:rPr>
              <a:t>: </a:t>
            </a:r>
            <a:r>
              <a:rPr lang="de-DE" dirty="0" err="1" smtClean="0">
                <a:solidFill>
                  <a:srgbClr val="000096"/>
                </a:solidFill>
              </a:rPr>
              <a:t>defects</a:t>
            </a:r>
            <a:r>
              <a:rPr lang="de-DE" dirty="0" smtClean="0">
                <a:solidFill>
                  <a:srgbClr val="000096"/>
                </a:solidFill>
              </a:rPr>
              <a:t>, </a:t>
            </a:r>
            <a:r>
              <a:rPr lang="de-DE" dirty="0" err="1" smtClean="0">
                <a:solidFill>
                  <a:srgbClr val="000096"/>
                </a:solidFill>
              </a:rPr>
              <a:t>distribution</a:t>
            </a:r>
            <a:r>
              <a:rPr lang="de-DE" dirty="0" smtClean="0">
                <a:solidFill>
                  <a:srgbClr val="000096"/>
                </a:solidFill>
              </a:rPr>
              <a:t> </a:t>
            </a:r>
            <a:r>
              <a:rPr lang="de-DE" dirty="0" err="1" smtClean="0">
                <a:solidFill>
                  <a:srgbClr val="000096"/>
                </a:solidFill>
              </a:rPr>
              <a:t>of</a:t>
            </a:r>
            <a:r>
              <a:rPr lang="de-DE" dirty="0" smtClean="0">
                <a:solidFill>
                  <a:srgbClr val="000096"/>
                </a:solidFill>
              </a:rPr>
              <a:t> hole </a:t>
            </a:r>
            <a:r>
              <a:rPr lang="de-DE" dirty="0" err="1" smtClean="0">
                <a:solidFill>
                  <a:srgbClr val="000096"/>
                </a:solidFill>
              </a:rPr>
              <a:t>diameters</a:t>
            </a:r>
            <a:endParaRPr lang="de-DE" dirty="0" smtClean="0">
              <a:solidFill>
                <a:srgbClr val="000096"/>
              </a:solidFill>
            </a:endParaRPr>
          </a:p>
          <a:p>
            <a:pPr marL="342900" indent="-342900">
              <a:spcBef>
                <a:spcPts val="600"/>
              </a:spcBef>
              <a:buFont typeface="Arial" panose="020B0604020202020204" pitchFamily="34" charset="0"/>
              <a:buChar char="•"/>
            </a:pPr>
            <a:r>
              <a:rPr lang="de-DE" dirty="0" err="1" smtClean="0">
                <a:solidFill>
                  <a:srgbClr val="000096"/>
                </a:solidFill>
              </a:rPr>
              <a:t>Gain</a:t>
            </a:r>
            <a:r>
              <a:rPr lang="de-DE" dirty="0" smtClean="0">
                <a:solidFill>
                  <a:srgbClr val="000096"/>
                </a:solidFill>
              </a:rPr>
              <a:t> </a:t>
            </a:r>
            <a:r>
              <a:rPr lang="de-DE" dirty="0" err="1" smtClean="0">
                <a:solidFill>
                  <a:srgbClr val="000096"/>
                </a:solidFill>
              </a:rPr>
              <a:t>mapping</a:t>
            </a:r>
            <a:r>
              <a:rPr lang="de-DE" dirty="0" smtClean="0">
                <a:solidFill>
                  <a:srgbClr val="000096"/>
                </a:solidFill>
              </a:rPr>
              <a:t>  </a:t>
            </a:r>
            <a:endParaRPr lang="de-DE" dirty="0" smtClean="0">
              <a:solidFill>
                <a:srgbClr val="000096"/>
              </a:solidFill>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3894" y="3567320"/>
            <a:ext cx="3781091" cy="279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75" y="3627435"/>
            <a:ext cx="3915850" cy="267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924944"/>
            <a:ext cx="4153619" cy="3573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295002"/>
            <a:ext cx="3681586" cy="320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66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Influence</a:t>
            </a:r>
            <a:r>
              <a:rPr lang="de-DE" dirty="0" smtClean="0"/>
              <a:t> </a:t>
            </a:r>
            <a:r>
              <a:rPr lang="de-DE" dirty="0" err="1" smtClean="0"/>
              <a:t>of</a:t>
            </a:r>
            <a:r>
              <a:rPr lang="de-DE" dirty="0" smtClean="0"/>
              <a:t> </a:t>
            </a:r>
            <a:r>
              <a:rPr lang="de-DE" dirty="0" err="1" smtClean="0"/>
              <a:t>Humidity</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80728"/>
            <a:ext cx="581661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46146" y="4971072"/>
            <a:ext cx="7763664" cy="1554272"/>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de-DE" dirty="0" err="1" smtClean="0">
                <a:solidFill>
                  <a:srgbClr val="000096"/>
                </a:solidFill>
              </a:rPr>
              <a:t>Mean</a:t>
            </a:r>
            <a:r>
              <a:rPr lang="de-DE" dirty="0" smtClean="0">
                <a:solidFill>
                  <a:srgbClr val="000096"/>
                </a:solidFill>
              </a:rPr>
              <a:t> </a:t>
            </a:r>
            <a:r>
              <a:rPr lang="de-DE" dirty="0" err="1" smtClean="0">
                <a:solidFill>
                  <a:srgbClr val="000096"/>
                </a:solidFill>
              </a:rPr>
              <a:t>and</a:t>
            </a:r>
            <a:r>
              <a:rPr lang="de-DE" dirty="0" smtClean="0">
                <a:solidFill>
                  <a:srgbClr val="000096"/>
                </a:solidFill>
              </a:rPr>
              <a:t> </a:t>
            </a:r>
            <a:r>
              <a:rPr lang="de-DE" dirty="0" err="1" smtClean="0">
                <a:solidFill>
                  <a:srgbClr val="000096"/>
                </a:solidFill>
              </a:rPr>
              <a:t>variance</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Ileak</a:t>
            </a:r>
            <a:r>
              <a:rPr lang="de-DE" dirty="0" smtClean="0">
                <a:solidFill>
                  <a:srgbClr val="000096"/>
                </a:solidFill>
              </a:rPr>
              <a:t> (</a:t>
            </a:r>
            <a:r>
              <a:rPr lang="de-DE" dirty="0" err="1" smtClean="0">
                <a:solidFill>
                  <a:srgbClr val="000096"/>
                </a:solidFill>
              </a:rPr>
              <a:t>excluding</a:t>
            </a:r>
            <a:r>
              <a:rPr lang="de-DE" dirty="0" smtClean="0">
                <a:solidFill>
                  <a:srgbClr val="000096"/>
                </a:solidFill>
              </a:rPr>
              <a:t> </a:t>
            </a:r>
            <a:r>
              <a:rPr lang="de-DE" dirty="0" err="1" smtClean="0">
                <a:solidFill>
                  <a:srgbClr val="000096"/>
                </a:solidFill>
              </a:rPr>
              <a:t>ramping</a:t>
            </a:r>
            <a:r>
              <a:rPr lang="de-DE" dirty="0" smtClean="0">
                <a:solidFill>
                  <a:srgbClr val="000096"/>
                </a:solidFill>
              </a:rPr>
              <a:t>) </a:t>
            </a:r>
            <a:r>
              <a:rPr lang="de-DE" dirty="0" err="1" smtClean="0">
                <a:solidFill>
                  <a:srgbClr val="000096"/>
                </a:solidFill>
              </a:rPr>
              <a:t>for</a:t>
            </a:r>
            <a:r>
              <a:rPr lang="de-DE" dirty="0" smtClean="0">
                <a:solidFill>
                  <a:srgbClr val="000096"/>
                </a:solidFill>
              </a:rPr>
              <a:t> </a:t>
            </a:r>
            <a:r>
              <a:rPr lang="de-DE" dirty="0" err="1" smtClean="0">
                <a:solidFill>
                  <a:srgbClr val="000096"/>
                </a:solidFill>
              </a:rPr>
              <a:t>every</a:t>
            </a:r>
            <a:r>
              <a:rPr lang="de-DE" dirty="0" smtClean="0">
                <a:solidFill>
                  <a:srgbClr val="000096"/>
                </a:solidFill>
              </a:rPr>
              <a:t> </a:t>
            </a:r>
            <a:r>
              <a:rPr lang="de-DE" dirty="0" err="1" smtClean="0">
                <a:solidFill>
                  <a:srgbClr val="000096"/>
                </a:solidFill>
              </a:rPr>
              <a:t>sector</a:t>
            </a:r>
            <a:endParaRPr lang="de-DE" dirty="0" smtClean="0">
              <a:solidFill>
                <a:srgbClr val="000096"/>
              </a:solidFill>
            </a:endParaRPr>
          </a:p>
          <a:p>
            <a:pPr marL="342900" indent="-342900">
              <a:spcBef>
                <a:spcPts val="600"/>
              </a:spcBef>
              <a:buFont typeface="Arial" panose="020B0604020202020204" pitchFamily="34" charset="0"/>
              <a:buChar char="•"/>
            </a:pPr>
            <a:r>
              <a:rPr lang="de-DE" dirty="0" smtClean="0">
                <a:solidFill>
                  <a:srgbClr val="000096"/>
                </a:solidFill>
              </a:rPr>
              <a:t>Strong </a:t>
            </a:r>
            <a:r>
              <a:rPr lang="de-DE" dirty="0" err="1" smtClean="0">
                <a:solidFill>
                  <a:srgbClr val="000096"/>
                </a:solidFill>
              </a:rPr>
              <a:t>dependence</a:t>
            </a:r>
            <a:r>
              <a:rPr lang="de-DE" dirty="0" smtClean="0">
                <a:solidFill>
                  <a:srgbClr val="000096"/>
                </a:solidFill>
              </a:rPr>
              <a:t> on </a:t>
            </a:r>
            <a:r>
              <a:rPr lang="de-DE" dirty="0" err="1" smtClean="0">
                <a:solidFill>
                  <a:srgbClr val="000096"/>
                </a:solidFill>
              </a:rPr>
              <a:t>humidity</a:t>
            </a:r>
            <a:r>
              <a:rPr lang="de-DE" dirty="0" smtClean="0">
                <a:solidFill>
                  <a:srgbClr val="000096"/>
                </a:solidFill>
              </a:rPr>
              <a:t>, </a:t>
            </a:r>
            <a:r>
              <a:rPr lang="de-DE" dirty="0" err="1" smtClean="0">
                <a:solidFill>
                  <a:srgbClr val="000096"/>
                </a:solidFill>
              </a:rPr>
              <a:t>often</a:t>
            </a:r>
            <a:r>
              <a:rPr lang="de-DE" dirty="0" smtClean="0">
                <a:solidFill>
                  <a:srgbClr val="000096"/>
                </a:solidFill>
              </a:rPr>
              <a:t> non-</a:t>
            </a:r>
            <a:r>
              <a:rPr lang="de-DE" dirty="0" err="1" smtClean="0">
                <a:solidFill>
                  <a:srgbClr val="000096"/>
                </a:solidFill>
              </a:rPr>
              <a:t>reproducible</a:t>
            </a:r>
            <a:r>
              <a:rPr lang="de-DE" dirty="0" smtClean="0">
                <a:solidFill>
                  <a:srgbClr val="000096"/>
                </a:solidFill>
              </a:rPr>
              <a:t> </a:t>
            </a:r>
          </a:p>
          <a:p>
            <a:pPr marL="342900" indent="-342900">
              <a:spcBef>
                <a:spcPts val="600"/>
              </a:spcBef>
              <a:buFont typeface="Arial" panose="020B0604020202020204" pitchFamily="34" charset="0"/>
              <a:buChar char="•"/>
            </a:pPr>
            <a:r>
              <a:rPr lang="de-DE" dirty="0" err="1" smtClean="0">
                <a:solidFill>
                  <a:srgbClr val="000096"/>
                </a:solidFill>
              </a:rPr>
              <a:t>Slightly</a:t>
            </a:r>
            <a:r>
              <a:rPr lang="de-DE" dirty="0" smtClean="0">
                <a:solidFill>
                  <a:srgbClr val="000096"/>
                </a:solidFill>
              </a:rPr>
              <a:t> </a:t>
            </a:r>
            <a:r>
              <a:rPr lang="de-DE" dirty="0" err="1" smtClean="0">
                <a:solidFill>
                  <a:srgbClr val="000096"/>
                </a:solidFill>
              </a:rPr>
              <a:t>lower</a:t>
            </a:r>
            <a:r>
              <a:rPr lang="de-DE" dirty="0" smtClean="0">
                <a:solidFill>
                  <a:srgbClr val="000096"/>
                </a:solidFill>
              </a:rPr>
              <a:t> </a:t>
            </a:r>
            <a:r>
              <a:rPr lang="de-DE" dirty="0" err="1" smtClean="0">
                <a:solidFill>
                  <a:srgbClr val="000096"/>
                </a:solidFill>
              </a:rPr>
              <a:t>currents</a:t>
            </a:r>
            <a:r>
              <a:rPr lang="de-DE" dirty="0" smtClean="0">
                <a:solidFill>
                  <a:srgbClr val="000096"/>
                </a:solidFill>
              </a:rPr>
              <a:t> after additional HV </a:t>
            </a:r>
            <a:r>
              <a:rPr lang="de-DE" dirty="0" err="1" smtClean="0">
                <a:solidFill>
                  <a:srgbClr val="000096"/>
                </a:solidFill>
              </a:rPr>
              <a:t>cleaning</a:t>
            </a:r>
            <a:endParaRPr lang="de-DE" dirty="0" smtClean="0">
              <a:solidFill>
                <a:srgbClr val="000096"/>
              </a:solidFill>
            </a:endParaRPr>
          </a:p>
          <a:p>
            <a:pPr marL="342900" indent="-342900">
              <a:spcBef>
                <a:spcPts val="600"/>
              </a:spcBef>
              <a:buFont typeface="Arial" panose="020B0604020202020204" pitchFamily="34" charset="0"/>
              <a:buChar char="•"/>
            </a:pPr>
            <a:r>
              <a:rPr lang="de-DE" dirty="0" err="1" smtClean="0">
                <a:solidFill>
                  <a:srgbClr val="000096"/>
                </a:solidFill>
              </a:rPr>
              <a:t>Number</a:t>
            </a:r>
            <a:r>
              <a:rPr lang="de-DE" dirty="0" smtClean="0">
                <a:solidFill>
                  <a:srgbClr val="000096"/>
                </a:solidFill>
              </a:rPr>
              <a:t> </a:t>
            </a:r>
            <a:r>
              <a:rPr lang="de-DE" dirty="0" err="1" smtClean="0">
                <a:solidFill>
                  <a:srgbClr val="000096"/>
                </a:solidFill>
              </a:rPr>
              <a:t>of</a:t>
            </a:r>
            <a:r>
              <a:rPr lang="de-DE" dirty="0" smtClean="0">
                <a:solidFill>
                  <a:srgbClr val="000096"/>
                </a:solidFill>
              </a:rPr>
              <a:t> </a:t>
            </a:r>
            <a:r>
              <a:rPr lang="de-DE" dirty="0" err="1" smtClean="0">
                <a:solidFill>
                  <a:srgbClr val="000096"/>
                </a:solidFill>
              </a:rPr>
              <a:t>discharges</a:t>
            </a:r>
            <a:r>
              <a:rPr lang="de-DE" dirty="0" smtClean="0">
                <a:solidFill>
                  <a:srgbClr val="000096"/>
                </a:solidFill>
              </a:rPr>
              <a:t> </a:t>
            </a:r>
            <a:r>
              <a:rPr lang="de-DE" dirty="0" err="1" smtClean="0">
                <a:solidFill>
                  <a:srgbClr val="000096"/>
                </a:solidFill>
              </a:rPr>
              <a:t>increasing</a:t>
            </a:r>
            <a:r>
              <a:rPr lang="de-DE" dirty="0" smtClean="0">
                <a:solidFill>
                  <a:srgbClr val="000096"/>
                </a:solidFill>
              </a:rPr>
              <a:t> </a:t>
            </a:r>
            <a:r>
              <a:rPr lang="de-DE" dirty="0" err="1" smtClean="0">
                <a:solidFill>
                  <a:srgbClr val="000096"/>
                </a:solidFill>
              </a:rPr>
              <a:t>with</a:t>
            </a:r>
            <a:r>
              <a:rPr lang="de-DE" dirty="0" smtClean="0">
                <a:solidFill>
                  <a:srgbClr val="000096"/>
                </a:solidFill>
              </a:rPr>
              <a:t> </a:t>
            </a:r>
            <a:r>
              <a:rPr lang="de-DE" dirty="0" err="1" smtClean="0">
                <a:solidFill>
                  <a:srgbClr val="000096"/>
                </a:solidFill>
              </a:rPr>
              <a:t>humidity</a:t>
            </a:r>
            <a:endParaRPr lang="de-DE" dirty="0" smtClean="0">
              <a:solidFill>
                <a:srgbClr val="000096"/>
              </a:solidFill>
            </a:endParaRPr>
          </a:p>
        </p:txBody>
      </p:sp>
    </p:spTree>
    <p:extLst>
      <p:ext uri="{BB962C8B-B14F-4D97-AF65-F5344CB8AC3E}">
        <p14:creationId xmlns:p14="http://schemas.microsoft.com/office/powerpoint/2010/main" val="37088526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Baseline </a:t>
            </a:r>
            <a:r>
              <a:rPr lang="de-DE" dirty="0" err="1" smtClean="0"/>
              <a:t>Shift</a:t>
            </a:r>
            <a:r>
              <a:rPr lang="de-DE" dirty="0" smtClean="0"/>
              <a:t> at High Rates</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3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978" y="1124745"/>
            <a:ext cx="4490022"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6" name="Textfeld 5"/>
              <p:cNvSpPr txBox="1"/>
              <p:nvPr/>
            </p:nvSpPr>
            <p:spPr>
              <a:xfrm>
                <a:off x="251520" y="1124744"/>
                <a:ext cx="4536503" cy="5502084"/>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de-DE" dirty="0" smtClean="0">
                    <a:solidFill>
                      <a:srgbClr val="000096"/>
                    </a:solidFill>
                  </a:rPr>
                  <a:t>Strong </a:t>
                </a:r>
                <a:r>
                  <a:rPr lang="de-DE" dirty="0" err="1" smtClean="0">
                    <a:solidFill>
                      <a:srgbClr val="000096"/>
                    </a:solidFill>
                  </a:rPr>
                  <a:t>capacitive</a:t>
                </a:r>
                <a:r>
                  <a:rPr lang="de-DE" dirty="0" smtClean="0">
                    <a:solidFill>
                      <a:srgbClr val="000096"/>
                    </a:solidFill>
                  </a:rPr>
                  <a:t> </a:t>
                </a:r>
                <a:r>
                  <a:rPr lang="de-DE" dirty="0" err="1" smtClean="0">
                    <a:solidFill>
                      <a:srgbClr val="000096"/>
                    </a:solidFill>
                  </a:rPr>
                  <a:t>coupling</a:t>
                </a:r>
                <a:r>
                  <a:rPr lang="de-DE" dirty="0" smtClean="0">
                    <a:solidFill>
                      <a:srgbClr val="000096"/>
                    </a:solidFill>
                  </a:rPr>
                  <a:t> </a:t>
                </a:r>
                <a:r>
                  <a:rPr lang="de-DE" dirty="0" err="1" smtClean="0">
                    <a:solidFill>
                      <a:srgbClr val="000096"/>
                    </a:solidFill>
                  </a:rPr>
                  <a:t>between</a:t>
                </a:r>
                <a:r>
                  <a:rPr lang="de-DE" dirty="0" smtClean="0">
                    <a:solidFill>
                      <a:srgbClr val="000096"/>
                    </a:solidFill>
                  </a:rPr>
                  <a:t> </a:t>
                </a:r>
                <a:r>
                  <a:rPr lang="de-DE" dirty="0" err="1" smtClean="0">
                    <a:solidFill>
                      <a:srgbClr val="000096"/>
                    </a:solidFill>
                  </a:rPr>
                  <a:t>anode</a:t>
                </a:r>
                <a:r>
                  <a:rPr lang="de-DE" dirty="0" smtClean="0">
                    <a:solidFill>
                      <a:srgbClr val="000096"/>
                    </a:solidFill>
                  </a:rPr>
                  <a:t> pads due </a:t>
                </a:r>
                <a:r>
                  <a:rPr lang="de-DE" dirty="0" err="1" smtClean="0">
                    <a:solidFill>
                      <a:srgbClr val="000096"/>
                    </a:solidFill>
                  </a:rPr>
                  <a:t>to</a:t>
                </a:r>
                <a:r>
                  <a:rPr lang="de-DE" dirty="0" smtClean="0">
                    <a:solidFill>
                      <a:srgbClr val="000096"/>
                    </a:solidFill>
                  </a:rPr>
                  <a:t> GEM </a:t>
                </a:r>
                <a:r>
                  <a:rPr lang="de-DE" dirty="0" err="1" smtClean="0">
                    <a:solidFill>
                      <a:srgbClr val="000096"/>
                    </a:solidFill>
                  </a:rPr>
                  <a:t>foil</a:t>
                </a:r>
                <a:r>
                  <a:rPr lang="de-DE" dirty="0" smtClean="0">
                    <a:solidFill>
                      <a:srgbClr val="000096"/>
                    </a:solidFill>
                  </a:rPr>
                  <a:t> </a:t>
                </a:r>
                <a:r>
                  <a:rPr lang="de-DE" dirty="0" err="1" smtClean="0">
                    <a:solidFill>
                      <a:srgbClr val="000096"/>
                    </a:solidFill>
                  </a:rPr>
                  <a:t>above</a:t>
                </a:r>
                <a:endParaRPr lang="de-DE" dirty="0" smtClean="0">
                  <a:solidFill>
                    <a:srgbClr val="000096"/>
                  </a:solidFill>
                </a:endParaRPr>
              </a:p>
              <a:p>
                <a:pPr marL="342900" indent="-342900">
                  <a:spcBef>
                    <a:spcPts val="600"/>
                  </a:spcBef>
                  <a:buFont typeface="Arial" panose="020B0604020202020204" pitchFamily="34" charset="0"/>
                  <a:buChar char="•"/>
                </a:pPr>
                <a:r>
                  <a:rPr lang="de-DE" dirty="0" err="1" smtClean="0">
                    <a:solidFill>
                      <a:srgbClr val="000096"/>
                    </a:solidFill>
                  </a:rPr>
                  <a:t>Consequence</a:t>
                </a:r>
                <a:r>
                  <a:rPr lang="de-DE" dirty="0" smtClean="0">
                    <a:solidFill>
                      <a:srgbClr val="000096"/>
                    </a:solidFill>
                  </a:rPr>
                  <a:t>: </a:t>
                </a:r>
                <a:r>
                  <a:rPr lang="de-DE" dirty="0" err="1" smtClean="0">
                    <a:solidFill>
                      <a:srgbClr val="000096"/>
                    </a:solidFill>
                  </a:rPr>
                  <a:t>common</a:t>
                </a:r>
                <a:r>
                  <a:rPr lang="de-DE" dirty="0" smtClean="0">
                    <a:solidFill>
                      <a:srgbClr val="000096"/>
                    </a:solidFill>
                  </a:rPr>
                  <a:t> </a:t>
                </a:r>
                <a:r>
                  <a:rPr lang="de-DE" dirty="0" err="1" smtClean="0">
                    <a:solidFill>
                      <a:srgbClr val="000096"/>
                    </a:solidFill>
                  </a:rPr>
                  <a:t>mode</a:t>
                </a:r>
                <a:r>
                  <a:rPr lang="de-DE" dirty="0" smtClean="0">
                    <a:solidFill>
                      <a:srgbClr val="000096"/>
                    </a:solidFill>
                  </a:rPr>
                  <a:t> </a:t>
                </a:r>
                <a:r>
                  <a:rPr lang="de-DE" dirty="0" err="1" smtClean="0">
                    <a:solidFill>
                      <a:srgbClr val="000096"/>
                    </a:solidFill>
                  </a:rPr>
                  <a:t>signal</a:t>
                </a:r>
                <a:r>
                  <a:rPr lang="de-DE" dirty="0" smtClean="0">
                    <a:solidFill>
                      <a:srgbClr val="000096"/>
                    </a:solidFill>
                  </a:rPr>
                  <a:t> due </a:t>
                </a:r>
                <a:r>
                  <a:rPr lang="de-DE" dirty="0" err="1" smtClean="0">
                    <a:solidFill>
                      <a:srgbClr val="000096"/>
                    </a:solidFill>
                  </a:rPr>
                  <a:t>to</a:t>
                </a:r>
                <a:r>
                  <a:rPr lang="de-DE" dirty="0" smtClean="0">
                    <a:solidFill>
                      <a:srgbClr val="000096"/>
                    </a:solidFill>
                  </a:rPr>
                  <a:t> </a:t>
                </a:r>
                <a:r>
                  <a:rPr lang="de-DE" dirty="0" err="1" smtClean="0">
                    <a:solidFill>
                      <a:srgbClr val="000096"/>
                    </a:solidFill>
                  </a:rPr>
                  <a:t>charges</a:t>
                </a:r>
                <a:r>
                  <a:rPr lang="de-DE" dirty="0" smtClean="0">
                    <a:solidFill>
                      <a:srgbClr val="000096"/>
                    </a:solidFill>
                  </a:rPr>
                  <a:t> </a:t>
                </a:r>
                <a:r>
                  <a:rPr lang="de-DE" dirty="0" err="1" smtClean="0">
                    <a:solidFill>
                      <a:srgbClr val="000096"/>
                    </a:solidFill>
                  </a:rPr>
                  <a:t>arriving</a:t>
                </a:r>
                <a:r>
                  <a:rPr lang="de-DE" dirty="0" smtClean="0">
                    <a:solidFill>
                      <a:srgbClr val="000096"/>
                    </a:solidFill>
                  </a:rPr>
                  <a:t> on </a:t>
                </a:r>
                <a:r>
                  <a:rPr lang="de-DE" dirty="0" err="1" smtClean="0">
                    <a:solidFill>
                      <a:srgbClr val="000096"/>
                    </a:solidFill>
                  </a:rPr>
                  <a:t>full</a:t>
                </a:r>
                <a:r>
                  <a:rPr lang="de-DE" dirty="0" smtClean="0">
                    <a:solidFill>
                      <a:srgbClr val="000096"/>
                    </a:solidFill>
                  </a:rPr>
                  <a:t> pad plane</a:t>
                </a:r>
              </a:p>
              <a:p>
                <a:pPr marL="342900" indent="-342900">
                  <a:spcBef>
                    <a:spcPts val="600"/>
                  </a:spcBef>
                  <a:buFont typeface="Arial" panose="020B0604020202020204" pitchFamily="34" charset="0"/>
                  <a:buChar char="•"/>
                </a:pPr>
                <a:endParaRPr lang="en-US" dirty="0">
                  <a:solidFill>
                    <a:srgbClr val="000096"/>
                  </a:solidFill>
                </a:endParaRPr>
              </a:p>
              <a:p>
                <a:pPr marL="342900" indent="-342900">
                  <a:spcBef>
                    <a:spcPts val="600"/>
                  </a:spcBef>
                  <a:buFont typeface="Arial" panose="020B0604020202020204" pitchFamily="34" charset="0"/>
                  <a:buChar char="•"/>
                </a:pPr>
                <a:endParaRPr lang="en-US"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ALICE: </a:t>
                </a:r>
                <a14:m>
                  <m:oMath xmlns:m="http://schemas.openxmlformats.org/officeDocument/2006/math">
                    <m:r>
                      <a:rPr lang="en-US" b="0" i="1" smtClean="0">
                        <a:solidFill>
                          <a:srgbClr val="000096"/>
                        </a:solidFill>
                        <a:latin typeface="Cambria Math"/>
                      </a:rPr>
                      <m:t>𝑁</m:t>
                    </m:r>
                    <m:r>
                      <a:rPr lang="en-US" b="0" i="1" smtClean="0">
                        <a:solidFill>
                          <a:srgbClr val="000096"/>
                        </a:solidFill>
                        <a:latin typeface="Cambria Math"/>
                      </a:rPr>
                      <m:t>=5500, </m:t>
                    </m:r>
                    <m:sSub>
                      <m:sSubPr>
                        <m:ctrlPr>
                          <a:rPr lang="en-US" b="0" i="1" smtClean="0">
                            <a:solidFill>
                              <a:srgbClr val="000096"/>
                            </a:solidFill>
                            <a:latin typeface="Cambria Math"/>
                          </a:rPr>
                        </m:ctrlPr>
                      </m:sSubPr>
                      <m:e>
                        <m:r>
                          <a:rPr lang="en-US" b="0" i="1" smtClean="0">
                            <a:solidFill>
                              <a:srgbClr val="000096"/>
                            </a:solidFill>
                            <a:latin typeface="Cambria Math"/>
                          </a:rPr>
                          <m:t>𝐶</m:t>
                        </m:r>
                      </m:e>
                      <m:sub>
                        <m:r>
                          <a:rPr lang="en-US" b="0" i="1" smtClean="0">
                            <a:solidFill>
                              <a:srgbClr val="000096"/>
                            </a:solidFill>
                            <a:latin typeface="Cambria Math"/>
                          </a:rPr>
                          <m:t>𝑝</m:t>
                        </m:r>
                      </m:sub>
                    </m:sSub>
                    <m:r>
                      <a:rPr lang="en-US" b="0" i="1" smtClean="0">
                        <a:solidFill>
                          <a:srgbClr val="000096"/>
                        </a:solidFill>
                        <a:latin typeface="Cambria Math"/>
                      </a:rPr>
                      <m:t>≈0.1 </m:t>
                    </m:r>
                    <m:r>
                      <m:rPr>
                        <m:nor/>
                      </m:rPr>
                      <a:rPr lang="en-US" b="0" i="0" smtClean="0">
                        <a:solidFill>
                          <a:srgbClr val="000096"/>
                        </a:solidFill>
                        <a:latin typeface="Cambria Math"/>
                      </a:rPr>
                      <m:t>pF</m:t>
                    </m:r>
                  </m:oMath>
                </a14:m>
                <a:endParaRPr lang="de-DE" dirty="0" smtClean="0">
                  <a:solidFill>
                    <a:srgbClr val="000096"/>
                  </a:solidFill>
                </a:endParaRPr>
              </a:p>
              <a:p>
                <a:pPr marL="342900" indent="-342900">
                  <a:spcBef>
                    <a:spcPts val="600"/>
                  </a:spcBef>
                  <a:buFont typeface="Arial" panose="020B0604020202020204" pitchFamily="34" charset="0"/>
                  <a:buChar char="•"/>
                </a:pPr>
                <a:r>
                  <a:rPr lang="en-US" dirty="0" smtClean="0">
                    <a:solidFill>
                      <a:srgbClr val="000096"/>
                    </a:solidFill>
                  </a:rPr>
                  <a:t>Conventional filter: moving average</a:t>
                </a:r>
              </a:p>
              <a:p>
                <a:pPr marL="800100" lvl="1" indent="-342900">
                  <a:spcBef>
                    <a:spcPts val="600"/>
                  </a:spcBef>
                  <a:buFont typeface="Wingdings 3"/>
                  <a:buChar char="]"/>
                </a:pPr>
                <a:r>
                  <a:rPr lang="en-US" dirty="0" smtClean="0">
                    <a:solidFill>
                      <a:srgbClr val="000096"/>
                    </a:solidFill>
                    <a:sym typeface="Wingdings 3"/>
                  </a:rPr>
                  <a:t>unstable: may fail</a:t>
                </a:r>
              </a:p>
              <a:p>
                <a:pPr marL="342900" indent="-342900">
                  <a:spcBef>
                    <a:spcPts val="600"/>
                  </a:spcBef>
                  <a:buFont typeface="Arial" panose="020B0604020202020204" pitchFamily="34" charset="0"/>
                  <a:buChar char="•"/>
                </a:pPr>
                <a:r>
                  <a:rPr lang="en-US" dirty="0" smtClean="0">
                    <a:solidFill>
                      <a:srgbClr val="000096"/>
                    </a:solidFill>
                    <a:sym typeface="Wingdings 3"/>
                  </a:rPr>
                  <a:t>New non-linear filter: slope-based</a:t>
                </a:r>
                <a:endParaRPr lang="de-DE" dirty="0" smtClean="0">
                  <a:solidFill>
                    <a:srgbClr val="000096"/>
                  </a:solidFill>
                </a:endParaRPr>
              </a:p>
              <a:p>
                <a:pPr marL="800100" lvl="1" indent="-342900">
                  <a:spcBef>
                    <a:spcPts val="600"/>
                  </a:spcBef>
                  <a:buFont typeface="Wingdings 3"/>
                  <a:buChar char="]"/>
                </a:pPr>
                <a:r>
                  <a:rPr lang="de-DE" dirty="0" err="1" smtClean="0">
                    <a:solidFill>
                      <a:srgbClr val="000096"/>
                    </a:solidFill>
                    <a:sym typeface="Wingdings 3"/>
                  </a:rPr>
                  <a:t>reliably</a:t>
                </a:r>
                <a:r>
                  <a:rPr lang="de-DE" dirty="0" smtClean="0">
                    <a:solidFill>
                      <a:srgbClr val="000096"/>
                    </a:solidFill>
                    <a:sym typeface="Wingdings 3"/>
                  </a:rPr>
                  <a:t> </a:t>
                </a:r>
                <a:r>
                  <a:rPr lang="de-DE" dirty="0" err="1" smtClean="0">
                    <a:solidFill>
                      <a:srgbClr val="000096"/>
                    </a:solidFill>
                    <a:sym typeface="Wingdings 3"/>
                  </a:rPr>
                  <a:t>follows</a:t>
                </a:r>
                <a:r>
                  <a:rPr lang="de-DE" dirty="0" smtClean="0">
                    <a:solidFill>
                      <a:srgbClr val="000096"/>
                    </a:solidFill>
                    <a:sym typeface="Wingdings 3"/>
                  </a:rPr>
                  <a:t> </a:t>
                </a:r>
                <a:r>
                  <a:rPr lang="de-DE" dirty="0" err="1" smtClean="0">
                    <a:solidFill>
                      <a:srgbClr val="000096"/>
                    </a:solidFill>
                    <a:sym typeface="Wingdings 3"/>
                  </a:rPr>
                  <a:t>baseline</a:t>
                </a:r>
                <a:endParaRPr lang="de-DE" dirty="0" smtClean="0">
                  <a:solidFill>
                    <a:srgbClr val="000096"/>
                  </a:solidFill>
                  <a:sym typeface="Wingdings 3"/>
                </a:endParaRPr>
              </a:p>
              <a:p>
                <a:pPr marL="342900" indent="-342900">
                  <a:spcBef>
                    <a:spcPts val="600"/>
                  </a:spcBef>
                  <a:buFont typeface="Arial" panose="020B0604020202020204" pitchFamily="34" charset="0"/>
                  <a:buChar char="•"/>
                </a:pPr>
                <a:r>
                  <a:rPr lang="en-US" dirty="0" smtClean="0">
                    <a:solidFill>
                      <a:srgbClr val="000096"/>
                    </a:solidFill>
                    <a:sym typeface="Wingdings 3"/>
                  </a:rPr>
                  <a:t>Implemented on DSP of SAMPA chip</a:t>
                </a:r>
                <a:endParaRPr lang="de-DE" dirty="0" smtClean="0">
                  <a:solidFill>
                    <a:srgbClr val="000096"/>
                  </a:solidFill>
                </a:endParaRPr>
              </a:p>
              <a:p>
                <a:pPr>
                  <a:spcBef>
                    <a:spcPts val="600"/>
                  </a:spcBef>
                </a:pPr>
                <a:endParaRPr lang="de-DE" dirty="0" err="1" smtClean="0">
                  <a:solidFill>
                    <a:srgbClr val="000096"/>
                  </a:solidFill>
                </a:endParaRPr>
              </a:p>
            </p:txBody>
          </p:sp>
        </mc:Choice>
        <mc:Fallback>
          <p:sp>
            <p:nvSpPr>
              <p:cNvPr id="6" name="Textfeld 5"/>
              <p:cNvSpPr txBox="1">
                <a:spLocks noRot="1" noChangeAspect="1" noMove="1" noResize="1" noEditPoints="1" noAdjustHandles="1" noChangeArrowheads="1" noChangeShapeType="1" noTextEdit="1"/>
              </p:cNvSpPr>
              <p:nvPr/>
            </p:nvSpPr>
            <p:spPr>
              <a:xfrm>
                <a:off x="251520" y="1124744"/>
                <a:ext cx="4536503" cy="5502084"/>
              </a:xfrm>
              <a:prstGeom prst="rect">
                <a:avLst/>
              </a:prstGeom>
              <a:blipFill rotWithShape="1">
                <a:blip r:embed="rId5"/>
                <a:stretch>
                  <a:fillRect l="-1075" t="-443" r="-941"/>
                </a:stretch>
              </a:blipFill>
            </p:spPr>
            <p:txBody>
              <a:bodyPr/>
              <a:lstStyle/>
              <a:p>
                <a:r>
                  <a:rPr lang="de-DE">
                    <a:noFill/>
                  </a:rPr>
                  <a:t> </a:t>
                </a:r>
              </a:p>
            </p:txBody>
          </p:sp>
        </mc:Fallback>
      </mc:AlternateContent>
      <p:pic>
        <p:nvPicPr>
          <p:cNvPr id="7" name="Grafik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3568" y="2856751"/>
            <a:ext cx="1649730" cy="563880"/>
          </a:xfrm>
          <a:prstGeom prst="rect">
            <a:avLst/>
          </a:prstGeom>
        </p:spPr>
      </p:pic>
      <p:pic>
        <p:nvPicPr>
          <p:cNvPr id="8" name="Grafik 7"/>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915816" y="3068961"/>
            <a:ext cx="2249805" cy="253365"/>
          </a:xfrm>
          <a:prstGeom prst="rect">
            <a:avLst/>
          </a:prstGeom>
        </p:spPr>
      </p:pic>
      <p:pic>
        <p:nvPicPr>
          <p:cNvPr id="358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2927" y="3692312"/>
            <a:ext cx="2897312" cy="252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t="1" b="1877"/>
          <a:stretch/>
        </p:blipFill>
        <p:spPr bwMode="auto">
          <a:xfrm>
            <a:off x="5798840" y="3666411"/>
            <a:ext cx="2887960" cy="253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5327" y="3684667"/>
            <a:ext cx="2718773" cy="254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6"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77226" y="3666479"/>
            <a:ext cx="2897618" cy="2594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4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Reconstruction</a:t>
            </a:r>
            <a:r>
              <a:rPr lang="de-DE" dirty="0" smtClean="0"/>
              <a:t> </a:t>
            </a:r>
            <a:r>
              <a:rPr lang="de-DE" dirty="0" err="1" smtClean="0"/>
              <a:t>Strategy</a:t>
            </a:r>
            <a:endParaRPr lang="de-DE" dirty="0"/>
          </a:p>
        </p:txBody>
      </p:sp>
      <p:pic>
        <p:nvPicPr>
          <p:cNvPr id="5017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97599"/>
            <a:ext cx="7101394" cy="329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3" name="Textfeld 2"/>
              <p:cNvSpPr txBox="1"/>
              <p:nvPr/>
            </p:nvSpPr>
            <p:spPr>
              <a:xfrm>
                <a:off x="179512" y="4293096"/>
                <a:ext cx="8594725" cy="1938992"/>
              </a:xfrm>
              <a:prstGeom prst="rect">
                <a:avLst/>
              </a:prstGeom>
              <a:noFill/>
            </p:spPr>
            <p:txBody>
              <a:bodyPr wrap="none" rtlCol="0">
                <a:spAutoFit/>
              </a:bodyPr>
              <a:lstStyle/>
              <a:p>
                <a:pPr>
                  <a:spcBef>
                    <a:spcPts val="600"/>
                  </a:spcBef>
                </a:pPr>
                <a:r>
                  <a:rPr lang="en-US" dirty="0" smtClean="0">
                    <a:solidFill>
                      <a:srgbClr val="000096"/>
                    </a:solidFill>
                  </a:rPr>
                  <a:t>Two-stage reconstruction scheme:</a:t>
                </a:r>
              </a:p>
              <a:p>
                <a:pPr marL="457200" indent="-457200">
                  <a:spcBef>
                    <a:spcPts val="600"/>
                  </a:spcBef>
                  <a:buFont typeface="+mj-lt"/>
                  <a:buAutoNum type="arabicPeriod"/>
                </a:pPr>
                <a:r>
                  <a:rPr lang="en-US" dirty="0" smtClean="0">
                    <a:solidFill>
                      <a:srgbClr val="000096"/>
                    </a:solidFill>
                  </a:rPr>
                  <a:t>Cluster finding, cluster-to-track association: </a:t>
                </a:r>
                <a:r>
                  <a:rPr lang="en-US" dirty="0" smtClean="0">
                    <a:solidFill>
                      <a:srgbClr val="000096"/>
                    </a:solidFill>
                  </a:rPr>
                  <a:t>5 </a:t>
                </a:r>
                <a:r>
                  <a:rPr lang="en-US" dirty="0" smtClean="0">
                    <a:solidFill>
                      <a:srgbClr val="000096"/>
                    </a:solidFill>
                  </a:rPr>
                  <a:t>TB/s </a:t>
                </a:r>
                <a:r>
                  <a:rPr lang="en-US" dirty="0" smtClean="0">
                    <a:solidFill>
                      <a:srgbClr val="000096"/>
                    </a:solidFill>
                    <a:sym typeface="Wingdings 3"/>
                  </a:rPr>
                  <a:t> 50 GB/s</a:t>
                </a:r>
              </a:p>
              <a:p>
                <a:pPr lvl="1">
                  <a:spcBef>
                    <a:spcPts val="600"/>
                  </a:spcBef>
                </a:pPr>
                <a:r>
                  <a:rPr lang="en-US" dirty="0" smtClean="0">
                    <a:solidFill>
                      <a:srgbClr val="000096"/>
                    </a:solidFill>
                    <a:sym typeface="Wingdings 3"/>
                  </a:rPr>
                  <a:t>Scaled average space charge distortion map, </a:t>
                </a:r>
                <a14:m>
                  <m:oMath xmlns:m="http://schemas.openxmlformats.org/officeDocument/2006/math">
                    <m:sSub>
                      <m:sSubPr>
                        <m:ctrlPr>
                          <a:rPr lang="en-US" i="1" smtClean="0">
                            <a:solidFill>
                              <a:srgbClr val="000096"/>
                            </a:solidFill>
                            <a:latin typeface="Cambria Math"/>
                            <a:sym typeface="Wingdings 3"/>
                          </a:rPr>
                        </m:ctrlPr>
                      </m:sSubPr>
                      <m:e>
                        <m:r>
                          <a:rPr lang="en-US" b="0" i="1" smtClean="0">
                            <a:solidFill>
                              <a:srgbClr val="000096"/>
                            </a:solidFill>
                            <a:latin typeface="Cambria Math"/>
                            <a:sym typeface="Wingdings 3"/>
                          </a:rPr>
                          <m:t>𝑢</m:t>
                        </m:r>
                      </m:e>
                      <m:sub>
                        <m:r>
                          <a:rPr lang="en-US" b="0" i="1" smtClean="0">
                            <a:solidFill>
                              <a:srgbClr val="000096"/>
                            </a:solidFill>
                            <a:latin typeface="Cambria Math"/>
                            <a:sym typeface="Wingdings 3"/>
                          </a:rPr>
                          <m:t>𝑑</m:t>
                        </m:r>
                      </m:sub>
                    </m:sSub>
                  </m:oMath>
                </a14:m>
                <a:r>
                  <a:rPr lang="de-DE" dirty="0" smtClean="0">
                    <a:solidFill>
                      <a:srgbClr val="000096"/>
                    </a:solidFill>
                    <a:sym typeface="Wingdings 3"/>
                  </a:rPr>
                  <a:t>, </a:t>
                </a:r>
                <a:r>
                  <a:rPr lang="de-DE" dirty="0" err="1" smtClean="0">
                    <a:solidFill>
                      <a:srgbClr val="000096"/>
                    </a:solidFill>
                    <a:sym typeface="Wingdings 3"/>
                  </a:rPr>
                  <a:t>gain</a:t>
                </a:r>
                <a:r>
                  <a:rPr lang="de-DE" dirty="0" smtClean="0">
                    <a:solidFill>
                      <a:srgbClr val="000096"/>
                    </a:solidFill>
                    <a:sym typeface="Wingdings 3"/>
                  </a:rPr>
                  <a:t> </a:t>
                </a:r>
                <a:r>
                  <a:rPr lang="de-DE" dirty="0" err="1" smtClean="0">
                    <a:solidFill>
                      <a:srgbClr val="000096"/>
                    </a:solidFill>
                    <a:sym typeface="Wingdings 3"/>
                  </a:rPr>
                  <a:t>eq</a:t>
                </a:r>
                <a:r>
                  <a:rPr lang="de-DE" dirty="0" smtClean="0">
                    <a:solidFill>
                      <a:srgbClr val="000096"/>
                    </a:solidFill>
                    <a:sym typeface="Wingdings 3"/>
                  </a:rPr>
                  <a:t>.  </a:t>
                </a:r>
                <a14:m>
                  <m:oMath xmlns:m="http://schemas.openxmlformats.org/officeDocument/2006/math">
                    <m:r>
                      <a:rPr lang="de-DE" i="1" smtClean="0">
                        <a:solidFill>
                          <a:srgbClr val="000096"/>
                        </a:solidFill>
                        <a:latin typeface="Cambria Math"/>
                        <a:ea typeface="Cambria Math"/>
                        <a:sym typeface="Wingdings 3"/>
                      </a:rPr>
                      <m:t>𝒪</m:t>
                    </m:r>
                    <m:r>
                      <a:rPr lang="en-US" b="0" i="1" smtClean="0">
                        <a:solidFill>
                          <a:srgbClr val="000096"/>
                        </a:solidFill>
                        <a:latin typeface="Cambria Math"/>
                        <a:ea typeface="Cambria Math"/>
                        <a:sym typeface="Wingdings 3"/>
                      </a:rPr>
                      <m:t>(1 </m:t>
                    </m:r>
                    <m:r>
                      <m:rPr>
                        <m:nor/>
                      </m:rPr>
                      <a:rPr lang="en-US" b="0" i="0" smtClean="0">
                        <a:solidFill>
                          <a:srgbClr val="000096"/>
                        </a:solidFill>
                        <a:latin typeface="Cambria Math"/>
                        <a:ea typeface="Cambria Math"/>
                        <a:sym typeface="Wingdings 3"/>
                      </a:rPr>
                      <m:t>mm</m:t>
                    </m:r>
                    <m:r>
                      <a:rPr lang="en-US" b="0" i="1" smtClean="0">
                        <a:solidFill>
                          <a:srgbClr val="000096"/>
                        </a:solidFill>
                        <a:latin typeface="Cambria Math"/>
                        <a:ea typeface="Cambria Math"/>
                        <a:sym typeface="Wingdings 3"/>
                      </a:rPr>
                      <m:t>)</m:t>
                    </m:r>
                  </m:oMath>
                </a14:m>
                <a:endParaRPr lang="de-DE" dirty="0">
                  <a:solidFill>
                    <a:srgbClr val="000096"/>
                  </a:solidFill>
                  <a:sym typeface="Wingdings 3"/>
                </a:endParaRPr>
              </a:p>
              <a:p>
                <a:pPr marL="457200" indent="-457200">
                  <a:spcBef>
                    <a:spcPts val="600"/>
                  </a:spcBef>
                  <a:buFont typeface="+mj-lt"/>
                  <a:buAutoNum type="arabicPeriod"/>
                </a:pPr>
                <a:r>
                  <a:rPr lang="en-US" dirty="0" smtClean="0">
                    <a:solidFill>
                      <a:srgbClr val="000096"/>
                    </a:solidFill>
                    <a:sym typeface="Wingdings 3"/>
                  </a:rPr>
                  <a:t>Tracking, ITS-TRD track matching</a:t>
                </a:r>
              </a:p>
              <a:p>
                <a:pPr lvl="1">
                  <a:spcBef>
                    <a:spcPts val="600"/>
                  </a:spcBef>
                </a:pPr>
                <a:r>
                  <a:rPr lang="en-US" dirty="0" smtClean="0">
                    <a:solidFill>
                      <a:srgbClr val="000096"/>
                    </a:solidFill>
                    <a:sym typeface="Wingdings 3"/>
                  </a:rPr>
                  <a:t>High-resolution </a:t>
                </a:r>
                <a:r>
                  <a:rPr lang="en-US" dirty="0">
                    <a:solidFill>
                      <a:srgbClr val="000096"/>
                    </a:solidFill>
                    <a:sym typeface="Wingdings 3"/>
                  </a:rPr>
                  <a:t>space charge </a:t>
                </a:r>
                <a:r>
                  <a:rPr lang="en-US" dirty="0" smtClean="0">
                    <a:solidFill>
                      <a:srgbClr val="000096"/>
                    </a:solidFill>
                    <a:sym typeface="Wingdings 3"/>
                  </a:rPr>
                  <a:t>correction </a:t>
                </a:r>
                <a:r>
                  <a:rPr lang="de-DE" dirty="0">
                    <a:solidFill>
                      <a:srgbClr val="000096"/>
                    </a:solidFill>
                    <a:sym typeface="Wingdings 3"/>
                  </a:rPr>
                  <a:t> </a:t>
                </a:r>
                <a14:m>
                  <m:oMath xmlns:m="http://schemas.openxmlformats.org/officeDocument/2006/math">
                    <m:r>
                      <a:rPr lang="de-DE" i="1">
                        <a:solidFill>
                          <a:srgbClr val="000096"/>
                        </a:solidFill>
                        <a:latin typeface="Cambria Math"/>
                        <a:ea typeface="Cambria Math"/>
                        <a:sym typeface="Wingdings 3"/>
                      </a:rPr>
                      <m:t>𝒪</m:t>
                    </m:r>
                    <m:r>
                      <a:rPr lang="en-US" i="1">
                        <a:solidFill>
                          <a:srgbClr val="000096"/>
                        </a:solidFill>
                        <a:latin typeface="Cambria Math"/>
                        <a:ea typeface="Cambria Math"/>
                        <a:sym typeface="Wingdings 3"/>
                      </a:rPr>
                      <m:t>(</m:t>
                    </m:r>
                    <m:r>
                      <a:rPr lang="en-US" b="0" i="1" smtClean="0">
                        <a:solidFill>
                          <a:srgbClr val="000096"/>
                        </a:solidFill>
                        <a:latin typeface="Cambria Math"/>
                        <a:ea typeface="Cambria Math"/>
                        <a:sym typeface="Wingdings 3"/>
                      </a:rPr>
                      <m:t>200</m:t>
                    </m:r>
                    <m:r>
                      <a:rPr lang="en-US" i="1">
                        <a:solidFill>
                          <a:srgbClr val="000096"/>
                        </a:solidFill>
                        <a:latin typeface="Cambria Math"/>
                        <a:ea typeface="Cambria Math"/>
                        <a:sym typeface="Wingdings 3"/>
                      </a:rPr>
                      <m:t> </m:t>
                    </m:r>
                    <m:r>
                      <m:rPr>
                        <m:nor/>
                      </m:rPr>
                      <a:rPr lang="en-US" smtClean="0">
                        <a:solidFill>
                          <a:srgbClr val="000096"/>
                        </a:solidFill>
                        <a:latin typeface="Cambria Math"/>
                        <a:ea typeface="Cambria Math"/>
                        <a:sym typeface="Wingdings 3"/>
                      </a:rPr>
                      <m:t>μ</m:t>
                    </m:r>
                    <m:r>
                      <m:rPr>
                        <m:nor/>
                      </m:rPr>
                      <a:rPr lang="en-US">
                        <a:solidFill>
                          <a:srgbClr val="000096"/>
                        </a:solidFill>
                        <a:latin typeface="Cambria Math"/>
                        <a:ea typeface="Cambria Math"/>
                        <a:sym typeface="Wingdings 3"/>
                      </a:rPr>
                      <m:t>m</m:t>
                    </m:r>
                    <m:r>
                      <a:rPr lang="en-US" i="1">
                        <a:solidFill>
                          <a:srgbClr val="000096"/>
                        </a:solidFill>
                        <a:latin typeface="Cambria Math"/>
                        <a:ea typeface="Cambria Math"/>
                        <a:sym typeface="Wingdings 3"/>
                      </a:rPr>
                      <m:t>)</m:t>
                    </m:r>
                  </m:oMath>
                </a14:m>
                <a:r>
                  <a:rPr lang="de-DE" dirty="0" smtClean="0">
                    <a:solidFill>
                      <a:srgbClr val="000096"/>
                    </a:solidFill>
                    <a:sym typeface="Wingdings 3"/>
                  </a:rPr>
                  <a:t> in </a:t>
                </a:r>
                <a14:m>
                  <m:oMath xmlns:m="http://schemas.openxmlformats.org/officeDocument/2006/math">
                    <m:r>
                      <a:rPr lang="en-US" b="0" i="1" smtClean="0">
                        <a:solidFill>
                          <a:srgbClr val="000096"/>
                        </a:solidFill>
                        <a:latin typeface="Cambria Math"/>
                        <a:sym typeface="Wingdings 3"/>
                      </a:rPr>
                      <m:t>𝑟</m:t>
                    </m:r>
                    <m:r>
                      <a:rPr lang="en-US" b="0" i="1" smtClean="0">
                        <a:solidFill>
                          <a:srgbClr val="000096"/>
                        </a:solidFill>
                        <a:latin typeface="Cambria Math"/>
                        <a:ea typeface="Cambria Math"/>
                        <a:sym typeface="Wingdings 3"/>
                      </a:rPr>
                      <m:t>𝜑</m:t>
                    </m:r>
                  </m:oMath>
                </a14:m>
                <a:endParaRPr lang="de-DE" dirty="0">
                  <a:solidFill>
                    <a:srgbClr val="000096"/>
                  </a:solidFill>
                  <a:sym typeface="Wingdings 3"/>
                </a:endParaRPr>
              </a:p>
            </p:txBody>
          </p:sp>
        </mc:Choice>
        <mc:Fallback>
          <p:sp>
            <p:nvSpPr>
              <p:cNvPr id="3" name="Textfeld 2"/>
              <p:cNvSpPr txBox="1">
                <a:spLocks noRot="1" noChangeAspect="1" noMove="1" noResize="1" noEditPoints="1" noAdjustHandles="1" noChangeArrowheads="1" noChangeShapeType="1" noTextEdit="1"/>
              </p:cNvSpPr>
              <p:nvPr/>
            </p:nvSpPr>
            <p:spPr>
              <a:xfrm>
                <a:off x="179512" y="4293096"/>
                <a:ext cx="8594725" cy="1938992"/>
              </a:xfrm>
              <a:prstGeom prst="rect">
                <a:avLst/>
              </a:prstGeom>
              <a:blipFill rotWithShape="1">
                <a:blip r:embed="rId4"/>
                <a:stretch>
                  <a:fillRect l="-709" t="-1258" b="-5031"/>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90090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Reconstruction</a:t>
            </a:r>
            <a:r>
              <a:rPr lang="de-DE" dirty="0" smtClean="0"/>
              <a:t> </a:t>
            </a:r>
            <a:r>
              <a:rPr lang="de-DE" dirty="0" err="1" smtClean="0"/>
              <a:t>Strategy</a:t>
            </a:r>
            <a:endParaRPr lang="de-DE" dirty="0"/>
          </a:p>
        </p:txBody>
      </p:sp>
      <p:pic>
        <p:nvPicPr>
          <p:cNvPr id="5017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97599"/>
            <a:ext cx="7101394" cy="329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2996952"/>
            <a:ext cx="7461504" cy="346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956385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dirty="0"/>
              <a:t>Neutron Detection with GEM</a:t>
            </a:r>
          </a:p>
        </p:txBody>
      </p:sp>
      <p:pic>
        <p:nvPicPr>
          <p:cNvPr id="192515" name="Picture 3" descr="cascade10x10"/>
          <p:cNvPicPr>
            <a:picLocks noChangeAspect="1" noChangeArrowheads="1"/>
          </p:cNvPicPr>
          <p:nvPr/>
        </p:nvPicPr>
        <p:blipFill>
          <a:blip r:embed="rId2" cstate="print"/>
          <a:srcRect/>
          <a:stretch>
            <a:fillRect/>
          </a:stretch>
        </p:blipFill>
        <p:spPr bwMode="auto">
          <a:xfrm>
            <a:off x="5334000" y="914400"/>
            <a:ext cx="3532188" cy="2717800"/>
          </a:xfrm>
          <a:prstGeom prst="rect">
            <a:avLst/>
          </a:prstGeom>
          <a:noFill/>
        </p:spPr>
      </p:pic>
      <p:pic>
        <p:nvPicPr>
          <p:cNvPr id="192516" name="Picture 4" descr="cascade_effizienz1"/>
          <p:cNvPicPr>
            <a:picLocks noChangeAspect="1" noChangeArrowheads="1"/>
          </p:cNvPicPr>
          <p:nvPr/>
        </p:nvPicPr>
        <p:blipFill>
          <a:blip r:embed="rId3" cstate="print"/>
          <a:srcRect/>
          <a:stretch>
            <a:fillRect/>
          </a:stretch>
        </p:blipFill>
        <p:spPr bwMode="auto">
          <a:xfrm>
            <a:off x="4802188" y="3581400"/>
            <a:ext cx="4340225" cy="2682875"/>
          </a:xfrm>
          <a:prstGeom prst="rect">
            <a:avLst/>
          </a:prstGeom>
          <a:noFill/>
        </p:spPr>
      </p:pic>
      <p:pic>
        <p:nvPicPr>
          <p:cNvPr id="192517" name="Picture 5" descr="cascade_concept"/>
          <p:cNvPicPr>
            <a:picLocks noChangeAspect="1" noChangeArrowheads="1"/>
          </p:cNvPicPr>
          <p:nvPr/>
        </p:nvPicPr>
        <p:blipFill>
          <a:blip r:embed="rId4" cstate="print"/>
          <a:srcRect/>
          <a:stretch>
            <a:fillRect/>
          </a:stretch>
        </p:blipFill>
        <p:spPr bwMode="auto">
          <a:xfrm>
            <a:off x="228600" y="3581400"/>
            <a:ext cx="4572000" cy="2690813"/>
          </a:xfrm>
          <a:prstGeom prst="rect">
            <a:avLst/>
          </a:prstGeom>
          <a:noFill/>
        </p:spPr>
      </p:pic>
      <p:sp>
        <p:nvSpPr>
          <p:cNvPr id="192518" name="Text Box 6"/>
          <p:cNvSpPr txBox="1">
            <a:spLocks noChangeArrowheads="1"/>
          </p:cNvSpPr>
          <p:nvPr/>
        </p:nvSpPr>
        <p:spPr bwMode="auto">
          <a:xfrm>
            <a:off x="196850" y="1368425"/>
            <a:ext cx="4041775" cy="2225675"/>
          </a:xfrm>
          <a:prstGeom prst="rect">
            <a:avLst/>
          </a:prstGeom>
          <a:noFill/>
          <a:ln w="9525">
            <a:noFill/>
            <a:miter lim="800000"/>
            <a:headEnd/>
            <a:tailEnd/>
          </a:ln>
          <a:effectLst/>
        </p:spPr>
        <p:txBody>
          <a:bodyPr wrap="none">
            <a:spAutoFit/>
          </a:bodyPr>
          <a:lstStyle/>
          <a:p>
            <a:pPr>
              <a:buFontTx/>
              <a:buChar char="•"/>
            </a:pPr>
            <a:r>
              <a:rPr lang="en-US">
                <a:solidFill>
                  <a:srgbClr val="000096"/>
                </a:solidFill>
              </a:rPr>
              <a:t> Coating of GEMs with </a:t>
            </a:r>
            <a:r>
              <a:rPr lang="en-US">
                <a:solidFill>
                  <a:srgbClr val="000096"/>
                </a:solidFill>
                <a:latin typeface="Times New Roman" pitchFamily="18" charset="0"/>
              </a:rPr>
              <a:t>1-3</a:t>
            </a:r>
            <a:r>
              <a:rPr lang="en-US">
                <a:solidFill>
                  <a:srgbClr val="000096"/>
                </a:solidFill>
              </a:rPr>
              <a:t> </a:t>
            </a:r>
            <a:r>
              <a:rPr lang="en-US">
                <a:solidFill>
                  <a:srgbClr val="000096"/>
                </a:solidFill>
                <a:latin typeface="Symbol" pitchFamily="18" charset="2"/>
              </a:rPr>
              <a:t>m</a:t>
            </a:r>
            <a:r>
              <a:rPr lang="en-US">
                <a:solidFill>
                  <a:srgbClr val="000096"/>
                </a:solidFill>
                <a:latin typeface="Times New Roman" pitchFamily="18" charset="0"/>
              </a:rPr>
              <a:t>m</a:t>
            </a:r>
            <a:r>
              <a:rPr lang="en-US">
                <a:solidFill>
                  <a:srgbClr val="000096"/>
                </a:solidFill>
              </a:rPr>
              <a:t> </a:t>
            </a:r>
            <a:r>
              <a:rPr lang="en-US" baseline="30000">
                <a:solidFill>
                  <a:srgbClr val="000096"/>
                </a:solidFill>
              </a:rPr>
              <a:t>10</a:t>
            </a:r>
            <a:r>
              <a:rPr lang="en-US">
                <a:solidFill>
                  <a:srgbClr val="000096"/>
                </a:solidFill>
              </a:rPr>
              <a:t>B</a:t>
            </a:r>
          </a:p>
          <a:p>
            <a:pPr>
              <a:buFontTx/>
              <a:buChar char="•"/>
            </a:pPr>
            <a:r>
              <a:rPr lang="en-US">
                <a:solidFill>
                  <a:srgbClr val="000096"/>
                </a:solidFill>
              </a:rPr>
              <a:t> </a:t>
            </a:r>
            <a:r>
              <a:rPr lang="en-US" baseline="30000">
                <a:solidFill>
                  <a:srgbClr val="000096"/>
                </a:solidFill>
              </a:rPr>
              <a:t>10</a:t>
            </a:r>
            <a:r>
              <a:rPr lang="en-US">
                <a:solidFill>
                  <a:srgbClr val="000096"/>
                </a:solidFill>
              </a:rPr>
              <a:t>B+n</a:t>
            </a:r>
            <a:r>
              <a:rPr lang="en-US">
                <a:solidFill>
                  <a:srgbClr val="000096"/>
                </a:solidFill>
                <a:latin typeface="Wingdings 3" pitchFamily="18" charset="2"/>
              </a:rPr>
              <a:t>g</a:t>
            </a:r>
            <a:r>
              <a:rPr lang="en-US" baseline="30000">
                <a:solidFill>
                  <a:srgbClr val="000096"/>
                </a:solidFill>
              </a:rPr>
              <a:t>7</a:t>
            </a:r>
            <a:r>
              <a:rPr lang="en-US">
                <a:solidFill>
                  <a:srgbClr val="000096"/>
                </a:solidFill>
              </a:rPr>
              <a:t>Li+</a:t>
            </a:r>
            <a:r>
              <a:rPr lang="en-US">
                <a:solidFill>
                  <a:srgbClr val="000096"/>
                </a:solidFill>
                <a:latin typeface="Symbol" pitchFamily="18" charset="2"/>
              </a:rPr>
              <a:t>a</a:t>
            </a:r>
          </a:p>
          <a:p>
            <a:pPr>
              <a:buFontTx/>
              <a:buChar char="•"/>
            </a:pPr>
            <a:r>
              <a:rPr lang="en-US">
                <a:solidFill>
                  <a:srgbClr val="000096"/>
                </a:solidFill>
              </a:rPr>
              <a:t> Stack of 8 coated GEM foils</a:t>
            </a:r>
          </a:p>
          <a:p>
            <a:r>
              <a:rPr lang="en-US">
                <a:solidFill>
                  <a:srgbClr val="000096"/>
                </a:solidFill>
              </a:rPr>
              <a:t>          efficiency 23% at 2.5</a:t>
            </a:r>
            <a:r>
              <a:rPr lang="en-US">
                <a:solidFill>
                  <a:srgbClr val="000096"/>
                </a:solidFill>
                <a:cs typeface="Arial" charset="0"/>
              </a:rPr>
              <a:t>Å</a:t>
            </a:r>
            <a:endParaRPr lang="en-US">
              <a:solidFill>
                <a:srgbClr val="000096"/>
              </a:solidFill>
            </a:endParaRPr>
          </a:p>
          <a:p>
            <a:pPr>
              <a:buFontTx/>
              <a:buChar char="•"/>
            </a:pPr>
            <a:r>
              <a:rPr lang="en-US">
                <a:solidFill>
                  <a:srgbClr val="000096"/>
                </a:solidFill>
              </a:rPr>
              <a:t> Rate capability &gt; 2.7 MHz/cm</a:t>
            </a:r>
            <a:r>
              <a:rPr lang="en-US" baseline="30000">
                <a:solidFill>
                  <a:srgbClr val="000096"/>
                </a:solidFill>
              </a:rPr>
              <a:t>2</a:t>
            </a:r>
            <a:endParaRPr lang="en-US">
              <a:solidFill>
                <a:srgbClr val="000096"/>
              </a:solidFill>
            </a:endParaRPr>
          </a:p>
          <a:p>
            <a:pPr>
              <a:buFontTx/>
              <a:buChar char="•"/>
            </a:pPr>
            <a:r>
              <a:rPr lang="en-US">
                <a:solidFill>
                  <a:srgbClr val="000096"/>
                </a:solidFill>
              </a:rPr>
              <a:t> Time resolution &lt; </a:t>
            </a:r>
            <a:r>
              <a:rPr lang="en-US">
                <a:solidFill>
                  <a:srgbClr val="000096"/>
                </a:solidFill>
                <a:latin typeface="Times New Roman" pitchFamily="18" charset="0"/>
              </a:rPr>
              <a:t>1</a:t>
            </a:r>
            <a:r>
              <a:rPr lang="en-US">
                <a:solidFill>
                  <a:srgbClr val="000096"/>
                </a:solidFill>
                <a:latin typeface="Symbol" pitchFamily="18" charset="2"/>
              </a:rPr>
              <a:t>m</a:t>
            </a:r>
            <a:r>
              <a:rPr lang="en-US">
                <a:solidFill>
                  <a:srgbClr val="000096"/>
                </a:solidFill>
                <a:latin typeface="Times New Roman" pitchFamily="18" charset="0"/>
              </a:rPr>
              <a:t>s</a:t>
            </a:r>
          </a:p>
          <a:p>
            <a:pPr>
              <a:buFontTx/>
              <a:buChar char="•"/>
            </a:pPr>
            <a:r>
              <a:rPr lang="en-US">
                <a:solidFill>
                  <a:srgbClr val="000096"/>
                </a:solidFill>
              </a:rPr>
              <a:t> Spatial resolution 4mm</a:t>
            </a:r>
          </a:p>
        </p:txBody>
      </p:sp>
      <p:sp>
        <p:nvSpPr>
          <p:cNvPr id="192519" name="Text Box 7"/>
          <p:cNvSpPr txBox="1">
            <a:spLocks noChangeArrowheads="1"/>
          </p:cNvSpPr>
          <p:nvPr/>
        </p:nvSpPr>
        <p:spPr bwMode="auto">
          <a:xfrm>
            <a:off x="1563688" y="944563"/>
            <a:ext cx="1444625" cy="396875"/>
          </a:xfrm>
          <a:prstGeom prst="rect">
            <a:avLst/>
          </a:prstGeom>
          <a:noFill/>
          <a:ln w="9525">
            <a:noFill/>
            <a:miter lim="800000"/>
            <a:headEnd/>
            <a:tailEnd/>
          </a:ln>
          <a:effectLst/>
        </p:spPr>
        <p:txBody>
          <a:bodyPr wrap="none">
            <a:spAutoFit/>
          </a:bodyPr>
          <a:lstStyle/>
          <a:p>
            <a:r>
              <a:rPr lang="en-US" b="1">
                <a:solidFill>
                  <a:srgbClr val="FF0000"/>
                </a:solidFill>
              </a:rPr>
              <a:t>CASCADE</a:t>
            </a:r>
          </a:p>
        </p:txBody>
      </p:sp>
      <p:sp>
        <p:nvSpPr>
          <p:cNvPr id="192520" name="Text Box 8"/>
          <p:cNvSpPr txBox="1">
            <a:spLocks noChangeArrowheads="1"/>
          </p:cNvSpPr>
          <p:nvPr/>
        </p:nvSpPr>
        <p:spPr bwMode="auto">
          <a:xfrm>
            <a:off x="2438400" y="6248400"/>
            <a:ext cx="3638550" cy="274638"/>
          </a:xfrm>
          <a:prstGeom prst="rect">
            <a:avLst/>
          </a:prstGeom>
          <a:noFill/>
          <a:ln w="9525">
            <a:noFill/>
            <a:miter lim="800000"/>
            <a:headEnd/>
            <a:tailEnd/>
          </a:ln>
          <a:effectLst/>
        </p:spPr>
        <p:txBody>
          <a:bodyPr wrap="none">
            <a:spAutoFit/>
          </a:bodyPr>
          <a:lstStyle/>
          <a:p>
            <a:r>
              <a:rPr lang="en-US" sz="1200">
                <a:solidFill>
                  <a:srgbClr val="000096"/>
                </a:solidFill>
              </a:rPr>
              <a:t>[http://www.physi.uni-heidelberg.de/physi/cascade/]</a:t>
            </a:r>
          </a:p>
        </p:txBody>
      </p:sp>
      <p:pic>
        <p:nvPicPr>
          <p:cNvPr id="192521" name="Picture 9" descr="cascade02"/>
          <p:cNvPicPr>
            <a:picLocks noChangeAspect="1" noChangeArrowheads="1"/>
          </p:cNvPicPr>
          <p:nvPr/>
        </p:nvPicPr>
        <p:blipFill>
          <a:blip r:embed="rId5" cstate="print"/>
          <a:srcRect/>
          <a:stretch>
            <a:fillRect/>
          </a:stretch>
        </p:blipFill>
        <p:spPr bwMode="auto">
          <a:xfrm>
            <a:off x="5710238" y="976313"/>
            <a:ext cx="2735262" cy="2540000"/>
          </a:xfrm>
          <a:prstGeom prst="rect">
            <a:avLst/>
          </a:prstGeom>
          <a:noFill/>
        </p:spPr>
      </p:pic>
      <p:sp>
        <p:nvSpPr>
          <p:cNvPr id="2" name="Datumsplatzhalter 1"/>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90476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25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2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Cobra</a:t>
            </a:r>
            <a:endParaRPr lang="de-DE" dirty="0"/>
          </a:p>
        </p:txBody>
      </p:sp>
      <p:pic>
        <p:nvPicPr>
          <p:cNvPr id="137218" name="Picture 2"/>
          <p:cNvPicPr>
            <a:picLocks noChangeAspect="1" noChangeArrowheads="1"/>
          </p:cNvPicPr>
          <p:nvPr/>
        </p:nvPicPr>
        <p:blipFill>
          <a:blip r:embed="rId3" cstate="print"/>
          <a:srcRect/>
          <a:stretch>
            <a:fillRect/>
          </a:stretch>
        </p:blipFill>
        <p:spPr bwMode="auto">
          <a:xfrm>
            <a:off x="179512" y="1052736"/>
            <a:ext cx="4021479" cy="2264469"/>
          </a:xfrm>
          <a:prstGeom prst="rect">
            <a:avLst/>
          </a:prstGeom>
          <a:noFill/>
          <a:ln w="9525">
            <a:noFill/>
            <a:miter lim="800000"/>
            <a:headEnd/>
            <a:tailEnd/>
          </a:ln>
        </p:spPr>
      </p:pic>
      <p:pic>
        <p:nvPicPr>
          <p:cNvPr id="137219" name="Picture 3"/>
          <p:cNvPicPr>
            <a:picLocks noChangeAspect="1" noChangeArrowheads="1"/>
          </p:cNvPicPr>
          <p:nvPr/>
        </p:nvPicPr>
        <p:blipFill>
          <a:blip r:embed="rId4" cstate="print"/>
          <a:srcRect/>
          <a:stretch>
            <a:fillRect/>
          </a:stretch>
        </p:blipFill>
        <p:spPr bwMode="auto">
          <a:xfrm>
            <a:off x="467544" y="3429000"/>
            <a:ext cx="3592637" cy="3161926"/>
          </a:xfrm>
          <a:prstGeom prst="rect">
            <a:avLst/>
          </a:prstGeom>
          <a:noFill/>
          <a:ln w="9525">
            <a:noFill/>
            <a:miter lim="800000"/>
            <a:headEnd/>
            <a:tailEnd/>
          </a:ln>
        </p:spPr>
      </p:pic>
      <p:pic>
        <p:nvPicPr>
          <p:cNvPr id="137220" name="Picture 4"/>
          <p:cNvPicPr>
            <a:picLocks noChangeAspect="1" noChangeArrowheads="1"/>
          </p:cNvPicPr>
          <p:nvPr/>
        </p:nvPicPr>
        <p:blipFill>
          <a:blip r:embed="rId5" cstate="print"/>
          <a:srcRect/>
          <a:stretch>
            <a:fillRect/>
          </a:stretch>
        </p:blipFill>
        <p:spPr bwMode="auto">
          <a:xfrm>
            <a:off x="4788024" y="1340768"/>
            <a:ext cx="4106952" cy="3077716"/>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5508104" y="5013176"/>
          <a:ext cx="1512168" cy="361115"/>
        </p:xfrm>
        <a:graphic>
          <a:graphicData uri="http://schemas.openxmlformats.org/presentationml/2006/ole">
            <mc:AlternateContent xmlns:mc="http://schemas.openxmlformats.org/markup-compatibility/2006">
              <mc:Choice xmlns:v="urn:schemas-microsoft-com:vml" Requires="v">
                <p:oleObj spid="_x0000_s31799" name="Equation" r:id="rId6" imgW="850680" imgH="203040" progId="Equation.DSMT4">
                  <p:embed/>
                </p:oleObj>
              </mc:Choice>
              <mc:Fallback>
                <p:oleObj name="Equation" r:id="rId6" imgW="85068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5013176"/>
                        <a:ext cx="1512168" cy="3611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092280" y="5045114"/>
            <a:ext cx="1111202" cy="400110"/>
          </a:xfrm>
          <a:prstGeom prst="rect">
            <a:avLst/>
          </a:prstGeom>
          <a:noFill/>
        </p:spPr>
        <p:txBody>
          <a:bodyPr wrap="none" rtlCol="0">
            <a:spAutoFit/>
          </a:bodyPr>
          <a:lstStyle/>
          <a:p>
            <a:r>
              <a:rPr lang="en-US" dirty="0" smtClean="0">
                <a:solidFill>
                  <a:srgbClr val="000096"/>
                </a:solidFill>
              </a:rPr>
              <a:t>reached</a:t>
            </a:r>
            <a:endParaRPr lang="de-DE" dirty="0">
              <a:solidFill>
                <a:srgbClr val="000096"/>
              </a:solidFill>
            </a:endParaRPr>
          </a:p>
        </p:txBody>
      </p:sp>
      <p:sp>
        <p:nvSpPr>
          <p:cNvPr id="8" name="TextBox 7"/>
          <p:cNvSpPr txBox="1"/>
          <p:nvPr/>
        </p:nvSpPr>
        <p:spPr>
          <a:xfrm>
            <a:off x="4572000" y="5589240"/>
            <a:ext cx="4556055" cy="784830"/>
          </a:xfrm>
          <a:prstGeom prst="rect">
            <a:avLst/>
          </a:prstGeom>
          <a:noFill/>
        </p:spPr>
        <p:txBody>
          <a:bodyPr wrap="none" rtlCol="0">
            <a:spAutoFit/>
          </a:bodyPr>
          <a:lstStyle/>
          <a:p>
            <a:pPr>
              <a:spcBef>
                <a:spcPts val="600"/>
              </a:spcBef>
              <a:buFont typeface="Wingdings 3"/>
              <a:buChar char="a"/>
            </a:pPr>
            <a:r>
              <a:rPr lang="de-DE" dirty="0" err="1" smtClean="0">
                <a:solidFill>
                  <a:srgbClr val="FF0000"/>
                </a:solidFill>
                <a:sym typeface="Wingdings 3"/>
              </a:rPr>
              <a:t>problem</a:t>
            </a:r>
            <a:r>
              <a:rPr lang="de-DE" dirty="0" smtClean="0">
                <a:solidFill>
                  <a:srgbClr val="FF0000"/>
                </a:solidFill>
                <a:sym typeface="Wingdings 3"/>
              </a:rPr>
              <a:t> </a:t>
            </a:r>
            <a:r>
              <a:rPr lang="de-DE" dirty="0" err="1" smtClean="0">
                <a:solidFill>
                  <a:srgbClr val="FF0000"/>
                </a:solidFill>
                <a:sym typeface="Wingdings 3"/>
              </a:rPr>
              <a:t>of</a:t>
            </a:r>
            <a:r>
              <a:rPr lang="de-DE" dirty="0" smtClean="0">
                <a:solidFill>
                  <a:srgbClr val="FF0000"/>
                </a:solidFill>
                <a:sym typeface="Wingdings 3"/>
              </a:rPr>
              <a:t> IB </a:t>
            </a:r>
            <a:r>
              <a:rPr lang="de-DE" dirty="0" err="1" smtClean="0">
                <a:solidFill>
                  <a:srgbClr val="FF0000"/>
                </a:solidFill>
                <a:sym typeface="Wingdings 3"/>
              </a:rPr>
              <a:t>completely</a:t>
            </a:r>
            <a:r>
              <a:rPr lang="de-DE" dirty="0" smtClean="0">
                <a:solidFill>
                  <a:srgbClr val="FF0000"/>
                </a:solidFill>
                <a:sym typeface="Wingdings 3"/>
              </a:rPr>
              <a:t> </a:t>
            </a:r>
            <a:r>
              <a:rPr lang="de-DE" dirty="0" err="1" smtClean="0">
                <a:solidFill>
                  <a:srgbClr val="FF0000"/>
                </a:solidFill>
                <a:sym typeface="Wingdings 3"/>
              </a:rPr>
              <a:t>eliminated</a:t>
            </a:r>
            <a:r>
              <a:rPr lang="de-DE" dirty="0" smtClean="0">
                <a:solidFill>
                  <a:srgbClr val="FF0000"/>
                </a:solidFill>
                <a:sym typeface="Wingdings 3"/>
              </a:rPr>
              <a:t>!</a:t>
            </a:r>
          </a:p>
          <a:p>
            <a:pPr>
              <a:spcBef>
                <a:spcPts val="600"/>
              </a:spcBef>
              <a:buFont typeface="Wingdings 3"/>
              <a:buChar char="a"/>
            </a:pPr>
            <a:r>
              <a:rPr lang="en-US" dirty="0" smtClean="0">
                <a:solidFill>
                  <a:srgbClr val="FF0000"/>
                </a:solidFill>
                <a:sym typeface="Wingdings 3"/>
              </a:rPr>
              <a:t> to be studied: e- transparency, size</a:t>
            </a:r>
            <a:endParaRPr lang="de-DE" dirty="0">
              <a:solidFill>
                <a:srgbClr val="FF0000"/>
              </a:solidFill>
            </a:endParaRPr>
          </a:p>
        </p:txBody>
      </p:sp>
      <p:sp>
        <p:nvSpPr>
          <p:cNvPr id="9" name="TextBox 8"/>
          <p:cNvSpPr txBox="1"/>
          <p:nvPr/>
        </p:nvSpPr>
        <p:spPr>
          <a:xfrm>
            <a:off x="5268409" y="4520153"/>
            <a:ext cx="3480055" cy="276999"/>
          </a:xfrm>
          <a:prstGeom prst="rect">
            <a:avLst/>
          </a:prstGeom>
          <a:noFill/>
        </p:spPr>
        <p:txBody>
          <a:bodyPr wrap="none" rtlCol="0">
            <a:spAutoFit/>
          </a:bodyPr>
          <a:lstStyle/>
          <a:p>
            <a:r>
              <a:rPr lang="en-US" sz="1200" dirty="0" smtClean="0">
                <a:solidFill>
                  <a:srgbClr val="000096"/>
                </a:solidFill>
              </a:rPr>
              <a:t>[A. </a:t>
            </a:r>
            <a:r>
              <a:rPr lang="en-US" sz="1200" dirty="0" err="1" smtClean="0">
                <a:solidFill>
                  <a:srgbClr val="000096"/>
                </a:solidFill>
              </a:rPr>
              <a:t>Lyashenko</a:t>
            </a:r>
            <a:r>
              <a:rPr lang="en-US" sz="1200" dirty="0" smtClean="0">
                <a:solidFill>
                  <a:srgbClr val="000096"/>
                </a:solidFill>
              </a:rPr>
              <a:t> et al., NIM A 598 (2009) 116–120]</a:t>
            </a:r>
            <a:endParaRPr lang="de-DE" sz="1200" dirty="0">
              <a:solidFill>
                <a:srgbClr val="000096"/>
              </a:solidFill>
            </a:endParaRPr>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292821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6" name="Rectangle 8"/>
          <p:cNvSpPr>
            <a:spLocks noGrp="1" noChangeArrowheads="1"/>
          </p:cNvSpPr>
          <p:nvPr>
            <p:ph type="title"/>
          </p:nvPr>
        </p:nvSpPr>
        <p:spPr/>
        <p:txBody>
          <a:bodyPr/>
          <a:lstStyle/>
          <a:p>
            <a:r>
              <a:rPr lang="en-US" dirty="0" smtClean="0"/>
              <a:t>GEM</a:t>
            </a:r>
            <a:endParaRPr lang="en-US" dirty="0"/>
          </a:p>
        </p:txBody>
      </p:sp>
      <p:pic>
        <p:nvPicPr>
          <p:cNvPr id="299017" name="Picture 9"/>
          <p:cNvPicPr>
            <a:picLocks noChangeAspect="1" noChangeArrowheads="1"/>
          </p:cNvPicPr>
          <p:nvPr/>
        </p:nvPicPr>
        <p:blipFill>
          <a:blip r:embed="rId2" cstate="print"/>
          <a:srcRect/>
          <a:stretch>
            <a:fillRect/>
          </a:stretch>
        </p:blipFill>
        <p:spPr bwMode="auto">
          <a:xfrm>
            <a:off x="4859338" y="3429000"/>
            <a:ext cx="3725862" cy="3143250"/>
          </a:xfrm>
          <a:prstGeom prst="rect">
            <a:avLst/>
          </a:prstGeom>
          <a:noFill/>
          <a:ln w="9525">
            <a:noFill/>
            <a:miter lim="800000"/>
            <a:headEnd/>
            <a:tailEnd/>
          </a:ln>
          <a:effectLst/>
        </p:spPr>
      </p:pic>
      <p:grpSp>
        <p:nvGrpSpPr>
          <p:cNvPr id="3" name="Group 11"/>
          <p:cNvGrpSpPr>
            <a:grpSpLocks/>
          </p:cNvGrpSpPr>
          <p:nvPr/>
        </p:nvGrpSpPr>
        <p:grpSpPr bwMode="auto">
          <a:xfrm>
            <a:off x="4572000" y="1524000"/>
            <a:ext cx="4318000" cy="579438"/>
            <a:chOff x="2880" y="960"/>
            <a:chExt cx="2720" cy="365"/>
          </a:xfrm>
        </p:grpSpPr>
        <p:sp>
          <p:nvSpPr>
            <p:cNvPr id="299020" name="Text Box 12"/>
            <p:cNvSpPr txBox="1">
              <a:spLocks noChangeArrowheads="1"/>
            </p:cNvSpPr>
            <p:nvPr/>
          </p:nvSpPr>
          <p:spPr bwMode="auto">
            <a:xfrm>
              <a:off x="3040" y="960"/>
              <a:ext cx="2560" cy="365"/>
            </a:xfrm>
            <a:prstGeom prst="rect">
              <a:avLst/>
            </a:prstGeom>
            <a:noFill/>
            <a:ln w="9525">
              <a:noFill/>
              <a:miter lim="800000"/>
              <a:headEnd/>
              <a:tailEnd/>
            </a:ln>
            <a:effectLst/>
          </p:spPr>
          <p:txBody>
            <a:bodyPr wrap="none">
              <a:spAutoFit/>
            </a:bodyPr>
            <a:lstStyle/>
            <a:p>
              <a:r>
                <a:rPr lang="en-US">
                  <a:solidFill>
                    <a:srgbClr val="000096"/>
                  </a:solidFill>
                </a:rPr>
                <a:t>higher gain at lower GEM voltages</a:t>
              </a:r>
            </a:p>
            <a:p>
              <a:r>
                <a:rPr lang="en-US" sz="1200">
                  <a:solidFill>
                    <a:srgbClr val="000096"/>
                  </a:solidFill>
                </a:rPr>
                <a:t>[S. Bachmann, B. Ketzer et al., NIM A479, 294 (2001)] </a:t>
              </a:r>
            </a:p>
          </p:txBody>
        </p:sp>
        <p:sp>
          <p:nvSpPr>
            <p:cNvPr id="299021" name="AutoShape 13"/>
            <p:cNvSpPr>
              <a:spLocks noChangeArrowheads="1"/>
            </p:cNvSpPr>
            <p:nvPr/>
          </p:nvSpPr>
          <p:spPr bwMode="auto">
            <a:xfrm>
              <a:off x="2880" y="1056"/>
              <a:ext cx="192" cy="96"/>
            </a:xfrm>
            <a:prstGeom prst="righ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endParaRPr lang="de-DE"/>
            </a:p>
          </p:txBody>
        </p:sp>
      </p:grpSp>
      <p:grpSp>
        <p:nvGrpSpPr>
          <p:cNvPr id="4" name="Group 16"/>
          <p:cNvGrpSpPr>
            <a:grpSpLocks/>
          </p:cNvGrpSpPr>
          <p:nvPr/>
        </p:nvGrpSpPr>
        <p:grpSpPr bwMode="auto">
          <a:xfrm>
            <a:off x="4572000" y="2133600"/>
            <a:ext cx="4232275" cy="579438"/>
            <a:chOff x="2880" y="1344"/>
            <a:chExt cx="2666" cy="365"/>
          </a:xfrm>
        </p:grpSpPr>
        <p:sp>
          <p:nvSpPr>
            <p:cNvPr id="299025" name="Text Box 17"/>
            <p:cNvSpPr txBox="1">
              <a:spLocks noChangeArrowheads="1"/>
            </p:cNvSpPr>
            <p:nvPr/>
          </p:nvSpPr>
          <p:spPr bwMode="auto">
            <a:xfrm>
              <a:off x="3040" y="1344"/>
              <a:ext cx="2506" cy="365"/>
            </a:xfrm>
            <a:prstGeom prst="rect">
              <a:avLst/>
            </a:prstGeom>
            <a:noFill/>
            <a:ln w="9525">
              <a:noFill/>
              <a:miter lim="800000"/>
              <a:headEnd/>
              <a:tailEnd/>
            </a:ln>
            <a:effectLst/>
          </p:spPr>
          <p:txBody>
            <a:bodyPr wrap="none">
              <a:spAutoFit/>
            </a:bodyPr>
            <a:lstStyle/>
            <a:p>
              <a:r>
                <a:rPr lang="en-US">
                  <a:solidFill>
                    <a:srgbClr val="000096"/>
                  </a:solidFill>
                </a:rPr>
                <a:t>discharge prevention</a:t>
              </a:r>
            </a:p>
            <a:p>
              <a:r>
                <a:rPr lang="en-US" sz="1200">
                  <a:solidFill>
                    <a:srgbClr val="000096"/>
                  </a:solidFill>
                </a:rPr>
                <a:t>[B. Ketzer et al., IEEE Trans. Nucl. Sci. 48, 1065 (2001)]</a:t>
              </a:r>
            </a:p>
          </p:txBody>
        </p:sp>
        <p:sp>
          <p:nvSpPr>
            <p:cNvPr id="299026" name="AutoShape 18"/>
            <p:cNvSpPr>
              <a:spLocks noChangeArrowheads="1"/>
            </p:cNvSpPr>
            <p:nvPr/>
          </p:nvSpPr>
          <p:spPr bwMode="auto">
            <a:xfrm>
              <a:off x="2880" y="1440"/>
              <a:ext cx="192" cy="96"/>
            </a:xfrm>
            <a:prstGeom prst="righ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endParaRPr lang="de-DE"/>
            </a:p>
          </p:txBody>
        </p:sp>
      </p:grpSp>
      <p:grpSp>
        <p:nvGrpSpPr>
          <p:cNvPr id="5" name="Group 22"/>
          <p:cNvGrpSpPr>
            <a:grpSpLocks/>
          </p:cNvGrpSpPr>
          <p:nvPr/>
        </p:nvGrpSpPr>
        <p:grpSpPr bwMode="auto">
          <a:xfrm>
            <a:off x="4572000" y="2743200"/>
            <a:ext cx="3976688" cy="579438"/>
            <a:chOff x="2880" y="1728"/>
            <a:chExt cx="2505" cy="365"/>
          </a:xfrm>
        </p:grpSpPr>
        <p:sp>
          <p:nvSpPr>
            <p:cNvPr id="299031" name="Text Box 23"/>
            <p:cNvSpPr txBox="1">
              <a:spLocks noChangeArrowheads="1"/>
            </p:cNvSpPr>
            <p:nvPr/>
          </p:nvSpPr>
          <p:spPr bwMode="auto">
            <a:xfrm>
              <a:off x="3040" y="1728"/>
              <a:ext cx="2345" cy="365"/>
            </a:xfrm>
            <a:prstGeom prst="rect">
              <a:avLst/>
            </a:prstGeom>
            <a:noFill/>
            <a:ln w="9525">
              <a:noFill/>
              <a:miter lim="800000"/>
              <a:headEnd/>
              <a:tailEnd/>
            </a:ln>
            <a:effectLst/>
          </p:spPr>
          <p:txBody>
            <a:bodyPr wrap="none">
              <a:spAutoFit/>
            </a:bodyPr>
            <a:lstStyle/>
            <a:p>
              <a:r>
                <a:rPr lang="en-US">
                  <a:solidFill>
                    <a:srgbClr val="000096"/>
                  </a:solidFill>
                </a:rPr>
                <a:t>no aging up to 7 mC/mm</a:t>
              </a:r>
              <a:r>
                <a:rPr lang="en-US" baseline="30000">
                  <a:solidFill>
                    <a:srgbClr val="000096"/>
                  </a:solidFill>
                </a:rPr>
                <a:t>2</a:t>
              </a:r>
            </a:p>
            <a:p>
              <a:r>
                <a:rPr lang="en-US" sz="1200">
                  <a:solidFill>
                    <a:srgbClr val="000096"/>
                  </a:solidFill>
                </a:rPr>
                <a:t>[C. Altunbas, B. Ketzer et al., NIM A515, 249 (2003)]</a:t>
              </a:r>
            </a:p>
          </p:txBody>
        </p:sp>
        <p:sp>
          <p:nvSpPr>
            <p:cNvPr id="299032" name="AutoShape 24"/>
            <p:cNvSpPr>
              <a:spLocks noChangeArrowheads="1"/>
            </p:cNvSpPr>
            <p:nvPr/>
          </p:nvSpPr>
          <p:spPr bwMode="auto">
            <a:xfrm>
              <a:off x="2880" y="1824"/>
              <a:ext cx="192" cy="96"/>
            </a:xfrm>
            <a:prstGeom prst="righ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endParaRPr lang="de-DE"/>
            </a:p>
          </p:txBody>
        </p:sp>
      </p:grpSp>
      <p:sp>
        <p:nvSpPr>
          <p:cNvPr id="299036" name="Text Box 28"/>
          <p:cNvSpPr txBox="1">
            <a:spLocks noChangeArrowheads="1"/>
          </p:cNvSpPr>
          <p:nvPr/>
        </p:nvSpPr>
        <p:spPr bwMode="auto">
          <a:xfrm>
            <a:off x="4572000" y="1052513"/>
            <a:ext cx="3155950" cy="396875"/>
          </a:xfrm>
          <a:prstGeom prst="rect">
            <a:avLst/>
          </a:prstGeom>
          <a:noFill/>
          <a:ln w="9525">
            <a:noFill/>
            <a:miter lim="800000"/>
            <a:headEnd/>
            <a:tailEnd/>
          </a:ln>
          <a:effectLst/>
        </p:spPr>
        <p:txBody>
          <a:bodyPr wrap="none">
            <a:spAutoFit/>
          </a:bodyPr>
          <a:lstStyle/>
          <a:p>
            <a:r>
              <a:rPr lang="en-US" b="1">
                <a:solidFill>
                  <a:srgbClr val="FF0000"/>
                </a:solidFill>
              </a:rPr>
              <a:t>Triple GEM amplification</a:t>
            </a:r>
          </a:p>
        </p:txBody>
      </p:sp>
      <p:sp>
        <p:nvSpPr>
          <p:cNvPr id="23" name="Text Box 25"/>
          <p:cNvSpPr txBox="1">
            <a:spLocks noChangeArrowheads="1"/>
          </p:cNvSpPr>
          <p:nvPr/>
        </p:nvSpPr>
        <p:spPr bwMode="auto">
          <a:xfrm>
            <a:off x="131763" y="4365104"/>
            <a:ext cx="4243469" cy="2169825"/>
          </a:xfrm>
          <a:prstGeom prst="rect">
            <a:avLst/>
          </a:prstGeom>
          <a:noFill/>
          <a:ln w="9525">
            <a:noFill/>
            <a:miter lim="800000"/>
            <a:headEnd/>
            <a:tailEnd/>
          </a:ln>
          <a:effectLst/>
        </p:spPr>
        <p:txBody>
          <a:bodyPr wrap="none">
            <a:spAutoFit/>
          </a:bodyPr>
          <a:lstStyle/>
          <a:p>
            <a:pPr>
              <a:spcAft>
                <a:spcPct val="25000"/>
              </a:spcAft>
              <a:buFontTx/>
              <a:buChar char="•"/>
            </a:pPr>
            <a:r>
              <a:rPr lang="en-US" dirty="0">
                <a:solidFill>
                  <a:srgbClr val="000096"/>
                </a:solidFill>
              </a:rPr>
              <a:t> GEM: </a:t>
            </a:r>
            <a:r>
              <a:rPr lang="en-US" b="1" dirty="0">
                <a:solidFill>
                  <a:srgbClr val="FF0000"/>
                </a:solidFill>
              </a:rPr>
              <a:t>G</a:t>
            </a:r>
            <a:r>
              <a:rPr lang="en-US" dirty="0">
                <a:solidFill>
                  <a:srgbClr val="000096"/>
                </a:solidFill>
              </a:rPr>
              <a:t>as </a:t>
            </a:r>
            <a:r>
              <a:rPr lang="en-US" b="1" dirty="0">
                <a:solidFill>
                  <a:srgbClr val="FF0000"/>
                </a:solidFill>
              </a:rPr>
              <a:t>E</a:t>
            </a:r>
            <a:r>
              <a:rPr lang="en-US" dirty="0">
                <a:solidFill>
                  <a:srgbClr val="000096"/>
                </a:solidFill>
              </a:rPr>
              <a:t>lectron </a:t>
            </a:r>
            <a:r>
              <a:rPr lang="en-US" b="1" dirty="0">
                <a:solidFill>
                  <a:srgbClr val="FF0000"/>
                </a:solidFill>
              </a:rPr>
              <a:t>M</a:t>
            </a:r>
            <a:r>
              <a:rPr lang="en-US" dirty="0">
                <a:solidFill>
                  <a:srgbClr val="000096"/>
                </a:solidFill>
              </a:rPr>
              <a:t>ultiplier</a:t>
            </a:r>
          </a:p>
          <a:p>
            <a:pPr>
              <a:spcAft>
                <a:spcPct val="25000"/>
              </a:spcAft>
            </a:pPr>
            <a:r>
              <a:rPr lang="en-US" sz="1200" dirty="0">
                <a:solidFill>
                  <a:srgbClr val="000096"/>
                </a:solidFill>
              </a:rPr>
              <a:t>  </a:t>
            </a:r>
            <a:r>
              <a:rPr lang="de-DE" sz="1200" dirty="0">
                <a:solidFill>
                  <a:srgbClr val="000096"/>
                </a:solidFill>
              </a:rPr>
              <a:t>[F. </a:t>
            </a:r>
            <a:r>
              <a:rPr lang="de-DE" sz="1200" dirty="0" err="1">
                <a:solidFill>
                  <a:srgbClr val="000096"/>
                </a:solidFill>
              </a:rPr>
              <a:t>Sauli</a:t>
            </a:r>
            <a:r>
              <a:rPr lang="de-DE" sz="1200" dirty="0">
                <a:solidFill>
                  <a:srgbClr val="000096"/>
                </a:solidFill>
              </a:rPr>
              <a:t>, NIM A386, 531 (1997)]</a:t>
            </a:r>
            <a:endParaRPr lang="en-GB" sz="1200" dirty="0">
              <a:solidFill>
                <a:srgbClr val="000096"/>
              </a:solidFill>
            </a:endParaRPr>
          </a:p>
          <a:p>
            <a:pPr>
              <a:spcAft>
                <a:spcPct val="25000"/>
              </a:spcAft>
              <a:buFontTx/>
              <a:buChar char="•"/>
            </a:pPr>
            <a:r>
              <a:rPr lang="en-US" dirty="0">
                <a:solidFill>
                  <a:srgbClr val="000096"/>
                </a:solidFill>
              </a:rPr>
              <a:t> </a:t>
            </a:r>
            <a:r>
              <a:rPr lang="en-US" dirty="0" smtClean="0">
                <a:solidFill>
                  <a:srgbClr val="000096"/>
                </a:solidFill>
              </a:rPr>
              <a:t>Thin </a:t>
            </a:r>
            <a:r>
              <a:rPr lang="en-US" dirty="0" smtClean="0">
                <a:solidFill>
                  <a:srgbClr val="FF0000"/>
                </a:solidFill>
              </a:rPr>
              <a:t>polyimide</a:t>
            </a:r>
            <a:r>
              <a:rPr lang="en-US" dirty="0" smtClean="0">
                <a:solidFill>
                  <a:srgbClr val="000096"/>
                </a:solidFill>
              </a:rPr>
              <a:t> foil, typ. 50 </a:t>
            </a:r>
            <a:r>
              <a:rPr lang="en-US" dirty="0" smtClean="0">
                <a:solidFill>
                  <a:srgbClr val="000096"/>
                </a:solidFill>
                <a:latin typeface="Symbol" pitchFamily="18" charset="2"/>
              </a:rPr>
              <a:t>m</a:t>
            </a:r>
            <a:r>
              <a:rPr lang="en-US" dirty="0" smtClean="0">
                <a:solidFill>
                  <a:srgbClr val="000096"/>
                </a:solidFill>
                <a:latin typeface="Times New Roman" pitchFamily="18" charset="0"/>
              </a:rPr>
              <a:t>m</a:t>
            </a:r>
          </a:p>
          <a:p>
            <a:pPr>
              <a:spcAft>
                <a:spcPct val="25000"/>
              </a:spcAft>
              <a:buFontTx/>
              <a:buChar char="•"/>
            </a:pPr>
            <a:r>
              <a:rPr lang="en-US" dirty="0" smtClean="0">
                <a:solidFill>
                  <a:srgbClr val="000096"/>
                </a:solidFill>
                <a:latin typeface="Times New Roman" pitchFamily="18" charset="0"/>
              </a:rPr>
              <a:t> </a:t>
            </a:r>
            <a:r>
              <a:rPr lang="en-US" dirty="0" smtClean="0">
                <a:solidFill>
                  <a:srgbClr val="FF0000"/>
                </a:solidFill>
              </a:rPr>
              <a:t>Cu-clad</a:t>
            </a:r>
            <a:r>
              <a:rPr lang="en-US" dirty="0" smtClean="0">
                <a:solidFill>
                  <a:srgbClr val="000096"/>
                </a:solidFill>
              </a:rPr>
              <a:t> on both sides, typ. 5 </a:t>
            </a:r>
            <a:r>
              <a:rPr lang="en-US" dirty="0" smtClean="0">
                <a:solidFill>
                  <a:srgbClr val="000096"/>
                </a:solidFill>
                <a:latin typeface="Symbol" pitchFamily="18" charset="2"/>
              </a:rPr>
              <a:t>m</a:t>
            </a:r>
            <a:r>
              <a:rPr lang="en-US" dirty="0" smtClean="0">
                <a:solidFill>
                  <a:srgbClr val="000096"/>
                </a:solidFill>
                <a:latin typeface="Times New Roman" pitchFamily="18" charset="0"/>
              </a:rPr>
              <a:t>m</a:t>
            </a:r>
          </a:p>
          <a:p>
            <a:pPr>
              <a:spcAft>
                <a:spcPct val="25000"/>
              </a:spcAft>
              <a:buFontTx/>
              <a:buChar char="•"/>
            </a:pPr>
            <a:r>
              <a:rPr lang="en-US" dirty="0" smtClean="0">
                <a:solidFill>
                  <a:srgbClr val="000096"/>
                </a:solidFill>
                <a:latin typeface="Times New Roman" pitchFamily="18" charset="0"/>
              </a:rPr>
              <a:t> </a:t>
            </a:r>
            <a:r>
              <a:rPr lang="en-US" dirty="0" smtClean="0">
                <a:solidFill>
                  <a:srgbClr val="000096"/>
                </a:solidFill>
              </a:rPr>
              <a:t>Photolithography: ~ 10</a:t>
            </a:r>
            <a:r>
              <a:rPr lang="en-US" baseline="30000" dirty="0" smtClean="0">
                <a:solidFill>
                  <a:srgbClr val="000096"/>
                </a:solidFill>
              </a:rPr>
              <a:t>4</a:t>
            </a:r>
            <a:r>
              <a:rPr lang="en-US" dirty="0" smtClean="0">
                <a:solidFill>
                  <a:srgbClr val="000096"/>
                </a:solidFill>
              </a:rPr>
              <a:t> holes/cm</a:t>
            </a:r>
            <a:r>
              <a:rPr lang="en-US" baseline="30000" dirty="0" smtClean="0">
                <a:solidFill>
                  <a:srgbClr val="000096"/>
                </a:solidFill>
              </a:rPr>
              <a:t>2 </a:t>
            </a:r>
            <a:endParaRPr lang="en-US" dirty="0" smtClean="0">
              <a:solidFill>
                <a:srgbClr val="000096"/>
              </a:solidFill>
            </a:endParaRPr>
          </a:p>
          <a:p>
            <a:pPr>
              <a:spcAft>
                <a:spcPct val="25000"/>
              </a:spcAft>
              <a:buFontTx/>
              <a:buChar char="•"/>
            </a:pPr>
            <a:r>
              <a:rPr lang="en-US" dirty="0" smtClean="0">
                <a:solidFill>
                  <a:srgbClr val="000096"/>
                </a:solidFill>
              </a:rPr>
              <a:t> </a:t>
            </a:r>
            <a:r>
              <a:rPr lang="en-US" dirty="0" smtClean="0">
                <a:solidFill>
                  <a:srgbClr val="FF0000"/>
                </a:solidFill>
              </a:rPr>
              <a:t>Granularity</a:t>
            </a:r>
            <a:r>
              <a:rPr lang="en-US" dirty="0" smtClean="0">
                <a:solidFill>
                  <a:srgbClr val="000096"/>
                </a:solidFill>
              </a:rPr>
              <a:t> 10×higher than MWPC</a:t>
            </a:r>
          </a:p>
        </p:txBody>
      </p:sp>
      <p:pic>
        <p:nvPicPr>
          <p:cNvPr id="24" name="Picture 2" descr="C:\Users\ketzer\graphics\compass\pixelgem\results\2011\GP03XY\surface_tum\rem\sample2\sample2 10.tif"/>
          <p:cNvPicPr>
            <a:picLocks noChangeAspect="1" noChangeArrowheads="1"/>
          </p:cNvPicPr>
          <p:nvPr/>
        </p:nvPicPr>
        <p:blipFill>
          <a:blip r:embed="rId3" cstate="print"/>
          <a:srcRect/>
          <a:stretch>
            <a:fillRect/>
          </a:stretch>
        </p:blipFill>
        <p:spPr bwMode="auto">
          <a:xfrm>
            <a:off x="179512" y="1124744"/>
            <a:ext cx="4176464" cy="3132348"/>
          </a:xfrm>
          <a:prstGeom prst="rect">
            <a:avLst/>
          </a:prstGeom>
          <a:noFill/>
        </p:spPr>
      </p:pic>
      <p:sp>
        <p:nvSpPr>
          <p:cNvPr id="2" name="Datumsplatzhalter 1"/>
          <p:cNvSpPr>
            <a:spLocks noGrp="1"/>
          </p:cNvSpPr>
          <p:nvPr>
            <p:ph type="dt" sz="half" idx="10"/>
          </p:nvPr>
        </p:nvSpPr>
        <p:spPr/>
        <p:txBody>
          <a:bodyPr/>
          <a:lstStyle/>
          <a:p>
            <a:r>
              <a:rPr lang="de-DE" smtClean="0"/>
              <a:t>GEM Detectors</a:t>
            </a:r>
            <a:endParaRPr lang="de-DE"/>
          </a:p>
        </p:txBody>
      </p:sp>
      <p:sp>
        <p:nvSpPr>
          <p:cNvPr id="6" name="Fußzeilenplatzhalter 5"/>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1559727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Challenges</a:t>
            </a:r>
            <a:endParaRPr lang="de-DE" dirty="0"/>
          </a:p>
        </p:txBody>
      </p:sp>
      <p:sp>
        <p:nvSpPr>
          <p:cNvPr id="4" name="TextBox 3"/>
          <p:cNvSpPr txBox="1"/>
          <p:nvPr/>
        </p:nvSpPr>
        <p:spPr>
          <a:xfrm>
            <a:off x="4427984" y="5333146"/>
            <a:ext cx="2073003" cy="1169551"/>
          </a:xfrm>
          <a:prstGeom prst="rect">
            <a:avLst/>
          </a:prstGeom>
          <a:noFill/>
        </p:spPr>
        <p:txBody>
          <a:bodyPr wrap="none" rtlCol="0">
            <a:spAutoFit/>
          </a:bodyPr>
          <a:lstStyle/>
          <a:p>
            <a:pPr>
              <a:spcBef>
                <a:spcPts val="600"/>
              </a:spcBef>
            </a:pPr>
            <a:r>
              <a:rPr lang="en-US" b="1" dirty="0" smtClean="0">
                <a:solidFill>
                  <a:srgbClr val="FF0000"/>
                </a:solidFill>
              </a:rPr>
              <a:t>Special shapes</a:t>
            </a:r>
          </a:p>
          <a:p>
            <a:pPr lvl="1">
              <a:spcBef>
                <a:spcPts val="600"/>
              </a:spcBef>
              <a:buFont typeface="Arial" pitchFamily="34" charset="0"/>
              <a:buChar char="•"/>
            </a:pPr>
            <a:r>
              <a:rPr lang="en-US" dirty="0" smtClean="0">
                <a:solidFill>
                  <a:srgbClr val="000096"/>
                </a:solidFill>
              </a:rPr>
              <a:t> cylindrical</a:t>
            </a:r>
          </a:p>
          <a:p>
            <a:pPr lvl="1">
              <a:spcBef>
                <a:spcPts val="600"/>
              </a:spcBef>
              <a:buFont typeface="Arial" pitchFamily="34" charset="0"/>
              <a:buChar char="•"/>
            </a:pPr>
            <a:r>
              <a:rPr lang="en-US" dirty="0" smtClean="0">
                <a:solidFill>
                  <a:srgbClr val="000096"/>
                </a:solidFill>
              </a:rPr>
              <a:t> spherical</a:t>
            </a:r>
            <a:endParaRPr lang="de-DE" dirty="0">
              <a:solidFill>
                <a:srgbClr val="000096"/>
              </a:solidFill>
            </a:endParaRPr>
          </a:p>
        </p:txBody>
      </p:sp>
      <p:pic>
        <p:nvPicPr>
          <p:cNvPr id="246788" name="Picture 4"/>
          <p:cNvPicPr>
            <a:picLocks noChangeAspect="1" noChangeArrowheads="1"/>
          </p:cNvPicPr>
          <p:nvPr/>
        </p:nvPicPr>
        <p:blipFill>
          <a:blip r:embed="rId2" cstate="print"/>
          <a:srcRect/>
          <a:stretch>
            <a:fillRect/>
          </a:stretch>
        </p:blipFill>
        <p:spPr bwMode="auto">
          <a:xfrm>
            <a:off x="3491880" y="2708920"/>
            <a:ext cx="2095500" cy="2085975"/>
          </a:xfrm>
          <a:prstGeom prst="rect">
            <a:avLst/>
          </a:prstGeom>
          <a:noFill/>
          <a:ln w="9525">
            <a:noFill/>
            <a:miter lim="800000"/>
            <a:headEnd/>
            <a:tailEnd/>
          </a:ln>
        </p:spPr>
      </p:pic>
      <p:sp>
        <p:nvSpPr>
          <p:cNvPr id="6" name="TextBox 5"/>
          <p:cNvSpPr txBox="1"/>
          <p:nvPr/>
        </p:nvSpPr>
        <p:spPr>
          <a:xfrm>
            <a:off x="123905" y="2403465"/>
            <a:ext cx="3223959" cy="1169551"/>
          </a:xfrm>
          <a:prstGeom prst="rect">
            <a:avLst/>
          </a:prstGeom>
          <a:noFill/>
        </p:spPr>
        <p:txBody>
          <a:bodyPr wrap="none" rtlCol="0">
            <a:spAutoFit/>
          </a:bodyPr>
          <a:lstStyle/>
          <a:p>
            <a:pPr>
              <a:spcBef>
                <a:spcPts val="600"/>
              </a:spcBef>
            </a:pPr>
            <a:r>
              <a:rPr lang="en-US" b="1" dirty="0" smtClean="0">
                <a:solidFill>
                  <a:srgbClr val="FF0000"/>
                </a:solidFill>
              </a:rPr>
              <a:t>Higher rates</a:t>
            </a:r>
          </a:p>
          <a:p>
            <a:pPr>
              <a:spcBef>
                <a:spcPts val="600"/>
              </a:spcBef>
              <a:buFont typeface="Arial" pitchFamily="34" charset="0"/>
              <a:buChar char="•"/>
            </a:pPr>
            <a:r>
              <a:rPr lang="en-US" dirty="0" smtClean="0">
                <a:solidFill>
                  <a:srgbClr val="000096"/>
                </a:solidFill>
              </a:rPr>
              <a:t> Pixel readout</a:t>
            </a:r>
          </a:p>
          <a:p>
            <a:pPr>
              <a:spcBef>
                <a:spcPts val="600"/>
              </a:spcBef>
              <a:buFont typeface="Arial" pitchFamily="34" charset="0"/>
              <a:buChar char="•"/>
            </a:pPr>
            <a:r>
              <a:rPr lang="en-US" dirty="0" smtClean="0">
                <a:solidFill>
                  <a:srgbClr val="000096"/>
                </a:solidFill>
              </a:rPr>
              <a:t> Ion backflow suppression</a:t>
            </a:r>
          </a:p>
        </p:txBody>
      </p:sp>
      <p:sp>
        <p:nvSpPr>
          <p:cNvPr id="7" name="TextBox 6"/>
          <p:cNvSpPr txBox="1"/>
          <p:nvPr/>
        </p:nvSpPr>
        <p:spPr>
          <a:xfrm>
            <a:off x="2867001" y="980728"/>
            <a:ext cx="3001143" cy="1169551"/>
          </a:xfrm>
          <a:prstGeom prst="rect">
            <a:avLst/>
          </a:prstGeom>
          <a:noFill/>
        </p:spPr>
        <p:txBody>
          <a:bodyPr wrap="none" rtlCol="0">
            <a:spAutoFit/>
          </a:bodyPr>
          <a:lstStyle/>
          <a:p>
            <a:pPr>
              <a:spcBef>
                <a:spcPts val="600"/>
              </a:spcBef>
            </a:pPr>
            <a:r>
              <a:rPr lang="en-US" b="1" dirty="0" smtClean="0">
                <a:solidFill>
                  <a:srgbClr val="FF0000"/>
                </a:solidFill>
              </a:rPr>
              <a:t>Larger active areas</a:t>
            </a:r>
          </a:p>
          <a:p>
            <a:pPr lvl="1">
              <a:spcBef>
                <a:spcPts val="600"/>
              </a:spcBef>
              <a:buFont typeface="Arial" pitchFamily="34" charset="0"/>
              <a:buChar char="•"/>
            </a:pPr>
            <a:r>
              <a:rPr lang="en-US" dirty="0" smtClean="0">
                <a:solidFill>
                  <a:srgbClr val="000096"/>
                </a:solidFill>
              </a:rPr>
              <a:t> Bulk </a:t>
            </a:r>
            <a:r>
              <a:rPr lang="en-US" dirty="0" err="1" smtClean="0">
                <a:solidFill>
                  <a:srgbClr val="000096"/>
                </a:solidFill>
              </a:rPr>
              <a:t>Micromegas</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Single-mask GEMs</a:t>
            </a:r>
          </a:p>
        </p:txBody>
      </p:sp>
      <p:sp>
        <p:nvSpPr>
          <p:cNvPr id="8" name="TextBox 7"/>
          <p:cNvSpPr txBox="1"/>
          <p:nvPr/>
        </p:nvSpPr>
        <p:spPr>
          <a:xfrm>
            <a:off x="5516084" y="2708920"/>
            <a:ext cx="3627916" cy="1938992"/>
          </a:xfrm>
          <a:prstGeom prst="rect">
            <a:avLst/>
          </a:prstGeom>
          <a:noFill/>
        </p:spPr>
        <p:txBody>
          <a:bodyPr wrap="none" rtlCol="0">
            <a:spAutoFit/>
          </a:bodyPr>
          <a:lstStyle/>
          <a:p>
            <a:pPr>
              <a:spcBef>
                <a:spcPts val="600"/>
              </a:spcBef>
            </a:pPr>
            <a:r>
              <a:rPr lang="en-US" b="1" dirty="0" smtClean="0">
                <a:solidFill>
                  <a:srgbClr val="FF0000"/>
                </a:solidFill>
              </a:rPr>
              <a:t>Aging, discharge protection</a:t>
            </a:r>
          </a:p>
          <a:p>
            <a:pPr lvl="1">
              <a:spcBef>
                <a:spcPts val="600"/>
              </a:spcBef>
              <a:buFont typeface="Arial" pitchFamily="34" charset="0"/>
              <a:buChar char="•"/>
            </a:pPr>
            <a:r>
              <a:rPr lang="en-US" dirty="0" smtClean="0">
                <a:solidFill>
                  <a:srgbClr val="000096"/>
                </a:solidFill>
              </a:rPr>
              <a:t> Materials</a:t>
            </a:r>
          </a:p>
          <a:p>
            <a:pPr lvl="1">
              <a:spcBef>
                <a:spcPts val="600"/>
              </a:spcBef>
              <a:buFont typeface="Arial" pitchFamily="34" charset="0"/>
              <a:buChar char="•"/>
            </a:pPr>
            <a:r>
              <a:rPr lang="en-US" dirty="0" smtClean="0">
                <a:solidFill>
                  <a:srgbClr val="000096"/>
                </a:solidFill>
              </a:rPr>
              <a:t> Multi-stage amplification </a:t>
            </a:r>
          </a:p>
          <a:p>
            <a:pPr lvl="1">
              <a:spcBef>
                <a:spcPts val="600"/>
              </a:spcBef>
              <a:buFont typeface="Arial" pitchFamily="34" charset="0"/>
              <a:buChar char="•"/>
            </a:pPr>
            <a:r>
              <a:rPr lang="en-US" dirty="0" smtClean="0">
                <a:solidFill>
                  <a:srgbClr val="000096"/>
                </a:solidFill>
              </a:rPr>
              <a:t> Segmentation</a:t>
            </a:r>
          </a:p>
          <a:p>
            <a:pPr lvl="1">
              <a:spcBef>
                <a:spcPts val="600"/>
              </a:spcBef>
              <a:buFont typeface="Arial" pitchFamily="34" charset="0"/>
              <a:buChar char="•"/>
            </a:pPr>
            <a:r>
              <a:rPr lang="en-US" dirty="0" smtClean="0">
                <a:solidFill>
                  <a:srgbClr val="000096"/>
                </a:solidFill>
              </a:rPr>
              <a:t> Resistive coating</a:t>
            </a:r>
          </a:p>
        </p:txBody>
      </p:sp>
      <p:sp>
        <p:nvSpPr>
          <p:cNvPr id="9" name="TextBox 8"/>
          <p:cNvSpPr txBox="1"/>
          <p:nvPr/>
        </p:nvSpPr>
        <p:spPr>
          <a:xfrm>
            <a:off x="683568" y="4509120"/>
            <a:ext cx="2449710" cy="1169551"/>
          </a:xfrm>
          <a:prstGeom prst="rect">
            <a:avLst/>
          </a:prstGeom>
          <a:noFill/>
        </p:spPr>
        <p:txBody>
          <a:bodyPr wrap="none" rtlCol="0">
            <a:spAutoFit/>
          </a:bodyPr>
          <a:lstStyle/>
          <a:p>
            <a:pPr>
              <a:spcBef>
                <a:spcPts val="600"/>
              </a:spcBef>
            </a:pPr>
            <a:r>
              <a:rPr lang="en-US" b="1" dirty="0" smtClean="0">
                <a:solidFill>
                  <a:srgbClr val="FF0000"/>
                </a:solidFill>
              </a:rPr>
              <a:t>Higher resolutions</a:t>
            </a: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latin typeface="Symbol" pitchFamily="18" charset="2"/>
              </a:rPr>
              <a:t>m</a:t>
            </a:r>
            <a:r>
              <a:rPr lang="en-US" dirty="0" err="1" smtClean="0">
                <a:solidFill>
                  <a:srgbClr val="000096"/>
                </a:solidFill>
              </a:rPr>
              <a:t>Pixel</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rPr>
              <a:t>GridPix</a:t>
            </a:r>
            <a:endParaRPr lang="en-US" dirty="0" smtClean="0">
              <a:solidFill>
                <a:srgbClr val="000096"/>
              </a:solidFill>
            </a:endParaRPr>
          </a:p>
        </p:txBody>
      </p:sp>
      <p:sp>
        <p:nvSpPr>
          <p:cNvPr id="10" name="Rounded Rectangle 9"/>
          <p:cNvSpPr/>
          <p:nvPr/>
        </p:nvSpPr>
        <p:spPr>
          <a:xfrm>
            <a:off x="683568" y="4509120"/>
            <a:ext cx="2448272" cy="1224136"/>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Datumsplatzhalter 11"/>
          <p:cNvSpPr>
            <a:spLocks noGrp="1"/>
          </p:cNvSpPr>
          <p:nvPr>
            <p:ph type="dt" sz="half" idx="10"/>
          </p:nvPr>
        </p:nvSpPr>
        <p:spPr/>
        <p:txBody>
          <a:bodyPr/>
          <a:lstStyle/>
          <a:p>
            <a:r>
              <a:rPr lang="de-DE" smtClean="0"/>
              <a:t>GEM Detectors</a:t>
            </a:r>
            <a:endParaRPr lang="de-DE"/>
          </a:p>
        </p:txBody>
      </p:sp>
      <p:sp>
        <p:nvSpPr>
          <p:cNvPr id="13" name="Fußzeilenplatzhalter 12"/>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92147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noChangeAspect="1"/>
          </p:cNvGrpSpPr>
          <p:nvPr/>
        </p:nvGrpSpPr>
        <p:grpSpPr bwMode="auto">
          <a:xfrm>
            <a:off x="6157913" y="4006850"/>
            <a:ext cx="2590800" cy="2590800"/>
            <a:chOff x="3098" y="2424"/>
            <a:chExt cx="1781" cy="1648"/>
          </a:xfrm>
        </p:grpSpPr>
        <p:pic>
          <p:nvPicPr>
            <p:cNvPr id="36885" name="Picture 21" descr="DSC00757"/>
            <p:cNvPicPr>
              <a:picLocks noChangeAspect="1" noChangeArrowheads="1"/>
            </p:cNvPicPr>
            <p:nvPr/>
          </p:nvPicPr>
          <p:blipFill>
            <a:blip r:embed="rId2" cstate="print"/>
            <a:srcRect l="26813" t="34938" r="46219" b="30438"/>
            <a:stretch>
              <a:fillRect/>
            </a:stretch>
          </p:blipFill>
          <p:spPr bwMode="auto">
            <a:xfrm>
              <a:off x="3098" y="2424"/>
              <a:ext cx="1781" cy="1648"/>
            </a:xfrm>
            <a:prstGeom prst="rect">
              <a:avLst/>
            </a:prstGeom>
            <a:noFill/>
            <a:ln w="9525">
              <a:noFill/>
              <a:miter lim="800000"/>
              <a:headEnd/>
              <a:tailEnd/>
            </a:ln>
          </p:spPr>
        </p:pic>
        <p:pic>
          <p:nvPicPr>
            <p:cNvPr id="36886" name="Picture 22" descr="DSCN1142"/>
            <p:cNvPicPr>
              <a:picLocks noChangeAspect="1" noChangeArrowheads="1"/>
            </p:cNvPicPr>
            <p:nvPr/>
          </p:nvPicPr>
          <p:blipFill>
            <a:blip r:embed="rId3" cstate="print"/>
            <a:srcRect/>
            <a:stretch>
              <a:fillRect/>
            </a:stretch>
          </p:blipFill>
          <p:spPr bwMode="auto">
            <a:xfrm>
              <a:off x="3105" y="3571"/>
              <a:ext cx="687" cy="494"/>
            </a:xfrm>
            <a:prstGeom prst="rect">
              <a:avLst/>
            </a:prstGeom>
            <a:noFill/>
            <a:ln w="12700">
              <a:solidFill>
                <a:srgbClr val="FF0000"/>
              </a:solidFill>
              <a:miter lim="800000"/>
              <a:headEnd/>
              <a:tailEnd/>
            </a:ln>
          </p:spPr>
        </p:pic>
        <p:sp>
          <p:nvSpPr>
            <p:cNvPr id="36887" name="Rectangle 23"/>
            <p:cNvSpPr>
              <a:spLocks noChangeAspect="1" noChangeArrowheads="1"/>
            </p:cNvSpPr>
            <p:nvPr/>
          </p:nvSpPr>
          <p:spPr bwMode="auto">
            <a:xfrm>
              <a:off x="3834" y="3271"/>
              <a:ext cx="115" cy="73"/>
            </a:xfrm>
            <a:prstGeom prst="rect">
              <a:avLst/>
            </a:prstGeom>
            <a:noFill/>
            <a:ln w="12700">
              <a:solidFill>
                <a:srgbClr val="FF0000"/>
              </a:solidFill>
              <a:miter lim="800000"/>
              <a:headEnd/>
              <a:tailEnd/>
            </a:ln>
            <a:effectLst/>
          </p:spPr>
          <p:txBody>
            <a:bodyPr wrap="none" anchor="ctr"/>
            <a:lstStyle/>
            <a:p>
              <a:endParaRPr lang="de-DE"/>
            </a:p>
          </p:txBody>
        </p:sp>
        <p:sp>
          <p:nvSpPr>
            <p:cNvPr id="36888" name="Line 24"/>
            <p:cNvSpPr>
              <a:spLocks noChangeAspect="1" noChangeShapeType="1"/>
            </p:cNvSpPr>
            <p:nvPr/>
          </p:nvSpPr>
          <p:spPr bwMode="auto">
            <a:xfrm flipH="1">
              <a:off x="3607" y="3348"/>
              <a:ext cx="230" cy="183"/>
            </a:xfrm>
            <a:prstGeom prst="line">
              <a:avLst/>
            </a:prstGeom>
            <a:noFill/>
            <a:ln w="12700">
              <a:solidFill>
                <a:srgbClr val="FF0000"/>
              </a:solidFill>
              <a:round/>
              <a:headEnd/>
              <a:tailEnd type="triangle" w="med" len="med"/>
            </a:ln>
            <a:effectLst/>
          </p:spPr>
          <p:txBody>
            <a:bodyPr/>
            <a:lstStyle/>
            <a:p>
              <a:endParaRPr lang="de-DE"/>
            </a:p>
          </p:txBody>
        </p:sp>
      </p:grpSp>
      <p:sp>
        <p:nvSpPr>
          <p:cNvPr id="36866" name="Rectangle 2"/>
          <p:cNvSpPr>
            <a:spLocks noGrp="1" noChangeArrowheads="1"/>
          </p:cNvSpPr>
          <p:nvPr>
            <p:ph type="title"/>
          </p:nvPr>
        </p:nvSpPr>
        <p:spPr/>
        <p:txBody>
          <a:bodyPr/>
          <a:lstStyle/>
          <a:p>
            <a:r>
              <a:rPr lang="en-US" dirty="0"/>
              <a:t>MPGD readout by Pixel ASIC</a:t>
            </a:r>
          </a:p>
        </p:txBody>
      </p:sp>
      <p:sp>
        <p:nvSpPr>
          <p:cNvPr id="36867" name="Text Box 3"/>
          <p:cNvSpPr txBox="1">
            <a:spLocks noChangeArrowheads="1"/>
          </p:cNvSpPr>
          <p:nvPr/>
        </p:nvSpPr>
        <p:spPr bwMode="auto">
          <a:xfrm>
            <a:off x="539750" y="981075"/>
            <a:ext cx="4211409" cy="1508105"/>
          </a:xfrm>
          <a:prstGeom prst="rect">
            <a:avLst/>
          </a:prstGeom>
          <a:noFill/>
          <a:ln w="9525">
            <a:noFill/>
            <a:miter lim="800000"/>
            <a:headEnd/>
            <a:tailEnd/>
          </a:ln>
          <a:effectLst/>
        </p:spPr>
        <p:txBody>
          <a:bodyPr wrap="none">
            <a:spAutoFit/>
          </a:bodyPr>
          <a:lstStyle/>
          <a:p>
            <a:pPr>
              <a:spcAft>
                <a:spcPct val="20000"/>
              </a:spcAft>
            </a:pPr>
            <a:r>
              <a:rPr lang="en-US" b="1" dirty="0">
                <a:solidFill>
                  <a:srgbClr val="FF0000"/>
                </a:solidFill>
              </a:rPr>
              <a:t>Ultimate resolution:</a:t>
            </a:r>
            <a:r>
              <a:rPr lang="en-US" dirty="0">
                <a:solidFill>
                  <a:srgbClr val="000096"/>
                </a:solidFill>
              </a:rPr>
              <a:t> </a:t>
            </a:r>
          </a:p>
          <a:p>
            <a:pPr>
              <a:spcAft>
                <a:spcPct val="20000"/>
              </a:spcAft>
              <a:buFontTx/>
              <a:buChar char="•"/>
            </a:pPr>
            <a:r>
              <a:rPr lang="en-US" dirty="0">
                <a:solidFill>
                  <a:srgbClr val="000096"/>
                </a:solidFill>
              </a:rPr>
              <a:t> </a:t>
            </a:r>
            <a:r>
              <a:rPr lang="en-US" dirty="0" smtClean="0">
                <a:solidFill>
                  <a:srgbClr val="000096"/>
                </a:solidFill>
              </a:rPr>
              <a:t>Only </a:t>
            </a:r>
            <a:r>
              <a:rPr lang="en-US" dirty="0">
                <a:solidFill>
                  <a:srgbClr val="000096"/>
                </a:solidFill>
              </a:rPr>
              <a:t>diffusion-limited</a:t>
            </a:r>
          </a:p>
          <a:p>
            <a:pPr>
              <a:spcAft>
                <a:spcPct val="20000"/>
              </a:spcAft>
              <a:buFontTx/>
              <a:buChar char="•"/>
            </a:pPr>
            <a:r>
              <a:rPr lang="en-US" dirty="0">
                <a:solidFill>
                  <a:srgbClr val="000096"/>
                </a:solidFill>
              </a:rPr>
              <a:t> </a:t>
            </a:r>
            <a:r>
              <a:rPr lang="en-US" dirty="0" smtClean="0">
                <a:solidFill>
                  <a:srgbClr val="000096"/>
                </a:solidFill>
              </a:rPr>
              <a:t>Granularity </a:t>
            </a:r>
            <a:r>
              <a:rPr lang="en-US" dirty="0">
                <a:solidFill>
                  <a:srgbClr val="000096"/>
                </a:solidFill>
              </a:rPr>
              <a:t>= primary ionization</a:t>
            </a:r>
          </a:p>
          <a:p>
            <a:pPr>
              <a:spcAft>
                <a:spcPct val="20000"/>
              </a:spcAft>
            </a:pPr>
            <a:r>
              <a:rPr lang="en-US" dirty="0">
                <a:solidFill>
                  <a:srgbClr val="000096"/>
                </a:solidFill>
              </a:rPr>
              <a:t>  cluster spread: pixel size &lt; 100</a:t>
            </a:r>
            <a:r>
              <a:rPr lang="en-US" dirty="0">
                <a:solidFill>
                  <a:srgbClr val="000096"/>
                </a:solidFill>
                <a:latin typeface="Symbol" pitchFamily="18" charset="2"/>
              </a:rPr>
              <a:t>m</a:t>
            </a:r>
            <a:r>
              <a:rPr lang="en-US" dirty="0">
                <a:solidFill>
                  <a:srgbClr val="000096"/>
                </a:solidFill>
              </a:rPr>
              <a:t>m</a:t>
            </a:r>
          </a:p>
        </p:txBody>
      </p:sp>
      <p:sp>
        <p:nvSpPr>
          <p:cNvPr id="36868" name="Text Box 4"/>
          <p:cNvSpPr txBox="1">
            <a:spLocks noChangeArrowheads="1"/>
          </p:cNvSpPr>
          <p:nvPr/>
        </p:nvSpPr>
        <p:spPr bwMode="auto">
          <a:xfrm>
            <a:off x="539750" y="2649538"/>
            <a:ext cx="3462338" cy="1857375"/>
          </a:xfrm>
          <a:prstGeom prst="rect">
            <a:avLst/>
          </a:prstGeom>
          <a:noFill/>
          <a:ln w="9525">
            <a:noFill/>
            <a:miter lim="800000"/>
            <a:headEnd/>
            <a:tailEnd/>
          </a:ln>
          <a:effectLst/>
        </p:spPr>
        <p:txBody>
          <a:bodyPr wrap="none">
            <a:spAutoFit/>
          </a:bodyPr>
          <a:lstStyle/>
          <a:p>
            <a:pPr>
              <a:spcAft>
                <a:spcPct val="20000"/>
              </a:spcAft>
            </a:pPr>
            <a:r>
              <a:rPr lang="en-US" b="1">
                <a:solidFill>
                  <a:srgbClr val="FF0000"/>
                </a:solidFill>
              </a:rPr>
              <a:t>`Naked’ CMOS pixel chip:</a:t>
            </a:r>
          </a:p>
          <a:p>
            <a:pPr>
              <a:spcAft>
                <a:spcPct val="20000"/>
              </a:spcAft>
              <a:buFontTx/>
              <a:buChar char="•"/>
            </a:pPr>
            <a:r>
              <a:rPr lang="en-US">
                <a:solidFill>
                  <a:srgbClr val="000096"/>
                </a:solidFill>
              </a:rPr>
              <a:t> charge collecting pad</a:t>
            </a:r>
          </a:p>
          <a:p>
            <a:pPr>
              <a:spcAft>
                <a:spcPct val="20000"/>
              </a:spcAft>
              <a:buFontTx/>
              <a:buChar char="•"/>
            </a:pPr>
            <a:r>
              <a:rPr lang="en-US">
                <a:solidFill>
                  <a:srgbClr val="000096"/>
                </a:solidFill>
              </a:rPr>
              <a:t> preamplifier, shaper</a:t>
            </a:r>
          </a:p>
          <a:p>
            <a:pPr>
              <a:spcAft>
                <a:spcPct val="20000"/>
              </a:spcAft>
              <a:buFontTx/>
              <a:buChar char="•"/>
            </a:pPr>
            <a:r>
              <a:rPr lang="en-US">
                <a:solidFill>
                  <a:srgbClr val="000096"/>
                </a:solidFill>
              </a:rPr>
              <a:t> discriminator / sample&amp;hold</a:t>
            </a:r>
          </a:p>
          <a:p>
            <a:pPr>
              <a:spcAft>
                <a:spcPct val="20000"/>
              </a:spcAft>
              <a:buFontTx/>
              <a:buChar char="•"/>
            </a:pPr>
            <a:r>
              <a:rPr lang="en-US">
                <a:solidFill>
                  <a:srgbClr val="000096"/>
                </a:solidFill>
              </a:rPr>
              <a:t> data readout (MUX)</a:t>
            </a:r>
          </a:p>
        </p:txBody>
      </p:sp>
      <p:pic>
        <p:nvPicPr>
          <p:cNvPr id="36869" name="Picture 5"/>
          <p:cNvPicPr>
            <a:picLocks noChangeAspect="1" noChangeArrowheads="1"/>
          </p:cNvPicPr>
          <p:nvPr/>
        </p:nvPicPr>
        <p:blipFill>
          <a:blip r:embed="rId4" cstate="print"/>
          <a:srcRect/>
          <a:stretch>
            <a:fillRect/>
          </a:stretch>
        </p:blipFill>
        <p:spPr bwMode="auto">
          <a:xfrm>
            <a:off x="6207125" y="1270000"/>
            <a:ext cx="2541588" cy="2468563"/>
          </a:xfrm>
          <a:prstGeom prst="rect">
            <a:avLst/>
          </a:prstGeom>
          <a:noFill/>
          <a:ln w="9525">
            <a:noFill/>
            <a:miter lim="800000"/>
            <a:headEnd/>
            <a:tailEnd/>
          </a:ln>
          <a:effectLst/>
        </p:spPr>
      </p:pic>
      <p:sp>
        <p:nvSpPr>
          <p:cNvPr id="36871" name="Text Box 7"/>
          <p:cNvSpPr txBox="1">
            <a:spLocks noChangeArrowheads="1"/>
          </p:cNvSpPr>
          <p:nvPr/>
        </p:nvSpPr>
        <p:spPr bwMode="auto">
          <a:xfrm>
            <a:off x="5176838" y="996950"/>
            <a:ext cx="3071812" cy="4699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spAutoFit/>
          </a:bodyPr>
          <a:lstStyle/>
          <a:p>
            <a:pPr algn="ctr"/>
            <a:r>
              <a:rPr lang="en-US" sz="1200" b="1">
                <a:solidFill>
                  <a:srgbClr val="000096"/>
                </a:solidFill>
              </a:rPr>
              <a:t>CMOS ASIC: 2100 pixels, 80</a:t>
            </a:r>
            <a:r>
              <a:rPr lang="en-US" sz="1200" b="1">
                <a:solidFill>
                  <a:srgbClr val="000096"/>
                </a:solidFill>
                <a:latin typeface="Symbol" pitchFamily="18" charset="2"/>
              </a:rPr>
              <a:t>m</a:t>
            </a:r>
            <a:r>
              <a:rPr lang="en-US" sz="1200" b="1">
                <a:solidFill>
                  <a:srgbClr val="000096"/>
                </a:solidFill>
              </a:rPr>
              <a:t>m</a:t>
            </a:r>
          </a:p>
          <a:p>
            <a:pPr algn="ctr"/>
            <a:r>
              <a:rPr lang="en-US" sz="1200">
                <a:solidFill>
                  <a:srgbClr val="000096"/>
                </a:solidFill>
              </a:rPr>
              <a:t>[R. Bellazzini et al., NIM A535, 477 (2004)]</a:t>
            </a:r>
          </a:p>
        </p:txBody>
      </p:sp>
      <p:sp>
        <p:nvSpPr>
          <p:cNvPr id="36872" name="Text Box 8"/>
          <p:cNvSpPr txBox="1">
            <a:spLocks noChangeArrowheads="1"/>
          </p:cNvSpPr>
          <p:nvPr/>
        </p:nvSpPr>
        <p:spPr bwMode="auto">
          <a:xfrm>
            <a:off x="5149850" y="3805238"/>
            <a:ext cx="2867025" cy="4699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spAutoFit/>
          </a:bodyPr>
          <a:lstStyle/>
          <a:p>
            <a:pPr algn="ctr"/>
            <a:r>
              <a:rPr lang="en-US" sz="1200" b="1">
                <a:solidFill>
                  <a:srgbClr val="000096"/>
                </a:solidFill>
              </a:rPr>
              <a:t>MediPix2 / TimePix: 65k pixels, 55</a:t>
            </a:r>
            <a:r>
              <a:rPr lang="en-US" sz="1200" b="1">
                <a:solidFill>
                  <a:srgbClr val="000096"/>
                </a:solidFill>
                <a:latin typeface="Symbol" pitchFamily="18" charset="2"/>
              </a:rPr>
              <a:t>m</a:t>
            </a:r>
            <a:r>
              <a:rPr lang="en-US" sz="1200" b="1">
                <a:solidFill>
                  <a:srgbClr val="000096"/>
                </a:solidFill>
              </a:rPr>
              <a:t>m</a:t>
            </a:r>
          </a:p>
          <a:p>
            <a:pPr algn="ctr"/>
            <a:r>
              <a:rPr lang="en-US" sz="1200">
                <a:solidFill>
                  <a:srgbClr val="000096"/>
                </a:solidFill>
              </a:rPr>
              <a:t>[X. Llopart et al., TNS 49, 2279 (2002)]</a:t>
            </a:r>
          </a:p>
        </p:txBody>
      </p:sp>
      <p:sp>
        <p:nvSpPr>
          <p:cNvPr id="36877" name="Text Box 13"/>
          <p:cNvSpPr txBox="1">
            <a:spLocks noChangeArrowheads="1"/>
          </p:cNvSpPr>
          <p:nvPr/>
        </p:nvSpPr>
        <p:spPr bwMode="auto">
          <a:xfrm>
            <a:off x="841375" y="5135563"/>
            <a:ext cx="3427413" cy="1492250"/>
          </a:xfrm>
          <a:prstGeom prst="rect">
            <a:avLst/>
          </a:prstGeom>
          <a:noFill/>
          <a:ln w="9525">
            <a:noFill/>
            <a:miter lim="800000"/>
            <a:headEnd/>
            <a:tailEnd/>
          </a:ln>
          <a:effectLst/>
        </p:spPr>
        <p:txBody>
          <a:bodyPr wrap="none">
            <a:spAutoFit/>
          </a:bodyPr>
          <a:lstStyle/>
          <a:p>
            <a:pPr>
              <a:spcAft>
                <a:spcPct val="20000"/>
              </a:spcAft>
            </a:pPr>
            <a:r>
              <a:rPr lang="en-US" dirty="0">
                <a:solidFill>
                  <a:srgbClr val="FF0000"/>
                </a:solidFill>
              </a:rPr>
              <a:t>Resolve individual clusters!</a:t>
            </a:r>
          </a:p>
          <a:p>
            <a:pPr>
              <a:spcAft>
                <a:spcPct val="20000"/>
              </a:spcAft>
              <a:buFontTx/>
              <a:buChar char="•"/>
            </a:pPr>
            <a:r>
              <a:rPr lang="en-US" dirty="0">
                <a:solidFill>
                  <a:srgbClr val="000096"/>
                </a:solidFill>
              </a:rPr>
              <a:t> pattern recognition &amp; track</a:t>
            </a:r>
          </a:p>
          <a:p>
            <a:pPr>
              <a:spcAft>
                <a:spcPct val="20000"/>
              </a:spcAft>
            </a:pPr>
            <a:r>
              <a:rPr lang="en-US" dirty="0">
                <a:solidFill>
                  <a:srgbClr val="000096"/>
                </a:solidFill>
              </a:rPr>
              <a:t>  fitting in dense environment</a:t>
            </a:r>
          </a:p>
          <a:p>
            <a:pPr>
              <a:spcAft>
                <a:spcPct val="20000"/>
              </a:spcAft>
              <a:buFontTx/>
              <a:buChar char="•"/>
            </a:pPr>
            <a:r>
              <a:rPr lang="en-US" dirty="0">
                <a:solidFill>
                  <a:srgbClr val="000096"/>
                </a:solidFill>
              </a:rPr>
              <a:t> </a:t>
            </a:r>
            <a:r>
              <a:rPr lang="en-US" dirty="0" err="1">
                <a:solidFill>
                  <a:srgbClr val="000096"/>
                </a:solidFill>
              </a:rPr>
              <a:t>d</a:t>
            </a:r>
            <a:r>
              <a:rPr lang="en-US" i="1" dirty="0" err="1">
                <a:solidFill>
                  <a:srgbClr val="000096"/>
                </a:solidFill>
              </a:rPr>
              <a:t>E</a:t>
            </a:r>
            <a:r>
              <a:rPr lang="en-US" dirty="0">
                <a:solidFill>
                  <a:srgbClr val="000096"/>
                </a:solidFill>
              </a:rPr>
              <a:t>/</a:t>
            </a:r>
            <a:r>
              <a:rPr lang="en-US" dirty="0" err="1">
                <a:solidFill>
                  <a:srgbClr val="000096"/>
                </a:solidFill>
              </a:rPr>
              <a:t>d</a:t>
            </a:r>
            <a:r>
              <a:rPr lang="en-US" i="1" dirty="0" err="1">
                <a:solidFill>
                  <a:srgbClr val="000096"/>
                </a:solidFill>
              </a:rPr>
              <a:t>x</a:t>
            </a:r>
            <a:r>
              <a:rPr lang="en-US" dirty="0">
                <a:solidFill>
                  <a:srgbClr val="000096"/>
                </a:solidFill>
              </a:rPr>
              <a:t> resolution for TPC</a:t>
            </a:r>
          </a:p>
        </p:txBody>
      </p:sp>
      <p:sp>
        <p:nvSpPr>
          <p:cNvPr id="36878" name="AutoShape 14"/>
          <p:cNvSpPr>
            <a:spLocks noChangeArrowheads="1"/>
          </p:cNvSpPr>
          <p:nvPr/>
        </p:nvSpPr>
        <p:spPr bwMode="auto">
          <a:xfrm>
            <a:off x="2439988" y="4610100"/>
            <a:ext cx="228600" cy="381000"/>
          </a:xfrm>
          <a:prstGeom prst="downArrow">
            <a:avLst>
              <a:gd name="adj1" fmla="val 50000"/>
              <a:gd name="adj2" fmla="val 41667"/>
            </a:avLst>
          </a:prstGeom>
          <a:solidFill>
            <a:srgbClr val="FF0000"/>
          </a:solidFill>
          <a:ln w="9525">
            <a:solidFill>
              <a:srgbClr val="FF0000"/>
            </a:solidFill>
            <a:miter lim="800000"/>
            <a:headEnd/>
            <a:tailEnd/>
          </a:ln>
          <a:effectLst/>
        </p:spPr>
        <p:txBody>
          <a:bodyPr wrap="none" anchor="ctr"/>
          <a:lstStyle/>
          <a:p>
            <a:endParaRPr lang="de-DE"/>
          </a:p>
        </p:txBody>
      </p:sp>
      <p:sp>
        <p:nvSpPr>
          <p:cNvPr id="5" name="Datumsplatzhalter 4"/>
          <p:cNvSpPr>
            <a:spLocks noGrp="1"/>
          </p:cNvSpPr>
          <p:nvPr>
            <p:ph type="dt" sz="half" idx="10"/>
          </p:nvPr>
        </p:nvSpPr>
        <p:spPr/>
        <p:txBody>
          <a:bodyPr/>
          <a:lstStyle/>
          <a:p>
            <a:r>
              <a:rPr lang="de-DE" smtClean="0"/>
              <a:t>GEM Detectors</a:t>
            </a:r>
            <a:endParaRPr lang="de-DE"/>
          </a:p>
        </p:txBody>
      </p:sp>
      <p:sp>
        <p:nvSpPr>
          <p:cNvPr id="6" name="Fußzeilenplatzhalter 5"/>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9518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1" grpId="0" animBg="1"/>
      <p:bldP spid="36872" grpId="0" animBg="1"/>
      <p:bldP spid="36877" grpId="0"/>
      <p:bldP spid="3687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4"/>
          <p:cNvSpPr>
            <a:spLocks noGrp="1" noChangeArrowheads="1"/>
          </p:cNvSpPr>
          <p:nvPr>
            <p:ph type="title"/>
          </p:nvPr>
        </p:nvSpPr>
        <p:spPr/>
        <p:txBody>
          <a:bodyPr/>
          <a:lstStyle/>
          <a:p>
            <a:r>
              <a:rPr lang="en-US" dirty="0"/>
              <a:t>The Electronic Bubble Chamber</a:t>
            </a:r>
          </a:p>
        </p:txBody>
      </p:sp>
      <p:grpSp>
        <p:nvGrpSpPr>
          <p:cNvPr id="2" name="Group 5"/>
          <p:cNvGrpSpPr>
            <a:grpSpLocks noChangeAspect="1"/>
          </p:cNvGrpSpPr>
          <p:nvPr/>
        </p:nvGrpSpPr>
        <p:grpSpPr bwMode="auto">
          <a:xfrm>
            <a:off x="179388" y="1014413"/>
            <a:ext cx="5762625" cy="2701925"/>
            <a:chOff x="0" y="2272"/>
            <a:chExt cx="4288" cy="2021"/>
          </a:xfrm>
        </p:grpSpPr>
        <p:graphicFrame>
          <p:nvGraphicFramePr>
            <p:cNvPr id="161798" name="Object 6"/>
            <p:cNvGraphicFramePr>
              <a:graphicFrameLocks noChangeAspect="1"/>
            </p:cNvGraphicFramePr>
            <p:nvPr/>
          </p:nvGraphicFramePr>
          <p:xfrm>
            <a:off x="0" y="2272"/>
            <a:ext cx="4288" cy="2021"/>
          </p:xfrm>
          <a:graphic>
            <a:graphicData uri="http://schemas.openxmlformats.org/presentationml/2006/ole">
              <mc:AlternateContent xmlns:mc="http://schemas.openxmlformats.org/markup-compatibility/2006">
                <mc:Choice xmlns:v="urn:schemas-microsoft-com:vml" Requires="v">
                  <p:oleObj spid="_x0000_s32874" name="Bitmap Image" r:id="rId3" imgW="5485714" imgH="2715004" progId="PBrush">
                    <p:embed/>
                  </p:oleObj>
                </mc:Choice>
                <mc:Fallback>
                  <p:oleObj name="Bitmap Image" r:id="rId3" imgW="5485714" imgH="271500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2"/>
                          <a:ext cx="4288" cy="20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799" name="Line 7"/>
            <p:cNvSpPr>
              <a:spLocks noChangeAspect="1" noChangeShapeType="1"/>
            </p:cNvSpPr>
            <p:nvPr/>
          </p:nvSpPr>
          <p:spPr bwMode="auto">
            <a:xfrm>
              <a:off x="218" y="3702"/>
              <a:ext cx="1590" cy="9"/>
            </a:xfrm>
            <a:prstGeom prst="line">
              <a:avLst/>
            </a:prstGeom>
            <a:noFill/>
            <a:ln w="15875">
              <a:solidFill>
                <a:schemeClr val="bg1"/>
              </a:solidFill>
              <a:round/>
              <a:headEnd type="triangle" w="med" len="med"/>
              <a:tailEnd type="triangle" w="med" len="med"/>
            </a:ln>
            <a:effectLst/>
          </p:spPr>
          <p:txBody>
            <a:bodyPr/>
            <a:lstStyle/>
            <a:p>
              <a:endParaRPr lang="de-DE"/>
            </a:p>
          </p:txBody>
        </p:sp>
        <p:sp>
          <p:nvSpPr>
            <p:cNvPr id="161800" name="Text Box 8"/>
            <p:cNvSpPr txBox="1">
              <a:spLocks noChangeAspect="1" noChangeArrowheads="1"/>
            </p:cNvSpPr>
            <p:nvPr/>
          </p:nvSpPr>
          <p:spPr bwMode="auto">
            <a:xfrm>
              <a:off x="799" y="3505"/>
              <a:ext cx="569" cy="228"/>
            </a:xfrm>
            <a:prstGeom prst="rect">
              <a:avLst/>
            </a:prstGeom>
            <a:noFill/>
            <a:ln w="9525">
              <a:noFill/>
              <a:miter lim="800000"/>
              <a:headEnd/>
              <a:tailEnd/>
            </a:ln>
            <a:effectLst/>
          </p:spPr>
          <p:txBody>
            <a:bodyPr>
              <a:spAutoFit/>
            </a:bodyPr>
            <a:lstStyle/>
            <a:p>
              <a:r>
                <a:rPr lang="en-US" sz="1400" b="1">
                  <a:solidFill>
                    <a:schemeClr val="bg1"/>
                  </a:solidFill>
                  <a:effectLst>
                    <a:outerShdw blurRad="38100" dist="38100" dir="2700000" algn="tl">
                      <a:srgbClr val="C0C0C0"/>
                    </a:outerShdw>
                  </a:effectLst>
                </a:rPr>
                <a:t>14 mm </a:t>
              </a:r>
            </a:p>
          </p:txBody>
        </p:sp>
      </p:grpSp>
      <p:pic>
        <p:nvPicPr>
          <p:cNvPr id="161801" name="Picture 9" descr="ArCO2_real_data"/>
          <p:cNvPicPr>
            <a:picLocks noChangeAspect="1" noChangeArrowheads="1"/>
          </p:cNvPicPr>
          <p:nvPr/>
        </p:nvPicPr>
        <p:blipFill>
          <a:blip r:embed="rId5" cstate="print"/>
          <a:srcRect/>
          <a:stretch>
            <a:fillRect/>
          </a:stretch>
        </p:blipFill>
        <p:spPr bwMode="auto">
          <a:xfrm>
            <a:off x="5940425" y="3429000"/>
            <a:ext cx="3063875" cy="2808288"/>
          </a:xfrm>
          <a:prstGeom prst="rect">
            <a:avLst/>
          </a:prstGeom>
          <a:noFill/>
        </p:spPr>
      </p:pic>
      <p:graphicFrame>
        <p:nvGraphicFramePr>
          <p:cNvPr id="161802" name="Object 10"/>
          <p:cNvGraphicFramePr>
            <a:graphicFrameLocks noChangeAspect="1"/>
          </p:cNvGraphicFramePr>
          <p:nvPr/>
        </p:nvGraphicFramePr>
        <p:xfrm>
          <a:off x="7164388" y="3284538"/>
          <a:ext cx="1800225" cy="808037"/>
        </p:xfrm>
        <a:graphic>
          <a:graphicData uri="http://schemas.openxmlformats.org/presentationml/2006/ole">
            <mc:AlternateContent xmlns:mc="http://schemas.openxmlformats.org/markup-compatibility/2006">
              <mc:Choice xmlns:v="urn:schemas-microsoft-com:vml" Requires="v">
                <p:oleObj spid="_x0000_s32875" name="Equation" r:id="rId6" imgW="1104840" imgH="495000" progId="Equation.3">
                  <p:embed/>
                </p:oleObj>
              </mc:Choice>
              <mc:Fallback>
                <p:oleObj name="Equation" r:id="rId6" imgW="1104840" imgH="495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3284538"/>
                        <a:ext cx="1800225" cy="808037"/>
                      </a:xfrm>
                      <a:prstGeom prst="rect">
                        <a:avLst/>
                      </a:prstGeom>
                      <a:solidFill>
                        <a:schemeClr val="bg1"/>
                      </a:solidFill>
                      <a:ln w="12700">
                        <a:solidFill>
                          <a:srgbClr val="000000"/>
                        </a:solidFill>
                        <a:miter lim="800000"/>
                        <a:headEnd/>
                        <a:tailEnd/>
                      </a:ln>
                      <a:effectLst>
                        <a:outerShdw dist="107763" dir="2700000" algn="ctr" rotWithShape="0">
                          <a:srgbClr val="808080">
                            <a:alpha val="50000"/>
                          </a:srgbClr>
                        </a:outerShdw>
                      </a:effectLst>
                    </p:spPr>
                  </p:pic>
                </p:oleObj>
              </mc:Fallback>
            </mc:AlternateContent>
          </a:graphicData>
        </a:graphic>
      </p:graphicFrame>
      <p:sp>
        <p:nvSpPr>
          <p:cNvPr id="161803" name="Text Box 11"/>
          <p:cNvSpPr txBox="1">
            <a:spLocks noChangeArrowheads="1"/>
          </p:cNvSpPr>
          <p:nvPr/>
        </p:nvSpPr>
        <p:spPr bwMode="auto">
          <a:xfrm>
            <a:off x="6332538" y="1074738"/>
            <a:ext cx="2386012" cy="162877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b="1">
                <a:solidFill>
                  <a:schemeClr val="hlink"/>
                </a:solidFill>
              </a:rPr>
              <a:t>Setup:</a:t>
            </a:r>
          </a:p>
          <a:p>
            <a:pPr>
              <a:buFontTx/>
              <a:buChar char="•"/>
            </a:pPr>
            <a:r>
              <a:rPr lang="en-US">
                <a:solidFill>
                  <a:srgbClr val="002496"/>
                </a:solidFill>
              </a:rPr>
              <a:t> Triple GEM</a:t>
            </a:r>
          </a:p>
          <a:p>
            <a:pPr>
              <a:buFontTx/>
              <a:buChar char="•"/>
            </a:pPr>
            <a:r>
              <a:rPr lang="en-US">
                <a:solidFill>
                  <a:srgbClr val="002496"/>
                </a:solidFill>
              </a:rPr>
              <a:t> He/CO</a:t>
            </a:r>
            <a:r>
              <a:rPr lang="en-US" baseline="-25000">
                <a:solidFill>
                  <a:srgbClr val="002496"/>
                </a:solidFill>
              </a:rPr>
              <a:t>2</a:t>
            </a:r>
            <a:r>
              <a:rPr lang="en-US">
                <a:solidFill>
                  <a:srgbClr val="002496"/>
                </a:solidFill>
              </a:rPr>
              <a:t> or Ar/CO</a:t>
            </a:r>
            <a:r>
              <a:rPr lang="en-US" baseline="-25000">
                <a:solidFill>
                  <a:srgbClr val="002496"/>
                </a:solidFill>
              </a:rPr>
              <a:t>2</a:t>
            </a:r>
          </a:p>
          <a:p>
            <a:pPr>
              <a:buFontTx/>
              <a:buChar char="•"/>
            </a:pPr>
            <a:r>
              <a:rPr lang="en-US">
                <a:solidFill>
                  <a:srgbClr val="002496"/>
                </a:solidFill>
              </a:rPr>
              <a:t> TimePix</a:t>
            </a:r>
          </a:p>
          <a:p>
            <a:pPr>
              <a:buFontTx/>
              <a:buChar char="•"/>
            </a:pPr>
            <a:r>
              <a:rPr lang="en-US">
                <a:solidFill>
                  <a:srgbClr val="002496"/>
                </a:solidFill>
              </a:rPr>
              <a:t> TOT + Time info</a:t>
            </a:r>
          </a:p>
        </p:txBody>
      </p:sp>
      <p:pic>
        <p:nvPicPr>
          <p:cNvPr id="161804" name="Picture 12" descr="11"/>
          <p:cNvPicPr>
            <a:picLocks noChangeAspect="1" noChangeArrowheads="1"/>
          </p:cNvPicPr>
          <p:nvPr/>
        </p:nvPicPr>
        <p:blipFill>
          <a:blip r:embed="rId8" cstate="print"/>
          <a:srcRect l="9393" t="20802" r="2164" b="22246"/>
          <a:stretch>
            <a:fillRect/>
          </a:stretch>
        </p:blipFill>
        <p:spPr bwMode="auto">
          <a:xfrm>
            <a:off x="250825" y="3646488"/>
            <a:ext cx="5730875" cy="2765425"/>
          </a:xfrm>
          <a:prstGeom prst="rect">
            <a:avLst/>
          </a:prstGeom>
          <a:noFill/>
        </p:spPr>
      </p:pic>
      <p:sp>
        <p:nvSpPr>
          <p:cNvPr id="161805" name="Text Box 13"/>
          <p:cNvSpPr txBox="1">
            <a:spLocks noChangeArrowheads="1"/>
          </p:cNvSpPr>
          <p:nvPr/>
        </p:nvSpPr>
        <p:spPr bwMode="auto">
          <a:xfrm>
            <a:off x="827584" y="6381328"/>
            <a:ext cx="2789238" cy="274638"/>
          </a:xfrm>
          <a:prstGeom prst="rect">
            <a:avLst/>
          </a:prstGeom>
          <a:noFill/>
          <a:ln w="9525">
            <a:noFill/>
            <a:miter lim="800000"/>
            <a:headEnd/>
            <a:tailEnd/>
          </a:ln>
          <a:effectLst/>
        </p:spPr>
        <p:txBody>
          <a:bodyPr wrap="none">
            <a:spAutoFit/>
          </a:bodyPr>
          <a:lstStyle/>
          <a:p>
            <a:r>
              <a:rPr lang="en-US" sz="1200" dirty="0">
                <a:solidFill>
                  <a:srgbClr val="002496"/>
                </a:solidFill>
              </a:rPr>
              <a:t>[A. Bamberger, NIMA 573, 361 (2007)]</a:t>
            </a:r>
          </a:p>
        </p:txBody>
      </p:sp>
      <p:sp>
        <p:nvSpPr>
          <p:cNvPr id="5" name="Datumsplatzhalter 4"/>
          <p:cNvSpPr>
            <a:spLocks noGrp="1"/>
          </p:cNvSpPr>
          <p:nvPr>
            <p:ph type="dt" sz="half" idx="10"/>
          </p:nvPr>
        </p:nvSpPr>
        <p:spPr/>
        <p:txBody>
          <a:bodyPr/>
          <a:lstStyle/>
          <a:p>
            <a:r>
              <a:rPr lang="de-DE" smtClean="0"/>
              <a:t>GEM Detectors</a:t>
            </a:r>
            <a:endParaRPr lang="de-DE"/>
          </a:p>
        </p:txBody>
      </p:sp>
      <p:sp>
        <p:nvSpPr>
          <p:cNvPr id="6" name="Fußzeilenplatzhalter 5"/>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322324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8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Rectangle 4"/>
          <p:cNvSpPr>
            <a:spLocks noGrp="1" noChangeArrowheads="1"/>
          </p:cNvSpPr>
          <p:nvPr>
            <p:ph type="title"/>
          </p:nvPr>
        </p:nvSpPr>
        <p:spPr/>
        <p:txBody>
          <a:bodyPr/>
          <a:lstStyle/>
          <a:p>
            <a:r>
              <a:rPr lang="en-US"/>
              <a:t>InGrid</a:t>
            </a:r>
          </a:p>
        </p:txBody>
      </p:sp>
      <p:pic>
        <p:nvPicPr>
          <p:cNvPr id="163845" name="Picture 5"/>
          <p:cNvPicPr>
            <a:picLocks noChangeAspect="1" noChangeArrowheads="1"/>
          </p:cNvPicPr>
          <p:nvPr/>
        </p:nvPicPr>
        <p:blipFill>
          <a:blip r:embed="rId3" cstate="print"/>
          <a:srcRect/>
          <a:stretch>
            <a:fillRect/>
          </a:stretch>
        </p:blipFill>
        <p:spPr bwMode="auto">
          <a:xfrm>
            <a:off x="280988" y="1811338"/>
            <a:ext cx="4000500" cy="4438650"/>
          </a:xfrm>
          <a:prstGeom prst="rect">
            <a:avLst/>
          </a:prstGeom>
          <a:noFill/>
        </p:spPr>
      </p:pic>
      <p:sp>
        <p:nvSpPr>
          <p:cNvPr id="163846" name="AutoShape 6"/>
          <p:cNvSpPr>
            <a:spLocks noChangeArrowheads="1"/>
          </p:cNvSpPr>
          <p:nvPr/>
        </p:nvSpPr>
        <p:spPr bwMode="auto">
          <a:xfrm>
            <a:off x="1128713" y="3321050"/>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47" name="AutoShape 7"/>
          <p:cNvSpPr>
            <a:spLocks noChangeArrowheads="1"/>
          </p:cNvSpPr>
          <p:nvPr/>
        </p:nvSpPr>
        <p:spPr bwMode="auto">
          <a:xfrm>
            <a:off x="947738" y="3319463"/>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48" name="AutoShape 8"/>
          <p:cNvSpPr>
            <a:spLocks noChangeArrowheads="1"/>
          </p:cNvSpPr>
          <p:nvPr/>
        </p:nvSpPr>
        <p:spPr bwMode="auto">
          <a:xfrm>
            <a:off x="400050" y="3321050"/>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49" name="AutoShape 9"/>
          <p:cNvSpPr>
            <a:spLocks noChangeArrowheads="1"/>
          </p:cNvSpPr>
          <p:nvPr/>
        </p:nvSpPr>
        <p:spPr bwMode="auto">
          <a:xfrm>
            <a:off x="592138" y="3321050"/>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50" name="AutoShape 10"/>
          <p:cNvSpPr>
            <a:spLocks noChangeArrowheads="1"/>
          </p:cNvSpPr>
          <p:nvPr/>
        </p:nvSpPr>
        <p:spPr bwMode="auto">
          <a:xfrm>
            <a:off x="774700" y="3321050"/>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51" name="AutoShape 11"/>
          <p:cNvSpPr>
            <a:spLocks noChangeArrowheads="1"/>
          </p:cNvSpPr>
          <p:nvPr/>
        </p:nvSpPr>
        <p:spPr bwMode="auto">
          <a:xfrm>
            <a:off x="1322388" y="3322638"/>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52" name="AutoShape 12"/>
          <p:cNvSpPr>
            <a:spLocks noChangeArrowheads="1"/>
          </p:cNvSpPr>
          <p:nvPr/>
        </p:nvSpPr>
        <p:spPr bwMode="auto">
          <a:xfrm>
            <a:off x="1506538" y="3321050"/>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53" name="AutoShape 13"/>
          <p:cNvSpPr>
            <a:spLocks noChangeArrowheads="1"/>
          </p:cNvSpPr>
          <p:nvPr/>
        </p:nvSpPr>
        <p:spPr bwMode="auto">
          <a:xfrm>
            <a:off x="1677988" y="3321050"/>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54" name="AutoShape 14"/>
          <p:cNvSpPr>
            <a:spLocks noChangeArrowheads="1"/>
          </p:cNvSpPr>
          <p:nvPr/>
        </p:nvSpPr>
        <p:spPr bwMode="auto">
          <a:xfrm>
            <a:off x="1871663" y="3321050"/>
            <a:ext cx="184150" cy="276225"/>
          </a:xfrm>
          <a:prstGeom prst="down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de-DE"/>
          </a:p>
        </p:txBody>
      </p:sp>
      <p:sp>
        <p:nvSpPr>
          <p:cNvPr id="163855" name="Text Box 15"/>
          <p:cNvSpPr txBox="1">
            <a:spLocks noChangeArrowheads="1"/>
          </p:cNvSpPr>
          <p:nvPr/>
        </p:nvSpPr>
        <p:spPr bwMode="auto">
          <a:xfrm>
            <a:off x="276225" y="2432050"/>
            <a:ext cx="1885950" cy="396875"/>
          </a:xfrm>
          <a:prstGeom prst="rect">
            <a:avLst/>
          </a:prstGeom>
          <a:noFill/>
          <a:ln w="9525">
            <a:noFill/>
            <a:miter lim="800000"/>
            <a:headEnd/>
            <a:tailEnd/>
          </a:ln>
          <a:effectLst/>
        </p:spPr>
        <p:txBody>
          <a:bodyPr>
            <a:spAutoFit/>
          </a:bodyPr>
          <a:lstStyle/>
          <a:p>
            <a:pPr>
              <a:spcBef>
                <a:spcPct val="50000"/>
              </a:spcBef>
            </a:pPr>
            <a:r>
              <a:rPr lang="en-US" dirty="0">
                <a:solidFill>
                  <a:srgbClr val="002496"/>
                </a:solidFill>
              </a:rPr>
              <a:t>Deposit anode</a:t>
            </a:r>
          </a:p>
        </p:txBody>
      </p:sp>
      <p:sp>
        <p:nvSpPr>
          <p:cNvPr id="163856" name="Text Box 16"/>
          <p:cNvSpPr txBox="1">
            <a:spLocks noChangeArrowheads="1"/>
          </p:cNvSpPr>
          <p:nvPr/>
        </p:nvSpPr>
        <p:spPr bwMode="auto">
          <a:xfrm>
            <a:off x="369888" y="4392613"/>
            <a:ext cx="2322512" cy="396875"/>
          </a:xfrm>
          <a:prstGeom prst="rect">
            <a:avLst/>
          </a:prstGeom>
          <a:noFill/>
          <a:ln w="9525">
            <a:noFill/>
            <a:miter lim="800000"/>
            <a:headEnd/>
            <a:tailEnd/>
          </a:ln>
          <a:effectLst/>
        </p:spPr>
        <p:txBody>
          <a:bodyPr>
            <a:spAutoFit/>
          </a:bodyPr>
          <a:lstStyle/>
          <a:p>
            <a:pPr>
              <a:spcBef>
                <a:spcPct val="50000"/>
              </a:spcBef>
            </a:pPr>
            <a:r>
              <a:rPr lang="en-US">
                <a:solidFill>
                  <a:srgbClr val="002496"/>
                </a:solidFill>
              </a:rPr>
              <a:t>UV exposure</a:t>
            </a:r>
          </a:p>
        </p:txBody>
      </p:sp>
      <p:sp>
        <p:nvSpPr>
          <p:cNvPr id="163857" name="Text Box 17"/>
          <p:cNvSpPr txBox="1">
            <a:spLocks noChangeArrowheads="1"/>
          </p:cNvSpPr>
          <p:nvPr/>
        </p:nvSpPr>
        <p:spPr bwMode="auto">
          <a:xfrm>
            <a:off x="2525713" y="4392613"/>
            <a:ext cx="2105025" cy="396875"/>
          </a:xfrm>
          <a:prstGeom prst="rect">
            <a:avLst/>
          </a:prstGeom>
          <a:noFill/>
          <a:ln w="9525">
            <a:noFill/>
            <a:miter lim="800000"/>
            <a:headEnd/>
            <a:tailEnd/>
          </a:ln>
          <a:effectLst/>
        </p:spPr>
        <p:txBody>
          <a:bodyPr>
            <a:spAutoFit/>
          </a:bodyPr>
          <a:lstStyle/>
          <a:p>
            <a:pPr>
              <a:spcBef>
                <a:spcPct val="50000"/>
              </a:spcBef>
            </a:pPr>
            <a:r>
              <a:rPr lang="en-US">
                <a:solidFill>
                  <a:srgbClr val="002496"/>
                </a:solidFill>
              </a:rPr>
              <a:t>Deposit metal</a:t>
            </a:r>
          </a:p>
        </p:txBody>
      </p:sp>
      <p:sp>
        <p:nvSpPr>
          <p:cNvPr id="163858" name="Text Box 18"/>
          <p:cNvSpPr txBox="1">
            <a:spLocks noChangeArrowheads="1"/>
          </p:cNvSpPr>
          <p:nvPr/>
        </p:nvSpPr>
        <p:spPr bwMode="auto">
          <a:xfrm>
            <a:off x="422275" y="5900738"/>
            <a:ext cx="1916113" cy="396875"/>
          </a:xfrm>
          <a:prstGeom prst="rect">
            <a:avLst/>
          </a:prstGeom>
          <a:noFill/>
          <a:ln w="9525">
            <a:noFill/>
            <a:miter lim="800000"/>
            <a:headEnd/>
            <a:tailEnd/>
          </a:ln>
          <a:effectLst/>
        </p:spPr>
        <p:txBody>
          <a:bodyPr>
            <a:spAutoFit/>
          </a:bodyPr>
          <a:lstStyle/>
          <a:p>
            <a:pPr>
              <a:spcBef>
                <a:spcPct val="50000"/>
              </a:spcBef>
            </a:pPr>
            <a:r>
              <a:rPr lang="en-US">
                <a:solidFill>
                  <a:srgbClr val="002496"/>
                </a:solidFill>
              </a:rPr>
              <a:t>Pattern metal</a:t>
            </a:r>
          </a:p>
        </p:txBody>
      </p:sp>
      <p:sp>
        <p:nvSpPr>
          <p:cNvPr id="163859" name="Text Box 19"/>
          <p:cNvSpPr txBox="1">
            <a:spLocks noChangeArrowheads="1"/>
          </p:cNvSpPr>
          <p:nvPr/>
        </p:nvSpPr>
        <p:spPr bwMode="auto">
          <a:xfrm>
            <a:off x="2508250" y="5911850"/>
            <a:ext cx="2046288" cy="396875"/>
          </a:xfrm>
          <a:prstGeom prst="rect">
            <a:avLst/>
          </a:prstGeom>
          <a:noFill/>
          <a:ln w="9525">
            <a:noFill/>
            <a:miter lim="800000"/>
            <a:headEnd/>
            <a:tailEnd/>
          </a:ln>
          <a:effectLst/>
        </p:spPr>
        <p:txBody>
          <a:bodyPr>
            <a:spAutoFit/>
          </a:bodyPr>
          <a:lstStyle/>
          <a:p>
            <a:pPr>
              <a:spcBef>
                <a:spcPct val="50000"/>
              </a:spcBef>
            </a:pPr>
            <a:r>
              <a:rPr lang="en-US">
                <a:solidFill>
                  <a:srgbClr val="002496"/>
                </a:solidFill>
              </a:rPr>
              <a:t>Develop resist</a:t>
            </a:r>
          </a:p>
        </p:txBody>
      </p:sp>
      <p:sp>
        <p:nvSpPr>
          <p:cNvPr id="163860" name="Text Box 20"/>
          <p:cNvSpPr txBox="1">
            <a:spLocks noChangeArrowheads="1"/>
          </p:cNvSpPr>
          <p:nvPr/>
        </p:nvSpPr>
        <p:spPr bwMode="auto">
          <a:xfrm>
            <a:off x="2513013" y="2389188"/>
            <a:ext cx="2292350" cy="854075"/>
          </a:xfrm>
          <a:prstGeom prst="rect">
            <a:avLst/>
          </a:prstGeom>
          <a:noFill/>
          <a:ln w="9525">
            <a:noFill/>
            <a:miter lim="800000"/>
            <a:headEnd/>
            <a:tailEnd/>
          </a:ln>
          <a:effectLst/>
        </p:spPr>
        <p:txBody>
          <a:bodyPr>
            <a:spAutoFit/>
          </a:bodyPr>
          <a:lstStyle/>
          <a:p>
            <a:pPr>
              <a:spcBef>
                <a:spcPct val="50000"/>
              </a:spcBef>
            </a:pPr>
            <a:r>
              <a:rPr lang="en-US" dirty="0">
                <a:solidFill>
                  <a:srgbClr val="002496"/>
                </a:solidFill>
              </a:rPr>
              <a:t>Deposit SU-8 </a:t>
            </a:r>
          </a:p>
          <a:p>
            <a:pPr>
              <a:spcBef>
                <a:spcPct val="50000"/>
              </a:spcBef>
            </a:pPr>
            <a:r>
              <a:rPr lang="en-US" dirty="0" err="1">
                <a:solidFill>
                  <a:srgbClr val="002496"/>
                </a:solidFill>
              </a:rPr>
              <a:t>photoresist</a:t>
            </a:r>
            <a:endParaRPr lang="en-US" dirty="0">
              <a:solidFill>
                <a:srgbClr val="002496"/>
              </a:solidFill>
            </a:endParaRPr>
          </a:p>
        </p:txBody>
      </p:sp>
      <p:pic>
        <p:nvPicPr>
          <p:cNvPr id="163861" name="Picture 21"/>
          <p:cNvPicPr>
            <a:picLocks noChangeAspect="1" noChangeArrowheads="1"/>
          </p:cNvPicPr>
          <p:nvPr/>
        </p:nvPicPr>
        <p:blipFill>
          <a:blip r:embed="rId4" cstate="print"/>
          <a:srcRect/>
          <a:stretch>
            <a:fillRect/>
          </a:stretch>
        </p:blipFill>
        <p:spPr bwMode="auto">
          <a:xfrm rot="5400000">
            <a:off x="5637213" y="3265488"/>
            <a:ext cx="2876550" cy="3778250"/>
          </a:xfrm>
          <a:prstGeom prst="rect">
            <a:avLst/>
          </a:prstGeom>
          <a:noFill/>
          <a:ln w="9525">
            <a:noFill/>
            <a:miter lim="800000"/>
            <a:headEnd/>
            <a:tailEnd/>
          </a:ln>
          <a:effectLst/>
        </p:spPr>
      </p:pic>
      <p:pic>
        <p:nvPicPr>
          <p:cNvPr id="163862" name="Picture 22"/>
          <p:cNvPicPr>
            <a:picLocks noChangeAspect="1" noChangeArrowheads="1"/>
          </p:cNvPicPr>
          <p:nvPr/>
        </p:nvPicPr>
        <p:blipFill>
          <a:blip r:embed="rId5" cstate="print"/>
          <a:srcRect/>
          <a:stretch>
            <a:fillRect/>
          </a:stretch>
        </p:blipFill>
        <p:spPr bwMode="auto">
          <a:xfrm>
            <a:off x="5219700" y="908050"/>
            <a:ext cx="3744913" cy="2759075"/>
          </a:xfrm>
          <a:prstGeom prst="rect">
            <a:avLst/>
          </a:prstGeom>
          <a:noFill/>
          <a:ln w="9525">
            <a:noFill/>
            <a:miter lim="800000"/>
            <a:headEnd/>
            <a:tailEnd/>
          </a:ln>
          <a:effectLst/>
        </p:spPr>
      </p:pic>
      <p:sp>
        <p:nvSpPr>
          <p:cNvPr id="163863" name="Rectangle 23"/>
          <p:cNvSpPr>
            <a:spLocks noChangeArrowheads="1"/>
          </p:cNvSpPr>
          <p:nvPr/>
        </p:nvSpPr>
        <p:spPr bwMode="auto">
          <a:xfrm>
            <a:off x="7443788" y="3086100"/>
            <a:ext cx="152400" cy="76200"/>
          </a:xfrm>
          <a:prstGeom prst="rect">
            <a:avLst/>
          </a:prstGeom>
          <a:noFill/>
          <a:ln w="12700">
            <a:solidFill>
              <a:srgbClr val="FF0000"/>
            </a:solidFill>
            <a:miter lim="800000"/>
            <a:headEnd/>
            <a:tailEnd/>
          </a:ln>
          <a:effectLst/>
        </p:spPr>
        <p:txBody>
          <a:bodyPr wrap="none" anchor="ctr"/>
          <a:lstStyle/>
          <a:p>
            <a:endParaRPr lang="de-DE"/>
          </a:p>
        </p:txBody>
      </p:sp>
      <p:sp>
        <p:nvSpPr>
          <p:cNvPr id="163864" name="Line 24"/>
          <p:cNvSpPr>
            <a:spLocks noChangeShapeType="1"/>
          </p:cNvSpPr>
          <p:nvPr/>
        </p:nvSpPr>
        <p:spPr bwMode="auto">
          <a:xfrm flipH="1">
            <a:off x="7291388" y="3162300"/>
            <a:ext cx="228600" cy="914400"/>
          </a:xfrm>
          <a:prstGeom prst="line">
            <a:avLst/>
          </a:prstGeom>
          <a:noFill/>
          <a:ln w="12700">
            <a:solidFill>
              <a:srgbClr val="FF0000"/>
            </a:solidFill>
            <a:round/>
            <a:headEnd/>
            <a:tailEnd type="triangle" w="med" len="med"/>
          </a:ln>
          <a:effectLst/>
        </p:spPr>
        <p:txBody>
          <a:bodyPr/>
          <a:lstStyle/>
          <a:p>
            <a:endParaRPr lang="de-DE"/>
          </a:p>
        </p:txBody>
      </p:sp>
      <p:sp>
        <p:nvSpPr>
          <p:cNvPr id="163865" name="Text Box 25"/>
          <p:cNvSpPr txBox="1">
            <a:spLocks noChangeArrowheads="1"/>
          </p:cNvSpPr>
          <p:nvPr/>
        </p:nvSpPr>
        <p:spPr bwMode="auto">
          <a:xfrm>
            <a:off x="8039100" y="4278313"/>
            <a:ext cx="1065213" cy="59372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algn="ctr"/>
            <a:r>
              <a:rPr lang="en-US" sz="1600">
                <a:solidFill>
                  <a:schemeClr val="hlink"/>
                </a:solidFill>
              </a:rPr>
              <a:t>Insulating</a:t>
            </a:r>
          </a:p>
          <a:p>
            <a:pPr algn="ctr"/>
            <a:r>
              <a:rPr lang="en-US" sz="1600">
                <a:solidFill>
                  <a:schemeClr val="hlink"/>
                </a:solidFill>
              </a:rPr>
              <a:t> pillars</a:t>
            </a:r>
          </a:p>
        </p:txBody>
      </p:sp>
      <p:sp>
        <p:nvSpPr>
          <p:cNvPr id="163866" name="Line 26"/>
          <p:cNvSpPr>
            <a:spLocks noChangeShapeType="1"/>
          </p:cNvSpPr>
          <p:nvPr/>
        </p:nvSpPr>
        <p:spPr bwMode="auto">
          <a:xfrm flipH="1">
            <a:off x="7910513" y="4854575"/>
            <a:ext cx="449262" cy="652463"/>
          </a:xfrm>
          <a:prstGeom prst="line">
            <a:avLst/>
          </a:prstGeom>
          <a:noFill/>
          <a:ln w="25400">
            <a:solidFill>
              <a:schemeClr val="hlink"/>
            </a:solidFill>
            <a:round/>
            <a:headEnd/>
            <a:tailEnd type="triangle" w="med" len="med"/>
          </a:ln>
          <a:effectLst/>
        </p:spPr>
        <p:txBody>
          <a:bodyPr wrap="none" anchor="ctr"/>
          <a:lstStyle/>
          <a:p>
            <a:endParaRPr lang="de-DE"/>
          </a:p>
        </p:txBody>
      </p:sp>
      <p:sp>
        <p:nvSpPr>
          <p:cNvPr id="163867" name="Text Box 27"/>
          <p:cNvSpPr txBox="1">
            <a:spLocks noChangeArrowheads="1"/>
          </p:cNvSpPr>
          <p:nvPr/>
        </p:nvSpPr>
        <p:spPr bwMode="auto">
          <a:xfrm>
            <a:off x="103" y="979488"/>
            <a:ext cx="4814138" cy="784830"/>
          </a:xfrm>
          <a:prstGeom prst="rect">
            <a:avLst/>
          </a:prstGeom>
          <a:noFill/>
          <a:ln w="9525">
            <a:noFill/>
            <a:miter lim="800000"/>
            <a:headEnd/>
            <a:tailEnd/>
          </a:ln>
          <a:effectLst/>
        </p:spPr>
        <p:txBody>
          <a:bodyPr wrap="none">
            <a:spAutoFit/>
          </a:bodyPr>
          <a:lstStyle/>
          <a:p>
            <a:pPr algn="ctr">
              <a:spcAft>
                <a:spcPct val="25000"/>
              </a:spcAft>
            </a:pPr>
            <a:r>
              <a:rPr lang="en-US" dirty="0" smtClean="0">
                <a:solidFill>
                  <a:schemeClr val="hlink"/>
                </a:solidFill>
              </a:rPr>
              <a:t>Integrated </a:t>
            </a:r>
            <a:r>
              <a:rPr lang="en-US" dirty="0" err="1" smtClean="0">
                <a:solidFill>
                  <a:schemeClr val="hlink"/>
                </a:solidFill>
              </a:rPr>
              <a:t>Micromegas</a:t>
            </a:r>
            <a:r>
              <a:rPr lang="en-US" dirty="0" smtClean="0">
                <a:solidFill>
                  <a:schemeClr val="hlink"/>
                </a:solidFill>
              </a:rPr>
              <a:t> </a:t>
            </a:r>
            <a:r>
              <a:rPr lang="en-US" dirty="0">
                <a:solidFill>
                  <a:schemeClr val="hlink"/>
                </a:solidFill>
              </a:rPr>
              <a:t>and </a:t>
            </a:r>
            <a:r>
              <a:rPr lang="en-US" dirty="0" smtClean="0">
                <a:solidFill>
                  <a:schemeClr val="hlink"/>
                </a:solidFill>
              </a:rPr>
              <a:t>Pixel Sensor</a:t>
            </a:r>
            <a:endParaRPr lang="en-US" dirty="0">
              <a:solidFill>
                <a:schemeClr val="hlink"/>
              </a:solidFill>
            </a:endParaRPr>
          </a:p>
          <a:p>
            <a:pPr algn="ctr">
              <a:spcAft>
                <a:spcPct val="25000"/>
              </a:spcAft>
            </a:pPr>
            <a:r>
              <a:rPr lang="en-US" dirty="0">
                <a:solidFill>
                  <a:srgbClr val="002496"/>
                </a:solidFill>
              </a:rPr>
              <a:t>(Si wafer </a:t>
            </a:r>
            <a:r>
              <a:rPr lang="en-US" dirty="0" smtClean="0">
                <a:solidFill>
                  <a:srgbClr val="002496"/>
                </a:solidFill>
              </a:rPr>
              <a:t>post-processing &amp; MEMS)</a:t>
            </a:r>
            <a:endParaRPr lang="en-US" dirty="0">
              <a:solidFill>
                <a:srgbClr val="002496"/>
              </a:solidFill>
            </a:endParaRPr>
          </a:p>
        </p:txBody>
      </p:sp>
      <p:sp>
        <p:nvSpPr>
          <p:cNvPr id="163868" name="Text Box 28"/>
          <p:cNvSpPr txBox="1">
            <a:spLocks noChangeArrowheads="1"/>
          </p:cNvSpPr>
          <p:nvPr/>
        </p:nvSpPr>
        <p:spPr bwMode="auto">
          <a:xfrm>
            <a:off x="1331640" y="6322714"/>
            <a:ext cx="2038350" cy="274638"/>
          </a:xfrm>
          <a:prstGeom prst="rect">
            <a:avLst/>
          </a:prstGeom>
          <a:noFill/>
          <a:ln w="9525">
            <a:noFill/>
            <a:miter lim="800000"/>
            <a:headEnd/>
            <a:tailEnd/>
          </a:ln>
          <a:effectLst/>
        </p:spPr>
        <p:txBody>
          <a:bodyPr wrap="none">
            <a:spAutoFit/>
          </a:bodyPr>
          <a:lstStyle/>
          <a:p>
            <a:r>
              <a:rPr lang="en-US" sz="1200" dirty="0">
                <a:solidFill>
                  <a:srgbClr val="002496"/>
                </a:solidFill>
              </a:rPr>
              <a:t>[J. </a:t>
            </a:r>
            <a:r>
              <a:rPr lang="en-US" sz="1200" dirty="0" err="1">
                <a:solidFill>
                  <a:srgbClr val="002496"/>
                </a:solidFill>
              </a:rPr>
              <a:t>Timmermans</a:t>
            </a:r>
            <a:r>
              <a:rPr lang="en-US" sz="1200" dirty="0">
                <a:solidFill>
                  <a:srgbClr val="002496"/>
                </a:solidFill>
              </a:rPr>
              <a:t>, VCI 2007]</a:t>
            </a:r>
          </a:p>
        </p:txBody>
      </p:sp>
      <p:sp>
        <p:nvSpPr>
          <p:cNvPr id="4" name="Datumsplatzhalter 3"/>
          <p:cNvSpPr>
            <a:spLocks noGrp="1"/>
          </p:cNvSpPr>
          <p:nvPr>
            <p:ph type="dt" sz="half" idx="10"/>
          </p:nvPr>
        </p:nvSpPr>
        <p:spPr/>
        <p:txBody>
          <a:bodyPr/>
          <a:lstStyle/>
          <a:p>
            <a:r>
              <a:rPr lang="de-DE" smtClean="0"/>
              <a:t>GEM Detectors</a:t>
            </a:r>
            <a:endParaRPr lang="de-DE"/>
          </a:p>
        </p:txBody>
      </p:sp>
      <p:sp>
        <p:nvSpPr>
          <p:cNvPr id="5" name="Fußzeilenplatzhalter 4"/>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40902565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Grp="1" noChangeArrowheads="1"/>
          </p:cNvSpPr>
          <p:nvPr>
            <p:ph type="title"/>
          </p:nvPr>
        </p:nvSpPr>
        <p:spPr/>
        <p:txBody>
          <a:bodyPr/>
          <a:lstStyle/>
          <a:p>
            <a:r>
              <a:rPr lang="en-US"/>
              <a:t>Discharge Protection</a:t>
            </a:r>
          </a:p>
        </p:txBody>
      </p:sp>
      <p:pic>
        <p:nvPicPr>
          <p:cNvPr id="165893" name="Picture 5" descr="p2"/>
          <p:cNvPicPr>
            <a:picLocks noChangeAspect="1" noChangeArrowheads="1"/>
          </p:cNvPicPr>
          <p:nvPr/>
        </p:nvPicPr>
        <p:blipFill>
          <a:blip r:embed="rId3" cstate="print"/>
          <a:srcRect/>
          <a:stretch>
            <a:fillRect/>
          </a:stretch>
        </p:blipFill>
        <p:spPr bwMode="auto">
          <a:xfrm>
            <a:off x="5076825" y="2133600"/>
            <a:ext cx="3762375" cy="2820988"/>
          </a:xfrm>
          <a:prstGeom prst="rect">
            <a:avLst/>
          </a:prstGeom>
          <a:noFill/>
        </p:spPr>
      </p:pic>
      <p:grpSp>
        <p:nvGrpSpPr>
          <p:cNvPr id="2" name="Group 10"/>
          <p:cNvGrpSpPr>
            <a:grpSpLocks/>
          </p:cNvGrpSpPr>
          <p:nvPr/>
        </p:nvGrpSpPr>
        <p:grpSpPr bwMode="auto">
          <a:xfrm>
            <a:off x="376238" y="2565524"/>
            <a:ext cx="3835400" cy="1079500"/>
            <a:chOff x="192" y="2486"/>
            <a:chExt cx="3264" cy="730"/>
          </a:xfrm>
        </p:grpSpPr>
        <p:sp>
          <p:nvSpPr>
            <p:cNvPr id="165894" name="Line 6"/>
            <p:cNvSpPr>
              <a:spLocks noChangeShapeType="1"/>
            </p:cNvSpPr>
            <p:nvPr/>
          </p:nvSpPr>
          <p:spPr bwMode="auto">
            <a:xfrm>
              <a:off x="453" y="2486"/>
              <a:ext cx="2448" cy="0"/>
            </a:xfrm>
            <a:prstGeom prst="line">
              <a:avLst/>
            </a:prstGeom>
            <a:noFill/>
            <a:ln w="76200">
              <a:solidFill>
                <a:schemeClr val="tx1"/>
              </a:solidFill>
              <a:prstDash val="dash"/>
              <a:round/>
              <a:headEnd/>
              <a:tailEnd/>
            </a:ln>
            <a:effectLst/>
          </p:spPr>
          <p:txBody>
            <a:bodyPr/>
            <a:lstStyle/>
            <a:p>
              <a:endParaRPr lang="de-DE"/>
            </a:p>
          </p:txBody>
        </p:sp>
        <p:sp>
          <p:nvSpPr>
            <p:cNvPr id="165895" name="Line 7"/>
            <p:cNvSpPr>
              <a:spLocks noChangeShapeType="1"/>
            </p:cNvSpPr>
            <p:nvPr/>
          </p:nvSpPr>
          <p:spPr bwMode="auto">
            <a:xfrm>
              <a:off x="192" y="3216"/>
              <a:ext cx="3264" cy="0"/>
            </a:xfrm>
            <a:prstGeom prst="line">
              <a:avLst/>
            </a:prstGeom>
            <a:noFill/>
            <a:ln w="38100">
              <a:solidFill>
                <a:schemeClr val="accent2"/>
              </a:solidFill>
              <a:round/>
              <a:headEnd/>
              <a:tailEnd/>
            </a:ln>
            <a:effectLst/>
          </p:spPr>
          <p:txBody>
            <a:bodyPr/>
            <a:lstStyle/>
            <a:p>
              <a:endParaRPr lang="de-DE"/>
            </a:p>
          </p:txBody>
        </p:sp>
        <p:sp>
          <p:nvSpPr>
            <p:cNvPr id="165896" name="Line 8"/>
            <p:cNvSpPr>
              <a:spLocks noChangeShapeType="1"/>
            </p:cNvSpPr>
            <p:nvPr/>
          </p:nvSpPr>
          <p:spPr bwMode="auto">
            <a:xfrm>
              <a:off x="260" y="3110"/>
              <a:ext cx="3196" cy="0"/>
            </a:xfrm>
            <a:prstGeom prst="line">
              <a:avLst/>
            </a:prstGeom>
            <a:noFill/>
            <a:ln w="48260">
              <a:solidFill>
                <a:srgbClr val="FF0000"/>
              </a:solidFill>
              <a:prstDash val="lgDash"/>
              <a:round/>
              <a:headEnd/>
              <a:tailEnd/>
            </a:ln>
            <a:effectLst/>
          </p:spPr>
          <p:txBody>
            <a:bodyPr/>
            <a:lstStyle/>
            <a:p>
              <a:endParaRPr lang="de-DE"/>
            </a:p>
          </p:txBody>
        </p:sp>
        <p:sp>
          <p:nvSpPr>
            <p:cNvPr id="165897" name="Line 9"/>
            <p:cNvSpPr>
              <a:spLocks noChangeShapeType="1"/>
            </p:cNvSpPr>
            <p:nvPr/>
          </p:nvSpPr>
          <p:spPr bwMode="auto">
            <a:xfrm>
              <a:off x="240" y="3024"/>
              <a:ext cx="2976" cy="0"/>
            </a:xfrm>
            <a:prstGeom prst="line">
              <a:avLst/>
            </a:prstGeom>
            <a:noFill/>
            <a:ln w="228600">
              <a:solidFill>
                <a:srgbClr val="009900"/>
              </a:solidFill>
              <a:round/>
              <a:headEnd/>
              <a:tailEnd/>
            </a:ln>
            <a:effectLst/>
          </p:spPr>
          <p:txBody>
            <a:bodyPr/>
            <a:lstStyle/>
            <a:p>
              <a:endParaRPr lang="de-DE"/>
            </a:p>
          </p:txBody>
        </p:sp>
      </p:grpSp>
      <p:sp>
        <p:nvSpPr>
          <p:cNvPr id="165899" name="Text Box 11"/>
          <p:cNvSpPr txBox="1">
            <a:spLocks noChangeArrowheads="1"/>
          </p:cNvSpPr>
          <p:nvPr/>
        </p:nvSpPr>
        <p:spPr bwMode="auto">
          <a:xfrm>
            <a:off x="311150" y="1217613"/>
            <a:ext cx="4060727" cy="40011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dirty="0">
                <a:solidFill>
                  <a:schemeClr val="hlink"/>
                </a:solidFill>
              </a:rPr>
              <a:t>Deposit of </a:t>
            </a:r>
            <a:r>
              <a:rPr lang="en-US" dirty="0" smtClean="0">
                <a:solidFill>
                  <a:schemeClr val="hlink"/>
                </a:solidFill>
              </a:rPr>
              <a:t>resistive layer </a:t>
            </a:r>
            <a:r>
              <a:rPr lang="en-US" dirty="0">
                <a:solidFill>
                  <a:schemeClr val="hlink"/>
                </a:solidFill>
              </a:rPr>
              <a:t>on pixels</a:t>
            </a:r>
          </a:p>
        </p:txBody>
      </p:sp>
      <p:sp>
        <p:nvSpPr>
          <p:cNvPr id="165900" name="Text Box 12"/>
          <p:cNvSpPr txBox="1">
            <a:spLocks noChangeArrowheads="1"/>
          </p:cNvSpPr>
          <p:nvPr/>
        </p:nvSpPr>
        <p:spPr bwMode="auto">
          <a:xfrm>
            <a:off x="5611813" y="1228725"/>
            <a:ext cx="2486025" cy="40957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spAutoFit/>
          </a:bodyPr>
          <a:lstStyle/>
          <a:p>
            <a:r>
              <a:rPr lang="en-US">
                <a:solidFill>
                  <a:schemeClr val="hlink"/>
                </a:solidFill>
              </a:rPr>
              <a:t>Double amplification</a:t>
            </a:r>
          </a:p>
        </p:txBody>
      </p:sp>
      <p:sp>
        <p:nvSpPr>
          <p:cNvPr id="165901" name="Text Box 13"/>
          <p:cNvSpPr txBox="1">
            <a:spLocks noChangeArrowheads="1"/>
          </p:cNvSpPr>
          <p:nvPr/>
        </p:nvSpPr>
        <p:spPr bwMode="auto">
          <a:xfrm>
            <a:off x="447675" y="1930400"/>
            <a:ext cx="3189288" cy="396875"/>
          </a:xfrm>
          <a:prstGeom prst="rect">
            <a:avLst/>
          </a:prstGeom>
          <a:noFill/>
          <a:ln w="9525">
            <a:noFill/>
            <a:miter lim="800000"/>
            <a:headEnd/>
            <a:tailEnd/>
          </a:ln>
          <a:effectLst/>
        </p:spPr>
        <p:txBody>
          <a:bodyPr wrap="none">
            <a:spAutoFit/>
          </a:bodyPr>
          <a:lstStyle/>
          <a:p>
            <a:r>
              <a:rPr lang="en-US">
                <a:solidFill>
                  <a:srgbClr val="002496"/>
                </a:solidFill>
                <a:sym typeface="Wingdings 3" pitchFamily="18" charset="2"/>
              </a:rPr>
              <a:t> local reduction of E field</a:t>
            </a:r>
          </a:p>
        </p:txBody>
      </p:sp>
      <p:sp>
        <p:nvSpPr>
          <p:cNvPr id="165902" name="Text Box 14"/>
          <p:cNvSpPr txBox="1">
            <a:spLocks noChangeArrowheads="1"/>
          </p:cNvSpPr>
          <p:nvPr/>
        </p:nvSpPr>
        <p:spPr bwMode="auto">
          <a:xfrm>
            <a:off x="539552" y="4131657"/>
            <a:ext cx="3637534" cy="1169551"/>
          </a:xfrm>
          <a:prstGeom prst="rect">
            <a:avLst/>
          </a:prstGeom>
          <a:noFill/>
          <a:ln w="9525">
            <a:noFill/>
            <a:miter lim="800000"/>
            <a:headEnd/>
            <a:tailEnd/>
          </a:ln>
          <a:effectLst/>
        </p:spPr>
        <p:txBody>
          <a:bodyPr wrap="none">
            <a:spAutoFit/>
          </a:bodyPr>
          <a:lstStyle/>
          <a:p>
            <a:pPr>
              <a:spcBef>
                <a:spcPts val="600"/>
              </a:spcBef>
              <a:buFont typeface="Arial" pitchFamily="34" charset="0"/>
              <a:buChar char="•"/>
            </a:pPr>
            <a:r>
              <a:rPr lang="en-US" dirty="0" smtClean="0">
                <a:solidFill>
                  <a:srgbClr val="002496"/>
                </a:solidFill>
              </a:rPr>
              <a:t> 20 </a:t>
            </a:r>
            <a:r>
              <a:rPr lang="en-US" dirty="0">
                <a:solidFill>
                  <a:srgbClr val="002496"/>
                </a:solidFill>
                <a:latin typeface="Symbol" pitchFamily="18" charset="2"/>
              </a:rPr>
              <a:t>m</a:t>
            </a:r>
            <a:r>
              <a:rPr lang="en-US" dirty="0">
                <a:solidFill>
                  <a:srgbClr val="002496"/>
                </a:solidFill>
              </a:rPr>
              <a:t>m a-Si, </a:t>
            </a:r>
            <a:r>
              <a:rPr lang="en-US" dirty="0" smtClean="0">
                <a:solidFill>
                  <a:srgbClr val="002496"/>
                </a:solidFill>
                <a:latin typeface="Symbol" pitchFamily="18" charset="2"/>
              </a:rPr>
              <a:t>r</a:t>
            </a:r>
            <a:r>
              <a:rPr lang="en-US" dirty="0" smtClean="0">
                <a:solidFill>
                  <a:srgbClr val="002496"/>
                </a:solidFill>
              </a:rPr>
              <a:t>=2 10</a:t>
            </a:r>
            <a:r>
              <a:rPr lang="en-US" baseline="30000" dirty="0" smtClean="0">
                <a:solidFill>
                  <a:srgbClr val="002496"/>
                </a:solidFill>
              </a:rPr>
              <a:t>8</a:t>
            </a:r>
            <a:r>
              <a:rPr lang="en-US" dirty="0" smtClean="0">
                <a:solidFill>
                  <a:srgbClr val="002496"/>
                </a:solidFill>
              </a:rPr>
              <a:t> </a:t>
            </a:r>
            <a:r>
              <a:rPr lang="en-US" dirty="0" smtClean="0">
                <a:solidFill>
                  <a:srgbClr val="002496"/>
                </a:solidFill>
                <a:latin typeface="Symbol" pitchFamily="18" charset="2"/>
              </a:rPr>
              <a:t>W </a:t>
            </a:r>
            <a:r>
              <a:rPr lang="en-US" dirty="0" smtClean="0">
                <a:solidFill>
                  <a:srgbClr val="002496"/>
                </a:solidFill>
              </a:rPr>
              <a:t>cm</a:t>
            </a:r>
          </a:p>
          <a:p>
            <a:pPr>
              <a:spcBef>
                <a:spcPts val="600"/>
              </a:spcBef>
              <a:buFont typeface="Arial" pitchFamily="34" charset="0"/>
              <a:buChar char="•"/>
            </a:pPr>
            <a:r>
              <a:rPr lang="en-US" dirty="0" smtClean="0">
                <a:solidFill>
                  <a:srgbClr val="002496"/>
                </a:solidFill>
              </a:rPr>
              <a:t> 7 </a:t>
            </a:r>
            <a:r>
              <a:rPr lang="en-US" dirty="0" smtClean="0">
                <a:solidFill>
                  <a:srgbClr val="002496"/>
                </a:solidFill>
                <a:latin typeface="Symbol" pitchFamily="18" charset="2"/>
              </a:rPr>
              <a:t>m</a:t>
            </a:r>
            <a:r>
              <a:rPr lang="en-US" dirty="0" smtClean="0">
                <a:solidFill>
                  <a:srgbClr val="002496"/>
                </a:solidFill>
              </a:rPr>
              <a:t>m Si</a:t>
            </a:r>
            <a:r>
              <a:rPr lang="en-US" baseline="-25000" dirty="0" smtClean="0">
                <a:solidFill>
                  <a:srgbClr val="002496"/>
                </a:solidFill>
              </a:rPr>
              <a:t>3</a:t>
            </a:r>
            <a:r>
              <a:rPr lang="en-US" dirty="0" smtClean="0">
                <a:solidFill>
                  <a:srgbClr val="002496"/>
                </a:solidFill>
              </a:rPr>
              <a:t>N</a:t>
            </a:r>
            <a:r>
              <a:rPr lang="en-US" baseline="-25000" dirty="0" smtClean="0">
                <a:solidFill>
                  <a:srgbClr val="002496"/>
                </a:solidFill>
              </a:rPr>
              <a:t>4</a:t>
            </a:r>
            <a:r>
              <a:rPr lang="en-US" dirty="0" smtClean="0">
                <a:solidFill>
                  <a:srgbClr val="002496"/>
                </a:solidFill>
              </a:rPr>
              <a:t>, </a:t>
            </a:r>
            <a:r>
              <a:rPr lang="en-US" dirty="0" smtClean="0">
                <a:solidFill>
                  <a:srgbClr val="002496"/>
                </a:solidFill>
                <a:latin typeface="Symbol" pitchFamily="18" charset="2"/>
              </a:rPr>
              <a:t>r</a:t>
            </a:r>
            <a:r>
              <a:rPr lang="en-US" dirty="0" smtClean="0">
                <a:solidFill>
                  <a:srgbClr val="002496"/>
                </a:solidFill>
              </a:rPr>
              <a:t>=10</a:t>
            </a:r>
            <a:r>
              <a:rPr lang="en-US" baseline="30000" dirty="0" smtClean="0">
                <a:solidFill>
                  <a:srgbClr val="002496"/>
                </a:solidFill>
              </a:rPr>
              <a:t>8</a:t>
            </a:r>
            <a:r>
              <a:rPr lang="en-US" dirty="0" smtClean="0">
                <a:solidFill>
                  <a:srgbClr val="002496"/>
                </a:solidFill>
              </a:rPr>
              <a:t>-10</a:t>
            </a:r>
            <a:r>
              <a:rPr lang="en-US" baseline="30000" dirty="0" smtClean="0">
                <a:solidFill>
                  <a:srgbClr val="002496"/>
                </a:solidFill>
              </a:rPr>
              <a:t>15</a:t>
            </a:r>
            <a:r>
              <a:rPr lang="en-US" dirty="0" smtClean="0">
                <a:solidFill>
                  <a:srgbClr val="002496"/>
                </a:solidFill>
              </a:rPr>
              <a:t> </a:t>
            </a:r>
            <a:r>
              <a:rPr lang="en-US" dirty="0" smtClean="0">
                <a:solidFill>
                  <a:srgbClr val="002496"/>
                </a:solidFill>
                <a:latin typeface="Symbol" pitchFamily="18" charset="2"/>
              </a:rPr>
              <a:t>W </a:t>
            </a:r>
            <a:r>
              <a:rPr lang="en-US" dirty="0" smtClean="0">
                <a:solidFill>
                  <a:srgbClr val="002496"/>
                </a:solidFill>
              </a:rPr>
              <a:t>cm</a:t>
            </a:r>
          </a:p>
          <a:p>
            <a:pPr>
              <a:spcBef>
                <a:spcPts val="600"/>
              </a:spcBef>
            </a:pPr>
            <a:r>
              <a:rPr lang="en-US" dirty="0" smtClean="0">
                <a:solidFill>
                  <a:srgbClr val="002496"/>
                </a:solidFill>
              </a:rPr>
              <a:t>  </a:t>
            </a:r>
            <a:r>
              <a:rPr lang="en-US" dirty="0" err="1" smtClean="0">
                <a:solidFill>
                  <a:srgbClr val="FF0000"/>
                </a:solidFill>
              </a:rPr>
              <a:t>SiNProt</a:t>
            </a:r>
            <a:endParaRPr lang="en-US" dirty="0">
              <a:solidFill>
                <a:srgbClr val="FF0000"/>
              </a:solidFill>
            </a:endParaRPr>
          </a:p>
        </p:txBody>
      </p:sp>
      <p:sp>
        <p:nvSpPr>
          <p:cNvPr id="165903" name="Line 15"/>
          <p:cNvSpPr>
            <a:spLocks noChangeShapeType="1"/>
          </p:cNvSpPr>
          <p:nvPr/>
        </p:nvSpPr>
        <p:spPr bwMode="auto">
          <a:xfrm flipV="1">
            <a:off x="1979613" y="3415521"/>
            <a:ext cx="80962" cy="715963"/>
          </a:xfrm>
          <a:prstGeom prst="line">
            <a:avLst/>
          </a:prstGeom>
          <a:noFill/>
          <a:ln w="9525">
            <a:solidFill>
              <a:schemeClr val="tx1"/>
            </a:solidFill>
            <a:round/>
            <a:headEnd/>
            <a:tailEnd type="triangle" w="med" len="med"/>
          </a:ln>
          <a:effectLst/>
        </p:spPr>
        <p:txBody>
          <a:bodyPr/>
          <a:lstStyle/>
          <a:p>
            <a:endParaRPr lang="de-DE"/>
          </a:p>
        </p:txBody>
      </p:sp>
      <p:sp>
        <p:nvSpPr>
          <p:cNvPr id="5" name="Datumsplatzhalter 4"/>
          <p:cNvSpPr>
            <a:spLocks noGrp="1"/>
          </p:cNvSpPr>
          <p:nvPr>
            <p:ph type="dt" sz="half" idx="10"/>
          </p:nvPr>
        </p:nvSpPr>
        <p:spPr/>
        <p:txBody>
          <a:bodyPr/>
          <a:lstStyle/>
          <a:p>
            <a:r>
              <a:rPr lang="de-DE" smtClean="0"/>
              <a:t>GEM Detectors</a:t>
            </a:r>
            <a:endParaRPr lang="de-DE"/>
          </a:p>
        </p:txBody>
      </p:sp>
      <p:sp>
        <p:nvSpPr>
          <p:cNvPr id="6" name="Fußzeilenplatzhalter 5"/>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3641480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InGrid</a:t>
            </a:r>
            <a:r>
              <a:rPr lang="en-US" dirty="0" smtClean="0"/>
              <a:t> TPC for ILD</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24809"/>
            <a:ext cx="8256870" cy="560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9764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GridPix</a:t>
            </a:r>
            <a:endParaRPr lang="de-DE" dirty="0"/>
          </a:p>
        </p:txBody>
      </p:sp>
      <p:pic>
        <p:nvPicPr>
          <p:cNvPr id="294914" name="Picture 2"/>
          <p:cNvPicPr>
            <a:picLocks noChangeAspect="1" noChangeArrowheads="1"/>
          </p:cNvPicPr>
          <p:nvPr/>
        </p:nvPicPr>
        <p:blipFill>
          <a:blip r:embed="rId2" cstate="print"/>
          <a:srcRect/>
          <a:stretch>
            <a:fillRect/>
          </a:stretch>
        </p:blipFill>
        <p:spPr bwMode="auto">
          <a:xfrm>
            <a:off x="179512" y="980728"/>
            <a:ext cx="3672408" cy="2901406"/>
          </a:xfrm>
          <a:prstGeom prst="rect">
            <a:avLst/>
          </a:prstGeom>
          <a:noFill/>
          <a:ln w="9525">
            <a:noFill/>
            <a:miter lim="800000"/>
            <a:headEnd/>
            <a:tailEnd/>
          </a:ln>
        </p:spPr>
      </p:pic>
      <p:sp>
        <p:nvSpPr>
          <p:cNvPr id="6" name="TextBox 5"/>
          <p:cNvSpPr txBox="1"/>
          <p:nvPr/>
        </p:nvSpPr>
        <p:spPr>
          <a:xfrm>
            <a:off x="251520" y="4293096"/>
            <a:ext cx="5227713" cy="1938992"/>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Drift gap ~ 10-20 mm</a:t>
            </a:r>
          </a:p>
          <a:p>
            <a:pPr>
              <a:spcBef>
                <a:spcPts val="600"/>
              </a:spcBef>
              <a:buFont typeface="Arial" pitchFamily="34" charset="0"/>
              <a:buChar char="•"/>
            </a:pPr>
            <a:r>
              <a:rPr lang="en-US" dirty="0" smtClean="0">
                <a:solidFill>
                  <a:srgbClr val="000096"/>
                </a:solidFill>
              </a:rPr>
              <a:t> Recording of arrival time </a:t>
            </a:r>
            <a:r>
              <a:rPr lang="en-US" dirty="0" smtClean="0">
                <a:solidFill>
                  <a:srgbClr val="000096"/>
                </a:solidFill>
                <a:sym typeface="Wingdings 3"/>
              </a:rPr>
              <a:t> 3D track image</a:t>
            </a:r>
          </a:p>
          <a:p>
            <a:pPr>
              <a:spcBef>
                <a:spcPts val="600"/>
              </a:spcBef>
              <a:buFont typeface="Arial" pitchFamily="34" charset="0"/>
              <a:buChar char="•"/>
            </a:pPr>
            <a:r>
              <a:rPr lang="en-US" dirty="0" smtClean="0">
                <a:solidFill>
                  <a:srgbClr val="000096"/>
                </a:solidFill>
                <a:sym typeface="Wingdings 3"/>
              </a:rPr>
              <a:t> Small drift distance  minimize diffusion</a:t>
            </a:r>
          </a:p>
          <a:p>
            <a:pPr>
              <a:spcBef>
                <a:spcPts val="600"/>
              </a:spcBef>
              <a:buFont typeface="Arial" pitchFamily="34" charset="0"/>
              <a:buChar char="•"/>
            </a:pPr>
            <a:r>
              <a:rPr lang="en-US" dirty="0" smtClean="0">
                <a:solidFill>
                  <a:srgbClr val="000096"/>
                </a:solidFill>
                <a:sym typeface="Wingdings 3"/>
              </a:rPr>
              <a:t> Small capacitive load: &lt; 10 </a:t>
            </a:r>
            <a:r>
              <a:rPr lang="en-US" dirty="0" err="1" smtClean="0">
                <a:solidFill>
                  <a:srgbClr val="000096"/>
                </a:solidFill>
                <a:sym typeface="Wingdings 3"/>
              </a:rPr>
              <a:t>fF</a:t>
            </a:r>
            <a:endParaRPr lang="en-US" dirty="0" smtClean="0">
              <a:solidFill>
                <a:srgbClr val="000096"/>
              </a:solidFill>
              <a:sym typeface="Wingdings 3"/>
            </a:endParaRPr>
          </a:p>
          <a:p>
            <a:pPr>
              <a:spcBef>
                <a:spcPts val="600"/>
              </a:spcBef>
              <a:buFont typeface="Arial" pitchFamily="34" charset="0"/>
              <a:buChar char="•"/>
            </a:pPr>
            <a:r>
              <a:rPr lang="en-US" dirty="0" smtClean="0">
                <a:solidFill>
                  <a:srgbClr val="000096"/>
                </a:solidFill>
                <a:sym typeface="Wingdings 3"/>
              </a:rPr>
              <a:t> No leakage currents </a:t>
            </a:r>
          </a:p>
        </p:txBody>
      </p:sp>
      <p:pic>
        <p:nvPicPr>
          <p:cNvPr id="294916" name="Picture 4"/>
          <p:cNvPicPr>
            <a:picLocks noChangeAspect="1" noChangeArrowheads="1"/>
          </p:cNvPicPr>
          <p:nvPr/>
        </p:nvPicPr>
        <p:blipFill>
          <a:blip r:embed="rId3" cstate="print"/>
          <a:srcRect/>
          <a:stretch>
            <a:fillRect/>
          </a:stretch>
        </p:blipFill>
        <p:spPr bwMode="auto">
          <a:xfrm>
            <a:off x="5292080" y="1052736"/>
            <a:ext cx="3573041" cy="2557750"/>
          </a:xfrm>
          <a:prstGeom prst="rect">
            <a:avLst/>
          </a:prstGeom>
          <a:noFill/>
          <a:ln w="9525">
            <a:noFill/>
            <a:miter lim="800000"/>
            <a:headEnd/>
            <a:tailEnd/>
          </a:ln>
        </p:spPr>
      </p:pic>
      <p:pic>
        <p:nvPicPr>
          <p:cNvPr id="294918" name="Picture 6"/>
          <p:cNvPicPr>
            <a:picLocks noChangeAspect="1" noChangeArrowheads="1"/>
          </p:cNvPicPr>
          <p:nvPr/>
        </p:nvPicPr>
        <p:blipFill>
          <a:blip r:embed="rId4" cstate="print"/>
          <a:srcRect/>
          <a:stretch>
            <a:fillRect/>
          </a:stretch>
        </p:blipFill>
        <p:spPr bwMode="auto">
          <a:xfrm>
            <a:off x="5621017" y="3645024"/>
            <a:ext cx="4279576" cy="3212975"/>
          </a:xfrm>
          <a:prstGeom prst="rect">
            <a:avLst/>
          </a:prstGeom>
          <a:noFill/>
          <a:ln w="9525">
            <a:noFill/>
            <a:miter lim="800000"/>
            <a:headEnd/>
            <a:tailEnd/>
          </a:ln>
        </p:spPr>
      </p:pic>
      <p:sp>
        <p:nvSpPr>
          <p:cNvPr id="10" name="Right Brace 9"/>
          <p:cNvSpPr/>
          <p:nvPr/>
        </p:nvSpPr>
        <p:spPr>
          <a:xfrm>
            <a:off x="3923928" y="5445224"/>
            <a:ext cx="216024" cy="792088"/>
          </a:xfrm>
          <a:prstGeom prst="rightBrace">
            <a:avLst/>
          </a:prstGeom>
          <a:ln w="19050">
            <a:solidFill>
              <a:srgbClr val="0000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TextBox 10"/>
          <p:cNvSpPr txBox="1"/>
          <p:nvPr/>
        </p:nvSpPr>
        <p:spPr>
          <a:xfrm>
            <a:off x="4139952" y="5621178"/>
            <a:ext cx="2723823" cy="400110"/>
          </a:xfrm>
          <a:prstGeom prst="rect">
            <a:avLst/>
          </a:prstGeom>
          <a:noFill/>
        </p:spPr>
        <p:txBody>
          <a:bodyPr wrap="none" rtlCol="0">
            <a:spAutoFit/>
          </a:bodyPr>
          <a:lstStyle/>
          <a:p>
            <a:r>
              <a:rPr lang="en-US" dirty="0" smtClean="0">
                <a:solidFill>
                  <a:srgbClr val="000096"/>
                </a:solidFill>
                <a:sym typeface="Wingdings 3"/>
              </a:rPr>
              <a:t> </a:t>
            </a:r>
            <a:r>
              <a:rPr lang="en-US" dirty="0" smtClean="0">
                <a:solidFill>
                  <a:srgbClr val="000096"/>
                </a:solidFill>
              </a:rPr>
              <a:t> low noise: &lt; 100 e-</a:t>
            </a:r>
            <a:endParaRPr lang="de-DE" dirty="0"/>
          </a:p>
        </p:txBody>
      </p:sp>
      <p:sp>
        <p:nvSpPr>
          <p:cNvPr id="7" name="Datumsplatzhalter 6"/>
          <p:cNvSpPr>
            <a:spLocks noGrp="1"/>
          </p:cNvSpPr>
          <p:nvPr>
            <p:ph type="dt" sz="half" idx="10"/>
          </p:nvPr>
        </p:nvSpPr>
        <p:spPr/>
        <p:txBody>
          <a:bodyPr/>
          <a:lstStyle/>
          <a:p>
            <a:r>
              <a:rPr lang="de-DE" smtClean="0"/>
              <a:t>GEM Detectors</a:t>
            </a:r>
            <a:endParaRPr lang="de-DE"/>
          </a:p>
        </p:txBody>
      </p:sp>
      <p:sp>
        <p:nvSpPr>
          <p:cNvPr id="8" name="Fußzeilenplatzhalter 7"/>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34380381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4824536" y="1268760"/>
            <a:ext cx="4355976" cy="2506794"/>
          </a:xfrm>
          <a:prstGeom prst="rect">
            <a:avLst/>
          </a:prstGeom>
          <a:noFill/>
          <a:ln w="9525">
            <a:noFill/>
            <a:miter lim="800000"/>
            <a:headEnd/>
            <a:tailEnd/>
          </a:ln>
        </p:spPr>
      </p:pic>
      <p:sp>
        <p:nvSpPr>
          <p:cNvPr id="9" name="Rectangle 8"/>
          <p:cNvSpPr/>
          <p:nvPr/>
        </p:nvSpPr>
        <p:spPr>
          <a:xfrm>
            <a:off x="323528" y="980728"/>
            <a:ext cx="4752528" cy="3312368"/>
          </a:xfrm>
          <a:prstGeom prst="rect">
            <a:avLst/>
          </a:prstGeom>
          <a:solidFill>
            <a:schemeClr val="bg1"/>
          </a:solidFill>
          <a:ln w="12700">
            <a:solidFill>
              <a:srgbClr val="0000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en-US" dirty="0" smtClean="0"/>
              <a:t>Gossip</a:t>
            </a:r>
            <a:endParaRPr lang="de-DE" dirty="0"/>
          </a:p>
        </p:txBody>
      </p:sp>
      <p:sp>
        <p:nvSpPr>
          <p:cNvPr id="5" name="TextBox 4"/>
          <p:cNvSpPr txBox="1"/>
          <p:nvPr/>
        </p:nvSpPr>
        <p:spPr>
          <a:xfrm>
            <a:off x="415806" y="1512654"/>
            <a:ext cx="4660250" cy="2708434"/>
          </a:xfrm>
          <a:prstGeom prst="rect">
            <a:avLst/>
          </a:prstGeom>
          <a:noFill/>
        </p:spPr>
        <p:txBody>
          <a:bodyPr wrap="none" rtlCol="0">
            <a:spAutoFit/>
          </a:bodyPr>
          <a:lstStyle/>
          <a:p>
            <a:pPr>
              <a:spcBef>
                <a:spcPts val="600"/>
              </a:spcBef>
              <a:buFont typeface="Arial" pitchFamily="34" charset="0"/>
              <a:buChar char="•"/>
            </a:pPr>
            <a:r>
              <a:rPr lang="en-US" dirty="0" smtClean="0">
                <a:solidFill>
                  <a:srgbClr val="000096"/>
                </a:solidFill>
              </a:rPr>
              <a:t> Reduced drift gap: 1 – 1.2 mm</a:t>
            </a:r>
          </a:p>
          <a:p>
            <a:pPr>
              <a:spcBef>
                <a:spcPts val="600"/>
              </a:spcBef>
            </a:pPr>
            <a:r>
              <a:rPr lang="en-US" dirty="0" smtClean="0">
                <a:solidFill>
                  <a:srgbClr val="000096"/>
                </a:solidFill>
              </a:rPr>
              <a:t>   </a:t>
            </a:r>
            <a:r>
              <a:rPr lang="en-US" dirty="0" smtClean="0">
                <a:solidFill>
                  <a:srgbClr val="000096"/>
                </a:solidFill>
                <a:sym typeface="Wingdings 3"/>
              </a:rPr>
              <a:t> collection of e</a:t>
            </a:r>
            <a:r>
              <a:rPr lang="en-US" baseline="30000" dirty="0" smtClean="0">
                <a:solidFill>
                  <a:srgbClr val="000096"/>
                </a:solidFill>
                <a:sym typeface="Wingdings 3"/>
              </a:rPr>
              <a:t>-</a:t>
            </a:r>
            <a:r>
              <a:rPr lang="en-US" dirty="0" smtClean="0">
                <a:solidFill>
                  <a:srgbClr val="000096"/>
                </a:solidFill>
                <a:sym typeface="Wingdings 3"/>
              </a:rPr>
              <a:t> within 25 ns</a:t>
            </a:r>
          </a:p>
          <a:p>
            <a:pPr>
              <a:spcBef>
                <a:spcPts val="600"/>
              </a:spcBef>
              <a:buFont typeface="Arial" pitchFamily="34" charset="0"/>
              <a:buChar char="•"/>
            </a:pPr>
            <a:r>
              <a:rPr lang="en-US" dirty="0" smtClean="0">
                <a:solidFill>
                  <a:srgbClr val="000096"/>
                </a:solidFill>
                <a:sym typeface="Wingdings 3"/>
              </a:rPr>
              <a:t> No radiation damage of detection</a:t>
            </a:r>
          </a:p>
          <a:p>
            <a:pPr>
              <a:spcBef>
                <a:spcPts val="600"/>
              </a:spcBef>
            </a:pPr>
            <a:r>
              <a:rPr lang="en-US" dirty="0" smtClean="0">
                <a:solidFill>
                  <a:srgbClr val="000096"/>
                </a:solidFill>
                <a:sym typeface="Wingdings 3"/>
              </a:rPr>
              <a:t>  medium (gas  is exchanged)</a:t>
            </a:r>
          </a:p>
          <a:p>
            <a:pPr>
              <a:spcBef>
                <a:spcPts val="600"/>
              </a:spcBef>
              <a:buFont typeface="Arial" pitchFamily="34" charset="0"/>
              <a:buChar char="•"/>
            </a:pPr>
            <a:r>
              <a:rPr lang="en-US" dirty="0" smtClean="0">
                <a:solidFill>
                  <a:srgbClr val="000096"/>
                </a:solidFill>
                <a:sym typeface="Wingdings 3"/>
              </a:rPr>
              <a:t> Small amount of material</a:t>
            </a:r>
          </a:p>
          <a:p>
            <a:pPr>
              <a:spcBef>
                <a:spcPts val="600"/>
              </a:spcBef>
              <a:buFont typeface="Arial" pitchFamily="34" charset="0"/>
              <a:buChar char="•"/>
            </a:pPr>
            <a:r>
              <a:rPr lang="en-US" dirty="0" smtClean="0">
                <a:solidFill>
                  <a:srgbClr val="000096"/>
                </a:solidFill>
                <a:sym typeface="Wingdings 3"/>
              </a:rPr>
              <a:t> Probability for </a:t>
            </a:r>
            <a:r>
              <a:rPr lang="en-US" dirty="0" smtClean="0">
                <a:solidFill>
                  <a:srgbClr val="000096"/>
                </a:solidFill>
                <a:latin typeface="Symbol" pitchFamily="18" charset="2"/>
                <a:sym typeface="Wingdings 3"/>
              </a:rPr>
              <a:t>d</a:t>
            </a:r>
            <a:r>
              <a:rPr lang="en-US" dirty="0" smtClean="0">
                <a:solidFill>
                  <a:srgbClr val="000096"/>
                </a:solidFill>
                <a:sym typeface="Wingdings 3"/>
              </a:rPr>
              <a:t>-e</a:t>
            </a:r>
            <a:r>
              <a:rPr lang="en-US" baseline="30000" dirty="0" smtClean="0">
                <a:solidFill>
                  <a:srgbClr val="000096"/>
                </a:solidFill>
                <a:sym typeface="Wingdings 3"/>
              </a:rPr>
              <a:t>-</a:t>
            </a:r>
            <a:r>
              <a:rPr lang="en-US" dirty="0" smtClean="0">
                <a:solidFill>
                  <a:srgbClr val="000096"/>
                </a:solidFill>
                <a:sym typeface="Wingdings 3"/>
              </a:rPr>
              <a:t> small</a:t>
            </a:r>
          </a:p>
          <a:p>
            <a:pPr>
              <a:spcBef>
                <a:spcPts val="600"/>
              </a:spcBef>
              <a:buFont typeface="Arial" pitchFamily="34" charset="0"/>
              <a:buChar char="•"/>
            </a:pPr>
            <a:r>
              <a:rPr lang="en-US" dirty="0" smtClean="0">
                <a:solidFill>
                  <a:srgbClr val="000096"/>
                </a:solidFill>
                <a:sym typeface="Wingdings 3"/>
              </a:rPr>
              <a:t> Low sensitivity to neutrons and X-rays</a:t>
            </a:r>
          </a:p>
        </p:txBody>
      </p:sp>
      <p:sp>
        <p:nvSpPr>
          <p:cNvPr id="6" name="TextBox 5"/>
          <p:cNvSpPr txBox="1"/>
          <p:nvPr/>
        </p:nvSpPr>
        <p:spPr>
          <a:xfrm>
            <a:off x="323528" y="4808185"/>
            <a:ext cx="4973285" cy="784830"/>
          </a:xfrm>
          <a:prstGeom prst="rect">
            <a:avLst/>
          </a:prstGeom>
          <a:solidFill>
            <a:schemeClr val="bg1"/>
          </a:solidFill>
          <a:ln>
            <a:solidFill>
              <a:srgbClr val="000096"/>
            </a:solidFill>
          </a:ln>
          <a:effectLst>
            <a:outerShdw blurRad="50800" dist="38100" dir="2700000" algn="tl" rotWithShape="0">
              <a:prstClr val="black">
                <a:alpha val="40000"/>
              </a:prstClr>
            </a:outerShdw>
          </a:effectLst>
        </p:spPr>
        <p:txBody>
          <a:bodyPr wrap="none" rtlCol="0">
            <a:spAutoFit/>
          </a:bodyPr>
          <a:lstStyle/>
          <a:p>
            <a:pPr>
              <a:spcBef>
                <a:spcPts val="600"/>
              </a:spcBef>
              <a:buFont typeface="Wingdings 3" pitchFamily="18" charset="2"/>
              <a:buChar char="a"/>
            </a:pPr>
            <a:r>
              <a:rPr lang="de-DE" dirty="0" err="1" smtClean="0">
                <a:solidFill>
                  <a:srgbClr val="FF0000"/>
                </a:solidFill>
                <a:sym typeface="Wingdings 3"/>
              </a:rPr>
              <a:t>Proposal</a:t>
            </a:r>
            <a:r>
              <a:rPr lang="de-DE" dirty="0" smtClean="0">
                <a:solidFill>
                  <a:srgbClr val="FF0000"/>
                </a:solidFill>
                <a:sym typeface="Wingdings 3"/>
              </a:rPr>
              <a:t> </a:t>
            </a:r>
            <a:r>
              <a:rPr lang="de-DE" dirty="0" err="1" smtClean="0">
                <a:solidFill>
                  <a:srgbClr val="FF0000"/>
                </a:solidFill>
                <a:sym typeface="Wingdings 3"/>
              </a:rPr>
              <a:t>for</a:t>
            </a:r>
            <a:r>
              <a:rPr lang="de-DE" dirty="0" smtClean="0">
                <a:solidFill>
                  <a:srgbClr val="FF0000"/>
                </a:solidFill>
                <a:sym typeface="Wingdings 3"/>
              </a:rPr>
              <a:t> </a:t>
            </a:r>
            <a:r>
              <a:rPr lang="de-DE" dirty="0" err="1" smtClean="0">
                <a:solidFill>
                  <a:srgbClr val="FF0000"/>
                </a:solidFill>
                <a:sym typeface="Wingdings 3"/>
              </a:rPr>
              <a:t>Gaseous</a:t>
            </a:r>
            <a:r>
              <a:rPr lang="de-DE" dirty="0" smtClean="0">
                <a:solidFill>
                  <a:srgbClr val="FF0000"/>
                </a:solidFill>
                <a:sym typeface="Wingdings 3"/>
              </a:rPr>
              <a:t> Pixel </a:t>
            </a:r>
            <a:r>
              <a:rPr lang="de-DE" dirty="0" err="1" smtClean="0">
                <a:solidFill>
                  <a:srgbClr val="FF0000"/>
                </a:solidFill>
                <a:sym typeface="Wingdings 3"/>
              </a:rPr>
              <a:t>Detectors</a:t>
            </a:r>
            <a:endParaRPr lang="de-DE" dirty="0" smtClean="0">
              <a:solidFill>
                <a:srgbClr val="FF0000"/>
              </a:solidFill>
              <a:sym typeface="Wingdings 3"/>
            </a:endParaRPr>
          </a:p>
          <a:p>
            <a:pPr>
              <a:spcBef>
                <a:spcPts val="600"/>
              </a:spcBef>
            </a:pPr>
            <a:r>
              <a:rPr lang="de-DE" dirty="0" smtClean="0">
                <a:solidFill>
                  <a:srgbClr val="FF0000"/>
                </a:solidFill>
                <a:sym typeface="Wingdings 3"/>
              </a:rPr>
              <a:t>    </a:t>
            </a:r>
            <a:r>
              <a:rPr lang="de-DE" dirty="0" err="1" smtClean="0">
                <a:solidFill>
                  <a:srgbClr val="FF0000"/>
                </a:solidFill>
                <a:sym typeface="Wingdings 3"/>
              </a:rPr>
              <a:t>for</a:t>
            </a:r>
            <a:r>
              <a:rPr lang="de-DE" dirty="0" smtClean="0">
                <a:solidFill>
                  <a:srgbClr val="FF0000"/>
                </a:solidFill>
                <a:sym typeface="Wingdings 3"/>
              </a:rPr>
              <a:t> </a:t>
            </a:r>
            <a:r>
              <a:rPr lang="de-DE" dirty="0" err="1" smtClean="0">
                <a:solidFill>
                  <a:srgbClr val="FF0000"/>
                </a:solidFill>
                <a:sym typeface="Wingdings 3"/>
              </a:rPr>
              <a:t>the</a:t>
            </a:r>
            <a:r>
              <a:rPr lang="de-DE" dirty="0" smtClean="0">
                <a:solidFill>
                  <a:srgbClr val="FF0000"/>
                </a:solidFill>
                <a:sym typeface="Wingdings 3"/>
              </a:rPr>
              <a:t> ATLAS </a:t>
            </a:r>
            <a:r>
              <a:rPr lang="de-DE" dirty="0" err="1" smtClean="0">
                <a:solidFill>
                  <a:srgbClr val="FF0000"/>
                </a:solidFill>
                <a:sym typeface="Wingdings 3"/>
              </a:rPr>
              <a:t>Inner</a:t>
            </a:r>
            <a:r>
              <a:rPr lang="de-DE" dirty="0" smtClean="0">
                <a:solidFill>
                  <a:srgbClr val="FF0000"/>
                </a:solidFill>
                <a:sym typeface="Wingdings 3"/>
              </a:rPr>
              <a:t> </a:t>
            </a:r>
            <a:r>
              <a:rPr lang="de-DE" dirty="0" err="1" smtClean="0">
                <a:solidFill>
                  <a:srgbClr val="FF0000"/>
                </a:solidFill>
                <a:sym typeface="Wingdings 3"/>
              </a:rPr>
              <a:t>tracker</a:t>
            </a:r>
            <a:r>
              <a:rPr lang="de-DE" dirty="0" smtClean="0">
                <a:solidFill>
                  <a:srgbClr val="FF0000"/>
                </a:solidFill>
                <a:sym typeface="Wingdings 3"/>
              </a:rPr>
              <a:t> </a:t>
            </a:r>
            <a:r>
              <a:rPr lang="de-DE" dirty="0" err="1" smtClean="0">
                <a:solidFill>
                  <a:srgbClr val="FF0000"/>
                </a:solidFill>
                <a:sym typeface="Wingdings 3"/>
              </a:rPr>
              <a:t>at</a:t>
            </a:r>
            <a:r>
              <a:rPr lang="de-DE" dirty="0" smtClean="0">
                <a:solidFill>
                  <a:srgbClr val="FF0000"/>
                </a:solidFill>
                <a:sym typeface="Wingdings 3"/>
              </a:rPr>
              <a:t> </a:t>
            </a:r>
            <a:r>
              <a:rPr lang="de-DE" dirty="0" err="1" smtClean="0">
                <a:solidFill>
                  <a:srgbClr val="FF0000"/>
                </a:solidFill>
                <a:sym typeface="Wingdings 3"/>
              </a:rPr>
              <a:t>the</a:t>
            </a:r>
            <a:r>
              <a:rPr lang="de-DE" dirty="0" smtClean="0">
                <a:solidFill>
                  <a:srgbClr val="FF0000"/>
                </a:solidFill>
                <a:sym typeface="Wingdings 3"/>
              </a:rPr>
              <a:t> </a:t>
            </a:r>
            <a:r>
              <a:rPr lang="de-DE" dirty="0" err="1" smtClean="0">
                <a:solidFill>
                  <a:srgbClr val="FF0000"/>
                </a:solidFill>
                <a:sym typeface="Wingdings 3"/>
              </a:rPr>
              <a:t>sLHC</a:t>
            </a:r>
            <a:endParaRPr lang="de-DE" dirty="0">
              <a:solidFill>
                <a:srgbClr val="FF0000"/>
              </a:solidFill>
            </a:endParaRPr>
          </a:p>
        </p:txBody>
      </p:sp>
      <p:sp>
        <p:nvSpPr>
          <p:cNvPr id="7" name="TextBox 6"/>
          <p:cNvSpPr txBox="1"/>
          <p:nvPr/>
        </p:nvSpPr>
        <p:spPr>
          <a:xfrm>
            <a:off x="611560" y="5816297"/>
            <a:ext cx="4154214" cy="276999"/>
          </a:xfrm>
          <a:prstGeom prst="rect">
            <a:avLst/>
          </a:prstGeom>
          <a:noFill/>
        </p:spPr>
        <p:txBody>
          <a:bodyPr wrap="none" rtlCol="0">
            <a:spAutoFit/>
          </a:bodyPr>
          <a:lstStyle/>
          <a:p>
            <a:r>
              <a:rPr lang="en-US" sz="1200" dirty="0" smtClean="0">
                <a:solidFill>
                  <a:srgbClr val="000096"/>
                </a:solidFill>
              </a:rPr>
              <a:t>[H. van </a:t>
            </a:r>
            <a:r>
              <a:rPr lang="en-US" sz="1200" dirty="0" err="1" smtClean="0">
                <a:solidFill>
                  <a:srgbClr val="000096"/>
                </a:solidFill>
              </a:rPr>
              <a:t>der</a:t>
            </a:r>
            <a:r>
              <a:rPr lang="en-US" sz="1200" dirty="0" smtClean="0">
                <a:solidFill>
                  <a:srgbClr val="000096"/>
                </a:solidFill>
              </a:rPr>
              <a:t> </a:t>
            </a:r>
            <a:r>
              <a:rPr lang="en-US" sz="1200" dirty="0" err="1" smtClean="0">
                <a:solidFill>
                  <a:srgbClr val="000096"/>
                </a:solidFill>
              </a:rPr>
              <a:t>Graaf</a:t>
            </a:r>
            <a:r>
              <a:rPr lang="en-US" sz="1200" dirty="0" smtClean="0">
                <a:solidFill>
                  <a:srgbClr val="000096"/>
                </a:solidFill>
              </a:rPr>
              <a:t>, F. </a:t>
            </a:r>
            <a:r>
              <a:rPr lang="en-US" sz="1200" dirty="0" err="1" smtClean="0">
                <a:solidFill>
                  <a:srgbClr val="000096"/>
                </a:solidFill>
              </a:rPr>
              <a:t>Hartjes</a:t>
            </a:r>
            <a:r>
              <a:rPr lang="en-US" sz="1200" dirty="0" smtClean="0">
                <a:solidFill>
                  <a:srgbClr val="000096"/>
                </a:solidFill>
              </a:rPr>
              <a:t>, A.-P. </a:t>
            </a:r>
            <a:r>
              <a:rPr lang="en-US" sz="1200" dirty="0" err="1" smtClean="0">
                <a:solidFill>
                  <a:srgbClr val="000096"/>
                </a:solidFill>
              </a:rPr>
              <a:t>Colijn</a:t>
            </a:r>
            <a:r>
              <a:rPr lang="en-US" sz="1200" dirty="0" smtClean="0">
                <a:solidFill>
                  <a:srgbClr val="000096"/>
                </a:solidFill>
              </a:rPr>
              <a:t>, ATL-P-MN-0016]</a:t>
            </a:r>
            <a:endParaRPr lang="de-DE" sz="1200" dirty="0">
              <a:solidFill>
                <a:srgbClr val="000096"/>
              </a:solidFill>
            </a:endParaRPr>
          </a:p>
        </p:txBody>
      </p:sp>
      <p:sp>
        <p:nvSpPr>
          <p:cNvPr id="8" name="TextBox 7"/>
          <p:cNvSpPr txBox="1"/>
          <p:nvPr/>
        </p:nvSpPr>
        <p:spPr>
          <a:xfrm>
            <a:off x="323528" y="1052736"/>
            <a:ext cx="3913251" cy="400110"/>
          </a:xfrm>
          <a:prstGeom prst="rect">
            <a:avLst/>
          </a:prstGeom>
          <a:noFill/>
        </p:spPr>
        <p:txBody>
          <a:bodyPr wrap="none" rtlCol="0">
            <a:spAutoFit/>
          </a:bodyPr>
          <a:lstStyle/>
          <a:p>
            <a:r>
              <a:rPr lang="en-US" b="1" dirty="0" smtClean="0">
                <a:solidFill>
                  <a:srgbClr val="FF0000"/>
                </a:solidFill>
              </a:rPr>
              <a:t>G</a:t>
            </a:r>
            <a:r>
              <a:rPr lang="en-US" b="1" dirty="0" smtClean="0">
                <a:solidFill>
                  <a:srgbClr val="000096"/>
                </a:solidFill>
              </a:rPr>
              <a:t>as</a:t>
            </a:r>
            <a:r>
              <a:rPr lang="en-US" b="1" dirty="0" smtClean="0">
                <a:solidFill>
                  <a:srgbClr val="FF0000"/>
                </a:solidFill>
              </a:rPr>
              <a:t> o</a:t>
            </a:r>
            <a:r>
              <a:rPr lang="en-US" b="1" dirty="0" smtClean="0">
                <a:solidFill>
                  <a:srgbClr val="000096"/>
                </a:solidFill>
              </a:rPr>
              <a:t>n</a:t>
            </a:r>
            <a:r>
              <a:rPr lang="en-US" b="1" dirty="0" smtClean="0">
                <a:solidFill>
                  <a:srgbClr val="FF0000"/>
                </a:solidFill>
              </a:rPr>
              <a:t> S</a:t>
            </a:r>
            <a:r>
              <a:rPr lang="en-US" b="1" dirty="0" smtClean="0">
                <a:solidFill>
                  <a:srgbClr val="000096"/>
                </a:solidFill>
              </a:rPr>
              <a:t>limmed</a:t>
            </a:r>
            <a:r>
              <a:rPr lang="en-US" b="1" dirty="0" smtClean="0">
                <a:solidFill>
                  <a:srgbClr val="FF0000"/>
                </a:solidFill>
              </a:rPr>
              <a:t> Si</a:t>
            </a:r>
            <a:r>
              <a:rPr lang="en-US" b="1" dirty="0" smtClean="0">
                <a:solidFill>
                  <a:srgbClr val="000096"/>
                </a:solidFill>
              </a:rPr>
              <a:t>licon</a:t>
            </a:r>
            <a:r>
              <a:rPr lang="en-US" b="1" dirty="0" smtClean="0">
                <a:solidFill>
                  <a:srgbClr val="FF0000"/>
                </a:solidFill>
              </a:rPr>
              <a:t> P</a:t>
            </a:r>
            <a:r>
              <a:rPr lang="en-US" b="1" dirty="0" smtClean="0">
                <a:solidFill>
                  <a:srgbClr val="000096"/>
                </a:solidFill>
              </a:rPr>
              <a:t>ixels</a:t>
            </a:r>
            <a:endParaRPr lang="de-DE" b="1" dirty="0">
              <a:solidFill>
                <a:srgbClr val="000096"/>
              </a:solidFill>
            </a:endParaRPr>
          </a:p>
        </p:txBody>
      </p:sp>
      <p:pic>
        <p:nvPicPr>
          <p:cNvPr id="302082" name="Picture 2"/>
          <p:cNvPicPr>
            <a:picLocks noChangeAspect="1" noChangeArrowheads="1"/>
          </p:cNvPicPr>
          <p:nvPr/>
        </p:nvPicPr>
        <p:blipFill>
          <a:blip r:embed="rId3" cstate="print"/>
          <a:srcRect/>
          <a:stretch>
            <a:fillRect/>
          </a:stretch>
        </p:blipFill>
        <p:spPr bwMode="auto">
          <a:xfrm>
            <a:off x="5724128" y="3861048"/>
            <a:ext cx="3211637" cy="2612132"/>
          </a:xfrm>
          <a:prstGeom prst="rect">
            <a:avLst/>
          </a:prstGeom>
          <a:noFill/>
          <a:ln w="9525">
            <a:noFill/>
            <a:miter lim="800000"/>
            <a:headEnd/>
            <a:tailEnd/>
          </a:ln>
        </p:spPr>
      </p:pic>
      <p:sp>
        <p:nvSpPr>
          <p:cNvPr id="12" name="Datumsplatzhalter 11"/>
          <p:cNvSpPr>
            <a:spLocks noGrp="1"/>
          </p:cNvSpPr>
          <p:nvPr>
            <p:ph type="dt" sz="half" idx="10"/>
          </p:nvPr>
        </p:nvSpPr>
        <p:spPr/>
        <p:txBody>
          <a:bodyPr/>
          <a:lstStyle/>
          <a:p>
            <a:r>
              <a:rPr lang="de-DE" smtClean="0"/>
              <a:t>GEM Detectors</a:t>
            </a:r>
            <a:endParaRPr lang="de-DE"/>
          </a:p>
        </p:txBody>
      </p:sp>
      <p:sp>
        <p:nvSpPr>
          <p:cNvPr id="13" name="Fußzeilenplatzhalter 12"/>
          <p:cNvSpPr>
            <a:spLocks noGrp="1"/>
          </p:cNvSpPr>
          <p:nvPr>
            <p:ph type="ftr" sz="quarter" idx="11"/>
          </p:nvPr>
        </p:nvSpPr>
        <p:spPr/>
        <p:txBody>
          <a:bodyPr/>
          <a:lstStyle/>
          <a:p>
            <a:r>
              <a:rPr lang="en-GB" smtClean="0"/>
              <a:t>B. Ketzer</a:t>
            </a:r>
            <a:endParaRPr lang="en-GB" dirty="0"/>
          </a:p>
        </p:txBody>
      </p:sp>
    </p:spTree>
    <p:extLst>
      <p:ext uri="{BB962C8B-B14F-4D97-AF65-F5344CB8AC3E}">
        <p14:creationId xmlns:p14="http://schemas.microsoft.com/office/powerpoint/2010/main" val="19544277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Photon </a:t>
            </a:r>
            <a:r>
              <a:rPr lang="de-DE" dirty="0" err="1" smtClean="0"/>
              <a:t>Detection</a:t>
            </a:r>
            <a:r>
              <a:rPr lang="de-DE" dirty="0" smtClean="0"/>
              <a:t> </a:t>
            </a:r>
            <a:r>
              <a:rPr lang="de-DE" dirty="0" err="1" smtClean="0"/>
              <a:t>with</a:t>
            </a:r>
            <a:r>
              <a:rPr lang="de-DE" dirty="0" smtClean="0"/>
              <a:t> THGEM</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761"/>
          <a:stretch/>
        </p:blipFill>
        <p:spPr bwMode="auto">
          <a:xfrm>
            <a:off x="395536" y="971265"/>
            <a:ext cx="8391558" cy="5554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6591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Graphene</a:t>
            </a:r>
            <a:r>
              <a:rPr lang="de-DE" dirty="0" smtClean="0"/>
              <a:t> on GEM</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60"/>
          <a:stretch/>
        </p:blipFill>
        <p:spPr bwMode="auto">
          <a:xfrm>
            <a:off x="633239" y="980728"/>
            <a:ext cx="7827193"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865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MPGD in Running Experiments</a:t>
            </a:r>
            <a:endParaRPr lang="de-DE" dirty="0"/>
          </a:p>
        </p:txBody>
      </p:sp>
      <p:pic>
        <p:nvPicPr>
          <p:cNvPr id="4" name="Picture 6" descr="compass_triple_gem3red"/>
          <p:cNvPicPr>
            <a:picLocks noChangeAspect="1" noChangeArrowheads="1"/>
          </p:cNvPicPr>
          <p:nvPr/>
        </p:nvPicPr>
        <p:blipFill>
          <a:blip r:embed="rId2" cstate="print"/>
          <a:srcRect/>
          <a:stretch>
            <a:fillRect/>
          </a:stretch>
        </p:blipFill>
        <p:spPr bwMode="auto">
          <a:xfrm>
            <a:off x="0" y="4005064"/>
            <a:ext cx="2088232" cy="1659163"/>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504636594"/>
              </p:ext>
            </p:extLst>
          </p:nvPr>
        </p:nvGraphicFramePr>
        <p:xfrm>
          <a:off x="0" y="980728"/>
          <a:ext cx="9117003" cy="2895600"/>
        </p:xfrm>
        <a:graphic>
          <a:graphicData uri="http://schemas.openxmlformats.org/drawingml/2006/table">
            <a:tbl>
              <a:tblPr firstRow="1" bandRow="1">
                <a:tableStyleId>{00A15C55-8517-42AA-B614-E9B94910E393}</a:tableStyleId>
              </a:tblPr>
              <a:tblGrid>
                <a:gridCol w="1239330"/>
                <a:gridCol w="465455"/>
                <a:gridCol w="703580"/>
                <a:gridCol w="1152128"/>
                <a:gridCol w="795483"/>
                <a:gridCol w="936104"/>
                <a:gridCol w="1456055"/>
                <a:gridCol w="914400"/>
                <a:gridCol w="914400"/>
                <a:gridCol w="540068"/>
              </a:tblGrid>
              <a:tr h="370840">
                <a:tc>
                  <a:txBody>
                    <a:bodyPr/>
                    <a:lstStyle/>
                    <a:p>
                      <a:r>
                        <a:rPr lang="en-US" sz="1600" dirty="0" smtClean="0"/>
                        <a:t>Exp.</a:t>
                      </a:r>
                      <a:endParaRPr lang="de-DE" sz="1600" dirty="0">
                        <a:solidFill>
                          <a:srgbClr val="FF0000"/>
                        </a:solidFill>
                      </a:endParaRPr>
                    </a:p>
                  </a:txBody>
                  <a:tcPr/>
                </a:tc>
                <a:tc>
                  <a:txBody>
                    <a:bodyPr/>
                    <a:lstStyle/>
                    <a:p>
                      <a:r>
                        <a:rPr lang="en-US" sz="1600" dirty="0" smtClean="0"/>
                        <a:t>#</a:t>
                      </a:r>
                      <a:endParaRPr lang="de-DE" sz="1600" dirty="0">
                        <a:solidFill>
                          <a:srgbClr val="FF0000"/>
                        </a:solidFill>
                      </a:endParaRPr>
                    </a:p>
                  </a:txBody>
                  <a:tcPr/>
                </a:tc>
                <a:tc>
                  <a:txBody>
                    <a:bodyPr/>
                    <a:lstStyle/>
                    <a:p>
                      <a:r>
                        <a:rPr lang="en-US" sz="1600" dirty="0" smtClean="0"/>
                        <a:t>Type</a:t>
                      </a:r>
                      <a:endParaRPr lang="de-DE" sz="1600" dirty="0">
                        <a:solidFill>
                          <a:srgbClr val="FF0000"/>
                        </a:solidFill>
                      </a:endParaRPr>
                    </a:p>
                  </a:txBody>
                  <a:tcPr/>
                </a:tc>
                <a:tc>
                  <a:txBody>
                    <a:bodyPr/>
                    <a:lstStyle/>
                    <a:p>
                      <a:r>
                        <a:rPr lang="en-US" sz="1600" dirty="0" smtClean="0"/>
                        <a:t>Readout</a:t>
                      </a:r>
                      <a:endParaRPr lang="de-DE" sz="1600" dirty="0">
                        <a:solidFill>
                          <a:srgbClr val="FF0000"/>
                        </a:solidFill>
                      </a:endParaRPr>
                    </a:p>
                  </a:txBody>
                  <a:tcPr/>
                </a:tc>
                <a:tc>
                  <a:txBody>
                    <a:bodyPr/>
                    <a:lstStyle/>
                    <a:p>
                      <a:r>
                        <a:rPr lang="en-US" sz="1600" dirty="0" smtClean="0"/>
                        <a:t># of </a:t>
                      </a:r>
                      <a:r>
                        <a:rPr lang="en-US" sz="1600" dirty="0" err="1" smtClean="0"/>
                        <a:t>ch</a:t>
                      </a:r>
                      <a:r>
                        <a:rPr lang="en-US" sz="1600" dirty="0" smtClean="0"/>
                        <a:t>. </a:t>
                      </a:r>
                      <a:endParaRPr lang="de-DE" sz="1600" dirty="0">
                        <a:solidFill>
                          <a:srgbClr val="FF0000"/>
                        </a:solidFill>
                      </a:endParaRPr>
                    </a:p>
                  </a:txBody>
                  <a:tcPr/>
                </a:tc>
                <a:tc>
                  <a:txBody>
                    <a:bodyPr/>
                    <a:lstStyle/>
                    <a:p>
                      <a:r>
                        <a:rPr lang="en-US" sz="1600" dirty="0" smtClean="0"/>
                        <a:t>Size (cm</a:t>
                      </a:r>
                      <a:r>
                        <a:rPr lang="en-US" sz="1600" baseline="30000" dirty="0" smtClean="0"/>
                        <a:t>2</a:t>
                      </a:r>
                      <a:r>
                        <a:rPr lang="en-US" sz="1600" dirty="0" smtClean="0"/>
                        <a:t>)</a:t>
                      </a:r>
                      <a:endParaRPr lang="de-DE" sz="1600" dirty="0">
                        <a:solidFill>
                          <a:srgbClr val="FF0000"/>
                        </a:solidFill>
                      </a:endParaRPr>
                    </a:p>
                  </a:txBody>
                  <a:tcPr/>
                </a:tc>
                <a:tc>
                  <a:txBody>
                    <a:bodyPr/>
                    <a:lstStyle/>
                    <a:p>
                      <a:r>
                        <a:rPr lang="en-US" sz="1600" dirty="0" smtClean="0"/>
                        <a:t>Gas</a:t>
                      </a:r>
                      <a:endParaRPr lang="de-DE" sz="1600" dirty="0">
                        <a:solidFill>
                          <a:srgbClr val="FF0000"/>
                        </a:solidFill>
                      </a:endParaRPr>
                    </a:p>
                  </a:txBody>
                  <a:tcPr/>
                </a:tc>
                <a:tc>
                  <a:txBody>
                    <a:bodyPr/>
                    <a:lstStyle/>
                    <a:p>
                      <a:r>
                        <a:rPr lang="en-US" sz="1600" dirty="0" err="1" smtClean="0"/>
                        <a:t>s</a:t>
                      </a:r>
                      <a:r>
                        <a:rPr lang="en-US" sz="1600" baseline="-25000" dirty="0" err="1" smtClean="0"/>
                        <a:t>space</a:t>
                      </a:r>
                      <a:r>
                        <a:rPr lang="en-US" sz="1600" baseline="-25000" dirty="0" smtClean="0"/>
                        <a:t> </a:t>
                      </a:r>
                      <a:r>
                        <a:rPr lang="en-US" sz="1600" baseline="0" dirty="0" smtClean="0"/>
                        <a:t>(mm)</a:t>
                      </a:r>
                      <a:endParaRPr lang="de-DE" sz="1600" baseline="0" dirty="0">
                        <a:solidFill>
                          <a:srgbClr val="FF0000"/>
                        </a:solidFill>
                      </a:endParaRPr>
                    </a:p>
                  </a:txBody>
                  <a:tcPr/>
                </a:tc>
                <a:tc>
                  <a:txBody>
                    <a:bodyPr/>
                    <a:lstStyle/>
                    <a:p>
                      <a:r>
                        <a:rPr lang="en-US" sz="1600" dirty="0" err="1" smtClean="0"/>
                        <a:t>s</a:t>
                      </a:r>
                      <a:r>
                        <a:rPr lang="en-US" sz="1600" baseline="-25000" dirty="0" err="1" smtClean="0"/>
                        <a:t>time</a:t>
                      </a:r>
                      <a:r>
                        <a:rPr lang="en-US" sz="1600" baseline="-25000" dirty="0" smtClean="0"/>
                        <a:t> </a:t>
                      </a:r>
                      <a:r>
                        <a:rPr lang="en-US" sz="1600" baseline="0" dirty="0" smtClean="0"/>
                        <a:t>(ns)</a:t>
                      </a:r>
                      <a:endParaRPr lang="de-DE" sz="1600" baseline="0" dirty="0">
                        <a:solidFill>
                          <a:srgbClr val="FF0000"/>
                        </a:solidFill>
                      </a:endParaRPr>
                    </a:p>
                  </a:txBody>
                  <a:tcPr/>
                </a:tc>
                <a:tc>
                  <a:txBody>
                    <a:bodyPr/>
                    <a:lstStyle/>
                    <a:p>
                      <a:r>
                        <a:rPr lang="en-US" sz="1600" dirty="0" smtClean="0"/>
                        <a:t>e </a:t>
                      </a:r>
                    </a:p>
                    <a:p>
                      <a:r>
                        <a:rPr lang="en-US" sz="1600" dirty="0" smtClean="0"/>
                        <a:t>(%)</a:t>
                      </a:r>
                      <a:endParaRPr lang="de-DE" sz="1600" dirty="0">
                        <a:solidFill>
                          <a:srgbClr val="FF0000"/>
                        </a:solidFill>
                        <a:latin typeface="Symbol" pitchFamily="18" charset="2"/>
                      </a:endParaRPr>
                    </a:p>
                  </a:txBody>
                  <a:tcPr/>
                </a:tc>
              </a:tr>
              <a:tr h="370840">
                <a:tc>
                  <a:txBody>
                    <a:bodyPr/>
                    <a:lstStyle/>
                    <a:p>
                      <a:r>
                        <a:rPr lang="en-US" sz="1600" b="1" dirty="0" smtClean="0">
                          <a:solidFill>
                            <a:srgbClr val="FF0000"/>
                          </a:solidFill>
                        </a:rPr>
                        <a:t>COMPASS</a:t>
                      </a:r>
                      <a:endParaRPr lang="de-DE" sz="1600" b="1" dirty="0">
                        <a:solidFill>
                          <a:srgbClr val="FF0000"/>
                        </a:solidFill>
                      </a:endParaRPr>
                    </a:p>
                  </a:txBody>
                  <a:tcPr/>
                </a:tc>
                <a:tc>
                  <a:txBody>
                    <a:bodyPr/>
                    <a:lstStyle/>
                    <a:p>
                      <a:r>
                        <a:rPr lang="en-US" sz="1600" dirty="0" smtClean="0"/>
                        <a:t>22</a:t>
                      </a:r>
                      <a:endParaRPr lang="de-DE" sz="1600" dirty="0">
                        <a:solidFill>
                          <a:srgbClr val="000096"/>
                        </a:solidFill>
                      </a:endParaRPr>
                    </a:p>
                  </a:txBody>
                  <a:tcPr/>
                </a:tc>
                <a:tc>
                  <a:txBody>
                    <a:bodyPr/>
                    <a:lstStyle/>
                    <a:p>
                      <a:r>
                        <a:rPr lang="en-US" sz="1600" dirty="0" smtClean="0"/>
                        <a:t>GEM</a:t>
                      </a:r>
                      <a:endParaRPr lang="de-DE" sz="1600" dirty="0">
                        <a:solidFill>
                          <a:srgbClr val="000096"/>
                        </a:solidFill>
                      </a:endParaRPr>
                    </a:p>
                  </a:txBody>
                  <a:tcPr/>
                </a:tc>
                <a:tc>
                  <a:txBody>
                    <a:bodyPr/>
                    <a:lstStyle/>
                    <a:p>
                      <a:r>
                        <a:rPr lang="en-US" sz="1600" dirty="0" smtClean="0"/>
                        <a:t>2-D strips</a:t>
                      </a:r>
                      <a:endParaRPr lang="de-DE" sz="1600" dirty="0">
                        <a:solidFill>
                          <a:srgbClr val="000096"/>
                        </a:solidFill>
                      </a:endParaRPr>
                    </a:p>
                  </a:txBody>
                  <a:tcPr/>
                </a:tc>
                <a:tc>
                  <a:txBody>
                    <a:bodyPr/>
                    <a:lstStyle/>
                    <a:p>
                      <a:r>
                        <a:rPr lang="en-US" sz="1600" dirty="0" smtClean="0"/>
                        <a:t>1536</a:t>
                      </a:r>
                      <a:endParaRPr lang="de-DE" sz="1600" dirty="0">
                        <a:solidFill>
                          <a:srgbClr val="000096"/>
                        </a:solidFill>
                      </a:endParaRPr>
                    </a:p>
                  </a:txBody>
                  <a:tcPr/>
                </a:tc>
                <a:tc>
                  <a:txBody>
                    <a:bodyPr/>
                    <a:lstStyle/>
                    <a:p>
                      <a:r>
                        <a:rPr lang="en-US" sz="1600" dirty="0" smtClean="0"/>
                        <a:t>31×31</a:t>
                      </a:r>
                      <a:endParaRPr lang="de-DE" sz="1600" dirty="0">
                        <a:solidFill>
                          <a:srgbClr val="000096"/>
                        </a:solidFill>
                      </a:endParaRPr>
                    </a:p>
                  </a:txBody>
                  <a:tcPr/>
                </a:tc>
                <a:tc>
                  <a:txBody>
                    <a:bodyPr/>
                    <a:lstStyle/>
                    <a:p>
                      <a:r>
                        <a:rPr lang="en-US" sz="1600" dirty="0" err="1" smtClean="0"/>
                        <a:t>Ar</a:t>
                      </a:r>
                      <a:r>
                        <a:rPr lang="en-US" sz="1600" dirty="0" smtClean="0"/>
                        <a:t>/CO</a:t>
                      </a:r>
                      <a:r>
                        <a:rPr lang="en-US" sz="1600" baseline="-25000" dirty="0" smtClean="0"/>
                        <a:t>2</a:t>
                      </a:r>
                      <a:r>
                        <a:rPr lang="en-US" sz="1600" dirty="0" smtClean="0"/>
                        <a:t> </a:t>
                      </a:r>
                    </a:p>
                    <a:p>
                      <a:r>
                        <a:rPr lang="en-US" sz="1600" dirty="0" smtClean="0"/>
                        <a:t>(70/30)</a:t>
                      </a:r>
                      <a:endParaRPr lang="de-DE" sz="1600" dirty="0">
                        <a:solidFill>
                          <a:srgbClr val="000096"/>
                        </a:solidFill>
                      </a:endParaRPr>
                    </a:p>
                  </a:txBody>
                  <a:tcPr/>
                </a:tc>
                <a:tc>
                  <a:txBody>
                    <a:bodyPr/>
                    <a:lstStyle/>
                    <a:p>
                      <a:r>
                        <a:rPr lang="en-US" sz="1600" dirty="0" smtClean="0"/>
                        <a:t>70</a:t>
                      </a:r>
                      <a:endParaRPr lang="de-DE" sz="1600" dirty="0">
                        <a:solidFill>
                          <a:srgbClr val="000096"/>
                        </a:solidFill>
                      </a:endParaRPr>
                    </a:p>
                  </a:txBody>
                  <a:tcPr/>
                </a:tc>
                <a:tc>
                  <a:txBody>
                    <a:bodyPr/>
                    <a:lstStyle/>
                    <a:p>
                      <a:r>
                        <a:rPr lang="en-US" sz="1600" dirty="0" smtClean="0"/>
                        <a:t>12</a:t>
                      </a:r>
                      <a:endParaRPr lang="de-DE" sz="1600" dirty="0">
                        <a:solidFill>
                          <a:srgbClr val="000096"/>
                        </a:solidFill>
                      </a:endParaRPr>
                    </a:p>
                  </a:txBody>
                  <a:tcPr/>
                </a:tc>
                <a:tc>
                  <a:txBody>
                    <a:bodyPr/>
                    <a:lstStyle/>
                    <a:p>
                      <a:r>
                        <a:rPr lang="en-US" sz="1600" dirty="0" smtClean="0"/>
                        <a:t>&gt;97</a:t>
                      </a:r>
                      <a:endParaRPr lang="de-DE" sz="1600" dirty="0">
                        <a:solidFill>
                          <a:srgbClr val="000096"/>
                        </a:solidFill>
                      </a:endParaRPr>
                    </a:p>
                  </a:txBody>
                  <a:tcPr/>
                </a:tc>
              </a:tr>
              <a:tr h="370840">
                <a:tc>
                  <a:txBody>
                    <a:bodyPr/>
                    <a:lstStyle/>
                    <a:p>
                      <a:endParaRPr lang="de-DE" sz="1600" dirty="0">
                        <a:solidFill>
                          <a:srgbClr val="000096"/>
                        </a:solidFill>
                      </a:endParaRPr>
                    </a:p>
                  </a:txBody>
                  <a:tcPr/>
                </a:tc>
                <a:tc>
                  <a:txBody>
                    <a:bodyPr/>
                    <a:lstStyle/>
                    <a:p>
                      <a:r>
                        <a:rPr lang="en-US" sz="1600" dirty="0" smtClean="0"/>
                        <a:t>12</a:t>
                      </a:r>
                      <a:endParaRPr lang="de-DE" sz="1600" dirty="0">
                        <a:solidFill>
                          <a:srgbClr val="000096"/>
                        </a:solidFill>
                      </a:endParaRPr>
                    </a:p>
                  </a:txBody>
                  <a:tcPr/>
                </a:tc>
                <a:tc>
                  <a:txBody>
                    <a:bodyPr/>
                    <a:lstStyle/>
                    <a:p>
                      <a:r>
                        <a:rPr lang="en-US" sz="1600" dirty="0" smtClean="0"/>
                        <a:t>MM</a:t>
                      </a:r>
                      <a:endParaRPr lang="de-DE" sz="1600" dirty="0">
                        <a:solidFill>
                          <a:srgbClr val="000096"/>
                        </a:solidFill>
                      </a:endParaRPr>
                    </a:p>
                  </a:txBody>
                  <a:tcPr/>
                </a:tc>
                <a:tc>
                  <a:txBody>
                    <a:bodyPr/>
                    <a:lstStyle/>
                    <a:p>
                      <a:r>
                        <a:rPr lang="en-US" sz="1600" dirty="0" smtClean="0"/>
                        <a:t>1-D strips</a:t>
                      </a:r>
                      <a:endParaRPr lang="de-DE" sz="1600" dirty="0">
                        <a:solidFill>
                          <a:srgbClr val="000096"/>
                        </a:solidFill>
                      </a:endParaRPr>
                    </a:p>
                  </a:txBody>
                  <a:tcPr/>
                </a:tc>
                <a:tc>
                  <a:txBody>
                    <a:bodyPr/>
                    <a:lstStyle/>
                    <a:p>
                      <a:r>
                        <a:rPr lang="en-US" sz="1600" dirty="0" smtClean="0"/>
                        <a:t>1024</a:t>
                      </a:r>
                      <a:endParaRPr lang="de-DE" sz="1600" dirty="0">
                        <a:solidFill>
                          <a:srgbClr val="000096"/>
                        </a:solidFill>
                      </a:endParaRPr>
                    </a:p>
                  </a:txBody>
                  <a:tcPr/>
                </a:tc>
                <a:tc>
                  <a:txBody>
                    <a:bodyPr/>
                    <a:lstStyle/>
                    <a:p>
                      <a:r>
                        <a:rPr lang="en-US" sz="1600" dirty="0" smtClean="0"/>
                        <a:t>40×40</a:t>
                      </a:r>
                      <a:endParaRPr lang="de-DE" sz="1600" dirty="0">
                        <a:solidFill>
                          <a:srgbClr val="000096"/>
                        </a:solidFill>
                      </a:endParaRPr>
                    </a:p>
                  </a:txBody>
                  <a:tcPr/>
                </a:tc>
                <a:tc>
                  <a:txBody>
                    <a:bodyPr/>
                    <a:lstStyle/>
                    <a:p>
                      <a:r>
                        <a:rPr lang="en-US" sz="1600" dirty="0" smtClean="0"/>
                        <a:t>Ne/C</a:t>
                      </a:r>
                      <a:r>
                        <a:rPr lang="en-US" sz="1600" baseline="-25000" dirty="0" smtClean="0"/>
                        <a:t>2</a:t>
                      </a:r>
                      <a:r>
                        <a:rPr lang="en-US" sz="1600" dirty="0" smtClean="0"/>
                        <a:t>H</a:t>
                      </a:r>
                      <a:r>
                        <a:rPr lang="en-US" sz="1600" baseline="-25000" dirty="0" smtClean="0"/>
                        <a:t>6</a:t>
                      </a:r>
                      <a:r>
                        <a:rPr lang="en-US" sz="1600" dirty="0" smtClean="0"/>
                        <a:t>/CF</a:t>
                      </a:r>
                      <a:r>
                        <a:rPr lang="en-US" sz="1600" baseline="-25000" dirty="0" smtClean="0"/>
                        <a:t>4</a:t>
                      </a:r>
                      <a:r>
                        <a:rPr lang="en-US" sz="1600" dirty="0" smtClean="0"/>
                        <a:t> </a:t>
                      </a:r>
                    </a:p>
                    <a:p>
                      <a:r>
                        <a:rPr lang="en-US" sz="1600" dirty="0" smtClean="0"/>
                        <a:t>(80/10/10)</a:t>
                      </a:r>
                      <a:endParaRPr lang="de-DE" sz="1600" dirty="0">
                        <a:solidFill>
                          <a:srgbClr val="000096"/>
                        </a:solidFill>
                      </a:endParaRPr>
                    </a:p>
                  </a:txBody>
                  <a:tcPr/>
                </a:tc>
                <a:tc>
                  <a:txBody>
                    <a:bodyPr/>
                    <a:lstStyle/>
                    <a:p>
                      <a:r>
                        <a:rPr lang="en-US" sz="1600" dirty="0" smtClean="0"/>
                        <a:t>90</a:t>
                      </a:r>
                      <a:endParaRPr lang="de-DE" sz="1600" dirty="0">
                        <a:solidFill>
                          <a:srgbClr val="000096"/>
                        </a:solidFill>
                      </a:endParaRPr>
                    </a:p>
                  </a:txBody>
                  <a:tcPr/>
                </a:tc>
                <a:tc>
                  <a:txBody>
                    <a:bodyPr/>
                    <a:lstStyle/>
                    <a:p>
                      <a:r>
                        <a:rPr lang="en-US" sz="1600" dirty="0" smtClean="0"/>
                        <a:t>9</a:t>
                      </a:r>
                      <a:endParaRPr lang="de-DE" sz="1600" dirty="0">
                        <a:solidFill>
                          <a:srgbClr val="000096"/>
                        </a:solidFill>
                      </a:endParaRPr>
                    </a:p>
                  </a:txBody>
                  <a:tcPr/>
                </a:tc>
                <a:tc>
                  <a:txBody>
                    <a:bodyPr/>
                    <a:lstStyle/>
                    <a:p>
                      <a:r>
                        <a:rPr lang="en-US" sz="1600" dirty="0" smtClean="0"/>
                        <a:t>&gt;97</a:t>
                      </a:r>
                      <a:endParaRPr lang="de-DE" sz="1600" dirty="0">
                        <a:solidFill>
                          <a:srgbClr val="000096"/>
                        </a:solidFill>
                      </a:endParaRPr>
                    </a:p>
                  </a:txBody>
                  <a:tcPr/>
                </a:tc>
              </a:tr>
              <a:tr h="370840">
                <a:tc>
                  <a:txBody>
                    <a:bodyPr/>
                    <a:lstStyle/>
                    <a:p>
                      <a:r>
                        <a:rPr lang="en-US" sz="1600" b="1" dirty="0" err="1" smtClean="0">
                          <a:solidFill>
                            <a:srgbClr val="FF0000"/>
                          </a:solidFill>
                        </a:rPr>
                        <a:t>LHCb</a:t>
                      </a:r>
                      <a:endParaRPr lang="de-DE" sz="1600" b="1" dirty="0">
                        <a:solidFill>
                          <a:srgbClr val="FF0000"/>
                        </a:solidFill>
                      </a:endParaRPr>
                    </a:p>
                  </a:txBody>
                  <a:tcPr/>
                </a:tc>
                <a:tc>
                  <a:txBody>
                    <a:bodyPr/>
                    <a:lstStyle/>
                    <a:p>
                      <a:r>
                        <a:rPr lang="en-US" sz="1600" dirty="0" smtClean="0"/>
                        <a:t>24</a:t>
                      </a:r>
                      <a:endParaRPr lang="de-DE" sz="1600" dirty="0">
                        <a:solidFill>
                          <a:srgbClr val="000096"/>
                        </a:solidFill>
                      </a:endParaRPr>
                    </a:p>
                  </a:txBody>
                  <a:tcPr/>
                </a:tc>
                <a:tc>
                  <a:txBody>
                    <a:bodyPr/>
                    <a:lstStyle/>
                    <a:p>
                      <a:r>
                        <a:rPr lang="en-US" sz="1600" dirty="0" smtClean="0"/>
                        <a:t>GEM</a:t>
                      </a:r>
                      <a:endParaRPr lang="de-DE" sz="1600" dirty="0">
                        <a:solidFill>
                          <a:srgbClr val="000096"/>
                        </a:solidFill>
                      </a:endParaRPr>
                    </a:p>
                  </a:txBody>
                  <a:tcPr/>
                </a:tc>
                <a:tc>
                  <a:txBody>
                    <a:bodyPr/>
                    <a:lstStyle/>
                    <a:p>
                      <a:r>
                        <a:rPr lang="en-US" sz="1600" dirty="0" smtClean="0"/>
                        <a:t>pads</a:t>
                      </a:r>
                      <a:endParaRPr lang="de-DE" sz="1600" dirty="0">
                        <a:solidFill>
                          <a:srgbClr val="000096"/>
                        </a:solidFill>
                      </a:endParaRPr>
                    </a:p>
                  </a:txBody>
                  <a:tcPr/>
                </a:tc>
                <a:tc>
                  <a:txBody>
                    <a:bodyPr/>
                    <a:lstStyle/>
                    <a:p>
                      <a:r>
                        <a:rPr lang="en-US" sz="1600" dirty="0" smtClean="0"/>
                        <a:t>192</a:t>
                      </a:r>
                      <a:endParaRPr lang="de-DE" sz="1600" dirty="0">
                        <a:solidFill>
                          <a:srgbClr val="000096"/>
                        </a:solidFill>
                      </a:endParaRPr>
                    </a:p>
                  </a:txBody>
                  <a:tcPr/>
                </a:tc>
                <a:tc>
                  <a:txBody>
                    <a:bodyPr/>
                    <a:lstStyle/>
                    <a:p>
                      <a:r>
                        <a:rPr lang="en-US" sz="1600" dirty="0" smtClean="0"/>
                        <a:t>10×24</a:t>
                      </a:r>
                      <a:endParaRPr lang="de-DE" sz="1600" dirty="0">
                        <a:solidFill>
                          <a:srgbClr val="000096"/>
                        </a:solidFill>
                      </a:endParaRPr>
                    </a:p>
                  </a:txBody>
                  <a:tcPr/>
                </a:tc>
                <a:tc>
                  <a:txBody>
                    <a:bodyPr/>
                    <a:lstStyle/>
                    <a:p>
                      <a:r>
                        <a:rPr lang="en-US" sz="1600" dirty="0" err="1" smtClean="0"/>
                        <a:t>Ar</a:t>
                      </a:r>
                      <a:r>
                        <a:rPr lang="en-US" sz="1600" dirty="0" smtClean="0"/>
                        <a:t>/CO</a:t>
                      </a:r>
                      <a:r>
                        <a:rPr lang="en-US" sz="1600" baseline="-25000" dirty="0" smtClean="0"/>
                        <a:t>2</a:t>
                      </a:r>
                      <a:r>
                        <a:rPr lang="en-US" sz="1600" dirty="0" smtClean="0"/>
                        <a:t>/CF</a:t>
                      </a:r>
                      <a:r>
                        <a:rPr lang="en-US" sz="1600" baseline="-25000" dirty="0" smtClean="0"/>
                        <a:t>4</a:t>
                      </a:r>
                      <a:r>
                        <a:rPr lang="en-US" sz="1600" dirty="0" smtClean="0"/>
                        <a:t> </a:t>
                      </a:r>
                    </a:p>
                    <a:p>
                      <a:r>
                        <a:rPr lang="en-US" sz="1600" dirty="0" smtClean="0"/>
                        <a:t>(45/15/40)</a:t>
                      </a:r>
                      <a:endParaRPr lang="de-DE" sz="1600" dirty="0">
                        <a:solidFill>
                          <a:srgbClr val="000096"/>
                        </a:solidFill>
                      </a:endParaRPr>
                    </a:p>
                  </a:txBody>
                  <a:tcPr/>
                </a:tc>
                <a:tc>
                  <a:txBody>
                    <a:bodyPr/>
                    <a:lstStyle/>
                    <a:p>
                      <a:endParaRPr lang="de-DE" sz="1600" dirty="0">
                        <a:solidFill>
                          <a:srgbClr val="000096"/>
                        </a:solidFill>
                      </a:endParaRPr>
                    </a:p>
                  </a:txBody>
                  <a:tcPr/>
                </a:tc>
                <a:tc>
                  <a:txBody>
                    <a:bodyPr/>
                    <a:lstStyle/>
                    <a:p>
                      <a:r>
                        <a:rPr lang="en-US" sz="1600" dirty="0" smtClean="0"/>
                        <a:t>4.5</a:t>
                      </a:r>
                      <a:endParaRPr lang="de-DE" sz="1600" dirty="0">
                        <a:solidFill>
                          <a:srgbClr val="000096"/>
                        </a:solidFill>
                      </a:endParaRPr>
                    </a:p>
                  </a:txBody>
                  <a:tcPr/>
                </a:tc>
                <a:tc>
                  <a:txBody>
                    <a:bodyPr/>
                    <a:lstStyle/>
                    <a:p>
                      <a:r>
                        <a:rPr lang="en-US" sz="1600" dirty="0" smtClean="0"/>
                        <a:t>&gt;97</a:t>
                      </a:r>
                      <a:endParaRPr lang="de-DE" sz="1600" dirty="0">
                        <a:solidFill>
                          <a:srgbClr val="000096"/>
                        </a:solidFill>
                      </a:endParaRPr>
                    </a:p>
                  </a:txBody>
                  <a:tcPr/>
                </a:tc>
              </a:tr>
              <a:tr h="370840">
                <a:tc>
                  <a:txBody>
                    <a:bodyPr/>
                    <a:lstStyle/>
                    <a:p>
                      <a:r>
                        <a:rPr lang="en-US" sz="1600" b="1" dirty="0" smtClean="0">
                          <a:solidFill>
                            <a:srgbClr val="FF0000"/>
                          </a:solidFill>
                        </a:rPr>
                        <a:t>TOTEM</a:t>
                      </a:r>
                      <a:endParaRPr lang="de-DE" sz="1600" b="1" dirty="0">
                        <a:solidFill>
                          <a:srgbClr val="FF0000"/>
                        </a:solidFill>
                      </a:endParaRPr>
                    </a:p>
                  </a:txBody>
                  <a:tcPr/>
                </a:tc>
                <a:tc>
                  <a:txBody>
                    <a:bodyPr/>
                    <a:lstStyle/>
                    <a:p>
                      <a:r>
                        <a:rPr lang="en-US" sz="1600" dirty="0" smtClean="0"/>
                        <a:t>40</a:t>
                      </a:r>
                      <a:endParaRPr lang="de-DE" sz="1600" dirty="0">
                        <a:solidFill>
                          <a:srgbClr val="000096"/>
                        </a:solidFill>
                      </a:endParaRPr>
                    </a:p>
                  </a:txBody>
                  <a:tcPr/>
                </a:tc>
                <a:tc>
                  <a:txBody>
                    <a:bodyPr/>
                    <a:lstStyle/>
                    <a:p>
                      <a:r>
                        <a:rPr lang="en-US" sz="1600" dirty="0" smtClean="0"/>
                        <a:t>GEM</a:t>
                      </a:r>
                      <a:endParaRPr lang="de-DE" sz="1600" dirty="0">
                        <a:solidFill>
                          <a:srgbClr val="000096"/>
                        </a:solidFill>
                      </a:endParaRPr>
                    </a:p>
                  </a:txBody>
                  <a:tcPr/>
                </a:tc>
                <a:tc>
                  <a:txBody>
                    <a:bodyPr/>
                    <a:lstStyle/>
                    <a:p>
                      <a:r>
                        <a:rPr lang="en-US" sz="1600" dirty="0" smtClean="0"/>
                        <a:t>pads + strips</a:t>
                      </a:r>
                      <a:endParaRPr lang="de-DE" sz="1600" dirty="0">
                        <a:solidFill>
                          <a:srgbClr val="000096"/>
                        </a:solidFill>
                      </a:endParaRPr>
                    </a:p>
                  </a:txBody>
                  <a:tcPr/>
                </a:tc>
                <a:tc>
                  <a:txBody>
                    <a:bodyPr/>
                    <a:lstStyle/>
                    <a:p>
                      <a:r>
                        <a:rPr lang="en-US" sz="1600" dirty="0" smtClean="0"/>
                        <a:t>1536 + 256</a:t>
                      </a:r>
                      <a:endParaRPr lang="de-DE" sz="1600" dirty="0">
                        <a:solidFill>
                          <a:srgbClr val="000096"/>
                        </a:solidFill>
                      </a:endParaRPr>
                    </a:p>
                  </a:txBody>
                  <a:tcPr/>
                </a:tc>
                <a:tc>
                  <a:txBody>
                    <a:bodyPr/>
                    <a:lstStyle/>
                    <a:p>
                      <a:r>
                        <a:rPr lang="en-US" sz="1600" dirty="0" smtClean="0"/>
                        <a:t>30 × 20</a:t>
                      </a:r>
                      <a:endParaRPr lang="de-DE" sz="1600" dirty="0">
                        <a:solidFill>
                          <a:srgbClr val="000096"/>
                        </a:solidFill>
                      </a:endParaRPr>
                    </a:p>
                  </a:txBody>
                  <a:tcPr/>
                </a:tc>
                <a:tc>
                  <a:txBody>
                    <a:bodyPr/>
                    <a:lstStyle/>
                    <a:p>
                      <a:r>
                        <a:rPr lang="en-US" sz="1600" dirty="0" err="1" smtClean="0"/>
                        <a:t>Ar</a:t>
                      </a:r>
                      <a:r>
                        <a:rPr lang="en-US" sz="1600" dirty="0" smtClean="0"/>
                        <a:t>/CO</a:t>
                      </a:r>
                      <a:r>
                        <a:rPr lang="en-US" sz="1600" baseline="-25000" dirty="0" smtClean="0"/>
                        <a:t>2</a:t>
                      </a:r>
                      <a:r>
                        <a:rPr lang="en-US" sz="1600" dirty="0" smtClean="0"/>
                        <a:t> </a:t>
                      </a:r>
                    </a:p>
                    <a:p>
                      <a:r>
                        <a:rPr lang="en-US" sz="1600" dirty="0" smtClean="0"/>
                        <a:t>(70/30)</a:t>
                      </a:r>
                      <a:endParaRPr lang="de-DE" sz="1600" dirty="0" smtClean="0">
                        <a:solidFill>
                          <a:srgbClr val="000096"/>
                        </a:solidFill>
                      </a:endParaRPr>
                    </a:p>
                  </a:txBody>
                  <a:tcPr/>
                </a:tc>
                <a:tc>
                  <a:txBody>
                    <a:bodyPr/>
                    <a:lstStyle/>
                    <a:p>
                      <a:r>
                        <a:rPr lang="en-US" sz="1600" dirty="0" smtClean="0"/>
                        <a:t>~70 (q)</a:t>
                      </a:r>
                      <a:endParaRPr lang="de-DE" sz="1600" dirty="0">
                        <a:solidFill>
                          <a:srgbClr val="000096"/>
                        </a:solidFill>
                      </a:endParaRPr>
                    </a:p>
                  </a:txBody>
                  <a:tcPr/>
                </a:tc>
                <a:tc>
                  <a:txBody>
                    <a:bodyPr/>
                    <a:lstStyle/>
                    <a:p>
                      <a:endParaRPr lang="de-DE" sz="1600" dirty="0">
                        <a:solidFill>
                          <a:srgbClr val="000096"/>
                        </a:solidFill>
                      </a:endParaRPr>
                    </a:p>
                  </a:txBody>
                  <a:tcPr/>
                </a:tc>
                <a:tc>
                  <a:txBody>
                    <a:bodyPr/>
                    <a:lstStyle/>
                    <a:p>
                      <a:r>
                        <a:rPr lang="en-US" sz="1600" dirty="0" smtClean="0"/>
                        <a:t>&gt;92</a:t>
                      </a:r>
                      <a:endParaRPr lang="de-DE" sz="1600" dirty="0">
                        <a:solidFill>
                          <a:srgbClr val="000096"/>
                        </a:solidFill>
                      </a:endParaRPr>
                    </a:p>
                  </a:txBody>
                  <a:tcPr/>
                </a:tc>
              </a:tr>
            </a:tbl>
          </a:graphicData>
        </a:graphic>
      </p:graphicFrame>
      <p:grpSp>
        <p:nvGrpSpPr>
          <p:cNvPr id="3" name="Group 8"/>
          <p:cNvGrpSpPr>
            <a:grpSpLocks noChangeAspect="1"/>
          </p:cNvGrpSpPr>
          <p:nvPr/>
        </p:nvGrpSpPr>
        <p:grpSpPr>
          <a:xfrm>
            <a:off x="7493631" y="4869160"/>
            <a:ext cx="1614873" cy="1640177"/>
            <a:chOff x="228600" y="1119188"/>
            <a:chExt cx="3849688" cy="3910012"/>
          </a:xfrm>
        </p:grpSpPr>
        <p:pic>
          <p:nvPicPr>
            <p:cNvPr id="6" name="Picture 16"/>
            <p:cNvPicPr>
              <a:picLocks noChangeAspect="1" noChangeArrowheads="1"/>
            </p:cNvPicPr>
            <p:nvPr/>
          </p:nvPicPr>
          <p:blipFill>
            <a:blip r:embed="rId3" cstate="print"/>
            <a:srcRect/>
            <a:stretch>
              <a:fillRect/>
            </a:stretch>
          </p:blipFill>
          <p:spPr bwMode="auto">
            <a:xfrm>
              <a:off x="228600" y="1143000"/>
              <a:ext cx="3849688" cy="3886200"/>
            </a:xfrm>
            <a:prstGeom prst="rect">
              <a:avLst/>
            </a:prstGeom>
            <a:noFill/>
            <a:ln w="9525">
              <a:noFill/>
              <a:miter lim="800000"/>
              <a:headEnd/>
              <a:tailEnd/>
            </a:ln>
            <a:effectLst/>
          </p:spPr>
        </p:pic>
        <p:sp>
          <p:nvSpPr>
            <p:cNvPr id="7" name="Line 22"/>
            <p:cNvSpPr>
              <a:spLocks noChangeShapeType="1"/>
            </p:cNvSpPr>
            <p:nvPr/>
          </p:nvSpPr>
          <p:spPr bwMode="auto">
            <a:xfrm>
              <a:off x="900113" y="1484313"/>
              <a:ext cx="2519362" cy="0"/>
            </a:xfrm>
            <a:prstGeom prst="line">
              <a:avLst/>
            </a:prstGeom>
            <a:noFill/>
            <a:ln w="28575">
              <a:solidFill>
                <a:srgbClr val="FFFFFF"/>
              </a:solidFill>
              <a:round/>
              <a:headEnd type="triangle" w="med" len="med"/>
              <a:tailEnd type="triangle" w="med" len="med"/>
            </a:ln>
            <a:effectLst/>
          </p:spPr>
          <p:txBody>
            <a:bodyPr/>
            <a:lstStyle/>
            <a:p>
              <a:endParaRPr lang="de-DE"/>
            </a:p>
          </p:txBody>
        </p:sp>
        <p:sp>
          <p:nvSpPr>
            <p:cNvPr id="8" name="Text Box 23"/>
            <p:cNvSpPr txBox="1">
              <a:spLocks noChangeArrowheads="1"/>
            </p:cNvSpPr>
            <p:nvPr/>
          </p:nvSpPr>
          <p:spPr bwMode="auto">
            <a:xfrm>
              <a:off x="1752600" y="1119188"/>
              <a:ext cx="874713" cy="396875"/>
            </a:xfrm>
            <a:prstGeom prst="rect">
              <a:avLst/>
            </a:prstGeom>
            <a:noFill/>
            <a:ln w="9525">
              <a:noFill/>
              <a:miter lim="800000"/>
              <a:headEnd/>
              <a:tailEnd/>
            </a:ln>
            <a:effectLst/>
          </p:spPr>
          <p:txBody>
            <a:bodyPr wrap="none">
              <a:spAutoFit/>
            </a:bodyPr>
            <a:lstStyle/>
            <a:p>
              <a:r>
                <a:rPr lang="en-US" dirty="0">
                  <a:solidFill>
                    <a:srgbClr val="FFFFFF"/>
                  </a:solidFill>
                </a:rPr>
                <a:t>30 cm</a:t>
              </a:r>
            </a:p>
          </p:txBody>
        </p:sp>
      </p:grpSp>
      <p:pic>
        <p:nvPicPr>
          <p:cNvPr id="10" name="Picture 44" descr="LHCbGEM"/>
          <p:cNvPicPr>
            <a:picLocks noChangeAspect="1" noChangeArrowheads="1"/>
          </p:cNvPicPr>
          <p:nvPr/>
        </p:nvPicPr>
        <p:blipFill>
          <a:blip r:embed="rId4" cstate="print"/>
          <a:srcRect/>
          <a:stretch>
            <a:fillRect/>
          </a:stretch>
        </p:blipFill>
        <p:spPr bwMode="auto">
          <a:xfrm>
            <a:off x="4885660" y="4653136"/>
            <a:ext cx="2339306" cy="1556696"/>
          </a:xfrm>
          <a:prstGeom prst="rect">
            <a:avLst/>
          </a:prstGeom>
          <a:noFill/>
        </p:spPr>
      </p:pic>
      <p:pic>
        <p:nvPicPr>
          <p:cNvPr id="242690" name="Picture 2"/>
          <p:cNvPicPr>
            <a:picLocks noChangeAspect="1" noChangeArrowheads="1"/>
          </p:cNvPicPr>
          <p:nvPr/>
        </p:nvPicPr>
        <p:blipFill>
          <a:blip r:embed="rId5" cstate="print"/>
          <a:srcRect/>
          <a:stretch>
            <a:fillRect/>
          </a:stretch>
        </p:blipFill>
        <p:spPr bwMode="auto">
          <a:xfrm>
            <a:off x="2356896" y="4293096"/>
            <a:ext cx="2260100" cy="1712986"/>
          </a:xfrm>
          <a:prstGeom prst="rect">
            <a:avLst/>
          </a:prstGeom>
          <a:noFill/>
          <a:ln w="9525">
            <a:noFill/>
            <a:miter lim="800000"/>
            <a:headEnd/>
            <a:tailEnd/>
          </a:ln>
        </p:spPr>
      </p:pic>
      <p:sp>
        <p:nvSpPr>
          <p:cNvPr id="12" name="TextBox 11"/>
          <p:cNvSpPr txBox="1"/>
          <p:nvPr/>
        </p:nvSpPr>
        <p:spPr>
          <a:xfrm>
            <a:off x="5508104" y="4005064"/>
            <a:ext cx="3593100" cy="400110"/>
          </a:xfrm>
          <a:prstGeom prst="rect">
            <a:avLst/>
          </a:prstGeom>
          <a:noFill/>
        </p:spPr>
        <p:txBody>
          <a:bodyPr wrap="none" rtlCol="0">
            <a:spAutoFit/>
          </a:bodyPr>
          <a:lstStyle/>
          <a:p>
            <a:r>
              <a:rPr lang="en-US" dirty="0" smtClean="0">
                <a:solidFill>
                  <a:srgbClr val="000096"/>
                </a:solidFill>
              </a:rPr>
              <a:t>also CAST, NA48, PHENIX …</a:t>
            </a:r>
            <a:endParaRPr lang="de-DE" dirty="0">
              <a:solidFill>
                <a:srgbClr val="000096"/>
              </a:solidFill>
            </a:endParaRPr>
          </a:p>
        </p:txBody>
      </p:sp>
      <p:sp>
        <p:nvSpPr>
          <p:cNvPr id="9" name="Fußzeilenplatzhalter 8"/>
          <p:cNvSpPr>
            <a:spLocks noGrp="1"/>
          </p:cNvSpPr>
          <p:nvPr>
            <p:ph type="ftr" sz="quarter" idx="11"/>
          </p:nvPr>
        </p:nvSpPr>
        <p:spPr/>
        <p:txBody>
          <a:bodyPr/>
          <a:lstStyle/>
          <a:p>
            <a:r>
              <a:rPr lang="en-GB" smtClean="0"/>
              <a:t>B. Ketzer</a:t>
            </a:r>
            <a:endParaRPr lang="en-GB" dirty="0"/>
          </a:p>
        </p:txBody>
      </p:sp>
      <p:sp>
        <p:nvSpPr>
          <p:cNvPr id="13" name="Datumsplatzhalter 12"/>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104584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TPC-RICH </a:t>
            </a:r>
            <a:r>
              <a:rPr lang="de-DE" dirty="0" err="1" smtClean="0"/>
              <a:t>for</a:t>
            </a:r>
            <a:r>
              <a:rPr lang="de-DE" dirty="0" smtClean="0"/>
              <a:t> </a:t>
            </a:r>
            <a:r>
              <a:rPr lang="de-DE" dirty="0" err="1" smtClean="0"/>
              <a:t>sPHENIC</a:t>
            </a:r>
            <a:r>
              <a:rPr lang="de-DE" dirty="0" smtClean="0"/>
              <a:t>, EIC</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0" y="1340768"/>
            <a:ext cx="5485831"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503" y="3313377"/>
            <a:ext cx="4541001" cy="277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23528" y="5805264"/>
            <a:ext cx="2071593" cy="400110"/>
          </a:xfrm>
          <a:prstGeom prst="rect">
            <a:avLst/>
          </a:prstGeom>
          <a:noFill/>
        </p:spPr>
        <p:txBody>
          <a:bodyPr wrap="none" rtlCol="0">
            <a:spAutoFit/>
          </a:bodyPr>
          <a:lstStyle/>
          <a:p>
            <a:r>
              <a:rPr lang="de-DE" dirty="0" smtClean="0">
                <a:solidFill>
                  <a:srgbClr val="000096"/>
                </a:solidFill>
              </a:rPr>
              <a:t>[C. Woody et al.]</a:t>
            </a:r>
            <a:endParaRPr lang="de-DE" dirty="0" smtClean="0">
              <a:solidFill>
                <a:srgbClr val="000096"/>
              </a:solidFill>
            </a:endParaRPr>
          </a:p>
        </p:txBody>
      </p:sp>
    </p:spTree>
    <p:extLst>
      <p:ext uri="{BB962C8B-B14F-4D97-AF65-F5344CB8AC3E}">
        <p14:creationId xmlns:p14="http://schemas.microsoft.com/office/powerpoint/2010/main" val="20301599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Dual-phase TPC</a:t>
            </a:r>
            <a:endParaRPr lang="de-DE" dirty="0"/>
          </a:p>
        </p:txBody>
      </p:sp>
      <p:sp>
        <p:nvSpPr>
          <p:cNvPr id="3" name="Datumsplatzhalter 2"/>
          <p:cNvSpPr>
            <a:spLocks noGrp="1"/>
          </p:cNvSpPr>
          <p:nvPr>
            <p:ph type="dt" sz="half" idx="10"/>
          </p:nvPr>
        </p:nvSpPr>
        <p:spPr/>
        <p:txBody>
          <a:bodyPr/>
          <a:lstStyle/>
          <a:p>
            <a:r>
              <a:rPr lang="de-DE" smtClean="0"/>
              <a:t>GEM Detectors</a:t>
            </a:r>
            <a:endParaRPr lang="de-DE"/>
          </a:p>
        </p:txBody>
      </p:sp>
      <p:sp>
        <p:nvSpPr>
          <p:cNvPr id="4" name="Fußzeilenplatzhalter 3"/>
          <p:cNvSpPr>
            <a:spLocks noGrp="1"/>
          </p:cNvSpPr>
          <p:nvPr>
            <p:ph type="ftr" sz="quarter" idx="11"/>
          </p:nvPr>
        </p:nvSpPr>
        <p:spPr/>
        <p:txBody>
          <a:bodyPr/>
          <a:lstStyle/>
          <a:p>
            <a:r>
              <a:rPr lang="en-GB" smtClean="0"/>
              <a:t>B. Ketzer</a:t>
            </a:r>
            <a:endParaRPr lang="en-GB"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3454"/>
            <a:ext cx="7812360" cy="585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019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Challenges</a:t>
            </a:r>
            <a:endParaRPr lang="de-DE" dirty="0"/>
          </a:p>
        </p:txBody>
      </p:sp>
      <p:sp>
        <p:nvSpPr>
          <p:cNvPr id="3" name="Footer Placeholder 2"/>
          <p:cNvSpPr>
            <a:spLocks noGrp="1"/>
          </p:cNvSpPr>
          <p:nvPr>
            <p:ph type="ftr" sz="quarter" idx="10"/>
          </p:nvPr>
        </p:nvSpPr>
        <p:spPr/>
        <p:txBody>
          <a:bodyPr/>
          <a:lstStyle/>
          <a:p>
            <a:r>
              <a:rPr lang="en-US" smtClean="0"/>
              <a:t>B.</a:t>
            </a:r>
            <a:r>
              <a:rPr lang="en-US" smtClean="0">
                <a:latin typeface="Times New Roman" pitchFamily="18" charset="0"/>
              </a:rPr>
              <a:t> </a:t>
            </a:r>
            <a:r>
              <a:rPr lang="en-US" smtClean="0"/>
              <a:t>Ketzer</a:t>
            </a:r>
            <a:endParaRPr lang="en-US"/>
          </a:p>
        </p:txBody>
      </p:sp>
      <p:sp>
        <p:nvSpPr>
          <p:cNvPr id="4" name="TextBox 3"/>
          <p:cNvSpPr txBox="1"/>
          <p:nvPr/>
        </p:nvSpPr>
        <p:spPr>
          <a:xfrm>
            <a:off x="4427984" y="5333146"/>
            <a:ext cx="2073003" cy="1169551"/>
          </a:xfrm>
          <a:prstGeom prst="rect">
            <a:avLst/>
          </a:prstGeom>
          <a:noFill/>
        </p:spPr>
        <p:txBody>
          <a:bodyPr wrap="none" rtlCol="0">
            <a:spAutoFit/>
          </a:bodyPr>
          <a:lstStyle/>
          <a:p>
            <a:pPr>
              <a:spcBef>
                <a:spcPts val="600"/>
              </a:spcBef>
            </a:pPr>
            <a:r>
              <a:rPr lang="en-US" b="1" dirty="0" smtClean="0">
                <a:solidFill>
                  <a:srgbClr val="FF0000"/>
                </a:solidFill>
              </a:rPr>
              <a:t>Special shapes</a:t>
            </a:r>
          </a:p>
          <a:p>
            <a:pPr lvl="1">
              <a:spcBef>
                <a:spcPts val="600"/>
              </a:spcBef>
              <a:buFont typeface="Arial" pitchFamily="34" charset="0"/>
              <a:buChar char="•"/>
            </a:pPr>
            <a:r>
              <a:rPr lang="en-US" dirty="0" smtClean="0">
                <a:solidFill>
                  <a:srgbClr val="000096"/>
                </a:solidFill>
              </a:rPr>
              <a:t> cylindrical</a:t>
            </a:r>
          </a:p>
          <a:p>
            <a:pPr lvl="1">
              <a:spcBef>
                <a:spcPts val="600"/>
              </a:spcBef>
              <a:buFont typeface="Arial" pitchFamily="34" charset="0"/>
              <a:buChar char="•"/>
            </a:pPr>
            <a:r>
              <a:rPr lang="en-US" dirty="0" smtClean="0">
                <a:solidFill>
                  <a:srgbClr val="000096"/>
                </a:solidFill>
              </a:rPr>
              <a:t> spherical</a:t>
            </a:r>
            <a:endParaRPr lang="de-DE" dirty="0">
              <a:solidFill>
                <a:srgbClr val="000096"/>
              </a:solidFill>
            </a:endParaRPr>
          </a:p>
        </p:txBody>
      </p:sp>
      <p:pic>
        <p:nvPicPr>
          <p:cNvPr id="246788" name="Picture 4"/>
          <p:cNvPicPr>
            <a:picLocks noChangeAspect="1" noChangeArrowheads="1"/>
          </p:cNvPicPr>
          <p:nvPr/>
        </p:nvPicPr>
        <p:blipFill>
          <a:blip r:embed="rId2" cstate="print"/>
          <a:srcRect/>
          <a:stretch>
            <a:fillRect/>
          </a:stretch>
        </p:blipFill>
        <p:spPr bwMode="auto">
          <a:xfrm>
            <a:off x="3491880" y="2708920"/>
            <a:ext cx="2095500" cy="2085975"/>
          </a:xfrm>
          <a:prstGeom prst="rect">
            <a:avLst/>
          </a:prstGeom>
          <a:noFill/>
          <a:ln w="9525">
            <a:noFill/>
            <a:miter lim="800000"/>
            <a:headEnd/>
            <a:tailEnd/>
          </a:ln>
        </p:spPr>
      </p:pic>
      <p:sp>
        <p:nvSpPr>
          <p:cNvPr id="6" name="TextBox 5"/>
          <p:cNvSpPr txBox="1"/>
          <p:nvPr/>
        </p:nvSpPr>
        <p:spPr>
          <a:xfrm>
            <a:off x="123905" y="2403465"/>
            <a:ext cx="3223959" cy="1169551"/>
          </a:xfrm>
          <a:prstGeom prst="rect">
            <a:avLst/>
          </a:prstGeom>
          <a:noFill/>
        </p:spPr>
        <p:txBody>
          <a:bodyPr wrap="none" rtlCol="0">
            <a:spAutoFit/>
          </a:bodyPr>
          <a:lstStyle/>
          <a:p>
            <a:pPr>
              <a:spcBef>
                <a:spcPts val="600"/>
              </a:spcBef>
            </a:pPr>
            <a:r>
              <a:rPr lang="en-US" b="1" dirty="0" smtClean="0">
                <a:solidFill>
                  <a:srgbClr val="FF0000"/>
                </a:solidFill>
              </a:rPr>
              <a:t>Higher rates</a:t>
            </a:r>
          </a:p>
          <a:p>
            <a:pPr>
              <a:spcBef>
                <a:spcPts val="600"/>
              </a:spcBef>
              <a:buFont typeface="Arial" pitchFamily="34" charset="0"/>
              <a:buChar char="•"/>
            </a:pPr>
            <a:r>
              <a:rPr lang="en-US" dirty="0" smtClean="0">
                <a:solidFill>
                  <a:srgbClr val="000096"/>
                </a:solidFill>
              </a:rPr>
              <a:t> Pixel readout</a:t>
            </a:r>
          </a:p>
          <a:p>
            <a:pPr>
              <a:spcBef>
                <a:spcPts val="600"/>
              </a:spcBef>
              <a:buFont typeface="Arial" pitchFamily="34" charset="0"/>
              <a:buChar char="•"/>
            </a:pPr>
            <a:r>
              <a:rPr lang="en-US" dirty="0" smtClean="0">
                <a:solidFill>
                  <a:srgbClr val="000096"/>
                </a:solidFill>
              </a:rPr>
              <a:t> Ion backflow suppression</a:t>
            </a:r>
          </a:p>
        </p:txBody>
      </p:sp>
      <p:sp>
        <p:nvSpPr>
          <p:cNvPr id="7" name="TextBox 6"/>
          <p:cNvSpPr txBox="1"/>
          <p:nvPr/>
        </p:nvSpPr>
        <p:spPr>
          <a:xfrm>
            <a:off x="2867001" y="980728"/>
            <a:ext cx="3001143" cy="1169551"/>
          </a:xfrm>
          <a:prstGeom prst="rect">
            <a:avLst/>
          </a:prstGeom>
          <a:noFill/>
        </p:spPr>
        <p:txBody>
          <a:bodyPr wrap="none" rtlCol="0">
            <a:spAutoFit/>
          </a:bodyPr>
          <a:lstStyle/>
          <a:p>
            <a:pPr>
              <a:spcBef>
                <a:spcPts val="600"/>
              </a:spcBef>
            </a:pPr>
            <a:r>
              <a:rPr lang="en-US" b="1" dirty="0" smtClean="0">
                <a:solidFill>
                  <a:srgbClr val="FF0000"/>
                </a:solidFill>
              </a:rPr>
              <a:t>Larger active areas</a:t>
            </a:r>
          </a:p>
          <a:p>
            <a:pPr lvl="1">
              <a:spcBef>
                <a:spcPts val="600"/>
              </a:spcBef>
              <a:buFont typeface="Arial" pitchFamily="34" charset="0"/>
              <a:buChar char="•"/>
            </a:pPr>
            <a:r>
              <a:rPr lang="en-US" dirty="0" smtClean="0">
                <a:solidFill>
                  <a:srgbClr val="000096"/>
                </a:solidFill>
              </a:rPr>
              <a:t> Bulk </a:t>
            </a:r>
            <a:r>
              <a:rPr lang="en-US" dirty="0" err="1" smtClean="0">
                <a:solidFill>
                  <a:srgbClr val="000096"/>
                </a:solidFill>
              </a:rPr>
              <a:t>Micromegas</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Single-mask GEMs</a:t>
            </a:r>
          </a:p>
        </p:txBody>
      </p:sp>
      <p:sp>
        <p:nvSpPr>
          <p:cNvPr id="8" name="TextBox 7"/>
          <p:cNvSpPr txBox="1"/>
          <p:nvPr/>
        </p:nvSpPr>
        <p:spPr>
          <a:xfrm>
            <a:off x="5516084" y="2708920"/>
            <a:ext cx="3627916" cy="1938992"/>
          </a:xfrm>
          <a:prstGeom prst="rect">
            <a:avLst/>
          </a:prstGeom>
          <a:noFill/>
        </p:spPr>
        <p:txBody>
          <a:bodyPr wrap="none" rtlCol="0">
            <a:spAutoFit/>
          </a:bodyPr>
          <a:lstStyle/>
          <a:p>
            <a:pPr>
              <a:spcBef>
                <a:spcPts val="600"/>
              </a:spcBef>
            </a:pPr>
            <a:r>
              <a:rPr lang="en-US" b="1" dirty="0" smtClean="0">
                <a:solidFill>
                  <a:srgbClr val="FF0000"/>
                </a:solidFill>
              </a:rPr>
              <a:t>Aging, discharge protection</a:t>
            </a:r>
          </a:p>
          <a:p>
            <a:pPr lvl="1">
              <a:spcBef>
                <a:spcPts val="600"/>
              </a:spcBef>
              <a:buFont typeface="Arial" pitchFamily="34" charset="0"/>
              <a:buChar char="•"/>
            </a:pPr>
            <a:r>
              <a:rPr lang="en-US" dirty="0" smtClean="0">
                <a:solidFill>
                  <a:srgbClr val="000096"/>
                </a:solidFill>
              </a:rPr>
              <a:t> Materials</a:t>
            </a:r>
          </a:p>
          <a:p>
            <a:pPr lvl="1">
              <a:spcBef>
                <a:spcPts val="600"/>
              </a:spcBef>
              <a:buFont typeface="Arial" pitchFamily="34" charset="0"/>
              <a:buChar char="•"/>
            </a:pPr>
            <a:r>
              <a:rPr lang="en-US" dirty="0" smtClean="0">
                <a:solidFill>
                  <a:srgbClr val="000096"/>
                </a:solidFill>
              </a:rPr>
              <a:t> Multi-stage amplification </a:t>
            </a:r>
          </a:p>
          <a:p>
            <a:pPr lvl="1">
              <a:spcBef>
                <a:spcPts val="600"/>
              </a:spcBef>
              <a:buFont typeface="Arial" pitchFamily="34" charset="0"/>
              <a:buChar char="•"/>
            </a:pPr>
            <a:r>
              <a:rPr lang="en-US" dirty="0" smtClean="0">
                <a:solidFill>
                  <a:srgbClr val="000096"/>
                </a:solidFill>
              </a:rPr>
              <a:t> Segmentation</a:t>
            </a:r>
          </a:p>
          <a:p>
            <a:pPr lvl="1">
              <a:spcBef>
                <a:spcPts val="600"/>
              </a:spcBef>
              <a:buFont typeface="Arial" pitchFamily="34" charset="0"/>
              <a:buChar char="•"/>
            </a:pPr>
            <a:r>
              <a:rPr lang="en-US" dirty="0" smtClean="0">
                <a:solidFill>
                  <a:srgbClr val="000096"/>
                </a:solidFill>
              </a:rPr>
              <a:t> Resistive coating</a:t>
            </a:r>
          </a:p>
        </p:txBody>
      </p:sp>
      <p:sp>
        <p:nvSpPr>
          <p:cNvPr id="9" name="TextBox 8"/>
          <p:cNvSpPr txBox="1"/>
          <p:nvPr/>
        </p:nvSpPr>
        <p:spPr>
          <a:xfrm>
            <a:off x="683568" y="4509120"/>
            <a:ext cx="2449710" cy="1169551"/>
          </a:xfrm>
          <a:prstGeom prst="rect">
            <a:avLst/>
          </a:prstGeom>
          <a:noFill/>
        </p:spPr>
        <p:txBody>
          <a:bodyPr wrap="none" rtlCol="0">
            <a:spAutoFit/>
          </a:bodyPr>
          <a:lstStyle/>
          <a:p>
            <a:pPr>
              <a:spcBef>
                <a:spcPts val="600"/>
              </a:spcBef>
            </a:pPr>
            <a:r>
              <a:rPr lang="en-US" b="1" dirty="0" smtClean="0">
                <a:solidFill>
                  <a:srgbClr val="FF0000"/>
                </a:solidFill>
              </a:rPr>
              <a:t>Higher resolutions</a:t>
            </a: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latin typeface="Symbol" pitchFamily="18" charset="2"/>
              </a:rPr>
              <a:t>m</a:t>
            </a:r>
            <a:r>
              <a:rPr lang="en-US" dirty="0" err="1" smtClean="0">
                <a:solidFill>
                  <a:srgbClr val="000096"/>
                </a:solidFill>
              </a:rPr>
              <a:t>Pixel</a:t>
            </a:r>
            <a:endParaRPr lang="en-US" dirty="0" smtClean="0">
              <a:solidFill>
                <a:srgbClr val="000096"/>
              </a:solidFill>
            </a:endParaRPr>
          </a:p>
          <a:p>
            <a:pPr lvl="1">
              <a:spcBef>
                <a:spcPts val="600"/>
              </a:spcBef>
              <a:buFont typeface="Arial" pitchFamily="34" charset="0"/>
              <a:buChar char="•"/>
            </a:pPr>
            <a:r>
              <a:rPr lang="en-US" dirty="0" smtClean="0">
                <a:solidFill>
                  <a:srgbClr val="000096"/>
                </a:solidFill>
              </a:rPr>
              <a:t> </a:t>
            </a:r>
            <a:r>
              <a:rPr lang="en-US" dirty="0" err="1" smtClean="0">
                <a:solidFill>
                  <a:srgbClr val="000096"/>
                </a:solidFill>
              </a:rPr>
              <a:t>InGrid</a:t>
            </a:r>
            <a:endParaRPr lang="en-US" dirty="0" smtClean="0">
              <a:solidFill>
                <a:srgbClr val="000096"/>
              </a:solidFill>
            </a:endParaRPr>
          </a:p>
        </p:txBody>
      </p:sp>
      <p:sp>
        <p:nvSpPr>
          <p:cNvPr id="10" name="Rounded Rectangle 9"/>
          <p:cNvSpPr/>
          <p:nvPr/>
        </p:nvSpPr>
        <p:spPr>
          <a:xfrm>
            <a:off x="2843808" y="980728"/>
            <a:ext cx="3096344" cy="1224136"/>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10"/>
          </p:nvPr>
        </p:nvSpPr>
        <p:spPr/>
        <p:txBody>
          <a:bodyPr/>
          <a:lstStyle/>
          <a:p>
            <a:r>
              <a:rPr lang="de-DE" smtClean="0"/>
              <a:t>GEM Detectors</a:t>
            </a:r>
            <a:endParaRPr lang="de-DE"/>
          </a:p>
        </p:txBody>
      </p:sp>
    </p:spTree>
    <p:extLst>
      <p:ext uri="{BB962C8B-B14F-4D97-AF65-F5344CB8AC3E}">
        <p14:creationId xmlns:p14="http://schemas.microsoft.com/office/powerpoint/2010/main" val="7581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input{myunits.sty}&#10;\input{mymath.sty}&#10;\pagestyle{empty}&#10;\begin{document}&#10;\definecolor{MyBlue}{rgb}{0,0,0.5}&#10;{\color{MyBlue} &#10;\[&#10;\varepsilon = I\!B\cdot G_\mathrm{eff}-1&#10;\]&#10;}&#10;\end{document}"/>
  <p:tag name="IGUANATEXSIZE" val="2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MyBlue}&#10;\begin{align*}&#10;E_\mathrm{T2}=4\,\kV/\Cm&#10;\end{align*}&#10;}&#10;\end{document}"/>
  <p:tag name="IGUANATEXSIZE" val="14"/>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MyBlue}&#10;\begin{align*}&#10;E_\mathrm{T3}=0.1\,\kV/\Cm&#10;\end{align*}&#10;}&#10;\end{document}"/>
  <p:tag name="IGUANATEXSIZE" val="14"/>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MyBlue}&#10;\begin{align*}&#10;E_\mathrm{ind}=4\,\kV/\Cm&#10;\end{align*}&#10;}&#10;\end{document}"/>
  <p:tag name="IGUANATEXSIZE" val="14"/>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Red}&#10;\begin{align*}&#10;I_\mathrm{c}=-\frac{C_\mathrm{p}}{C_\mathrm{tot}} I(t)&#10;\end{align*}&#10;}&#10;\end{document}"/>
  <p:tag name="IGUANATEXSIZE" val="20"/>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Red}&#10;\begin{align*}&#10;C_\mathrm{tot}=N\cdot C_\mathrm{p}+C_\mathrm{ext}&#10;\end{align*}&#10;}&#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input{myunits.sty}&#10;\input{mymath.sty}&#10;\pagestyle{empty}&#10;\begin{document}&#10;\definecolor{MyBlue}{rgb}{0,0,0.5}&#10;{\color{Red} &#10;\[&#10;n_\mathrm{tot} = n_\mathrm{ion} \cdot I\!B\cdot G_\mathrm{eff}&#10;\]&#10;}&#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Red}&#10;\begin{align*}&#10;G_\mathrm{eff}=\varepsilon_\mathrm{coll} G_\mathrm{abs} \varepsilon_\mathrm{extr}&#10;\end{align*}&#10;}&#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input{myunits.sty}&#10;\input{mymath.sty}&#10;\pagestyle{empty}&#10;\begin{document}&#10;\definecolor{MyBlue}{rgb}{0,0,0.5}&#10;{\color{Red} &#10;\[&#10;\sigma_E/E \sim 0.43/\sqrt{E}&#10;\]&#10;}&#10;\end{document}"/>
  <p:tag name="IGUANATEXSIZE" val="20"/>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input{myunits.sty}&#10;\input{mymath.sty}&#10;\pagestyle{empty}&#10;\begin{document}&#10;\definecolor{MyBlue}{rgb}{0,0,0.5}&#10;{\color{MyBlue}&#10;\[&#10;\Delta \varphi(\bvec{r}) = -\frac{\rho(\bvec{r})}{\varepsilon\varepsilon_0}&#10;\]&#10;}&#10;\end{document}"/>
  <p:tag name="IGUANATEXSIZE" val="20"/>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input{myunits.sty}&#10;\input{mymath.sty}&#10;\pagestyle{empty}&#10;\begin{document}&#10;\definecolor{MyBlue}{rgb}{0,0,0.5}&#10;{\color{MyBlue}&#10;\[&#10;E(z) = E_\mathrm{drift}&#10;- \frac{\rho d}{2\varepsilon\varepsilon_0}&#10;+ \frac{\rho z}{\varepsilon\varepsilon_0}&#10;\]&#10;}&#10;\end{document}"/>
  <p:tag name="IGUANATEXSIZE" val="2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input{myunits.sty}&#10;\input{mymath.sty}&#10;\pagestyle{empty}&#10;\begin{document}&#10;\definecolor{MyBlue}{rgb}{0,0,0.5}&#10;{\color{Red}&#10;\[&#10;z\ll d&#10;\]&#10;}&#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MyBlue}&#10;\begin{align*}&#10;E_\mathrm{drift}=0.4\,\kV/\Cm&#10;\end{align*}&#10;}&#10;\end{document}"/>
  <p:tag name="IGUANATEXSIZE" val="14"/>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dvipsnames,usenames]{color}&#10;\usepackage{latexsym}&#10;\input{myunits.sty}&#10;\input{mymathphys.sty}&#10;\pagestyle{empty}&#10;\begin{document}&#10;\definecolor{MyBlue}{rgb}{0,0,0.5}&#10;{\color{MyBlue}&#10;\begin{align*}&#10;E_\mathrm{T1}=4\,\kV/\Cm&#10;\end{align*}&#10;}&#10;\end{document}"/>
  <p:tag name="IGUANATEXSIZE" val="14"/>
</p:tagLst>
</file>

<file path=ppt/theme/theme1.xml><?xml version="1.0" encoding="utf-8"?>
<a:theme xmlns:a="http://schemas.openxmlformats.org/drawingml/2006/main" name="bonn_teaching">
  <a:themeElements>
    <a:clrScheme name="Bonnvorlesung">
      <a:dk1>
        <a:srgbClr val="000000"/>
      </a:dk1>
      <a:lt1>
        <a:srgbClr val="FFFFFF"/>
      </a:lt1>
      <a:dk2>
        <a:srgbClr val="0033B5"/>
      </a:dk2>
      <a:lt2>
        <a:srgbClr val="DDDDDD"/>
      </a:lt2>
      <a:accent1>
        <a:srgbClr val="C00000"/>
      </a:accent1>
      <a:accent2>
        <a:srgbClr val="EE8A26"/>
      </a:accent2>
      <a:accent3>
        <a:srgbClr val="FFFFFF"/>
      </a:accent3>
      <a:accent4>
        <a:srgbClr val="00377B"/>
      </a:accent4>
      <a:accent5>
        <a:srgbClr val="FFE2AA"/>
      </a:accent5>
      <a:accent6>
        <a:srgbClr val="D87D21"/>
      </a:accent6>
      <a:hlink>
        <a:srgbClr val="CC3300"/>
      </a:hlink>
      <a:folHlink>
        <a:srgbClr val="008000"/>
      </a:folHlink>
    </a:clrScheme>
    <a:fontScheme name="TUMvorlesung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solidFill>
              <a:srgbClr val="000096"/>
            </a:solidFill>
          </a:defRPr>
        </a:defPPr>
      </a:lstStyle>
    </a:txDef>
  </a:objectDefaults>
  <a:extraClrSchemeLst>
    <a:extraClrScheme>
      <a:clrScheme name="TUMvorlesung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UMvorlesung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UMvorlesung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UMvorlesung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UMvorlesung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UMvorlesung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UMvorlesung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4331</Words>
  <Application>Microsoft Office PowerPoint</Application>
  <PresentationFormat>Bildschirmpräsentation (4:3)</PresentationFormat>
  <Paragraphs>910</Paragraphs>
  <Slides>81</Slides>
  <Notes>12</Notes>
  <HiddenSlides>2</HiddenSlides>
  <MMClips>1</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81</vt:i4>
      </vt:variant>
    </vt:vector>
  </HeadingPairs>
  <TitlesOfParts>
    <vt:vector size="84" baseType="lpstr">
      <vt:lpstr>bonn_teaching</vt:lpstr>
      <vt:lpstr>Bitmap Image</vt:lpstr>
      <vt:lpstr>Equation</vt:lpstr>
      <vt:lpstr>Bachelor- und Masterarbeit The Gas Electron Multiplier -  Recent Developments and Applications</vt:lpstr>
      <vt:lpstr>Limitations of Wire-based Detectors</vt:lpstr>
      <vt:lpstr>Limitations of Wire-based Detectors</vt:lpstr>
      <vt:lpstr>Limitations of Wire-based Detectors</vt:lpstr>
      <vt:lpstr>The MPGD Zoo</vt:lpstr>
      <vt:lpstr>GEM</vt:lpstr>
      <vt:lpstr>GEM</vt:lpstr>
      <vt:lpstr>MPGD in Running Experiments</vt:lpstr>
      <vt:lpstr>New Challenges</vt:lpstr>
      <vt:lpstr>GEM Manufacturing</vt:lpstr>
      <vt:lpstr>Single-Mask Process</vt:lpstr>
      <vt:lpstr>CMS Muon Chambers</vt:lpstr>
      <vt:lpstr>CMS Muon Chambers</vt:lpstr>
      <vt:lpstr>New Challenges</vt:lpstr>
      <vt:lpstr>COMPASS PixelGEM</vt:lpstr>
      <vt:lpstr>COMPASS GEM Detectors</vt:lpstr>
      <vt:lpstr>New Challenges</vt:lpstr>
      <vt:lpstr>Time Projection Chamber</vt:lpstr>
      <vt:lpstr>Time Projection Chamber</vt:lpstr>
      <vt:lpstr>Operation at High Rates</vt:lpstr>
      <vt:lpstr>Operation at High Rates</vt:lpstr>
      <vt:lpstr>Operation at High Rates</vt:lpstr>
      <vt:lpstr>Operation at High Rates</vt:lpstr>
      <vt:lpstr>Operation at High Rates</vt:lpstr>
      <vt:lpstr>Operation at High Rates</vt:lpstr>
      <vt:lpstr>Operation at High Rates</vt:lpstr>
      <vt:lpstr>Operation at High Rates</vt:lpstr>
      <vt:lpstr>Ion Backflow Suppression in GEM</vt:lpstr>
      <vt:lpstr>FOPI GEM-TPC</vt:lpstr>
      <vt:lpstr>dE/dx Resolution</vt:lpstr>
      <vt:lpstr>ALICE: The Space Charge Challenge</vt:lpstr>
      <vt:lpstr>Ion Backflow – Rate Dependence</vt:lpstr>
      <vt:lpstr>Charge Transfer in Single GEM</vt:lpstr>
      <vt:lpstr>Ion Backflow</vt:lpstr>
      <vt:lpstr>Charging-Up of GEM Foils</vt:lpstr>
      <vt:lpstr>Ion Backflow – ALICE Solution</vt:lpstr>
      <vt:lpstr>Ion Backflow – ALICE Solution</vt:lpstr>
      <vt:lpstr>Charge Transfer in 4-GEM System</vt:lpstr>
      <vt:lpstr>IB vs Energy Resolution</vt:lpstr>
      <vt:lpstr>ALICE TPC Upgrade</vt:lpstr>
      <vt:lpstr>ALICE TPC Upgrade</vt:lpstr>
      <vt:lpstr>ALICE TPC Upgrade</vt:lpstr>
      <vt:lpstr>Front-end Electronics</vt:lpstr>
      <vt:lpstr>New Challenges</vt:lpstr>
      <vt:lpstr>KLOE-2 at DAFNE</vt:lpstr>
      <vt:lpstr>C-GEM for KLOE-2</vt:lpstr>
      <vt:lpstr>C-GEM for KLOE-2</vt:lpstr>
      <vt:lpstr>Spherical GEM</vt:lpstr>
      <vt:lpstr>Conclusions</vt:lpstr>
      <vt:lpstr>Conclusions</vt:lpstr>
      <vt:lpstr>Outlook</vt:lpstr>
      <vt:lpstr>Spare Slides</vt:lpstr>
      <vt:lpstr>Electric Fields</vt:lpstr>
      <vt:lpstr>GEM Manufacturing</vt:lpstr>
      <vt:lpstr>GEM Manufacturing</vt:lpstr>
      <vt:lpstr>PixelGEM Readout Plane</vt:lpstr>
      <vt:lpstr>Readout Plane</vt:lpstr>
      <vt:lpstr>COMPASS PixelGEM</vt:lpstr>
      <vt:lpstr>CMS Muon Chambers</vt:lpstr>
      <vt:lpstr>Performance of Single-Mask GEMs</vt:lpstr>
      <vt:lpstr>The ALICE Detector</vt:lpstr>
      <vt:lpstr>Discharge Studies</vt:lpstr>
      <vt:lpstr>Quality Assurance</vt:lpstr>
      <vt:lpstr>Influence of Humidity</vt:lpstr>
      <vt:lpstr>Baseline Shift at High Rates</vt:lpstr>
      <vt:lpstr>Reconstruction Strategy</vt:lpstr>
      <vt:lpstr>Reconstruction Strategy</vt:lpstr>
      <vt:lpstr>Neutron Detection with GEM</vt:lpstr>
      <vt:lpstr>Cobra</vt:lpstr>
      <vt:lpstr>New Challenges</vt:lpstr>
      <vt:lpstr>MPGD readout by Pixel ASIC</vt:lpstr>
      <vt:lpstr>The Electronic Bubble Chamber</vt:lpstr>
      <vt:lpstr>InGrid</vt:lpstr>
      <vt:lpstr>Discharge Protection</vt:lpstr>
      <vt:lpstr>InGrid TPC for ILD</vt:lpstr>
      <vt:lpstr>GridPix</vt:lpstr>
      <vt:lpstr>Gossip</vt:lpstr>
      <vt:lpstr>Photon Detection with THGEM</vt:lpstr>
      <vt:lpstr>Graphene on GEM</vt:lpstr>
      <vt:lpstr>TPC-RICH for sPHENIC, EIC</vt:lpstr>
      <vt:lpstr>Dual-phase TPC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Moderne Teilchendetektoren -  Theorie und Praxis 2</dc:title>
  <dc:creator>ketzer</dc:creator>
  <cp:lastModifiedBy>ketzer</cp:lastModifiedBy>
  <cp:revision>1006</cp:revision>
  <dcterms:created xsi:type="dcterms:W3CDTF">2014-01-20T20:28:43Z</dcterms:created>
  <dcterms:modified xsi:type="dcterms:W3CDTF">2016-04-06T11:55:42Z</dcterms:modified>
</cp:coreProperties>
</file>