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39"/>
  </p:notesMasterIdLst>
  <p:handoutMasterIdLst>
    <p:handoutMasterId r:id="rId40"/>
  </p:handoutMasterIdLst>
  <p:sldIdLst>
    <p:sldId id="771" r:id="rId9"/>
    <p:sldId id="1445" r:id="rId10"/>
    <p:sldId id="1449" r:id="rId11"/>
    <p:sldId id="1464" r:id="rId12"/>
    <p:sldId id="1443" r:id="rId13"/>
    <p:sldId id="1433" r:id="rId14"/>
    <p:sldId id="1446" r:id="rId15"/>
    <p:sldId id="1444" r:id="rId16"/>
    <p:sldId id="1441" r:id="rId17"/>
    <p:sldId id="1456" r:id="rId18"/>
    <p:sldId id="1457" r:id="rId19"/>
    <p:sldId id="1459" r:id="rId20"/>
    <p:sldId id="1447" r:id="rId21"/>
    <p:sldId id="1437" r:id="rId22"/>
    <p:sldId id="1458" r:id="rId23"/>
    <p:sldId id="1455" r:id="rId24"/>
    <p:sldId id="1466" r:id="rId25"/>
    <p:sldId id="1462" r:id="rId26"/>
    <p:sldId id="1463" r:id="rId27"/>
    <p:sldId id="1438" r:id="rId28"/>
    <p:sldId id="1439" r:id="rId29"/>
    <p:sldId id="1450" r:id="rId30"/>
    <p:sldId id="1465" r:id="rId31"/>
    <p:sldId id="1451" r:id="rId32"/>
    <p:sldId id="1453" r:id="rId33"/>
    <p:sldId id="1454" r:id="rId34"/>
    <p:sldId id="1440" r:id="rId35"/>
    <p:sldId id="1436" r:id="rId36"/>
    <p:sldId id="1434" r:id="rId37"/>
    <p:sldId id="1431" r:id="rId38"/>
  </p:sldIdLst>
  <p:sldSz cx="9144000" cy="6858000" type="screen4x3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FFFF"/>
    <a:srgbClr val="00043B"/>
    <a:srgbClr val="C700EB"/>
    <a:srgbClr val="458DC3"/>
    <a:srgbClr val="4C4C4C"/>
    <a:srgbClr val="B50000"/>
    <a:srgbClr val="FEFDCC"/>
    <a:srgbClr val="FF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5470" autoAdjust="0"/>
  </p:normalViewPr>
  <p:slideViewPr>
    <p:cSldViewPr snapToGrid="0">
      <p:cViewPr varScale="1">
        <p:scale>
          <a:sx n="89" d="100"/>
          <a:sy n="89" d="100"/>
        </p:scale>
        <p:origin x="-1568" y="-9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png"/><Relationship Id="rId2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F54AEA-8A29-4D93-A0D2-088B3CE74AD1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1B39A8F-4CD2-4FC3-BCCE-38BA9AFB8C7E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Thin-foil tube</a:t>
          </a:r>
          <a:endParaRPr lang="en-US" sz="1800" dirty="0">
            <a:solidFill>
              <a:schemeClr val="tx1"/>
            </a:solidFill>
          </a:endParaRPr>
        </a:p>
      </dgm:t>
    </dgm:pt>
    <dgm:pt modelId="{2F3780A5-52ED-430B-9F24-A7700C916A71}" type="parTrans" cxnId="{A47E3132-7A9A-4CD0-91BD-BF66408EC0D2}">
      <dgm:prSet/>
      <dgm:spPr/>
      <dgm:t>
        <a:bodyPr/>
        <a:lstStyle/>
        <a:p>
          <a:endParaRPr lang="en-US"/>
        </a:p>
      </dgm:t>
    </dgm:pt>
    <dgm:pt modelId="{D8083123-DB0D-4F6C-82FD-2613CAAFE1CE}" type="sibTrans" cxnId="{A47E3132-7A9A-4CD0-91BD-BF66408EC0D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90C573C-9DA7-4342-8376-CE03AC121F03}">
          <dgm:prSet phldrT="[Text]"/>
          <dgm:spPr/>
          <dgm:t>
            <a:bodyPr/>
            <a:lstStyle/>
            <a:p>
              <a:r>
                <a:rPr lang="en-US" dirty="0" smtClean="0"/>
                <a:t>Moderate gas density </a:t>
              </a:r>
              <a14:m>
                <m:oMath xmlns=""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d>
                    <m:d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e>
                  </m:d>
                </m:oMath>
              </a14:m>
              <a:endParaRPr lang="en-US" dirty="0"/>
            </a:p>
          </dgm:t>
        </dgm:pt>
      </mc:Choice>
      <mc:Fallback xmlns="">
        <dgm:pt modelId="{A90C573C-9DA7-4342-8376-CE03AC121F03}">
          <dgm:prSet phldrT="[Text]"/>
          <dgm:spPr/>
          <dgm:t>
            <a:bodyPr/>
            <a:lstStyle/>
            <a:p>
              <a:r>
                <a:rPr lang="en-US" dirty="0" smtClean="0"/>
                <a:t>Moderate gas density </a:t>
              </a:r>
              <a:r>
                <a:rPr lang="en-US" b="0" i="0" smtClean="0">
                  <a:latin typeface="Cambria Math" panose="02040503050406030204" pitchFamily="18" charset="0"/>
                </a:rPr>
                <a:t>𝑂(〖</a:t>
              </a:r>
              <a:r>
                <a:rPr lang="en-US" b="0" i="0" smtClean="0">
                  <a:latin typeface="Cambria Math" panose="02040503050406030204" pitchFamily="18" charset="0"/>
                </a:rPr>
                <a:t>10〗^2</a:t>
              </a:r>
              <a:r>
                <a:rPr lang="en-US" b="0" i="0" smtClean="0">
                  <a:latin typeface="Cambria Math" panose="02040503050406030204" pitchFamily="18" charset="0"/>
                </a:rPr>
                <a:t>2∕𝑚^3 )</a:t>
              </a:r>
              <a:endParaRPr lang="en-US" dirty="0"/>
            </a:p>
          </dgm:t>
        </dgm:pt>
      </mc:Fallback>
    </mc:AlternateContent>
    <dgm:pt modelId="{68F9C9CC-63D1-456A-8631-F6A893279481}" type="parTrans" cxnId="{66317744-372E-4C5F-BA63-DEB0CB179019}">
      <dgm:prSet/>
      <dgm:spPr/>
      <dgm:t>
        <a:bodyPr/>
        <a:lstStyle/>
        <a:p>
          <a:endParaRPr lang="en-US"/>
        </a:p>
      </dgm:t>
    </dgm:pt>
    <dgm:pt modelId="{18444E93-3FF3-4AB3-973D-3376573AC823}" type="sibTrans" cxnId="{66317744-372E-4C5F-BA63-DEB0CB179019}">
      <dgm:prSet/>
      <dgm:spPr/>
      <dgm:t>
        <a:bodyPr/>
        <a:lstStyle/>
        <a:p>
          <a:endParaRPr lang="en-US"/>
        </a:p>
      </dgm:t>
    </dgm:pt>
    <dgm:pt modelId="{EDD249DB-7AD3-4728-AAC2-8B5FBAC580F9}">
      <dgm:prSet phldrT="[Text]"/>
      <dgm:spPr/>
      <dgm:t>
        <a:bodyPr/>
        <a:lstStyle/>
        <a:p>
          <a:r>
            <a:rPr lang="en-US" dirty="0" smtClean="0"/>
            <a:t>Length (~ 30 cm)</a:t>
          </a:r>
          <a:endParaRPr lang="en-US" dirty="0"/>
        </a:p>
      </dgm:t>
    </dgm:pt>
    <dgm:pt modelId="{552E9415-C464-4D62-A4B0-6BAB3C51093D}" type="parTrans" cxnId="{4463AAB2-F2D3-44EE-BB76-5C78642616C4}">
      <dgm:prSet/>
      <dgm:spPr/>
      <dgm:t>
        <a:bodyPr/>
        <a:lstStyle/>
        <a:p>
          <a:endParaRPr lang="en-US"/>
        </a:p>
      </dgm:t>
    </dgm:pt>
    <dgm:pt modelId="{ED495860-8ED8-40AA-A78D-B57458A986D2}" type="sibTrans" cxnId="{4463AAB2-F2D3-44EE-BB76-5C78642616C4}">
      <dgm:prSet/>
      <dgm:spPr/>
      <dgm:t>
        <a:bodyPr/>
        <a:lstStyle/>
        <a:p>
          <a:endParaRPr lang="en-US"/>
        </a:p>
      </dgm:t>
    </dgm:pt>
    <dgm:pt modelId="{F06C3795-F81C-451C-AC15-47D14311185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Jet Target</a:t>
          </a:r>
          <a:endParaRPr lang="en-US" dirty="0">
            <a:solidFill>
              <a:schemeClr val="tx1"/>
            </a:solidFill>
          </a:endParaRPr>
        </a:p>
      </dgm:t>
    </dgm:pt>
    <dgm:pt modelId="{E3E2E4DA-77D9-42B5-ACC8-5C58D8D44544}" type="parTrans" cxnId="{F1EC1373-2AE8-4F43-83F5-5A81B6E2EE73}">
      <dgm:prSet/>
      <dgm:spPr/>
      <dgm:t>
        <a:bodyPr/>
        <a:lstStyle/>
        <a:p>
          <a:endParaRPr lang="en-US"/>
        </a:p>
      </dgm:t>
    </dgm:pt>
    <dgm:pt modelId="{83047089-C681-45F3-8818-5A2EF1BA4C8C}" type="sibTrans" cxnId="{F1EC1373-2AE8-4F43-83F5-5A81B6E2EE73}">
      <dgm:prSet/>
      <dgm:spPr/>
      <dgm:t>
        <a:bodyPr/>
        <a:lstStyle/>
        <a:p>
          <a:endParaRPr lang="en-US"/>
        </a:p>
      </dgm:t>
    </dgm:pt>
    <dgm:pt modelId="{4BE02CB5-F003-4EF3-820E-D1A1201EBE8F}">
      <dgm:prSet phldrT="[Text]"/>
      <dgm:spPr/>
      <dgm:t>
        <a:bodyPr/>
        <a:lstStyle/>
        <a:p>
          <a:r>
            <a:rPr lang="en-US" dirty="0" smtClean="0"/>
            <a:t>Supersonic gas jet</a:t>
          </a:r>
          <a:endParaRPr lang="en-US" dirty="0"/>
        </a:p>
      </dgm:t>
    </dgm:pt>
    <dgm:pt modelId="{FE7411DB-D991-4836-A778-C06E785DEC53}" type="parTrans" cxnId="{8D323A50-DAA9-4597-94EB-0E4B5FDA16FC}">
      <dgm:prSet/>
      <dgm:spPr/>
      <dgm:t>
        <a:bodyPr/>
        <a:lstStyle/>
        <a:p>
          <a:endParaRPr lang="en-US"/>
        </a:p>
      </dgm:t>
    </dgm:pt>
    <dgm:pt modelId="{DBF96E4D-099D-4F1B-817B-65C0791E9BA8}" type="sibTrans" cxnId="{8D323A50-DAA9-4597-94EB-0E4B5FDA16FC}">
      <dgm:prSet/>
      <dgm:spPr/>
      <dgm:t>
        <a:bodyPr/>
        <a:lstStyle/>
        <a:p>
          <a:endParaRPr lang="en-US"/>
        </a:p>
      </dgm:t>
    </dgm:pt>
    <dgm:pt modelId="{33AF6410-D45F-4CEE-9744-BD136C34D642}">
      <dgm:prSet phldrT="[Text]"/>
      <dgm:spPr/>
      <dgm:t>
        <a:bodyPr/>
        <a:lstStyle/>
        <a:p>
          <a:r>
            <a:rPr lang="en-US" dirty="0" smtClean="0"/>
            <a:t>O(mm) target length</a:t>
          </a:r>
          <a:endParaRPr lang="en-US" dirty="0"/>
        </a:p>
      </dgm:t>
    </dgm:pt>
    <dgm:pt modelId="{BF9D803A-2199-4E42-A3FA-32FC08FB8E67}" type="parTrans" cxnId="{0F06842F-95A9-453D-9D9E-5B3ACE494C17}">
      <dgm:prSet/>
      <dgm:spPr/>
      <dgm:t>
        <a:bodyPr/>
        <a:lstStyle/>
        <a:p>
          <a:endParaRPr lang="en-US"/>
        </a:p>
      </dgm:t>
    </dgm:pt>
    <dgm:pt modelId="{34A24303-7DB5-4BD3-A5D8-111C447ADE00}" type="sibTrans" cxnId="{0F06842F-95A9-453D-9D9E-5B3ACE494C1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81C41E4-1E84-4899-A67D-232F24C2338B}">
          <dgm:prSet phldrT="[Text]"/>
          <dgm:spPr/>
          <dgm:t>
            <a:bodyPr/>
            <a:lstStyle/>
            <a:p>
              <a:r>
                <a:rPr lang="en-US" dirty="0" smtClean="0"/>
                <a:t>Higher gas density </a:t>
              </a:r>
              <a14:m>
                <m:oMath xmlns=""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d>
                    <m:d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e>
                  </m:d>
                </m:oMath>
              </a14:m>
              <a:endParaRPr lang="en-US" dirty="0"/>
            </a:p>
          </dgm:t>
        </dgm:pt>
      </mc:Choice>
      <mc:Fallback xmlns="">
        <dgm:pt modelId="{781C41E4-1E84-4899-A67D-232F24C2338B}">
          <dgm:prSet phldrT="[Text]"/>
          <dgm:spPr/>
          <dgm:t>
            <a:bodyPr/>
            <a:lstStyle/>
            <a:p>
              <a:r>
                <a:rPr lang="en-US" dirty="0" smtClean="0"/>
                <a:t>Higher gas density </a:t>
              </a:r>
              <a:r>
                <a:rPr lang="en-US" b="0" i="0" smtClean="0">
                  <a:latin typeface="Cambria Math" panose="02040503050406030204" pitchFamily="18" charset="0"/>
                </a:rPr>
                <a:t>𝑂(〖</a:t>
              </a:r>
              <a:r>
                <a:rPr lang="en-US" b="0" i="0" smtClean="0">
                  <a:latin typeface="Cambria Math" panose="02040503050406030204" pitchFamily="18" charset="0"/>
                </a:rPr>
                <a:t>10〗^2</a:t>
              </a:r>
              <a:r>
                <a:rPr lang="en-US" b="0" i="0" smtClean="0">
                  <a:latin typeface="Cambria Math" panose="02040503050406030204" pitchFamily="18" charset="0"/>
                </a:rPr>
                <a:t>6∕𝑚^3 )</a:t>
              </a:r>
              <a:endParaRPr lang="en-US" dirty="0"/>
            </a:p>
          </dgm:t>
        </dgm:pt>
      </mc:Fallback>
    </mc:AlternateContent>
    <dgm:pt modelId="{BCB3DC0D-ECEE-4481-B079-A7DBA5EE7FEB}" type="parTrans" cxnId="{FED0C2D1-DD2A-447B-B403-26C537468E5A}">
      <dgm:prSet/>
      <dgm:spPr/>
      <dgm:t>
        <a:bodyPr/>
        <a:lstStyle/>
        <a:p>
          <a:endParaRPr lang="en-US"/>
        </a:p>
      </dgm:t>
    </dgm:pt>
    <dgm:pt modelId="{65708E8B-4519-4420-B470-3DCEFF2E8E49}" type="sibTrans" cxnId="{FED0C2D1-DD2A-447B-B403-26C537468E5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579A608-9CE3-4D23-B17E-A973145FBE06}">
          <dgm:prSet phldrT="[Text]"/>
          <dgm:spPr/>
          <dgm:t>
            <a:bodyPr/>
            <a:lstStyle/>
            <a:p>
              <a:r>
                <a:rPr lang="en-US" dirty="0" smtClean="0"/>
                <a:t>Estimated luminosity with polarized beam </a:t>
              </a:r>
              <a14:m>
                <m:oMath xmlns=""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(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32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𝑐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sup>
                  </m:sSup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4579A608-9CE3-4D23-B17E-A973145FBE06}">
          <dgm:prSet phldrT="[Text]"/>
          <dgm:spPr/>
          <dgm:t>
            <a:bodyPr/>
            <a:lstStyle/>
            <a:p>
              <a:r>
                <a:rPr lang="en-US" dirty="0" smtClean="0"/>
                <a:t>Estimated luminosity with polarized beam </a:t>
              </a:r>
              <a:r>
                <a:rPr lang="en-US" b="0" i="0" smtClean="0">
                  <a:latin typeface="Cambria Math" panose="02040503050406030204" pitchFamily="18" charset="0"/>
                </a:rPr>
                <a:t>𝑂(〖10〗^32</a:t>
              </a:r>
              <a:r>
                <a:rPr lang="en-US" b="0" i="0" smtClean="0">
                  <a:latin typeface="Cambria Math" panose="02040503050406030204" pitchFamily="18" charset="0"/>
                </a:rPr>
                <a:t>  𝑐𝑚^(−2) 𝑠^(−1)</a:t>
              </a:r>
              <a:r>
                <a:rPr lang="en-US" b="0" i="0" smtClean="0">
                  <a:latin typeface="Cambria Math" panose="02040503050406030204" pitchFamily="18" charset="0"/>
                </a:rPr>
                <a:t>)</a:t>
              </a:r>
              <a:endParaRPr lang="en-US" dirty="0"/>
            </a:p>
          </dgm:t>
        </dgm:pt>
      </mc:Fallback>
    </mc:AlternateContent>
    <dgm:pt modelId="{6AE82170-2E70-48B6-9F0A-75DF417D8F7B}" type="parTrans" cxnId="{7AEF1F5A-3C0C-4779-85EF-52928AFA4FE4}">
      <dgm:prSet/>
      <dgm:spPr/>
      <dgm:t>
        <a:bodyPr/>
        <a:lstStyle/>
        <a:p>
          <a:endParaRPr lang="en-US"/>
        </a:p>
      </dgm:t>
    </dgm:pt>
    <dgm:pt modelId="{406907A9-DC06-4CBF-9632-D189DF2A67C5}" type="sibTrans" cxnId="{7AEF1F5A-3C0C-4779-85EF-52928AFA4FE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9CF1EFB-8E16-4E2E-B53A-B8B01AD97EDE}">
          <dgm:prSet phldrT="[Text]"/>
          <dgm:spPr/>
          <dgm:t>
            <a:bodyPr/>
            <a:lstStyle/>
            <a:p>
              <a:r>
                <a:rPr lang="en-US" dirty="0" smtClean="0"/>
                <a:t>Estimated luminosity </a:t>
              </a:r>
              <a14:m>
                <m:oMath xmlns=""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(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𝑐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sup>
                  </m:sSup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89CF1EFB-8E16-4E2E-B53A-B8B01AD97EDE}">
          <dgm:prSet phldrT="[Text]"/>
          <dgm:spPr/>
          <dgm:t>
            <a:bodyPr/>
            <a:lstStyle/>
            <a:p>
              <a:r>
                <a:rPr lang="en-US" dirty="0" smtClean="0"/>
                <a:t>Estimated luminosity </a:t>
              </a:r>
              <a:r>
                <a:rPr lang="en-US" b="0" i="0" smtClean="0">
                  <a:latin typeface="Cambria Math" panose="02040503050406030204" pitchFamily="18" charset="0"/>
                </a:rPr>
                <a:t>𝑂(〖10〗^3</a:t>
              </a:r>
              <a:r>
                <a:rPr lang="en-US" b="0" i="0" smtClean="0">
                  <a:latin typeface="Cambria Math" panose="02040503050406030204" pitchFamily="18" charset="0"/>
                </a:rPr>
                <a:t>5 𝑐𝑚^(−2) 𝑠^(−1)</a:t>
              </a:r>
              <a:r>
                <a:rPr lang="en-US" b="0" i="0" smtClean="0">
                  <a:latin typeface="Cambria Math" panose="02040503050406030204" pitchFamily="18" charset="0"/>
                </a:rPr>
                <a:t>)</a:t>
              </a:r>
              <a:endParaRPr lang="en-US" dirty="0"/>
            </a:p>
          </dgm:t>
        </dgm:pt>
      </mc:Fallback>
    </mc:AlternateContent>
    <dgm:pt modelId="{58EC6FCB-C403-4555-9614-5EF721076FC7}" type="parTrans" cxnId="{5B0188AC-9EC6-475D-8B7C-11CB49102111}">
      <dgm:prSet/>
      <dgm:spPr/>
      <dgm:t>
        <a:bodyPr/>
        <a:lstStyle/>
        <a:p>
          <a:endParaRPr lang="en-US"/>
        </a:p>
      </dgm:t>
    </dgm:pt>
    <dgm:pt modelId="{CA0CF0FE-07F9-40E1-BB90-CFF40C746E6F}" type="sibTrans" cxnId="{5B0188AC-9EC6-475D-8B7C-11CB49102111}">
      <dgm:prSet/>
      <dgm:spPr/>
      <dgm:t>
        <a:bodyPr/>
        <a:lstStyle/>
        <a:p>
          <a:endParaRPr lang="en-US"/>
        </a:p>
      </dgm:t>
    </dgm:pt>
    <dgm:pt modelId="{05497B25-6936-4426-B22D-5A89F87FFF7C}">
      <dgm:prSet phldrT="[Text]"/>
      <dgm:spPr/>
      <dgm:t>
        <a:bodyPr/>
        <a:lstStyle/>
        <a:p>
          <a:r>
            <a:rPr lang="en-US" dirty="0" smtClean="0"/>
            <a:t>To be used with polarized gases</a:t>
          </a:r>
          <a:endParaRPr lang="en-US" dirty="0"/>
        </a:p>
      </dgm:t>
    </dgm:pt>
    <dgm:pt modelId="{9CB2673F-AE1B-449A-AB93-FE25FDB29D63}" type="parTrans" cxnId="{07181418-F3AD-4C5F-9A01-D6FE4570825A}">
      <dgm:prSet/>
      <dgm:spPr/>
      <dgm:t>
        <a:bodyPr/>
        <a:lstStyle/>
        <a:p>
          <a:endParaRPr lang="en-US"/>
        </a:p>
      </dgm:t>
    </dgm:pt>
    <dgm:pt modelId="{08E1BF70-7214-4E48-B37C-8BA19E6E0D51}" type="sibTrans" cxnId="{07181418-F3AD-4C5F-9A01-D6FE4570825A}">
      <dgm:prSet/>
      <dgm:spPr/>
      <dgm:t>
        <a:bodyPr/>
        <a:lstStyle/>
        <a:p>
          <a:endParaRPr lang="en-US"/>
        </a:p>
      </dgm:t>
    </dgm:pt>
    <dgm:pt modelId="{7888938C-7F23-4B01-AD90-26A3F1DE681B}" type="pres">
      <dgm:prSet presAssocID="{AFF54AEA-8A29-4D93-A0D2-088B3CE74A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1E9CC7-09B9-4C5E-AB44-882685CFBCB6}" type="pres">
      <dgm:prSet presAssocID="{C1B39A8F-4CD2-4FC3-BCCE-38BA9AFB8C7E}" presName="composite" presStyleCnt="0"/>
      <dgm:spPr/>
    </dgm:pt>
    <dgm:pt modelId="{DF965AF6-E09E-4B87-90DA-096BD9B1E8CA}" type="pres">
      <dgm:prSet presAssocID="{C1B39A8F-4CD2-4FC3-BCCE-38BA9AFB8C7E}" presName="parTx" presStyleLbl="alignNode1" presStyleIdx="0" presStyleCnt="2" custLinFactNeighborX="2177" custLinFactNeighborY="-66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DDC39-35AE-4D42-8A2F-AC195E3D8302}" type="pres">
      <dgm:prSet presAssocID="{C1B39A8F-4CD2-4FC3-BCCE-38BA9AFB8C7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DCBFE9-DCA1-4632-8E56-B33EB77287AF}" type="pres">
      <dgm:prSet presAssocID="{D8083123-DB0D-4F6C-82FD-2613CAAFE1CE}" presName="space" presStyleCnt="0"/>
      <dgm:spPr/>
    </dgm:pt>
    <dgm:pt modelId="{33960F25-A5CD-4E42-A11F-2DBC44438F5F}" type="pres">
      <dgm:prSet presAssocID="{F06C3795-F81C-451C-AC15-47D143111856}" presName="composite" presStyleCnt="0"/>
      <dgm:spPr/>
    </dgm:pt>
    <dgm:pt modelId="{E82527C7-247E-4728-9941-1BED10AA5214}" type="pres">
      <dgm:prSet presAssocID="{F06C3795-F81C-451C-AC15-47D14311185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7678D-2004-41D0-96B3-1739A0B404F1}" type="pres">
      <dgm:prSet presAssocID="{F06C3795-F81C-451C-AC15-47D14311185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9FC82A-BF68-B446-A71F-76BA1441B6DF}" type="presOf" srcId="{EDD249DB-7AD3-4728-AAC2-8B5FBAC580F9}" destId="{6ADDDC39-35AE-4D42-8A2F-AC195E3D8302}" srcOrd="0" destOrd="2" presId="urn:microsoft.com/office/officeart/2005/8/layout/hList1"/>
    <dgm:cxn modelId="{A47E3132-7A9A-4CD0-91BD-BF66408EC0D2}" srcId="{AFF54AEA-8A29-4D93-A0D2-088B3CE74AD1}" destId="{C1B39A8F-4CD2-4FC3-BCCE-38BA9AFB8C7E}" srcOrd="0" destOrd="0" parTransId="{2F3780A5-52ED-430B-9F24-A7700C916A71}" sibTransId="{D8083123-DB0D-4F6C-82FD-2613CAAFE1CE}"/>
    <dgm:cxn modelId="{F2448BE5-35F3-C941-BB68-5137F2B266D3}" type="presOf" srcId="{C1B39A8F-4CD2-4FC3-BCCE-38BA9AFB8C7E}" destId="{DF965AF6-E09E-4B87-90DA-096BD9B1E8CA}" srcOrd="0" destOrd="0" presId="urn:microsoft.com/office/officeart/2005/8/layout/hList1"/>
    <dgm:cxn modelId="{7AEF1F5A-3C0C-4779-85EF-52928AFA4FE4}" srcId="{C1B39A8F-4CD2-4FC3-BCCE-38BA9AFB8C7E}" destId="{4579A608-9CE3-4D23-B17E-A973145FBE06}" srcOrd="3" destOrd="0" parTransId="{6AE82170-2E70-48B6-9F0A-75DF417D8F7B}" sibTransId="{406907A9-DC06-4CBF-9632-D189DF2A67C5}"/>
    <dgm:cxn modelId="{39CB1E90-16E8-E048-BAAA-D3AFF1221D26}" type="presOf" srcId="{F06C3795-F81C-451C-AC15-47D143111856}" destId="{E82527C7-247E-4728-9941-1BED10AA5214}" srcOrd="0" destOrd="0" presId="urn:microsoft.com/office/officeart/2005/8/layout/hList1"/>
    <dgm:cxn modelId="{ADC3F84E-100C-9E46-B278-00F60D2B45CA}" type="presOf" srcId="{781C41E4-1E84-4899-A67D-232F24C2338B}" destId="{2F97678D-2004-41D0-96B3-1739A0B404F1}" srcOrd="0" destOrd="1" presId="urn:microsoft.com/office/officeart/2005/8/layout/hList1"/>
    <dgm:cxn modelId="{BB068C31-D424-4844-9874-6FEAB3D22367}" type="presOf" srcId="{05497B25-6936-4426-B22D-5A89F87FFF7C}" destId="{6ADDDC39-35AE-4D42-8A2F-AC195E3D8302}" srcOrd="0" destOrd="0" presId="urn:microsoft.com/office/officeart/2005/8/layout/hList1"/>
    <dgm:cxn modelId="{AD22A3DA-8E11-6A48-933D-2D4703659B92}" type="presOf" srcId="{89CF1EFB-8E16-4E2E-B53A-B8B01AD97EDE}" destId="{2F97678D-2004-41D0-96B3-1739A0B404F1}" srcOrd="0" destOrd="3" presId="urn:microsoft.com/office/officeart/2005/8/layout/hList1"/>
    <dgm:cxn modelId="{07181418-F3AD-4C5F-9A01-D6FE4570825A}" srcId="{C1B39A8F-4CD2-4FC3-BCCE-38BA9AFB8C7E}" destId="{05497B25-6936-4426-B22D-5A89F87FFF7C}" srcOrd="0" destOrd="0" parTransId="{9CB2673F-AE1B-449A-AB93-FE25FDB29D63}" sibTransId="{08E1BF70-7214-4E48-B37C-8BA19E6E0D51}"/>
    <dgm:cxn modelId="{8D323A50-DAA9-4597-94EB-0E4B5FDA16FC}" srcId="{F06C3795-F81C-451C-AC15-47D143111856}" destId="{4BE02CB5-F003-4EF3-820E-D1A1201EBE8F}" srcOrd="0" destOrd="0" parTransId="{FE7411DB-D991-4836-A778-C06E785DEC53}" sibTransId="{DBF96E4D-099D-4F1B-817B-65C0791E9BA8}"/>
    <dgm:cxn modelId="{66317744-372E-4C5F-BA63-DEB0CB179019}" srcId="{C1B39A8F-4CD2-4FC3-BCCE-38BA9AFB8C7E}" destId="{A90C573C-9DA7-4342-8376-CE03AC121F03}" srcOrd="1" destOrd="0" parTransId="{68F9C9CC-63D1-456A-8631-F6A893279481}" sibTransId="{18444E93-3FF3-4AB3-973D-3376573AC823}"/>
    <dgm:cxn modelId="{518E97C4-3112-1B49-B926-581130504D74}" type="presOf" srcId="{4BE02CB5-F003-4EF3-820E-D1A1201EBE8F}" destId="{2F97678D-2004-41D0-96B3-1739A0B404F1}" srcOrd="0" destOrd="0" presId="urn:microsoft.com/office/officeart/2005/8/layout/hList1"/>
    <dgm:cxn modelId="{260D5846-8738-C14F-BBFC-8D18A888A58F}" type="presOf" srcId="{AFF54AEA-8A29-4D93-A0D2-088B3CE74AD1}" destId="{7888938C-7F23-4B01-AD90-26A3F1DE681B}" srcOrd="0" destOrd="0" presId="urn:microsoft.com/office/officeart/2005/8/layout/hList1"/>
    <dgm:cxn modelId="{AA5B3E4B-99D6-F945-A63D-F50D9FF6BBD6}" type="presOf" srcId="{33AF6410-D45F-4CEE-9744-BD136C34D642}" destId="{2F97678D-2004-41D0-96B3-1739A0B404F1}" srcOrd="0" destOrd="2" presId="urn:microsoft.com/office/officeart/2005/8/layout/hList1"/>
    <dgm:cxn modelId="{0F06842F-95A9-453D-9D9E-5B3ACE494C17}" srcId="{F06C3795-F81C-451C-AC15-47D143111856}" destId="{33AF6410-D45F-4CEE-9744-BD136C34D642}" srcOrd="2" destOrd="0" parTransId="{BF9D803A-2199-4E42-A3FA-32FC08FB8E67}" sibTransId="{34A24303-7DB5-4BD3-A5D8-111C447ADE00}"/>
    <dgm:cxn modelId="{4463AAB2-F2D3-44EE-BB76-5C78642616C4}" srcId="{C1B39A8F-4CD2-4FC3-BCCE-38BA9AFB8C7E}" destId="{EDD249DB-7AD3-4728-AAC2-8B5FBAC580F9}" srcOrd="2" destOrd="0" parTransId="{552E9415-C464-4D62-A4B0-6BAB3C51093D}" sibTransId="{ED495860-8ED8-40AA-A78D-B57458A986D2}"/>
    <dgm:cxn modelId="{5B0188AC-9EC6-475D-8B7C-11CB49102111}" srcId="{F06C3795-F81C-451C-AC15-47D143111856}" destId="{89CF1EFB-8E16-4E2E-B53A-B8B01AD97EDE}" srcOrd="3" destOrd="0" parTransId="{58EC6FCB-C403-4555-9614-5EF721076FC7}" sibTransId="{CA0CF0FE-07F9-40E1-BB90-CFF40C746E6F}"/>
    <dgm:cxn modelId="{2ACE1C4D-D9CD-C443-9768-F54E964E0B76}" type="presOf" srcId="{4579A608-9CE3-4D23-B17E-A973145FBE06}" destId="{6ADDDC39-35AE-4D42-8A2F-AC195E3D8302}" srcOrd="0" destOrd="3" presId="urn:microsoft.com/office/officeart/2005/8/layout/hList1"/>
    <dgm:cxn modelId="{F1EC1373-2AE8-4F43-83F5-5A81B6E2EE73}" srcId="{AFF54AEA-8A29-4D93-A0D2-088B3CE74AD1}" destId="{F06C3795-F81C-451C-AC15-47D143111856}" srcOrd="1" destOrd="0" parTransId="{E3E2E4DA-77D9-42B5-ACC8-5C58D8D44544}" sibTransId="{83047089-C681-45F3-8818-5A2EF1BA4C8C}"/>
    <dgm:cxn modelId="{FED0C2D1-DD2A-447B-B403-26C537468E5A}" srcId="{F06C3795-F81C-451C-AC15-47D143111856}" destId="{781C41E4-1E84-4899-A67D-232F24C2338B}" srcOrd="1" destOrd="0" parTransId="{BCB3DC0D-ECEE-4481-B079-A7DBA5EE7FEB}" sibTransId="{65708E8B-4519-4420-B470-3DCEFF2E8E49}"/>
    <dgm:cxn modelId="{454427B7-C806-1240-995F-403E94445C0C}" type="presOf" srcId="{A90C573C-9DA7-4342-8376-CE03AC121F03}" destId="{6ADDDC39-35AE-4D42-8A2F-AC195E3D8302}" srcOrd="0" destOrd="1" presId="urn:microsoft.com/office/officeart/2005/8/layout/hList1"/>
    <dgm:cxn modelId="{82EE69DF-616A-7A4B-94F5-E89E282BFB0C}" type="presParOf" srcId="{7888938C-7F23-4B01-AD90-26A3F1DE681B}" destId="{421E9CC7-09B9-4C5E-AB44-882685CFBCB6}" srcOrd="0" destOrd="0" presId="urn:microsoft.com/office/officeart/2005/8/layout/hList1"/>
    <dgm:cxn modelId="{BB792F9D-5A21-D64C-A55D-4EEECB8801D9}" type="presParOf" srcId="{421E9CC7-09B9-4C5E-AB44-882685CFBCB6}" destId="{DF965AF6-E09E-4B87-90DA-096BD9B1E8CA}" srcOrd="0" destOrd="0" presId="urn:microsoft.com/office/officeart/2005/8/layout/hList1"/>
    <dgm:cxn modelId="{9158F955-B13E-6644-9B95-34E3063AEDB9}" type="presParOf" srcId="{421E9CC7-09B9-4C5E-AB44-882685CFBCB6}" destId="{6ADDDC39-35AE-4D42-8A2F-AC195E3D8302}" srcOrd="1" destOrd="0" presId="urn:microsoft.com/office/officeart/2005/8/layout/hList1"/>
    <dgm:cxn modelId="{91DDF8B4-C062-164B-8393-34906C2DE1C7}" type="presParOf" srcId="{7888938C-7F23-4B01-AD90-26A3F1DE681B}" destId="{7ADCBFE9-DCA1-4632-8E56-B33EB77287AF}" srcOrd="1" destOrd="0" presId="urn:microsoft.com/office/officeart/2005/8/layout/hList1"/>
    <dgm:cxn modelId="{B7D3A0E8-20F3-BF4C-9D0F-5DD426D1AC89}" type="presParOf" srcId="{7888938C-7F23-4B01-AD90-26A3F1DE681B}" destId="{33960F25-A5CD-4E42-A11F-2DBC44438F5F}" srcOrd="2" destOrd="0" presId="urn:microsoft.com/office/officeart/2005/8/layout/hList1"/>
    <dgm:cxn modelId="{4F8BB4C5-CD9E-BA4F-8538-E0A5441E17AC}" type="presParOf" srcId="{33960F25-A5CD-4E42-A11F-2DBC44438F5F}" destId="{E82527C7-247E-4728-9941-1BED10AA5214}" srcOrd="0" destOrd="0" presId="urn:microsoft.com/office/officeart/2005/8/layout/hList1"/>
    <dgm:cxn modelId="{69E6E16C-E66B-9C43-8DA3-5385A8BCA41B}" type="presParOf" srcId="{33960F25-A5CD-4E42-A11F-2DBC44438F5F}" destId="{2F97678D-2004-41D0-96B3-1739A0B404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F54AEA-8A29-4D93-A0D2-088B3CE74AD1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1B39A8F-4CD2-4FC3-BCCE-38BA9AFB8C7E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Thin-foil </a:t>
          </a:r>
          <a:r>
            <a:rPr lang="en-US" sz="1800" dirty="0" smtClean="0">
              <a:solidFill>
                <a:schemeClr val="tx1"/>
              </a:solidFill>
            </a:rPr>
            <a:t>tube</a:t>
          </a:r>
          <a:endParaRPr lang="en-US" sz="1800" dirty="0">
            <a:solidFill>
              <a:schemeClr val="tx1"/>
            </a:solidFill>
          </a:endParaRPr>
        </a:p>
      </dgm:t>
    </dgm:pt>
    <dgm:pt modelId="{2F3780A5-52ED-430B-9F24-A7700C916A71}" type="parTrans" cxnId="{A47E3132-7A9A-4CD0-91BD-BF66408EC0D2}">
      <dgm:prSet/>
      <dgm:spPr/>
      <dgm:t>
        <a:bodyPr/>
        <a:lstStyle/>
        <a:p>
          <a:endParaRPr lang="en-US"/>
        </a:p>
      </dgm:t>
    </dgm:pt>
    <dgm:pt modelId="{D8083123-DB0D-4F6C-82FD-2613CAAFE1CE}" type="sibTrans" cxnId="{A47E3132-7A9A-4CD0-91BD-BF66408EC0D2}">
      <dgm:prSet/>
      <dgm:spPr/>
      <dgm:t>
        <a:bodyPr/>
        <a:lstStyle/>
        <a:p>
          <a:endParaRPr lang="en-US"/>
        </a:p>
      </dgm:t>
    </dgm:pt>
    <dgm:pt modelId="{A90C573C-9DA7-4342-8376-CE03AC121F0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8F9C9CC-63D1-456A-8631-F6A893279481}" type="parTrans" cxnId="{66317744-372E-4C5F-BA63-DEB0CB179019}">
      <dgm:prSet/>
      <dgm:spPr/>
      <dgm:t>
        <a:bodyPr/>
        <a:lstStyle/>
        <a:p>
          <a:endParaRPr lang="en-US"/>
        </a:p>
      </dgm:t>
    </dgm:pt>
    <dgm:pt modelId="{18444E93-3FF3-4AB3-973D-3376573AC823}" type="sibTrans" cxnId="{66317744-372E-4C5F-BA63-DEB0CB179019}">
      <dgm:prSet/>
      <dgm:spPr/>
      <dgm:t>
        <a:bodyPr/>
        <a:lstStyle/>
        <a:p>
          <a:endParaRPr lang="en-US"/>
        </a:p>
      </dgm:t>
    </dgm:pt>
    <dgm:pt modelId="{EDD249DB-7AD3-4728-AAC2-8B5FBAC580F9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52E9415-C464-4D62-A4B0-6BAB3C51093D}" type="parTrans" cxnId="{4463AAB2-F2D3-44EE-BB76-5C78642616C4}">
      <dgm:prSet/>
      <dgm:spPr/>
      <dgm:t>
        <a:bodyPr/>
        <a:lstStyle/>
        <a:p>
          <a:endParaRPr lang="en-US"/>
        </a:p>
      </dgm:t>
    </dgm:pt>
    <dgm:pt modelId="{ED495860-8ED8-40AA-A78D-B57458A986D2}" type="sibTrans" cxnId="{4463AAB2-F2D3-44EE-BB76-5C78642616C4}">
      <dgm:prSet/>
      <dgm:spPr/>
      <dgm:t>
        <a:bodyPr/>
        <a:lstStyle/>
        <a:p>
          <a:endParaRPr lang="en-US"/>
        </a:p>
      </dgm:t>
    </dgm:pt>
    <dgm:pt modelId="{F06C3795-F81C-451C-AC15-47D14311185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Jet Target</a:t>
          </a:r>
          <a:endParaRPr lang="en-US" dirty="0">
            <a:solidFill>
              <a:schemeClr val="tx1"/>
            </a:solidFill>
          </a:endParaRPr>
        </a:p>
      </dgm:t>
    </dgm:pt>
    <dgm:pt modelId="{E3E2E4DA-77D9-42B5-ACC8-5C58D8D44544}" type="parTrans" cxnId="{F1EC1373-2AE8-4F43-83F5-5A81B6E2EE73}">
      <dgm:prSet/>
      <dgm:spPr/>
      <dgm:t>
        <a:bodyPr/>
        <a:lstStyle/>
        <a:p>
          <a:endParaRPr lang="en-US"/>
        </a:p>
      </dgm:t>
    </dgm:pt>
    <dgm:pt modelId="{83047089-C681-45F3-8818-5A2EF1BA4C8C}" type="sibTrans" cxnId="{F1EC1373-2AE8-4F43-83F5-5A81B6E2EE73}">
      <dgm:prSet/>
      <dgm:spPr/>
      <dgm:t>
        <a:bodyPr/>
        <a:lstStyle/>
        <a:p>
          <a:endParaRPr lang="en-US"/>
        </a:p>
      </dgm:t>
    </dgm:pt>
    <dgm:pt modelId="{4BE02CB5-F003-4EF3-820E-D1A1201EBE8F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E7411DB-D991-4836-A778-C06E785DEC53}" type="parTrans" cxnId="{8D323A50-DAA9-4597-94EB-0E4B5FDA16FC}">
      <dgm:prSet/>
      <dgm:spPr/>
      <dgm:t>
        <a:bodyPr/>
        <a:lstStyle/>
        <a:p>
          <a:endParaRPr lang="en-US"/>
        </a:p>
      </dgm:t>
    </dgm:pt>
    <dgm:pt modelId="{DBF96E4D-099D-4F1B-817B-65C0791E9BA8}" type="sibTrans" cxnId="{8D323A50-DAA9-4597-94EB-0E4B5FDA16FC}">
      <dgm:prSet/>
      <dgm:spPr/>
      <dgm:t>
        <a:bodyPr/>
        <a:lstStyle/>
        <a:p>
          <a:endParaRPr lang="en-US"/>
        </a:p>
      </dgm:t>
    </dgm:pt>
    <dgm:pt modelId="{33AF6410-D45F-4CEE-9744-BD136C34D64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F9D803A-2199-4E42-A3FA-32FC08FB8E67}" type="parTrans" cxnId="{0F06842F-95A9-453D-9D9E-5B3ACE494C17}">
      <dgm:prSet/>
      <dgm:spPr/>
      <dgm:t>
        <a:bodyPr/>
        <a:lstStyle/>
        <a:p>
          <a:endParaRPr lang="en-US"/>
        </a:p>
      </dgm:t>
    </dgm:pt>
    <dgm:pt modelId="{34A24303-7DB5-4BD3-A5D8-111C447ADE00}" type="sibTrans" cxnId="{0F06842F-95A9-453D-9D9E-5B3ACE494C17}">
      <dgm:prSet/>
      <dgm:spPr/>
      <dgm:t>
        <a:bodyPr/>
        <a:lstStyle/>
        <a:p>
          <a:endParaRPr lang="en-US"/>
        </a:p>
      </dgm:t>
    </dgm:pt>
    <dgm:pt modelId="{781C41E4-1E84-4899-A67D-232F24C2338B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CB3DC0D-ECEE-4481-B079-A7DBA5EE7FEB}" type="parTrans" cxnId="{FED0C2D1-DD2A-447B-B403-26C537468E5A}">
      <dgm:prSet/>
      <dgm:spPr/>
      <dgm:t>
        <a:bodyPr/>
        <a:lstStyle/>
        <a:p>
          <a:endParaRPr lang="en-US"/>
        </a:p>
      </dgm:t>
    </dgm:pt>
    <dgm:pt modelId="{65708E8B-4519-4420-B470-3DCEFF2E8E49}" type="sibTrans" cxnId="{FED0C2D1-DD2A-447B-B403-26C537468E5A}">
      <dgm:prSet/>
      <dgm:spPr/>
      <dgm:t>
        <a:bodyPr/>
        <a:lstStyle/>
        <a:p>
          <a:endParaRPr lang="en-US"/>
        </a:p>
      </dgm:t>
    </dgm:pt>
    <dgm:pt modelId="{4579A608-9CE3-4D23-B17E-A973145FBE06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AE82170-2E70-48B6-9F0A-75DF417D8F7B}" type="parTrans" cxnId="{7AEF1F5A-3C0C-4779-85EF-52928AFA4FE4}">
      <dgm:prSet/>
      <dgm:spPr/>
      <dgm:t>
        <a:bodyPr/>
        <a:lstStyle/>
        <a:p>
          <a:endParaRPr lang="en-US"/>
        </a:p>
      </dgm:t>
    </dgm:pt>
    <dgm:pt modelId="{406907A9-DC06-4CBF-9632-D189DF2A67C5}" type="sibTrans" cxnId="{7AEF1F5A-3C0C-4779-85EF-52928AFA4FE4}">
      <dgm:prSet/>
      <dgm:spPr/>
      <dgm:t>
        <a:bodyPr/>
        <a:lstStyle/>
        <a:p>
          <a:endParaRPr lang="en-US"/>
        </a:p>
      </dgm:t>
    </dgm:pt>
    <dgm:pt modelId="{89CF1EFB-8E16-4E2E-B53A-B8B01AD97EDE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8EC6FCB-C403-4555-9614-5EF721076FC7}" type="parTrans" cxnId="{5B0188AC-9EC6-475D-8B7C-11CB49102111}">
      <dgm:prSet/>
      <dgm:spPr/>
      <dgm:t>
        <a:bodyPr/>
        <a:lstStyle/>
        <a:p>
          <a:endParaRPr lang="en-US"/>
        </a:p>
      </dgm:t>
    </dgm:pt>
    <dgm:pt modelId="{CA0CF0FE-07F9-40E1-BB90-CFF40C746E6F}" type="sibTrans" cxnId="{5B0188AC-9EC6-475D-8B7C-11CB49102111}">
      <dgm:prSet/>
      <dgm:spPr/>
      <dgm:t>
        <a:bodyPr/>
        <a:lstStyle/>
        <a:p>
          <a:endParaRPr lang="en-US"/>
        </a:p>
      </dgm:t>
    </dgm:pt>
    <dgm:pt modelId="{05497B25-6936-4426-B22D-5A89F87FFF7C}">
      <dgm:prSet phldrT="[Text]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CB2673F-AE1B-449A-AB93-FE25FDB29D63}" type="parTrans" cxnId="{07181418-F3AD-4C5F-9A01-D6FE4570825A}">
      <dgm:prSet/>
      <dgm:spPr/>
      <dgm:t>
        <a:bodyPr/>
        <a:lstStyle/>
        <a:p>
          <a:endParaRPr lang="en-US"/>
        </a:p>
      </dgm:t>
    </dgm:pt>
    <dgm:pt modelId="{08E1BF70-7214-4E48-B37C-8BA19E6E0D51}" type="sibTrans" cxnId="{07181418-F3AD-4C5F-9A01-D6FE4570825A}">
      <dgm:prSet/>
      <dgm:spPr/>
      <dgm:t>
        <a:bodyPr/>
        <a:lstStyle/>
        <a:p>
          <a:endParaRPr lang="en-US"/>
        </a:p>
      </dgm:t>
    </dgm:pt>
    <dgm:pt modelId="{7888938C-7F23-4B01-AD90-26A3F1DE681B}" type="pres">
      <dgm:prSet presAssocID="{AFF54AEA-8A29-4D93-A0D2-088B3CE74A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1E9CC7-09B9-4C5E-AB44-882685CFBCB6}" type="pres">
      <dgm:prSet presAssocID="{C1B39A8F-4CD2-4FC3-BCCE-38BA9AFB8C7E}" presName="composite" presStyleCnt="0"/>
      <dgm:spPr/>
    </dgm:pt>
    <dgm:pt modelId="{DF965AF6-E09E-4B87-90DA-096BD9B1E8CA}" type="pres">
      <dgm:prSet presAssocID="{C1B39A8F-4CD2-4FC3-BCCE-38BA9AFB8C7E}" presName="parTx" presStyleLbl="alignNode1" presStyleIdx="0" presStyleCnt="2" custLinFactNeighborX="2177" custLinFactNeighborY="-66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DDC39-35AE-4D42-8A2F-AC195E3D8302}" type="pres">
      <dgm:prSet presAssocID="{C1B39A8F-4CD2-4FC3-BCCE-38BA9AFB8C7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DCBFE9-DCA1-4632-8E56-B33EB77287AF}" type="pres">
      <dgm:prSet presAssocID="{D8083123-DB0D-4F6C-82FD-2613CAAFE1CE}" presName="space" presStyleCnt="0"/>
      <dgm:spPr/>
    </dgm:pt>
    <dgm:pt modelId="{33960F25-A5CD-4E42-A11F-2DBC44438F5F}" type="pres">
      <dgm:prSet presAssocID="{F06C3795-F81C-451C-AC15-47D143111856}" presName="composite" presStyleCnt="0"/>
      <dgm:spPr/>
    </dgm:pt>
    <dgm:pt modelId="{E82527C7-247E-4728-9941-1BED10AA5214}" type="pres">
      <dgm:prSet presAssocID="{F06C3795-F81C-451C-AC15-47D14311185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7678D-2004-41D0-96B3-1739A0B404F1}" type="pres">
      <dgm:prSet presAssocID="{F06C3795-F81C-451C-AC15-47D14311185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9FC82A-BF68-B446-A71F-76BA1441B6DF}" type="presOf" srcId="{EDD249DB-7AD3-4728-AAC2-8B5FBAC580F9}" destId="{6ADDDC39-35AE-4D42-8A2F-AC195E3D8302}" srcOrd="0" destOrd="2" presId="urn:microsoft.com/office/officeart/2005/8/layout/hList1"/>
    <dgm:cxn modelId="{A47E3132-7A9A-4CD0-91BD-BF66408EC0D2}" srcId="{AFF54AEA-8A29-4D93-A0D2-088B3CE74AD1}" destId="{C1B39A8F-4CD2-4FC3-BCCE-38BA9AFB8C7E}" srcOrd="0" destOrd="0" parTransId="{2F3780A5-52ED-430B-9F24-A7700C916A71}" sibTransId="{D8083123-DB0D-4F6C-82FD-2613CAAFE1CE}"/>
    <dgm:cxn modelId="{F2448BE5-35F3-C941-BB68-5137F2B266D3}" type="presOf" srcId="{C1B39A8F-4CD2-4FC3-BCCE-38BA9AFB8C7E}" destId="{DF965AF6-E09E-4B87-90DA-096BD9B1E8CA}" srcOrd="0" destOrd="0" presId="urn:microsoft.com/office/officeart/2005/8/layout/hList1"/>
    <dgm:cxn modelId="{7AEF1F5A-3C0C-4779-85EF-52928AFA4FE4}" srcId="{C1B39A8F-4CD2-4FC3-BCCE-38BA9AFB8C7E}" destId="{4579A608-9CE3-4D23-B17E-A973145FBE06}" srcOrd="3" destOrd="0" parTransId="{6AE82170-2E70-48B6-9F0A-75DF417D8F7B}" sibTransId="{406907A9-DC06-4CBF-9632-D189DF2A67C5}"/>
    <dgm:cxn modelId="{ADC3F84E-100C-9E46-B278-00F60D2B45CA}" type="presOf" srcId="{781C41E4-1E84-4899-A67D-232F24C2338B}" destId="{2F97678D-2004-41D0-96B3-1739A0B404F1}" srcOrd="0" destOrd="1" presId="urn:microsoft.com/office/officeart/2005/8/layout/hList1"/>
    <dgm:cxn modelId="{39CB1E90-16E8-E048-BAAA-D3AFF1221D26}" type="presOf" srcId="{F06C3795-F81C-451C-AC15-47D143111856}" destId="{E82527C7-247E-4728-9941-1BED10AA5214}" srcOrd="0" destOrd="0" presId="urn:microsoft.com/office/officeart/2005/8/layout/hList1"/>
    <dgm:cxn modelId="{BB068C31-D424-4844-9874-6FEAB3D22367}" type="presOf" srcId="{05497B25-6936-4426-B22D-5A89F87FFF7C}" destId="{6ADDDC39-35AE-4D42-8A2F-AC195E3D8302}" srcOrd="0" destOrd="0" presId="urn:microsoft.com/office/officeart/2005/8/layout/hList1"/>
    <dgm:cxn modelId="{AD22A3DA-8E11-6A48-933D-2D4703659B92}" type="presOf" srcId="{89CF1EFB-8E16-4E2E-B53A-B8B01AD97EDE}" destId="{2F97678D-2004-41D0-96B3-1739A0B404F1}" srcOrd="0" destOrd="3" presId="urn:microsoft.com/office/officeart/2005/8/layout/hList1"/>
    <dgm:cxn modelId="{07181418-F3AD-4C5F-9A01-D6FE4570825A}" srcId="{C1B39A8F-4CD2-4FC3-BCCE-38BA9AFB8C7E}" destId="{05497B25-6936-4426-B22D-5A89F87FFF7C}" srcOrd="0" destOrd="0" parTransId="{9CB2673F-AE1B-449A-AB93-FE25FDB29D63}" sibTransId="{08E1BF70-7214-4E48-B37C-8BA19E6E0D51}"/>
    <dgm:cxn modelId="{8D323A50-DAA9-4597-94EB-0E4B5FDA16FC}" srcId="{F06C3795-F81C-451C-AC15-47D143111856}" destId="{4BE02CB5-F003-4EF3-820E-D1A1201EBE8F}" srcOrd="0" destOrd="0" parTransId="{FE7411DB-D991-4836-A778-C06E785DEC53}" sibTransId="{DBF96E4D-099D-4F1B-817B-65C0791E9BA8}"/>
    <dgm:cxn modelId="{66317744-372E-4C5F-BA63-DEB0CB179019}" srcId="{C1B39A8F-4CD2-4FC3-BCCE-38BA9AFB8C7E}" destId="{A90C573C-9DA7-4342-8376-CE03AC121F03}" srcOrd="1" destOrd="0" parTransId="{68F9C9CC-63D1-456A-8631-F6A893279481}" sibTransId="{18444E93-3FF3-4AB3-973D-3376573AC823}"/>
    <dgm:cxn modelId="{518E97C4-3112-1B49-B926-581130504D74}" type="presOf" srcId="{4BE02CB5-F003-4EF3-820E-D1A1201EBE8F}" destId="{2F97678D-2004-41D0-96B3-1739A0B404F1}" srcOrd="0" destOrd="0" presId="urn:microsoft.com/office/officeart/2005/8/layout/hList1"/>
    <dgm:cxn modelId="{260D5846-8738-C14F-BBFC-8D18A888A58F}" type="presOf" srcId="{AFF54AEA-8A29-4D93-A0D2-088B3CE74AD1}" destId="{7888938C-7F23-4B01-AD90-26A3F1DE681B}" srcOrd="0" destOrd="0" presId="urn:microsoft.com/office/officeart/2005/8/layout/hList1"/>
    <dgm:cxn modelId="{AA5B3E4B-99D6-F945-A63D-F50D9FF6BBD6}" type="presOf" srcId="{33AF6410-D45F-4CEE-9744-BD136C34D642}" destId="{2F97678D-2004-41D0-96B3-1739A0B404F1}" srcOrd="0" destOrd="2" presId="urn:microsoft.com/office/officeart/2005/8/layout/hList1"/>
    <dgm:cxn modelId="{0F06842F-95A9-453D-9D9E-5B3ACE494C17}" srcId="{F06C3795-F81C-451C-AC15-47D143111856}" destId="{33AF6410-D45F-4CEE-9744-BD136C34D642}" srcOrd="2" destOrd="0" parTransId="{BF9D803A-2199-4E42-A3FA-32FC08FB8E67}" sibTransId="{34A24303-7DB5-4BD3-A5D8-111C447ADE00}"/>
    <dgm:cxn modelId="{4463AAB2-F2D3-44EE-BB76-5C78642616C4}" srcId="{C1B39A8F-4CD2-4FC3-BCCE-38BA9AFB8C7E}" destId="{EDD249DB-7AD3-4728-AAC2-8B5FBAC580F9}" srcOrd="2" destOrd="0" parTransId="{552E9415-C464-4D62-A4B0-6BAB3C51093D}" sibTransId="{ED495860-8ED8-40AA-A78D-B57458A986D2}"/>
    <dgm:cxn modelId="{5B0188AC-9EC6-475D-8B7C-11CB49102111}" srcId="{F06C3795-F81C-451C-AC15-47D143111856}" destId="{89CF1EFB-8E16-4E2E-B53A-B8B01AD97EDE}" srcOrd="3" destOrd="0" parTransId="{58EC6FCB-C403-4555-9614-5EF721076FC7}" sibTransId="{CA0CF0FE-07F9-40E1-BB90-CFF40C746E6F}"/>
    <dgm:cxn modelId="{2ACE1C4D-D9CD-C443-9768-F54E964E0B76}" type="presOf" srcId="{4579A608-9CE3-4D23-B17E-A973145FBE06}" destId="{6ADDDC39-35AE-4D42-8A2F-AC195E3D8302}" srcOrd="0" destOrd="3" presId="urn:microsoft.com/office/officeart/2005/8/layout/hList1"/>
    <dgm:cxn modelId="{F1EC1373-2AE8-4F43-83F5-5A81B6E2EE73}" srcId="{AFF54AEA-8A29-4D93-A0D2-088B3CE74AD1}" destId="{F06C3795-F81C-451C-AC15-47D143111856}" srcOrd="1" destOrd="0" parTransId="{E3E2E4DA-77D9-42B5-ACC8-5C58D8D44544}" sibTransId="{83047089-C681-45F3-8818-5A2EF1BA4C8C}"/>
    <dgm:cxn modelId="{FED0C2D1-DD2A-447B-B403-26C537468E5A}" srcId="{F06C3795-F81C-451C-AC15-47D143111856}" destId="{781C41E4-1E84-4899-A67D-232F24C2338B}" srcOrd="1" destOrd="0" parTransId="{BCB3DC0D-ECEE-4481-B079-A7DBA5EE7FEB}" sibTransId="{65708E8B-4519-4420-B470-3DCEFF2E8E49}"/>
    <dgm:cxn modelId="{454427B7-C806-1240-995F-403E94445C0C}" type="presOf" srcId="{A90C573C-9DA7-4342-8376-CE03AC121F03}" destId="{6ADDDC39-35AE-4D42-8A2F-AC195E3D8302}" srcOrd="0" destOrd="1" presId="urn:microsoft.com/office/officeart/2005/8/layout/hList1"/>
    <dgm:cxn modelId="{82EE69DF-616A-7A4B-94F5-E89E282BFB0C}" type="presParOf" srcId="{7888938C-7F23-4B01-AD90-26A3F1DE681B}" destId="{421E9CC7-09B9-4C5E-AB44-882685CFBCB6}" srcOrd="0" destOrd="0" presId="urn:microsoft.com/office/officeart/2005/8/layout/hList1"/>
    <dgm:cxn modelId="{BB792F9D-5A21-D64C-A55D-4EEECB8801D9}" type="presParOf" srcId="{421E9CC7-09B9-4C5E-AB44-882685CFBCB6}" destId="{DF965AF6-E09E-4B87-90DA-096BD9B1E8CA}" srcOrd="0" destOrd="0" presId="urn:microsoft.com/office/officeart/2005/8/layout/hList1"/>
    <dgm:cxn modelId="{9158F955-B13E-6644-9B95-34E3063AEDB9}" type="presParOf" srcId="{421E9CC7-09B9-4C5E-AB44-882685CFBCB6}" destId="{6ADDDC39-35AE-4D42-8A2F-AC195E3D8302}" srcOrd="1" destOrd="0" presId="urn:microsoft.com/office/officeart/2005/8/layout/hList1"/>
    <dgm:cxn modelId="{91DDF8B4-C062-164B-8393-34906C2DE1C7}" type="presParOf" srcId="{7888938C-7F23-4B01-AD90-26A3F1DE681B}" destId="{7ADCBFE9-DCA1-4632-8E56-B33EB77287AF}" srcOrd="1" destOrd="0" presId="urn:microsoft.com/office/officeart/2005/8/layout/hList1"/>
    <dgm:cxn modelId="{B7D3A0E8-20F3-BF4C-9D0F-5DD426D1AC89}" type="presParOf" srcId="{7888938C-7F23-4B01-AD90-26A3F1DE681B}" destId="{33960F25-A5CD-4E42-A11F-2DBC44438F5F}" srcOrd="2" destOrd="0" presId="urn:microsoft.com/office/officeart/2005/8/layout/hList1"/>
    <dgm:cxn modelId="{4F8BB4C5-CD9E-BA4F-8538-E0A5441E17AC}" type="presParOf" srcId="{33960F25-A5CD-4E42-A11F-2DBC44438F5F}" destId="{E82527C7-247E-4728-9941-1BED10AA5214}" srcOrd="0" destOrd="0" presId="urn:microsoft.com/office/officeart/2005/8/layout/hList1"/>
    <dgm:cxn modelId="{69E6E16C-E66B-9C43-8DA3-5385A8BCA41B}" type="presParOf" srcId="{33960F25-A5CD-4E42-A11F-2DBC44438F5F}" destId="{2F97678D-2004-41D0-96B3-1739A0B404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D7BDD9-90C9-491D-8261-CE72684B62A7}" type="doc">
      <dgm:prSet loTypeId="urn:microsoft.com/office/officeart/2005/8/layout/h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71725C-62D0-4BAF-A201-A8B1FFA63507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it-IT" sz="1800" dirty="0">
              <a:solidFill>
                <a:schemeClr val="tx1"/>
              </a:solidFill>
            </a:rPr>
            <a:t>2 </a:t>
          </a:r>
          <a:r>
            <a:rPr lang="it-IT" sz="1800" dirty="0" err="1">
              <a:solidFill>
                <a:schemeClr val="tx1"/>
              </a:solidFill>
            </a:rPr>
            <a:t>Layer</a:t>
          </a:r>
          <a:r>
            <a:rPr lang="it-IT" sz="1800" dirty="0">
              <a:solidFill>
                <a:schemeClr val="tx1"/>
              </a:solidFill>
            </a:rPr>
            <a:t> </a:t>
          </a:r>
          <a:r>
            <a:rPr lang="it-IT" sz="1800" dirty="0" err="1">
              <a:solidFill>
                <a:schemeClr val="tx1"/>
              </a:solidFill>
            </a:rPr>
            <a:t>Hodoscope</a:t>
          </a:r>
          <a:endParaRPr lang="en-US" sz="1800" dirty="0">
            <a:solidFill>
              <a:schemeClr val="tx1"/>
            </a:solidFill>
          </a:endParaRPr>
        </a:p>
      </dgm:t>
    </dgm:pt>
    <dgm:pt modelId="{CFBE9DE7-5B79-4D2D-AB0C-F1C75FD84A7F}" type="parTrans" cxnId="{DAB27D31-8575-40C2-878E-25D9D207C394}">
      <dgm:prSet/>
      <dgm:spPr/>
      <dgm:t>
        <a:bodyPr/>
        <a:lstStyle/>
        <a:p>
          <a:endParaRPr lang="en-US"/>
        </a:p>
      </dgm:t>
    </dgm:pt>
    <dgm:pt modelId="{4B051927-C250-4A37-AD61-B97B77CFCDBA}" type="sibTrans" cxnId="{DAB27D31-8575-40C2-878E-25D9D207C394}">
      <dgm:prSet/>
      <dgm:spPr/>
      <dgm:t>
        <a:bodyPr/>
        <a:lstStyle/>
        <a:p>
          <a:endParaRPr lang="en-US"/>
        </a:p>
      </dgm:t>
    </dgm:pt>
    <dgm:pt modelId="{4B9E16A3-7E1E-4CBD-9AD9-ED7CAA52FE02}">
      <dgm:prSet phldrT="[Text]"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</a:rPr>
            <a:t>Short </a:t>
          </a:r>
          <a:r>
            <a:rPr lang="it-IT" sz="1800" dirty="0" err="1">
              <a:solidFill>
                <a:schemeClr val="tx1"/>
              </a:solidFill>
            </a:rPr>
            <a:t>drift</a:t>
          </a:r>
          <a:r>
            <a:rPr lang="it-IT" sz="1800" dirty="0">
              <a:solidFill>
                <a:schemeClr val="tx1"/>
              </a:solidFill>
            </a:rPr>
            <a:t> TPC</a:t>
          </a:r>
          <a:endParaRPr lang="en-US" sz="1800" dirty="0">
            <a:solidFill>
              <a:schemeClr val="tx1"/>
            </a:solidFill>
          </a:endParaRPr>
        </a:p>
      </dgm:t>
    </dgm:pt>
    <dgm:pt modelId="{80FF76D2-3E50-43EA-A411-2D9EBC0E81B4}" type="parTrans" cxnId="{135B9F8F-61D2-45A4-A7BD-6F3CC964F581}">
      <dgm:prSet/>
      <dgm:spPr/>
      <dgm:t>
        <a:bodyPr/>
        <a:lstStyle/>
        <a:p>
          <a:endParaRPr lang="en-US"/>
        </a:p>
      </dgm:t>
    </dgm:pt>
    <dgm:pt modelId="{32129C5A-93FE-4671-AE57-F3EC37A29298}" type="sibTrans" cxnId="{135B9F8F-61D2-45A4-A7BD-6F3CC964F581}">
      <dgm:prSet/>
      <dgm:spPr/>
      <dgm:t>
        <a:bodyPr/>
        <a:lstStyle/>
        <a:p>
          <a:endParaRPr lang="en-US"/>
        </a:p>
      </dgm:t>
    </dgm:pt>
    <dgm:pt modelId="{BA7D4881-37A6-440A-997D-CECB89215A0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/>
            <a:t>Simple detector to </a:t>
          </a:r>
          <a:r>
            <a:rPr lang="en-US" dirty="0" smtClean="0"/>
            <a:t>build</a:t>
          </a:r>
          <a:endParaRPr lang="en-US" dirty="0"/>
        </a:p>
      </dgm:t>
    </dgm:pt>
    <dgm:pt modelId="{0A1D75AF-BBEB-46C8-B4E7-B2A9E55FFFC9}" type="parTrans" cxnId="{1435BA84-59D7-436F-AD71-358C3EC0B790}">
      <dgm:prSet/>
      <dgm:spPr/>
      <dgm:t>
        <a:bodyPr/>
        <a:lstStyle/>
        <a:p>
          <a:endParaRPr lang="en-US"/>
        </a:p>
      </dgm:t>
    </dgm:pt>
    <dgm:pt modelId="{9C25E7AC-0409-4B76-9150-72EF5A1D0CC9}" type="sibTrans" cxnId="{1435BA84-59D7-436F-AD71-358C3EC0B790}">
      <dgm:prSet/>
      <dgm:spPr/>
      <dgm:t>
        <a:bodyPr/>
        <a:lstStyle/>
        <a:p>
          <a:endParaRPr lang="en-US"/>
        </a:p>
      </dgm:t>
    </dgm:pt>
    <dgm:pt modelId="{C70E3B6D-DC40-4650-ACDC-E077254744BA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/>
            <a:t>Uniform and high position resolution</a:t>
          </a:r>
        </a:p>
      </dgm:t>
    </dgm:pt>
    <dgm:pt modelId="{1E4F2EEF-EB02-4351-9E4E-A53F74582B4D}" type="parTrans" cxnId="{BF9D2C4B-E9A8-43B0-A503-356CC619FF22}">
      <dgm:prSet/>
      <dgm:spPr/>
      <dgm:t>
        <a:bodyPr/>
        <a:lstStyle/>
        <a:p>
          <a:endParaRPr lang="en-US"/>
        </a:p>
      </dgm:t>
    </dgm:pt>
    <dgm:pt modelId="{32836F0D-ED6D-4972-899B-5A646577F1F1}" type="sibTrans" cxnId="{BF9D2C4B-E9A8-43B0-A503-356CC619FF22}">
      <dgm:prSet/>
      <dgm:spPr/>
      <dgm:t>
        <a:bodyPr/>
        <a:lstStyle/>
        <a:p>
          <a:endParaRPr lang="en-US"/>
        </a:p>
      </dgm:t>
    </dgm:pt>
    <dgm:pt modelId="{F2EEA7CC-27B6-4AF1-9291-7867957C672B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/>
            <a:t>Moderate material thickness</a:t>
          </a:r>
        </a:p>
      </dgm:t>
    </dgm:pt>
    <dgm:pt modelId="{1FAAA937-1202-43BF-B856-9A3F8496249D}" type="parTrans" cxnId="{A25154E2-7699-4812-A006-BACFFAE9115B}">
      <dgm:prSet/>
      <dgm:spPr/>
      <dgm:t>
        <a:bodyPr/>
        <a:lstStyle/>
        <a:p>
          <a:endParaRPr lang="en-US"/>
        </a:p>
      </dgm:t>
    </dgm:pt>
    <dgm:pt modelId="{CBF62502-EF98-46FC-933E-66212DB5949A}" type="sibTrans" cxnId="{A25154E2-7699-4812-A006-BACFFAE9115B}">
      <dgm:prSet/>
      <dgm:spPr/>
      <dgm:t>
        <a:bodyPr/>
        <a:lstStyle/>
        <a:p>
          <a:endParaRPr lang="en-US"/>
        </a:p>
      </dgm:t>
    </dgm:pt>
    <dgm:pt modelId="{A8C63D33-888F-43F4-81AD-154A398AD755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/>
            <a:t>Only 2 reconstructed points</a:t>
          </a:r>
        </a:p>
      </dgm:t>
    </dgm:pt>
    <dgm:pt modelId="{C5D2862C-4616-49A8-9D41-C56DCEB61A64}" type="parTrans" cxnId="{BFEAA262-2134-45D2-91FC-194231DD8E92}">
      <dgm:prSet/>
      <dgm:spPr/>
      <dgm:t>
        <a:bodyPr/>
        <a:lstStyle/>
        <a:p>
          <a:endParaRPr lang="en-US"/>
        </a:p>
      </dgm:t>
    </dgm:pt>
    <dgm:pt modelId="{9DDD88AC-6183-41F6-9DB0-F79CECC0D348}" type="sibTrans" cxnId="{BFEAA262-2134-45D2-91FC-194231DD8E92}">
      <dgm:prSet/>
      <dgm:spPr/>
      <dgm:t>
        <a:bodyPr/>
        <a:lstStyle/>
        <a:p>
          <a:endParaRPr lang="en-US"/>
        </a:p>
      </dgm:t>
    </dgm:pt>
    <dgm:pt modelId="{08836651-3397-4C78-9BE0-145C77C66BC3}">
      <dgm:prSet phldrT="[Text]"/>
      <dgm:spPr/>
      <dgm:t>
        <a:bodyPr/>
        <a:lstStyle/>
        <a:p>
          <a:r>
            <a:rPr lang="en-US" dirty="0"/>
            <a:t>More delicate to optimize</a:t>
          </a:r>
        </a:p>
      </dgm:t>
    </dgm:pt>
    <dgm:pt modelId="{98EA1039-41B4-4A78-AF74-47D25602F821}" type="parTrans" cxnId="{12A63EF5-77CC-4B43-B6A0-AD7C690382C9}">
      <dgm:prSet/>
      <dgm:spPr/>
      <dgm:t>
        <a:bodyPr/>
        <a:lstStyle/>
        <a:p>
          <a:endParaRPr lang="en-US"/>
        </a:p>
      </dgm:t>
    </dgm:pt>
    <dgm:pt modelId="{B135F48D-9167-4AA0-9E54-7F936E990DA7}" type="sibTrans" cxnId="{12A63EF5-77CC-4B43-B6A0-AD7C690382C9}">
      <dgm:prSet/>
      <dgm:spPr/>
      <dgm:t>
        <a:bodyPr/>
        <a:lstStyle/>
        <a:p>
          <a:endParaRPr lang="en-US"/>
        </a:p>
      </dgm:t>
    </dgm:pt>
    <dgm:pt modelId="{7AACB156-B293-43BF-9FCD-539C71924FF7}">
      <dgm:prSet phldrT="[Text]"/>
      <dgm:spPr/>
      <dgm:t>
        <a:bodyPr/>
        <a:lstStyle/>
        <a:p>
          <a:r>
            <a:rPr lang="en-US" dirty="0"/>
            <a:t>Worse single point resolution</a:t>
          </a:r>
        </a:p>
      </dgm:t>
    </dgm:pt>
    <dgm:pt modelId="{87ACD2A0-1C2B-4806-95E7-56D1CAB1D122}" type="parTrans" cxnId="{15DFA775-7C14-4BDD-8343-BA971399F211}">
      <dgm:prSet/>
      <dgm:spPr/>
      <dgm:t>
        <a:bodyPr/>
        <a:lstStyle/>
        <a:p>
          <a:endParaRPr lang="en-US"/>
        </a:p>
      </dgm:t>
    </dgm:pt>
    <dgm:pt modelId="{533AA700-A7CF-43F1-9780-FD7526EE5A0F}" type="sibTrans" cxnId="{15DFA775-7C14-4BDD-8343-BA971399F211}">
      <dgm:prSet/>
      <dgm:spPr/>
      <dgm:t>
        <a:bodyPr/>
        <a:lstStyle/>
        <a:p>
          <a:endParaRPr lang="en-US"/>
        </a:p>
      </dgm:t>
    </dgm:pt>
    <dgm:pt modelId="{6A8D29FE-E0BD-48F2-A02B-D47615326EC5}">
      <dgm:prSet phldrT="[Text]"/>
      <dgm:spPr/>
      <dgm:t>
        <a:bodyPr/>
        <a:lstStyle/>
        <a:p>
          <a:r>
            <a:rPr lang="en-US" dirty="0"/>
            <a:t>Minimal material thickness</a:t>
          </a:r>
        </a:p>
      </dgm:t>
    </dgm:pt>
    <dgm:pt modelId="{B1062D5B-7923-47D3-9BC8-3D1F11281851}" type="parTrans" cxnId="{63679D84-DC2E-4137-B489-E94D73DD2B3C}">
      <dgm:prSet/>
      <dgm:spPr/>
      <dgm:t>
        <a:bodyPr/>
        <a:lstStyle/>
        <a:p>
          <a:endParaRPr lang="en-US"/>
        </a:p>
      </dgm:t>
    </dgm:pt>
    <dgm:pt modelId="{7CAA98B7-4BEF-402D-AEFB-BD020DC3DE58}" type="sibTrans" cxnId="{63679D84-DC2E-4137-B489-E94D73DD2B3C}">
      <dgm:prSet/>
      <dgm:spPr/>
      <dgm:t>
        <a:bodyPr/>
        <a:lstStyle/>
        <a:p>
          <a:endParaRPr lang="en-US"/>
        </a:p>
      </dgm:t>
    </dgm:pt>
    <dgm:pt modelId="{67C4BB77-FA79-4513-BC41-8D9CEB97A3F8}">
      <dgm:prSet phldrT="[Text]"/>
      <dgm:spPr/>
      <dgm:t>
        <a:bodyPr/>
        <a:lstStyle/>
        <a:p>
          <a:r>
            <a:rPr lang="en-US" dirty="0"/>
            <a:t>Multiple samples and full track reconstruction possible</a:t>
          </a:r>
        </a:p>
      </dgm:t>
    </dgm:pt>
    <dgm:pt modelId="{53E8D574-F927-4BF9-A89C-E9095E3E53E7}" type="parTrans" cxnId="{F39D0BE4-895C-462B-9A47-57A871CC6D60}">
      <dgm:prSet/>
      <dgm:spPr/>
      <dgm:t>
        <a:bodyPr/>
        <a:lstStyle/>
        <a:p>
          <a:endParaRPr lang="en-US"/>
        </a:p>
      </dgm:t>
    </dgm:pt>
    <dgm:pt modelId="{C5147690-D2E7-472F-9C7E-8F2B4A885E84}" type="sibTrans" cxnId="{F39D0BE4-895C-462B-9A47-57A871CC6D60}">
      <dgm:prSet/>
      <dgm:spPr/>
      <dgm:t>
        <a:bodyPr/>
        <a:lstStyle/>
        <a:p>
          <a:endParaRPr lang="en-US"/>
        </a:p>
      </dgm:t>
    </dgm:pt>
    <dgm:pt modelId="{EFA93D95-0FC7-4D1D-A6D3-52463B280E33}" type="pres">
      <dgm:prSet presAssocID="{00D7BDD9-90C9-491D-8261-CE72684B62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E62FA6-B0C0-4716-870F-9C7FD85157E5}" type="pres">
      <dgm:prSet presAssocID="{6471725C-62D0-4BAF-A201-A8B1FFA63507}" presName="composite" presStyleCnt="0"/>
      <dgm:spPr/>
    </dgm:pt>
    <dgm:pt modelId="{ADD5CA00-654F-4644-A066-020336636517}" type="pres">
      <dgm:prSet presAssocID="{6471725C-62D0-4BAF-A201-A8B1FFA635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6C034-D693-477F-AD39-DD3B17457FEE}" type="pres">
      <dgm:prSet presAssocID="{6471725C-62D0-4BAF-A201-A8B1FFA6350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A2A81-6670-457E-8BEA-2549551AEF93}" type="pres">
      <dgm:prSet presAssocID="{4B051927-C250-4A37-AD61-B97B77CFCDBA}" presName="space" presStyleCnt="0"/>
      <dgm:spPr/>
    </dgm:pt>
    <dgm:pt modelId="{B828B007-968A-4746-B460-7154CB9AD72B}" type="pres">
      <dgm:prSet presAssocID="{4B9E16A3-7E1E-4CBD-9AD9-ED7CAA52FE02}" presName="composite" presStyleCnt="0"/>
      <dgm:spPr/>
    </dgm:pt>
    <dgm:pt modelId="{4FE8E169-69CB-436D-8D8A-36CB6687E71C}" type="pres">
      <dgm:prSet presAssocID="{4B9E16A3-7E1E-4CBD-9AD9-ED7CAA52FE0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4C6F1-E551-4CD9-BB58-5E0541338C76}" type="pres">
      <dgm:prSet presAssocID="{4B9E16A3-7E1E-4CBD-9AD9-ED7CAA52FE0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CC1A63-62DA-A544-B752-870EA7801570}" type="presOf" srcId="{F2EEA7CC-27B6-4AF1-9291-7867957C672B}" destId="{67F6C034-D693-477F-AD39-DD3B17457FEE}" srcOrd="0" destOrd="2" presId="urn:microsoft.com/office/officeart/2005/8/layout/hList1"/>
    <dgm:cxn modelId="{F39D0BE4-895C-462B-9A47-57A871CC6D60}" srcId="{4B9E16A3-7E1E-4CBD-9AD9-ED7CAA52FE02}" destId="{67C4BB77-FA79-4513-BC41-8D9CEB97A3F8}" srcOrd="3" destOrd="0" parTransId="{53E8D574-F927-4BF9-A89C-E9095E3E53E7}" sibTransId="{C5147690-D2E7-472F-9C7E-8F2B4A885E84}"/>
    <dgm:cxn modelId="{0B65308A-8DD3-C146-BC21-D64EBFA5778B}" type="presOf" srcId="{6471725C-62D0-4BAF-A201-A8B1FFA63507}" destId="{ADD5CA00-654F-4644-A066-020336636517}" srcOrd="0" destOrd="0" presId="urn:microsoft.com/office/officeart/2005/8/layout/hList1"/>
    <dgm:cxn modelId="{DAB27D31-8575-40C2-878E-25D9D207C394}" srcId="{00D7BDD9-90C9-491D-8261-CE72684B62A7}" destId="{6471725C-62D0-4BAF-A201-A8B1FFA63507}" srcOrd="0" destOrd="0" parTransId="{CFBE9DE7-5B79-4D2D-AB0C-F1C75FD84A7F}" sibTransId="{4B051927-C250-4A37-AD61-B97B77CFCDBA}"/>
    <dgm:cxn modelId="{70EC9D70-23EB-4444-A6A8-B77C9E4C560A}" type="presOf" srcId="{00D7BDD9-90C9-491D-8261-CE72684B62A7}" destId="{EFA93D95-0FC7-4D1D-A6D3-52463B280E33}" srcOrd="0" destOrd="0" presId="urn:microsoft.com/office/officeart/2005/8/layout/hList1"/>
    <dgm:cxn modelId="{458BFE08-D9D6-104A-B76C-A526DA243E0C}" type="presOf" srcId="{67C4BB77-FA79-4513-BC41-8D9CEB97A3F8}" destId="{EF04C6F1-E551-4CD9-BB58-5E0541338C76}" srcOrd="0" destOrd="3" presId="urn:microsoft.com/office/officeart/2005/8/layout/hList1"/>
    <dgm:cxn modelId="{677BA149-C622-784F-BB37-1BAC7CDC9F12}" type="presOf" srcId="{4B9E16A3-7E1E-4CBD-9AD9-ED7CAA52FE02}" destId="{4FE8E169-69CB-436D-8D8A-36CB6687E71C}" srcOrd="0" destOrd="0" presId="urn:microsoft.com/office/officeart/2005/8/layout/hList1"/>
    <dgm:cxn modelId="{8DC2C3FC-EF24-E94F-9285-9C2BC12D93F7}" type="presOf" srcId="{A8C63D33-888F-43F4-81AD-154A398AD755}" destId="{67F6C034-D693-477F-AD39-DD3B17457FEE}" srcOrd="0" destOrd="3" presId="urn:microsoft.com/office/officeart/2005/8/layout/hList1"/>
    <dgm:cxn modelId="{77977B94-26FB-6344-A02E-63B9B818146A}" type="presOf" srcId="{C70E3B6D-DC40-4650-ACDC-E077254744BA}" destId="{67F6C034-D693-477F-AD39-DD3B17457FEE}" srcOrd="0" destOrd="1" presId="urn:microsoft.com/office/officeart/2005/8/layout/hList1"/>
    <dgm:cxn modelId="{1435BA84-59D7-436F-AD71-358C3EC0B790}" srcId="{6471725C-62D0-4BAF-A201-A8B1FFA63507}" destId="{BA7D4881-37A6-440A-997D-CECB89215A08}" srcOrd="0" destOrd="0" parTransId="{0A1D75AF-BBEB-46C8-B4E7-B2A9E55FFFC9}" sibTransId="{9C25E7AC-0409-4B76-9150-72EF5A1D0CC9}"/>
    <dgm:cxn modelId="{A25154E2-7699-4812-A006-BACFFAE9115B}" srcId="{6471725C-62D0-4BAF-A201-A8B1FFA63507}" destId="{F2EEA7CC-27B6-4AF1-9291-7867957C672B}" srcOrd="2" destOrd="0" parTransId="{1FAAA937-1202-43BF-B856-9A3F8496249D}" sibTransId="{CBF62502-EF98-46FC-933E-66212DB5949A}"/>
    <dgm:cxn modelId="{BF9D2C4B-E9A8-43B0-A503-356CC619FF22}" srcId="{6471725C-62D0-4BAF-A201-A8B1FFA63507}" destId="{C70E3B6D-DC40-4650-ACDC-E077254744BA}" srcOrd="1" destOrd="0" parTransId="{1E4F2EEF-EB02-4351-9E4E-A53F74582B4D}" sibTransId="{32836F0D-ED6D-4972-899B-5A646577F1F1}"/>
    <dgm:cxn modelId="{72FAF7E1-FFB6-FF4F-B0AB-DCF11B4A1BB3}" type="presOf" srcId="{6A8D29FE-E0BD-48F2-A02B-D47615326EC5}" destId="{EF04C6F1-E551-4CD9-BB58-5E0541338C76}" srcOrd="0" destOrd="2" presId="urn:microsoft.com/office/officeart/2005/8/layout/hList1"/>
    <dgm:cxn modelId="{15DFA775-7C14-4BDD-8343-BA971399F211}" srcId="{4B9E16A3-7E1E-4CBD-9AD9-ED7CAA52FE02}" destId="{7AACB156-B293-43BF-9FCD-539C71924FF7}" srcOrd="1" destOrd="0" parTransId="{87ACD2A0-1C2B-4806-95E7-56D1CAB1D122}" sibTransId="{533AA700-A7CF-43F1-9780-FD7526EE5A0F}"/>
    <dgm:cxn modelId="{135B9F8F-61D2-45A4-A7BD-6F3CC964F581}" srcId="{00D7BDD9-90C9-491D-8261-CE72684B62A7}" destId="{4B9E16A3-7E1E-4CBD-9AD9-ED7CAA52FE02}" srcOrd="1" destOrd="0" parTransId="{80FF76D2-3E50-43EA-A411-2D9EBC0E81B4}" sibTransId="{32129C5A-93FE-4671-AE57-F3EC37A29298}"/>
    <dgm:cxn modelId="{12A63EF5-77CC-4B43-B6A0-AD7C690382C9}" srcId="{4B9E16A3-7E1E-4CBD-9AD9-ED7CAA52FE02}" destId="{08836651-3397-4C78-9BE0-145C77C66BC3}" srcOrd="0" destOrd="0" parTransId="{98EA1039-41B4-4A78-AF74-47D25602F821}" sibTransId="{B135F48D-9167-4AA0-9E54-7F936E990DA7}"/>
    <dgm:cxn modelId="{63679D84-DC2E-4137-B489-E94D73DD2B3C}" srcId="{4B9E16A3-7E1E-4CBD-9AD9-ED7CAA52FE02}" destId="{6A8D29FE-E0BD-48F2-A02B-D47615326EC5}" srcOrd="2" destOrd="0" parTransId="{B1062D5B-7923-47D3-9BC8-3D1F11281851}" sibTransId="{7CAA98B7-4BEF-402D-AEFB-BD020DC3DE58}"/>
    <dgm:cxn modelId="{7EAEDA0E-21FB-5546-AC37-A478AB842313}" type="presOf" srcId="{7AACB156-B293-43BF-9FCD-539C71924FF7}" destId="{EF04C6F1-E551-4CD9-BB58-5E0541338C76}" srcOrd="0" destOrd="1" presId="urn:microsoft.com/office/officeart/2005/8/layout/hList1"/>
    <dgm:cxn modelId="{5040D375-D586-EA47-920D-77D90769815A}" type="presOf" srcId="{BA7D4881-37A6-440A-997D-CECB89215A08}" destId="{67F6C034-D693-477F-AD39-DD3B17457FEE}" srcOrd="0" destOrd="0" presId="urn:microsoft.com/office/officeart/2005/8/layout/hList1"/>
    <dgm:cxn modelId="{FD957FDB-E644-EE44-9A41-565DBA84459F}" type="presOf" srcId="{08836651-3397-4C78-9BE0-145C77C66BC3}" destId="{EF04C6F1-E551-4CD9-BB58-5E0541338C76}" srcOrd="0" destOrd="0" presId="urn:microsoft.com/office/officeart/2005/8/layout/hList1"/>
    <dgm:cxn modelId="{BFEAA262-2134-45D2-91FC-194231DD8E92}" srcId="{6471725C-62D0-4BAF-A201-A8B1FFA63507}" destId="{A8C63D33-888F-43F4-81AD-154A398AD755}" srcOrd="3" destOrd="0" parTransId="{C5D2862C-4616-49A8-9D41-C56DCEB61A64}" sibTransId="{9DDD88AC-6183-41F6-9DB0-F79CECC0D348}"/>
    <dgm:cxn modelId="{557E90FA-CFBA-1A4A-9C77-6178C4DC235C}" type="presParOf" srcId="{EFA93D95-0FC7-4D1D-A6D3-52463B280E33}" destId="{C9E62FA6-B0C0-4716-870F-9C7FD85157E5}" srcOrd="0" destOrd="0" presId="urn:microsoft.com/office/officeart/2005/8/layout/hList1"/>
    <dgm:cxn modelId="{34CDE0E7-B24A-E143-A1D0-2093B95E6A44}" type="presParOf" srcId="{C9E62FA6-B0C0-4716-870F-9C7FD85157E5}" destId="{ADD5CA00-654F-4644-A066-020336636517}" srcOrd="0" destOrd="0" presId="urn:microsoft.com/office/officeart/2005/8/layout/hList1"/>
    <dgm:cxn modelId="{8B688107-ABA1-AA41-81CA-F33816147629}" type="presParOf" srcId="{C9E62FA6-B0C0-4716-870F-9C7FD85157E5}" destId="{67F6C034-D693-477F-AD39-DD3B17457FEE}" srcOrd="1" destOrd="0" presId="urn:microsoft.com/office/officeart/2005/8/layout/hList1"/>
    <dgm:cxn modelId="{5D31A41B-8F1C-484E-BF4B-31E168D6871E}" type="presParOf" srcId="{EFA93D95-0FC7-4D1D-A6D3-52463B280E33}" destId="{960A2A81-6670-457E-8BEA-2549551AEF93}" srcOrd="1" destOrd="0" presId="urn:microsoft.com/office/officeart/2005/8/layout/hList1"/>
    <dgm:cxn modelId="{86CB8CCA-0DA0-EF47-8621-1567A64674AF}" type="presParOf" srcId="{EFA93D95-0FC7-4D1D-A6D3-52463B280E33}" destId="{B828B007-968A-4746-B460-7154CB9AD72B}" srcOrd="2" destOrd="0" presId="urn:microsoft.com/office/officeart/2005/8/layout/hList1"/>
    <dgm:cxn modelId="{A174F147-0B8B-C94B-9DF4-42DAE61D9517}" type="presParOf" srcId="{B828B007-968A-4746-B460-7154CB9AD72B}" destId="{4FE8E169-69CB-436D-8D8A-36CB6687E71C}" srcOrd="0" destOrd="0" presId="urn:microsoft.com/office/officeart/2005/8/layout/hList1"/>
    <dgm:cxn modelId="{6BAB5ACB-88DD-2A4B-BD83-5FAE708D6AA0}" type="presParOf" srcId="{B828B007-968A-4746-B460-7154CB9AD72B}" destId="{EF04C6F1-E551-4CD9-BB58-5E0541338C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A864DB-DE7E-4703-97FA-100DCBFFB9B5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34C77C-900C-45EF-BC01-1AE12976C712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+mn-lt"/>
            </a:rPr>
            <a:t>Gas detectors</a:t>
          </a:r>
        </a:p>
      </dgm:t>
    </dgm:pt>
    <dgm:pt modelId="{C0A5F490-F7F9-4CEA-ABF7-A1B290749460}" type="parTrans" cxnId="{D620BE11-3235-4AAF-981E-FDCAE86AFE21}">
      <dgm:prSet/>
      <dgm:spPr/>
      <dgm:t>
        <a:bodyPr/>
        <a:lstStyle/>
        <a:p>
          <a:endParaRPr lang="en-US"/>
        </a:p>
      </dgm:t>
    </dgm:pt>
    <dgm:pt modelId="{52B5B526-960D-495D-B60D-0E63F837277A}" type="sibTrans" cxnId="{D620BE11-3235-4AAF-981E-FDCAE86AFE21}">
      <dgm:prSet/>
      <dgm:spPr/>
      <dgm:t>
        <a:bodyPr/>
        <a:lstStyle/>
        <a:p>
          <a:endParaRPr lang="en-US"/>
        </a:p>
      </dgm:t>
    </dgm:pt>
    <dgm:pt modelId="{E26680D7-FE95-4437-866E-39844361F3C3}">
      <dgm:prSet phldrT="[Text]"/>
      <dgm:spPr/>
      <dgm:t>
        <a:bodyPr/>
        <a:lstStyle/>
        <a:p>
          <a:r>
            <a:rPr lang="en-US" dirty="0">
              <a:latin typeface="+mn-lt"/>
            </a:rPr>
            <a:t>Low material budget</a:t>
          </a:r>
        </a:p>
      </dgm:t>
    </dgm:pt>
    <dgm:pt modelId="{389C627F-E2E5-44F1-80A4-CC470FBDE300}" type="parTrans" cxnId="{65472E64-2BB2-439C-A614-54379C75436F}">
      <dgm:prSet/>
      <dgm:spPr/>
      <dgm:t>
        <a:bodyPr/>
        <a:lstStyle/>
        <a:p>
          <a:endParaRPr lang="en-US"/>
        </a:p>
      </dgm:t>
    </dgm:pt>
    <dgm:pt modelId="{5E8FA30D-7D43-40E3-8C20-E21D014FE0C5}" type="sibTrans" cxnId="{65472E64-2BB2-439C-A614-54379C75436F}">
      <dgm:prSet/>
      <dgm:spPr/>
      <dgm:t>
        <a:bodyPr/>
        <a:lstStyle/>
        <a:p>
          <a:endParaRPr lang="en-US"/>
        </a:p>
      </dgm:t>
    </dgm:pt>
    <dgm:pt modelId="{1626D06A-6B4D-435F-88D2-108CB15FBF52}">
      <dgm:prSet phldrT="[Text]"/>
      <dgm:spPr/>
      <dgm:t>
        <a:bodyPr/>
        <a:lstStyle/>
        <a:p>
          <a:r>
            <a:rPr lang="en-US" dirty="0">
              <a:latin typeface="+mn-lt"/>
            </a:rPr>
            <a:t>Low cost for large area coverage</a:t>
          </a:r>
        </a:p>
      </dgm:t>
    </dgm:pt>
    <dgm:pt modelId="{4699DF88-15B6-4827-A357-59B0AB283A98}" type="parTrans" cxnId="{105A9671-E384-4338-993A-AE469CAF2587}">
      <dgm:prSet/>
      <dgm:spPr/>
      <dgm:t>
        <a:bodyPr/>
        <a:lstStyle/>
        <a:p>
          <a:endParaRPr lang="en-US"/>
        </a:p>
      </dgm:t>
    </dgm:pt>
    <dgm:pt modelId="{B8EBEEE2-926A-4BA5-9A39-3DFF5D05FB54}" type="sibTrans" cxnId="{105A9671-E384-4338-993A-AE469CAF2587}">
      <dgm:prSet/>
      <dgm:spPr/>
      <dgm:t>
        <a:bodyPr/>
        <a:lstStyle/>
        <a:p>
          <a:endParaRPr lang="en-US"/>
        </a:p>
      </dgm:t>
    </dgm:pt>
    <dgm:pt modelId="{107328D2-C2B7-4D79-BCBE-2F9B72F1FD70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+mn-lt"/>
            </a:rPr>
            <a:t>Micro Pattern Gas Detectors</a:t>
          </a:r>
        </a:p>
      </dgm:t>
    </dgm:pt>
    <dgm:pt modelId="{CDE890DA-5426-41E4-8C52-168959D49580}" type="parTrans" cxnId="{AFD108B3-D492-4834-AC86-23020881920C}">
      <dgm:prSet/>
      <dgm:spPr/>
      <dgm:t>
        <a:bodyPr/>
        <a:lstStyle/>
        <a:p>
          <a:endParaRPr lang="en-US"/>
        </a:p>
      </dgm:t>
    </dgm:pt>
    <dgm:pt modelId="{FD12437D-4271-47DB-B421-A769B5C8345A}" type="sibTrans" cxnId="{AFD108B3-D492-4834-AC86-23020881920C}">
      <dgm:prSet/>
      <dgm:spPr/>
      <dgm:t>
        <a:bodyPr/>
        <a:lstStyle/>
        <a:p>
          <a:endParaRPr lang="en-US"/>
        </a:p>
      </dgm:t>
    </dgm:pt>
    <dgm:pt modelId="{43374A9B-03EB-496C-BB85-1B70F1D6A5C4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Resolution </a:t>
          </a:r>
          <a:r>
            <a:rPr lang="en-US" dirty="0">
              <a:latin typeface="+mn-lt"/>
            </a:rPr>
            <a:t>of the order of 50 </a:t>
          </a:r>
          <a:r>
            <a:rPr lang="el-GR" dirty="0">
              <a:latin typeface="+mn-lt"/>
            </a:rPr>
            <a:t>μ</a:t>
          </a:r>
          <a:r>
            <a:rPr lang="en-US" dirty="0">
              <a:latin typeface="+mn-lt"/>
            </a:rPr>
            <a:t>m achieved by several </a:t>
          </a:r>
          <a:r>
            <a:rPr lang="en-US" dirty="0" smtClean="0">
              <a:latin typeface="+mn-lt"/>
            </a:rPr>
            <a:t>detector groups</a:t>
          </a:r>
          <a:endParaRPr lang="en-US" dirty="0">
            <a:latin typeface="+mn-lt"/>
          </a:endParaRPr>
        </a:p>
      </dgm:t>
    </dgm:pt>
    <dgm:pt modelId="{601F79F0-5FB5-4203-88FB-1C1BAF24CC86}" type="parTrans" cxnId="{B38C7867-B7FE-4CC6-B5E1-75DBE234C0A4}">
      <dgm:prSet/>
      <dgm:spPr/>
      <dgm:t>
        <a:bodyPr/>
        <a:lstStyle/>
        <a:p>
          <a:endParaRPr lang="en-US"/>
        </a:p>
      </dgm:t>
    </dgm:pt>
    <dgm:pt modelId="{B26178B1-C760-4E4C-A258-BB5BBD732743}" type="sibTrans" cxnId="{B38C7867-B7FE-4CC6-B5E1-75DBE234C0A4}">
      <dgm:prSet/>
      <dgm:spPr/>
      <dgm:t>
        <a:bodyPr/>
        <a:lstStyle/>
        <a:p>
          <a:endParaRPr lang="en-US"/>
        </a:p>
      </dgm:t>
    </dgm:pt>
    <dgm:pt modelId="{226DC1BA-F69F-4069-BB84-E0EBDCDB6E81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+mn-lt"/>
            </a:rPr>
            <a:t>Gas Electron Multiplier</a:t>
          </a:r>
        </a:p>
      </dgm:t>
    </dgm:pt>
    <dgm:pt modelId="{A132331A-CFE2-475A-8AC5-0F94E28B1AEE}" type="parTrans" cxnId="{F57A99D9-BEFD-4FB6-82C1-D0DFB0CA10E1}">
      <dgm:prSet/>
      <dgm:spPr/>
      <dgm:t>
        <a:bodyPr/>
        <a:lstStyle/>
        <a:p>
          <a:endParaRPr lang="en-US"/>
        </a:p>
      </dgm:t>
    </dgm:pt>
    <dgm:pt modelId="{6A09E62B-1102-4F84-8311-E63A71374967}" type="sibTrans" cxnId="{F57A99D9-BEFD-4FB6-82C1-D0DFB0CA10E1}">
      <dgm:prSet/>
      <dgm:spPr/>
      <dgm:t>
        <a:bodyPr/>
        <a:lstStyle/>
        <a:p>
          <a:endParaRPr lang="en-US"/>
        </a:p>
      </dgm:t>
    </dgm:pt>
    <dgm:pt modelId="{62A45262-E3BA-48CE-8609-57142ECD4808}">
      <dgm:prSet phldrT="[Text]"/>
      <dgm:spPr/>
      <dgm:t>
        <a:bodyPr/>
        <a:lstStyle/>
        <a:p>
          <a:r>
            <a:rPr lang="en-US" dirty="0">
              <a:latin typeface="+mn-lt"/>
            </a:rPr>
            <a:t>Modern gas amplification systems</a:t>
          </a:r>
        </a:p>
      </dgm:t>
    </dgm:pt>
    <dgm:pt modelId="{CFD71F70-EA27-428D-8956-821FD3FDE4D9}" type="parTrans" cxnId="{BF553168-945F-4310-80EB-D54457505E0D}">
      <dgm:prSet/>
      <dgm:spPr/>
      <dgm:t>
        <a:bodyPr/>
        <a:lstStyle/>
        <a:p>
          <a:endParaRPr lang="en-US"/>
        </a:p>
      </dgm:t>
    </dgm:pt>
    <dgm:pt modelId="{301C4281-5D5B-44A7-BDEE-BFC2933D5FCF}" type="sibTrans" cxnId="{BF553168-945F-4310-80EB-D54457505E0D}">
      <dgm:prSet/>
      <dgm:spPr/>
      <dgm:t>
        <a:bodyPr/>
        <a:lstStyle/>
        <a:p>
          <a:endParaRPr lang="en-US"/>
        </a:p>
      </dgm:t>
    </dgm:pt>
    <dgm:pt modelId="{A79EAF1E-A074-41F6-8039-34FA6A6FF4C8}">
      <dgm:prSet phldrT="[Text]"/>
      <dgm:spPr/>
      <dgm:t>
        <a:bodyPr/>
        <a:lstStyle/>
        <a:p>
          <a:r>
            <a:rPr lang="en-US" dirty="0">
              <a:latin typeface="+mn-lt"/>
            </a:rPr>
            <a:t>Thin </a:t>
          </a:r>
          <a:r>
            <a:rPr lang="en-US" dirty="0" err="1">
              <a:latin typeface="+mn-lt"/>
            </a:rPr>
            <a:t>kapton</a:t>
          </a:r>
          <a:r>
            <a:rPr lang="en-US" dirty="0">
              <a:latin typeface="+mn-lt"/>
            </a:rPr>
            <a:t> foil coated with copper and pierced by microscopic holes</a:t>
          </a:r>
        </a:p>
      </dgm:t>
    </dgm:pt>
    <dgm:pt modelId="{B5432444-D13D-4548-B6C2-58E94E5D74AA}" type="parTrans" cxnId="{41BA0312-5603-47DA-B06A-527EF812AA78}">
      <dgm:prSet/>
      <dgm:spPr/>
      <dgm:t>
        <a:bodyPr/>
        <a:lstStyle/>
        <a:p>
          <a:endParaRPr lang="en-US"/>
        </a:p>
      </dgm:t>
    </dgm:pt>
    <dgm:pt modelId="{B343A91E-3689-42A8-866B-4416DD4D57B8}" type="sibTrans" cxnId="{41BA0312-5603-47DA-B06A-527EF812AA78}">
      <dgm:prSet/>
      <dgm:spPr/>
      <dgm:t>
        <a:bodyPr/>
        <a:lstStyle/>
        <a:p>
          <a:endParaRPr lang="en-US"/>
        </a:p>
      </dgm:t>
    </dgm:pt>
    <dgm:pt modelId="{AD2B4A22-E49F-4F20-BEB1-1DE39C2D5F19}">
      <dgm:prSet phldrT="[Text]"/>
      <dgm:spPr/>
      <dgm:t>
        <a:bodyPr/>
        <a:lstStyle/>
        <a:p>
          <a:r>
            <a:rPr lang="en-US" dirty="0">
              <a:latin typeface="+mn-lt"/>
            </a:rPr>
            <a:t>Gas amplification in the holes</a:t>
          </a:r>
        </a:p>
      </dgm:t>
    </dgm:pt>
    <dgm:pt modelId="{EF75E936-4ECB-4800-BADB-61DD1108E38F}" type="parTrans" cxnId="{077CE2C0-22B0-4EBE-8908-5FA317BBE3B9}">
      <dgm:prSet/>
      <dgm:spPr/>
      <dgm:t>
        <a:bodyPr/>
        <a:lstStyle/>
        <a:p>
          <a:endParaRPr lang="en-US"/>
        </a:p>
      </dgm:t>
    </dgm:pt>
    <dgm:pt modelId="{01AE7428-0C6D-4623-B64E-BB528F64D62B}" type="sibTrans" cxnId="{077CE2C0-22B0-4EBE-8908-5FA317BBE3B9}">
      <dgm:prSet/>
      <dgm:spPr/>
      <dgm:t>
        <a:bodyPr/>
        <a:lstStyle/>
        <a:p>
          <a:endParaRPr lang="en-US"/>
        </a:p>
      </dgm:t>
    </dgm:pt>
    <dgm:pt modelId="{0B64BB7F-993E-4BB4-BCD2-6A546373DF4E}" type="pres">
      <dgm:prSet presAssocID="{B2A864DB-DE7E-4703-97FA-100DCBFFB9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152E53-FBF8-4EB9-956C-3C3EC60D8B17}" type="pres">
      <dgm:prSet presAssocID="{7F34C77C-900C-45EF-BC01-1AE12976C712}" presName="parentLin" presStyleCnt="0"/>
      <dgm:spPr/>
    </dgm:pt>
    <dgm:pt modelId="{47C78DB4-5910-4E94-B597-15DDE7F3FC75}" type="pres">
      <dgm:prSet presAssocID="{7F34C77C-900C-45EF-BC01-1AE12976C71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C5F8800-EE14-4793-AAE5-18A6D3A45518}" type="pres">
      <dgm:prSet presAssocID="{7F34C77C-900C-45EF-BC01-1AE12976C7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0937-FF1F-4801-AB36-6A66AA952ACD}" type="pres">
      <dgm:prSet presAssocID="{7F34C77C-900C-45EF-BC01-1AE12976C712}" presName="negativeSpace" presStyleCnt="0"/>
      <dgm:spPr/>
    </dgm:pt>
    <dgm:pt modelId="{4454A8BA-7577-4F2F-A2CF-C5F8A0414297}" type="pres">
      <dgm:prSet presAssocID="{7F34C77C-900C-45EF-BC01-1AE12976C71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344C1-1172-4494-8C06-B3C294164DE6}" type="pres">
      <dgm:prSet presAssocID="{52B5B526-960D-495D-B60D-0E63F837277A}" presName="spaceBetweenRectangles" presStyleCnt="0"/>
      <dgm:spPr/>
    </dgm:pt>
    <dgm:pt modelId="{234DFF36-6E2E-4BBB-AED0-0E2283D6DDB3}" type="pres">
      <dgm:prSet presAssocID="{107328D2-C2B7-4D79-BCBE-2F9B72F1FD70}" presName="parentLin" presStyleCnt="0"/>
      <dgm:spPr/>
    </dgm:pt>
    <dgm:pt modelId="{7041BDE0-6F90-4555-A694-EEF1CBFFBE06}" type="pres">
      <dgm:prSet presAssocID="{107328D2-C2B7-4D79-BCBE-2F9B72F1FD7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5B14321-FAB2-41EC-8FC4-5BDC8DF8C129}" type="pres">
      <dgm:prSet presAssocID="{107328D2-C2B7-4D79-BCBE-2F9B72F1FD7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D1D4CC-50C9-4DC1-878C-6245C8677EFE}" type="pres">
      <dgm:prSet presAssocID="{107328D2-C2B7-4D79-BCBE-2F9B72F1FD70}" presName="negativeSpace" presStyleCnt="0"/>
      <dgm:spPr/>
    </dgm:pt>
    <dgm:pt modelId="{079F4BB5-8288-44DF-9D3D-072DCF5FCE44}" type="pres">
      <dgm:prSet presAssocID="{107328D2-C2B7-4D79-BCBE-2F9B72F1FD7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A42B5-BAAB-4D10-89A8-7565EEEDDA5A}" type="pres">
      <dgm:prSet presAssocID="{FD12437D-4271-47DB-B421-A769B5C8345A}" presName="spaceBetweenRectangles" presStyleCnt="0"/>
      <dgm:spPr/>
    </dgm:pt>
    <dgm:pt modelId="{9453AB83-BA8C-4DAA-AB4A-BAD2597E17C8}" type="pres">
      <dgm:prSet presAssocID="{226DC1BA-F69F-4069-BB84-E0EBDCDB6E81}" presName="parentLin" presStyleCnt="0"/>
      <dgm:spPr/>
    </dgm:pt>
    <dgm:pt modelId="{21BD3489-0641-431A-9743-6E3306061542}" type="pres">
      <dgm:prSet presAssocID="{226DC1BA-F69F-4069-BB84-E0EBDCDB6E81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E2BC085-2848-4A27-9930-7AEDB209C7E9}" type="pres">
      <dgm:prSet presAssocID="{226DC1BA-F69F-4069-BB84-E0EBDCDB6E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F4094-0847-49D8-ADA6-0DF73EB83A90}" type="pres">
      <dgm:prSet presAssocID="{226DC1BA-F69F-4069-BB84-E0EBDCDB6E81}" presName="negativeSpace" presStyleCnt="0"/>
      <dgm:spPr/>
    </dgm:pt>
    <dgm:pt modelId="{0D6A8DF5-A8D0-47C7-83EF-14BA4C8F9301}" type="pres">
      <dgm:prSet presAssocID="{226DC1BA-F69F-4069-BB84-E0EBDCDB6E8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9D8652-5ACA-FE41-AFB4-DDEF257353FD}" type="presOf" srcId="{226DC1BA-F69F-4069-BB84-E0EBDCDB6E81}" destId="{AE2BC085-2848-4A27-9930-7AEDB209C7E9}" srcOrd="1" destOrd="0" presId="urn:microsoft.com/office/officeart/2005/8/layout/list1"/>
    <dgm:cxn modelId="{96D7D728-904B-A546-B64D-AC9D11586B5D}" type="presOf" srcId="{A79EAF1E-A074-41F6-8039-34FA6A6FF4C8}" destId="{0D6A8DF5-A8D0-47C7-83EF-14BA4C8F9301}" srcOrd="0" destOrd="0" presId="urn:microsoft.com/office/officeart/2005/8/layout/list1"/>
    <dgm:cxn modelId="{6C63B2F3-63F9-8542-8474-7E520F2DE1AE}" type="presOf" srcId="{E26680D7-FE95-4437-866E-39844361F3C3}" destId="{4454A8BA-7577-4F2F-A2CF-C5F8A0414297}" srcOrd="0" destOrd="0" presId="urn:microsoft.com/office/officeart/2005/8/layout/list1"/>
    <dgm:cxn modelId="{077CE2C0-22B0-4EBE-8908-5FA317BBE3B9}" srcId="{226DC1BA-F69F-4069-BB84-E0EBDCDB6E81}" destId="{AD2B4A22-E49F-4F20-BEB1-1DE39C2D5F19}" srcOrd="1" destOrd="0" parTransId="{EF75E936-4ECB-4800-BADB-61DD1108E38F}" sibTransId="{01AE7428-0C6D-4623-B64E-BB528F64D62B}"/>
    <dgm:cxn modelId="{B38C7867-B7FE-4CC6-B5E1-75DBE234C0A4}" srcId="{107328D2-C2B7-4D79-BCBE-2F9B72F1FD70}" destId="{43374A9B-03EB-496C-BB85-1B70F1D6A5C4}" srcOrd="1" destOrd="0" parTransId="{601F79F0-5FB5-4203-88FB-1C1BAF24CC86}" sibTransId="{B26178B1-C760-4E4C-A258-BB5BBD732743}"/>
    <dgm:cxn modelId="{D620BE11-3235-4AAF-981E-FDCAE86AFE21}" srcId="{B2A864DB-DE7E-4703-97FA-100DCBFFB9B5}" destId="{7F34C77C-900C-45EF-BC01-1AE12976C712}" srcOrd="0" destOrd="0" parTransId="{C0A5F490-F7F9-4CEA-ABF7-A1B290749460}" sibTransId="{52B5B526-960D-495D-B60D-0E63F837277A}"/>
    <dgm:cxn modelId="{AFD108B3-D492-4834-AC86-23020881920C}" srcId="{B2A864DB-DE7E-4703-97FA-100DCBFFB9B5}" destId="{107328D2-C2B7-4D79-BCBE-2F9B72F1FD70}" srcOrd="1" destOrd="0" parTransId="{CDE890DA-5426-41E4-8C52-168959D49580}" sibTransId="{FD12437D-4271-47DB-B421-A769B5C8345A}"/>
    <dgm:cxn modelId="{08F12F09-C693-0B44-8802-14D1FECFD89F}" type="presOf" srcId="{107328D2-C2B7-4D79-BCBE-2F9B72F1FD70}" destId="{7041BDE0-6F90-4555-A694-EEF1CBFFBE06}" srcOrd="0" destOrd="0" presId="urn:microsoft.com/office/officeart/2005/8/layout/list1"/>
    <dgm:cxn modelId="{CCDEEF78-E184-A547-AC0B-FED731866037}" type="presOf" srcId="{62A45262-E3BA-48CE-8609-57142ECD4808}" destId="{079F4BB5-8288-44DF-9D3D-072DCF5FCE44}" srcOrd="0" destOrd="0" presId="urn:microsoft.com/office/officeart/2005/8/layout/list1"/>
    <dgm:cxn modelId="{41BA0312-5603-47DA-B06A-527EF812AA78}" srcId="{226DC1BA-F69F-4069-BB84-E0EBDCDB6E81}" destId="{A79EAF1E-A074-41F6-8039-34FA6A6FF4C8}" srcOrd="0" destOrd="0" parTransId="{B5432444-D13D-4548-B6C2-58E94E5D74AA}" sibTransId="{B343A91E-3689-42A8-866B-4416DD4D57B8}"/>
    <dgm:cxn modelId="{EF678CBF-9B3B-4946-ACD3-4EFFEA775B2D}" type="presOf" srcId="{B2A864DB-DE7E-4703-97FA-100DCBFFB9B5}" destId="{0B64BB7F-993E-4BB4-BCD2-6A546373DF4E}" srcOrd="0" destOrd="0" presId="urn:microsoft.com/office/officeart/2005/8/layout/list1"/>
    <dgm:cxn modelId="{065CD630-7439-ED45-AB55-82CC0482E2C2}" type="presOf" srcId="{7F34C77C-900C-45EF-BC01-1AE12976C712}" destId="{47C78DB4-5910-4E94-B597-15DDE7F3FC75}" srcOrd="0" destOrd="0" presId="urn:microsoft.com/office/officeart/2005/8/layout/list1"/>
    <dgm:cxn modelId="{7541F964-D70F-CD49-A0F2-26EF02FBC7BA}" type="presOf" srcId="{AD2B4A22-E49F-4F20-BEB1-1DE39C2D5F19}" destId="{0D6A8DF5-A8D0-47C7-83EF-14BA4C8F9301}" srcOrd="0" destOrd="1" presId="urn:microsoft.com/office/officeart/2005/8/layout/list1"/>
    <dgm:cxn modelId="{AAFC2871-B4FF-324A-A569-0789D7F71DC0}" type="presOf" srcId="{7F34C77C-900C-45EF-BC01-1AE12976C712}" destId="{CC5F8800-EE14-4793-AAE5-18A6D3A45518}" srcOrd="1" destOrd="0" presId="urn:microsoft.com/office/officeart/2005/8/layout/list1"/>
    <dgm:cxn modelId="{EE80ACC2-BA1F-B243-83AD-39A0FCDB72C1}" type="presOf" srcId="{226DC1BA-F69F-4069-BB84-E0EBDCDB6E81}" destId="{21BD3489-0641-431A-9743-6E3306061542}" srcOrd="0" destOrd="0" presId="urn:microsoft.com/office/officeart/2005/8/layout/list1"/>
    <dgm:cxn modelId="{324309F6-A9E5-F141-8BB6-0C8F557E5BA6}" type="presOf" srcId="{1626D06A-6B4D-435F-88D2-108CB15FBF52}" destId="{4454A8BA-7577-4F2F-A2CF-C5F8A0414297}" srcOrd="0" destOrd="1" presId="urn:microsoft.com/office/officeart/2005/8/layout/list1"/>
    <dgm:cxn modelId="{1FAB24F1-6DC2-5D42-938F-70DD6A78E419}" type="presOf" srcId="{43374A9B-03EB-496C-BB85-1B70F1D6A5C4}" destId="{079F4BB5-8288-44DF-9D3D-072DCF5FCE44}" srcOrd="0" destOrd="1" presId="urn:microsoft.com/office/officeart/2005/8/layout/list1"/>
    <dgm:cxn modelId="{F57A99D9-BEFD-4FB6-82C1-D0DFB0CA10E1}" srcId="{B2A864DB-DE7E-4703-97FA-100DCBFFB9B5}" destId="{226DC1BA-F69F-4069-BB84-E0EBDCDB6E81}" srcOrd="2" destOrd="0" parTransId="{A132331A-CFE2-475A-8AC5-0F94E28B1AEE}" sibTransId="{6A09E62B-1102-4F84-8311-E63A71374967}"/>
    <dgm:cxn modelId="{BF553168-945F-4310-80EB-D54457505E0D}" srcId="{107328D2-C2B7-4D79-BCBE-2F9B72F1FD70}" destId="{62A45262-E3BA-48CE-8609-57142ECD4808}" srcOrd="0" destOrd="0" parTransId="{CFD71F70-EA27-428D-8956-821FD3FDE4D9}" sibTransId="{301C4281-5D5B-44A7-BDEE-BFC2933D5FCF}"/>
    <dgm:cxn modelId="{65472E64-2BB2-439C-A614-54379C75436F}" srcId="{7F34C77C-900C-45EF-BC01-1AE12976C712}" destId="{E26680D7-FE95-4437-866E-39844361F3C3}" srcOrd="0" destOrd="0" parTransId="{389C627F-E2E5-44F1-80A4-CC470FBDE300}" sibTransId="{5E8FA30D-7D43-40E3-8C20-E21D014FE0C5}"/>
    <dgm:cxn modelId="{DD46AF06-69B3-4C4B-B393-1476125A99BB}" type="presOf" srcId="{107328D2-C2B7-4D79-BCBE-2F9B72F1FD70}" destId="{F5B14321-FAB2-41EC-8FC4-5BDC8DF8C129}" srcOrd="1" destOrd="0" presId="urn:microsoft.com/office/officeart/2005/8/layout/list1"/>
    <dgm:cxn modelId="{105A9671-E384-4338-993A-AE469CAF2587}" srcId="{7F34C77C-900C-45EF-BC01-1AE12976C712}" destId="{1626D06A-6B4D-435F-88D2-108CB15FBF52}" srcOrd="1" destOrd="0" parTransId="{4699DF88-15B6-4827-A357-59B0AB283A98}" sibTransId="{B8EBEEE2-926A-4BA5-9A39-3DFF5D05FB54}"/>
    <dgm:cxn modelId="{48E8FE91-EEF4-AA49-BC5E-9A17579A7DA0}" type="presParOf" srcId="{0B64BB7F-993E-4BB4-BCD2-6A546373DF4E}" destId="{81152E53-FBF8-4EB9-956C-3C3EC60D8B17}" srcOrd="0" destOrd="0" presId="urn:microsoft.com/office/officeart/2005/8/layout/list1"/>
    <dgm:cxn modelId="{96ADE615-EE10-0045-BFE8-E87100D7848D}" type="presParOf" srcId="{81152E53-FBF8-4EB9-956C-3C3EC60D8B17}" destId="{47C78DB4-5910-4E94-B597-15DDE7F3FC75}" srcOrd="0" destOrd="0" presId="urn:microsoft.com/office/officeart/2005/8/layout/list1"/>
    <dgm:cxn modelId="{98AEBB72-0D66-A148-838C-C842A955D09F}" type="presParOf" srcId="{81152E53-FBF8-4EB9-956C-3C3EC60D8B17}" destId="{CC5F8800-EE14-4793-AAE5-18A6D3A45518}" srcOrd="1" destOrd="0" presId="urn:microsoft.com/office/officeart/2005/8/layout/list1"/>
    <dgm:cxn modelId="{52A180EF-A43B-D744-B28C-5816907A5D32}" type="presParOf" srcId="{0B64BB7F-993E-4BB4-BCD2-6A546373DF4E}" destId="{B2570937-FF1F-4801-AB36-6A66AA952ACD}" srcOrd="1" destOrd="0" presId="urn:microsoft.com/office/officeart/2005/8/layout/list1"/>
    <dgm:cxn modelId="{D90534F7-3F01-D64A-A523-4EC58E21FD77}" type="presParOf" srcId="{0B64BB7F-993E-4BB4-BCD2-6A546373DF4E}" destId="{4454A8BA-7577-4F2F-A2CF-C5F8A0414297}" srcOrd="2" destOrd="0" presId="urn:microsoft.com/office/officeart/2005/8/layout/list1"/>
    <dgm:cxn modelId="{9A617E93-273A-AF45-B9DD-2DDDD3B5EE62}" type="presParOf" srcId="{0B64BB7F-993E-4BB4-BCD2-6A546373DF4E}" destId="{76E344C1-1172-4494-8C06-B3C294164DE6}" srcOrd="3" destOrd="0" presId="urn:microsoft.com/office/officeart/2005/8/layout/list1"/>
    <dgm:cxn modelId="{C7691999-9CDE-9A40-9EB3-53F7F4183CC3}" type="presParOf" srcId="{0B64BB7F-993E-4BB4-BCD2-6A546373DF4E}" destId="{234DFF36-6E2E-4BBB-AED0-0E2283D6DDB3}" srcOrd="4" destOrd="0" presId="urn:microsoft.com/office/officeart/2005/8/layout/list1"/>
    <dgm:cxn modelId="{07FDB5A0-0A63-D84B-9C8F-841EA9323142}" type="presParOf" srcId="{234DFF36-6E2E-4BBB-AED0-0E2283D6DDB3}" destId="{7041BDE0-6F90-4555-A694-EEF1CBFFBE06}" srcOrd="0" destOrd="0" presId="urn:microsoft.com/office/officeart/2005/8/layout/list1"/>
    <dgm:cxn modelId="{8A9F1933-A3B7-F446-85B6-F2C443A7F0AE}" type="presParOf" srcId="{234DFF36-6E2E-4BBB-AED0-0E2283D6DDB3}" destId="{F5B14321-FAB2-41EC-8FC4-5BDC8DF8C129}" srcOrd="1" destOrd="0" presId="urn:microsoft.com/office/officeart/2005/8/layout/list1"/>
    <dgm:cxn modelId="{6002C9D9-96E4-944B-A51B-AD61D2A59CD1}" type="presParOf" srcId="{0B64BB7F-993E-4BB4-BCD2-6A546373DF4E}" destId="{DAD1D4CC-50C9-4DC1-878C-6245C8677EFE}" srcOrd="5" destOrd="0" presId="urn:microsoft.com/office/officeart/2005/8/layout/list1"/>
    <dgm:cxn modelId="{B6CD2627-0E0F-5244-B7B3-DBDD708CF1B5}" type="presParOf" srcId="{0B64BB7F-993E-4BB4-BCD2-6A546373DF4E}" destId="{079F4BB5-8288-44DF-9D3D-072DCF5FCE44}" srcOrd="6" destOrd="0" presId="urn:microsoft.com/office/officeart/2005/8/layout/list1"/>
    <dgm:cxn modelId="{D6646FB5-3028-FA48-A571-2CBDB831C636}" type="presParOf" srcId="{0B64BB7F-993E-4BB4-BCD2-6A546373DF4E}" destId="{BBDA42B5-BAAB-4D10-89A8-7565EEEDDA5A}" srcOrd="7" destOrd="0" presId="urn:microsoft.com/office/officeart/2005/8/layout/list1"/>
    <dgm:cxn modelId="{C549E21A-89B5-1C44-89E4-71A86A420181}" type="presParOf" srcId="{0B64BB7F-993E-4BB4-BCD2-6A546373DF4E}" destId="{9453AB83-BA8C-4DAA-AB4A-BAD2597E17C8}" srcOrd="8" destOrd="0" presId="urn:microsoft.com/office/officeart/2005/8/layout/list1"/>
    <dgm:cxn modelId="{568F453D-9C3D-9C4C-B5A9-577786CAA009}" type="presParOf" srcId="{9453AB83-BA8C-4DAA-AB4A-BAD2597E17C8}" destId="{21BD3489-0641-431A-9743-6E3306061542}" srcOrd="0" destOrd="0" presId="urn:microsoft.com/office/officeart/2005/8/layout/list1"/>
    <dgm:cxn modelId="{81FE5D91-0A73-D640-85DE-763BA0FE754B}" type="presParOf" srcId="{9453AB83-BA8C-4DAA-AB4A-BAD2597E17C8}" destId="{AE2BC085-2848-4A27-9930-7AEDB209C7E9}" srcOrd="1" destOrd="0" presId="urn:microsoft.com/office/officeart/2005/8/layout/list1"/>
    <dgm:cxn modelId="{3EFFC23F-5C12-2640-AFB9-4CDE93D92BEF}" type="presParOf" srcId="{0B64BB7F-993E-4BB4-BCD2-6A546373DF4E}" destId="{F60F4094-0847-49D8-ADA6-0DF73EB83A90}" srcOrd="9" destOrd="0" presId="urn:microsoft.com/office/officeart/2005/8/layout/list1"/>
    <dgm:cxn modelId="{984AFB61-A290-EC43-A749-F9B23EA400FF}" type="presParOf" srcId="{0B64BB7F-993E-4BB4-BCD2-6A546373DF4E}" destId="{0D6A8DF5-A8D0-47C7-83EF-14BA4C8F930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C78120-DF73-4520-9929-64170E2B03C3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D4647E7-61ED-4748-8C83-1FEC0E64F8D6}">
      <dgm:prSet phldrT="[Text]"/>
      <dgm:spPr/>
      <dgm:t>
        <a:bodyPr/>
        <a:lstStyle/>
        <a:p>
          <a:r>
            <a:rPr lang="en-US" dirty="0" smtClean="0"/>
            <a:t>Two </a:t>
          </a:r>
          <a:r>
            <a:rPr lang="en-US" dirty="0"/>
            <a:t>Sensitive layers</a:t>
          </a:r>
        </a:p>
      </dgm:t>
    </dgm:pt>
    <dgm:pt modelId="{94410B45-D7E3-4470-9861-8E65C6EE76E5}" type="parTrans" cxnId="{33702EA8-B60B-4BF0-9143-EB6FC14690E4}">
      <dgm:prSet/>
      <dgm:spPr/>
      <dgm:t>
        <a:bodyPr/>
        <a:lstStyle/>
        <a:p>
          <a:endParaRPr lang="en-US"/>
        </a:p>
      </dgm:t>
    </dgm:pt>
    <dgm:pt modelId="{A66D4DB0-66BD-4C0D-933F-76EB57088859}" type="sibTrans" cxnId="{33702EA8-B60B-4BF0-9143-EB6FC14690E4}">
      <dgm:prSet/>
      <dgm:spPr/>
      <dgm:t>
        <a:bodyPr/>
        <a:lstStyle/>
        <a:p>
          <a:endParaRPr lang="en-US"/>
        </a:p>
      </dgm:t>
    </dgm:pt>
    <dgm:pt modelId="{130F953C-9C0C-4910-A7B1-B7AF4CDFC00E}">
      <dgm:prSet phldrT="[Text]"/>
      <dgm:spPr/>
      <dgm:t>
        <a:bodyPr/>
        <a:lstStyle/>
        <a:p>
          <a:r>
            <a:rPr lang="en-US" dirty="0"/>
            <a:t>Reliable design</a:t>
          </a:r>
        </a:p>
      </dgm:t>
    </dgm:pt>
    <dgm:pt modelId="{144EE24F-50FF-436F-9690-D47B7B1C954B}" type="parTrans" cxnId="{714B593B-78B9-4865-A283-58E802550B37}">
      <dgm:prSet/>
      <dgm:spPr/>
      <dgm:t>
        <a:bodyPr/>
        <a:lstStyle/>
        <a:p>
          <a:endParaRPr lang="en-US"/>
        </a:p>
      </dgm:t>
    </dgm:pt>
    <dgm:pt modelId="{F2EC0E9B-A7E1-4755-BEC4-A96EB79479CB}" type="sibTrans" cxnId="{714B593B-78B9-4865-A283-58E802550B37}">
      <dgm:prSet/>
      <dgm:spPr/>
      <dgm:t>
        <a:bodyPr/>
        <a:lstStyle/>
        <a:p>
          <a:endParaRPr lang="en-US"/>
        </a:p>
      </dgm:t>
    </dgm:pt>
    <dgm:pt modelId="{AF99AF01-BAA8-4BE2-9EF8-D93C9053BBCB}">
      <dgm:prSet phldrT="[Text]"/>
      <dgm:spPr/>
      <dgm:t>
        <a:bodyPr/>
        <a:lstStyle/>
        <a:p>
          <a:r>
            <a:rPr lang="en-US" dirty="0"/>
            <a:t>Optimization</a:t>
          </a:r>
        </a:p>
      </dgm:t>
    </dgm:pt>
    <dgm:pt modelId="{F1F32FE2-7AFB-4F4A-A717-B3A81B534688}" type="parTrans" cxnId="{8216B961-FC98-409E-8E63-07A8030685CA}">
      <dgm:prSet/>
      <dgm:spPr/>
      <dgm:t>
        <a:bodyPr/>
        <a:lstStyle/>
        <a:p>
          <a:endParaRPr lang="en-US"/>
        </a:p>
      </dgm:t>
    </dgm:pt>
    <dgm:pt modelId="{F59CE0A1-A971-4934-8995-FBF97D4E5120}" type="sibTrans" cxnId="{8216B961-FC98-409E-8E63-07A8030685CA}">
      <dgm:prSet/>
      <dgm:spPr/>
      <dgm:t>
        <a:bodyPr/>
        <a:lstStyle/>
        <a:p>
          <a:endParaRPr lang="en-US"/>
        </a:p>
      </dgm:t>
    </dgm:pt>
    <dgm:pt modelId="{09905797-080C-41D6-A561-89B19D3D6334}">
      <dgm:prSet phldrT="[Text]"/>
      <dgm:spPr/>
      <dgm:t>
        <a:bodyPr/>
        <a:lstStyle/>
        <a:p>
          <a:r>
            <a:rPr lang="en-US" dirty="0"/>
            <a:t>The first centered on the focal plane</a:t>
          </a:r>
        </a:p>
      </dgm:t>
    </dgm:pt>
    <dgm:pt modelId="{1037F6FD-C7A1-4816-A4FC-560A41879F91}" type="parTrans" cxnId="{B561C7CD-338F-426F-9F7A-48D695729AD8}">
      <dgm:prSet/>
      <dgm:spPr/>
      <dgm:t>
        <a:bodyPr/>
        <a:lstStyle/>
        <a:p>
          <a:endParaRPr lang="en-US"/>
        </a:p>
      </dgm:t>
    </dgm:pt>
    <dgm:pt modelId="{9852776D-34C2-40D5-A6C4-584D7ECBC1A8}" type="sibTrans" cxnId="{B561C7CD-338F-426F-9F7A-48D695729AD8}">
      <dgm:prSet/>
      <dgm:spPr/>
      <dgm:t>
        <a:bodyPr/>
        <a:lstStyle/>
        <a:p>
          <a:endParaRPr lang="en-US"/>
        </a:p>
      </dgm:t>
    </dgm:pt>
    <dgm:pt modelId="{A62FA0D4-F4D5-411A-8597-6968C413F7C9}">
      <dgm:prSet phldrT="[Text]"/>
      <dgm:spPr/>
      <dgm:t>
        <a:bodyPr/>
        <a:lstStyle/>
        <a:p>
          <a:r>
            <a:rPr lang="en-US" dirty="0"/>
            <a:t>The second with a </a:t>
          </a:r>
          <a:r>
            <a:rPr lang="en-US" dirty="0" smtClean="0"/>
            <a:t>sizeable </a:t>
          </a:r>
          <a:r>
            <a:rPr lang="en-US" dirty="0"/>
            <a:t>lever arm to measure the angle</a:t>
          </a:r>
        </a:p>
      </dgm:t>
    </dgm:pt>
    <dgm:pt modelId="{4717DC40-2DB0-4F6C-83E7-9135A37ECC61}" type="parTrans" cxnId="{EE1F7096-028B-430C-9CFA-08230EC1DDAB}">
      <dgm:prSet/>
      <dgm:spPr/>
      <dgm:t>
        <a:bodyPr/>
        <a:lstStyle/>
        <a:p>
          <a:endParaRPr lang="en-US"/>
        </a:p>
      </dgm:t>
    </dgm:pt>
    <dgm:pt modelId="{6F17F324-4D2F-48A2-9D29-43765C3D497D}" type="sibTrans" cxnId="{EE1F7096-028B-430C-9CFA-08230EC1DDAB}">
      <dgm:prSet/>
      <dgm:spPr/>
      <dgm:t>
        <a:bodyPr/>
        <a:lstStyle/>
        <a:p>
          <a:endParaRPr lang="en-US"/>
        </a:p>
      </dgm:t>
    </dgm:pt>
    <dgm:pt modelId="{651C0FAD-4B64-4366-AA07-B5FA9E25E738}">
      <dgm:prSet phldrT="[Text]"/>
      <dgm:spPr/>
      <dgm:t>
        <a:bodyPr/>
        <a:lstStyle/>
        <a:p>
          <a:r>
            <a:rPr lang="en-US" dirty="0"/>
            <a:t>2 or 3 GEM</a:t>
          </a:r>
        </a:p>
      </dgm:t>
    </dgm:pt>
    <dgm:pt modelId="{B75DAA79-9E6D-4D55-8447-036430E03725}" type="parTrans" cxnId="{DB9AFD52-FA4C-4AC2-86B0-6AE01C940BC0}">
      <dgm:prSet/>
      <dgm:spPr/>
      <dgm:t>
        <a:bodyPr/>
        <a:lstStyle/>
        <a:p>
          <a:endParaRPr lang="en-US"/>
        </a:p>
      </dgm:t>
    </dgm:pt>
    <dgm:pt modelId="{9243E49D-49B6-42C4-AA4C-4EC84996BEDE}" type="sibTrans" cxnId="{DB9AFD52-FA4C-4AC2-86B0-6AE01C940BC0}">
      <dgm:prSet/>
      <dgm:spPr/>
      <dgm:t>
        <a:bodyPr/>
        <a:lstStyle/>
        <a:p>
          <a:endParaRPr lang="en-US"/>
        </a:p>
      </dgm:t>
    </dgm:pt>
    <dgm:pt modelId="{8FB01D71-4EC7-416A-B309-BA0776555C12}">
      <dgm:prSet phldrT="[Text]"/>
      <dgm:spPr/>
      <dgm:t>
        <a:bodyPr/>
        <a:lstStyle/>
        <a:p>
          <a:r>
            <a:rPr lang="en-US" dirty="0"/>
            <a:t>2D Strip </a:t>
          </a:r>
          <a:r>
            <a:rPr lang="en-US" dirty="0" smtClean="0"/>
            <a:t>read-out</a:t>
          </a:r>
          <a:endParaRPr lang="en-US" dirty="0"/>
        </a:p>
      </dgm:t>
    </dgm:pt>
    <dgm:pt modelId="{AF62E3EC-CC7F-4E85-8B78-F7028E8DCC92}" type="parTrans" cxnId="{107C411F-E1A9-4CB8-8380-84C1E14FE951}">
      <dgm:prSet/>
      <dgm:spPr/>
      <dgm:t>
        <a:bodyPr/>
        <a:lstStyle/>
        <a:p>
          <a:endParaRPr lang="en-US"/>
        </a:p>
      </dgm:t>
    </dgm:pt>
    <dgm:pt modelId="{D9E66D03-E1D3-430D-9283-72BFEC5AC2BE}" type="sibTrans" cxnId="{107C411F-E1A9-4CB8-8380-84C1E14FE951}">
      <dgm:prSet/>
      <dgm:spPr/>
      <dgm:t>
        <a:bodyPr/>
        <a:lstStyle/>
        <a:p>
          <a:endParaRPr lang="en-US"/>
        </a:p>
      </dgm:t>
    </dgm:pt>
    <dgm:pt modelId="{741F7BAA-3F68-4E49-A6CE-C54887E64318}">
      <dgm:prSet phldrT="[Text]"/>
      <dgm:spPr/>
      <dgm:t>
        <a:bodyPr/>
        <a:lstStyle/>
        <a:p>
          <a:r>
            <a:rPr lang="en-US" dirty="0"/>
            <a:t>Small drift</a:t>
          </a:r>
        </a:p>
      </dgm:t>
    </dgm:pt>
    <dgm:pt modelId="{654E94AA-0202-49F5-B998-DC25AC2BBAC0}" type="parTrans" cxnId="{43C23967-25C9-4D38-9A06-7E293B609684}">
      <dgm:prSet/>
      <dgm:spPr/>
      <dgm:t>
        <a:bodyPr/>
        <a:lstStyle/>
        <a:p>
          <a:endParaRPr lang="en-US"/>
        </a:p>
      </dgm:t>
    </dgm:pt>
    <dgm:pt modelId="{5B7BB94E-71D4-42CA-B1CA-31FCE6BADE20}" type="sibTrans" cxnId="{43C23967-25C9-4D38-9A06-7E293B609684}">
      <dgm:prSet/>
      <dgm:spPr/>
      <dgm:t>
        <a:bodyPr/>
        <a:lstStyle/>
        <a:p>
          <a:endParaRPr lang="en-US"/>
        </a:p>
      </dgm:t>
    </dgm:pt>
    <dgm:pt modelId="{99B60146-DFF2-47E3-8998-48E367E14483}">
      <dgm:prSet phldrT="[Text]"/>
      <dgm:spPr/>
      <dgm:t>
        <a:bodyPr/>
        <a:lstStyle/>
        <a:p>
          <a:r>
            <a:rPr lang="en-US" dirty="0"/>
            <a:t>Thin coated GEMs</a:t>
          </a:r>
        </a:p>
      </dgm:t>
    </dgm:pt>
    <dgm:pt modelId="{8767EB24-A954-4F11-BB6B-A5D8CC6951BC}" type="parTrans" cxnId="{A17FAE43-4D38-4274-8331-2C7C2A7D2457}">
      <dgm:prSet/>
      <dgm:spPr/>
      <dgm:t>
        <a:bodyPr/>
        <a:lstStyle/>
        <a:p>
          <a:endParaRPr lang="en-US"/>
        </a:p>
      </dgm:t>
    </dgm:pt>
    <dgm:pt modelId="{CDB16435-60F1-4B0A-9BD7-9FF8AEDC0615}" type="sibTrans" cxnId="{A17FAE43-4D38-4274-8331-2C7C2A7D2457}">
      <dgm:prSet/>
      <dgm:spPr/>
      <dgm:t>
        <a:bodyPr/>
        <a:lstStyle/>
        <a:p>
          <a:endParaRPr lang="en-US"/>
        </a:p>
      </dgm:t>
    </dgm:pt>
    <dgm:pt modelId="{0952FE29-D2F5-457B-833E-D7ECFE4746F9}">
      <dgm:prSet phldrT="[Text]"/>
      <dgm:spPr/>
      <dgm:t>
        <a:bodyPr/>
        <a:lstStyle/>
        <a:p>
          <a:r>
            <a:rPr lang="en-US" dirty="0" smtClean="0"/>
            <a:t>Foil-based </a:t>
          </a:r>
          <a:r>
            <a:rPr lang="en-US" dirty="0"/>
            <a:t>readout plane</a:t>
          </a:r>
        </a:p>
      </dgm:t>
    </dgm:pt>
    <dgm:pt modelId="{ED73A33C-E2F4-4292-8AA4-6D773922C439}" type="parTrans" cxnId="{49099536-803A-447F-9A6C-0157819571B1}">
      <dgm:prSet/>
      <dgm:spPr/>
      <dgm:t>
        <a:bodyPr/>
        <a:lstStyle/>
        <a:p>
          <a:endParaRPr lang="en-US"/>
        </a:p>
      </dgm:t>
    </dgm:pt>
    <dgm:pt modelId="{BE918FDC-FE3C-48EF-9BB8-E4A53083B91E}" type="sibTrans" cxnId="{49099536-803A-447F-9A6C-0157819571B1}">
      <dgm:prSet/>
      <dgm:spPr/>
      <dgm:t>
        <a:bodyPr/>
        <a:lstStyle/>
        <a:p>
          <a:endParaRPr lang="en-US"/>
        </a:p>
      </dgm:t>
    </dgm:pt>
    <dgm:pt modelId="{A0907B5B-FD3A-4134-BC8F-BFA242615F77}">
      <dgm:prSet phldrT="[Text]"/>
      <dgm:spPr/>
      <dgm:t>
        <a:bodyPr/>
        <a:lstStyle/>
        <a:p>
          <a:r>
            <a:rPr lang="en-US" dirty="0"/>
            <a:t>~ 0.7% radiation length</a:t>
          </a:r>
        </a:p>
      </dgm:t>
    </dgm:pt>
    <dgm:pt modelId="{BB179535-0094-49BA-B269-3B56556672D3}" type="parTrans" cxnId="{0017A2FB-3273-4697-AAE8-41A5F8CA3B41}">
      <dgm:prSet/>
      <dgm:spPr/>
      <dgm:t>
        <a:bodyPr/>
        <a:lstStyle/>
        <a:p>
          <a:endParaRPr lang="en-US"/>
        </a:p>
      </dgm:t>
    </dgm:pt>
    <dgm:pt modelId="{F5E03187-7463-42F1-9E54-B1FBC225295E}" type="sibTrans" cxnId="{0017A2FB-3273-4697-AAE8-41A5F8CA3B41}">
      <dgm:prSet/>
      <dgm:spPr/>
      <dgm:t>
        <a:bodyPr/>
        <a:lstStyle/>
        <a:p>
          <a:endParaRPr lang="en-US"/>
        </a:p>
      </dgm:t>
    </dgm:pt>
    <dgm:pt modelId="{33C4259C-E045-4562-97E3-53C3A17F10B7}">
      <dgm:prSet phldrT="[Text]"/>
      <dgm:spPr/>
      <dgm:t>
        <a:bodyPr/>
        <a:lstStyle/>
        <a:p>
          <a:r>
            <a:rPr lang="en-US" dirty="0"/>
            <a:t>Material reduction to improve angular measurement</a:t>
          </a:r>
        </a:p>
      </dgm:t>
    </dgm:pt>
    <dgm:pt modelId="{B63DC96A-4BEB-43D9-89BF-FDF3F1643DBA}" type="parTrans" cxnId="{6C4B4C08-51CA-4972-AAD1-43EA0268C36D}">
      <dgm:prSet/>
      <dgm:spPr/>
      <dgm:t>
        <a:bodyPr/>
        <a:lstStyle/>
        <a:p>
          <a:endParaRPr lang="en-US"/>
        </a:p>
      </dgm:t>
    </dgm:pt>
    <dgm:pt modelId="{2F88C3B6-7B3F-4ABC-825A-942C62EE7390}" type="sibTrans" cxnId="{6C4B4C08-51CA-4972-AAD1-43EA0268C36D}">
      <dgm:prSet/>
      <dgm:spPr/>
      <dgm:t>
        <a:bodyPr/>
        <a:lstStyle/>
        <a:p>
          <a:endParaRPr lang="en-US"/>
        </a:p>
      </dgm:t>
    </dgm:pt>
    <dgm:pt modelId="{D5D2FAC1-8090-4374-8291-34CB2C3D5E8A}" type="pres">
      <dgm:prSet presAssocID="{E5C78120-DF73-4520-9929-64170E2B03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C6B86E-FAD1-4810-9BA6-B9BBE5092B31}" type="pres">
      <dgm:prSet presAssocID="{2D4647E7-61ED-4748-8C83-1FEC0E64F8D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2DED7-9977-4D83-BB69-ADF3F5E0985E}" type="pres">
      <dgm:prSet presAssocID="{A66D4DB0-66BD-4C0D-933F-76EB57088859}" presName="sibTrans" presStyleCnt="0"/>
      <dgm:spPr/>
    </dgm:pt>
    <dgm:pt modelId="{9B41FD16-DC75-452F-AFEA-6C08FF7B1C08}" type="pres">
      <dgm:prSet presAssocID="{130F953C-9C0C-4910-A7B1-B7AF4CDFC0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58B88-8353-4AF8-BA0D-DA9F57BA151E}" type="pres">
      <dgm:prSet presAssocID="{F2EC0E9B-A7E1-4755-BEC4-A96EB79479CB}" presName="sibTrans" presStyleCnt="0"/>
      <dgm:spPr/>
    </dgm:pt>
    <dgm:pt modelId="{0E23F643-6DA2-47CA-9D19-08C37632C666}" type="pres">
      <dgm:prSet presAssocID="{AF99AF01-BAA8-4BE2-9EF8-D93C9053BBC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076E06-EF3A-3644-83F1-DFD3FB4AE20F}" type="presOf" srcId="{09905797-080C-41D6-A561-89B19D3D6334}" destId="{79C6B86E-FAD1-4810-9BA6-B9BBE5092B31}" srcOrd="0" destOrd="1" presId="urn:microsoft.com/office/officeart/2005/8/layout/default"/>
    <dgm:cxn modelId="{714B593B-78B9-4865-A283-58E802550B37}" srcId="{E5C78120-DF73-4520-9929-64170E2B03C3}" destId="{130F953C-9C0C-4910-A7B1-B7AF4CDFC00E}" srcOrd="1" destOrd="0" parTransId="{144EE24F-50FF-436F-9690-D47B7B1C954B}" sibTransId="{F2EC0E9B-A7E1-4755-BEC4-A96EB79479CB}"/>
    <dgm:cxn modelId="{81F4AB6C-F735-8A4F-91DE-1974B538C778}" type="presOf" srcId="{651C0FAD-4B64-4366-AA07-B5FA9E25E738}" destId="{9B41FD16-DC75-452F-AFEA-6C08FF7B1C08}" srcOrd="0" destOrd="1" presId="urn:microsoft.com/office/officeart/2005/8/layout/default"/>
    <dgm:cxn modelId="{107C411F-E1A9-4CB8-8380-84C1E14FE951}" srcId="{130F953C-9C0C-4910-A7B1-B7AF4CDFC00E}" destId="{8FB01D71-4EC7-416A-B309-BA0776555C12}" srcOrd="1" destOrd="0" parTransId="{AF62E3EC-CC7F-4E85-8B78-F7028E8DCC92}" sibTransId="{D9E66D03-E1D3-430D-9283-72BFEC5AC2BE}"/>
    <dgm:cxn modelId="{43C23967-25C9-4D38-9A06-7E293B609684}" srcId="{130F953C-9C0C-4910-A7B1-B7AF4CDFC00E}" destId="{741F7BAA-3F68-4E49-A6CE-C54887E64318}" srcOrd="2" destOrd="0" parTransId="{654E94AA-0202-49F5-B998-DC25AC2BBAC0}" sibTransId="{5B7BB94E-71D4-42CA-B1CA-31FCE6BADE20}"/>
    <dgm:cxn modelId="{A17FAE43-4D38-4274-8331-2C7C2A7D2457}" srcId="{AF99AF01-BAA8-4BE2-9EF8-D93C9053BBCB}" destId="{99B60146-DFF2-47E3-8998-48E367E14483}" srcOrd="1" destOrd="0" parTransId="{8767EB24-A954-4F11-BB6B-A5D8CC6951BC}" sibTransId="{CDB16435-60F1-4B0A-9BD7-9FF8AEDC0615}"/>
    <dgm:cxn modelId="{539F190A-7EE2-BF47-BB6C-7343F5EDBB6D}" type="presOf" srcId="{99B60146-DFF2-47E3-8998-48E367E14483}" destId="{0E23F643-6DA2-47CA-9D19-08C37632C666}" srcOrd="0" destOrd="2" presId="urn:microsoft.com/office/officeart/2005/8/layout/default"/>
    <dgm:cxn modelId="{0017A2FB-3273-4697-AAE8-41A5F8CA3B41}" srcId="{130F953C-9C0C-4910-A7B1-B7AF4CDFC00E}" destId="{A0907B5B-FD3A-4134-BC8F-BFA242615F77}" srcOrd="3" destOrd="0" parTransId="{BB179535-0094-49BA-B269-3B56556672D3}" sibTransId="{F5E03187-7463-42F1-9E54-B1FBC225295E}"/>
    <dgm:cxn modelId="{2FF87111-C66B-5144-872D-C459F6F88FD4}" type="presOf" srcId="{E5C78120-DF73-4520-9929-64170E2B03C3}" destId="{D5D2FAC1-8090-4374-8291-34CB2C3D5E8A}" srcOrd="0" destOrd="0" presId="urn:microsoft.com/office/officeart/2005/8/layout/default"/>
    <dgm:cxn modelId="{8216B961-FC98-409E-8E63-07A8030685CA}" srcId="{E5C78120-DF73-4520-9929-64170E2B03C3}" destId="{AF99AF01-BAA8-4BE2-9EF8-D93C9053BBCB}" srcOrd="2" destOrd="0" parTransId="{F1F32FE2-7AFB-4F4A-A717-B3A81B534688}" sibTransId="{F59CE0A1-A971-4934-8995-FBF97D4E5120}"/>
    <dgm:cxn modelId="{5A68F72E-807A-6843-B182-835C5EFCC0DA}" type="presOf" srcId="{741F7BAA-3F68-4E49-A6CE-C54887E64318}" destId="{9B41FD16-DC75-452F-AFEA-6C08FF7B1C08}" srcOrd="0" destOrd="3" presId="urn:microsoft.com/office/officeart/2005/8/layout/default"/>
    <dgm:cxn modelId="{D3A2C3A2-356F-234A-867D-BC237363B991}" type="presOf" srcId="{8FB01D71-4EC7-416A-B309-BA0776555C12}" destId="{9B41FD16-DC75-452F-AFEA-6C08FF7B1C08}" srcOrd="0" destOrd="2" presId="urn:microsoft.com/office/officeart/2005/8/layout/default"/>
    <dgm:cxn modelId="{6C4B4C08-51CA-4972-AAD1-43EA0268C36D}" srcId="{AF99AF01-BAA8-4BE2-9EF8-D93C9053BBCB}" destId="{33C4259C-E045-4562-97E3-53C3A17F10B7}" srcOrd="0" destOrd="0" parTransId="{B63DC96A-4BEB-43D9-89BF-FDF3F1643DBA}" sibTransId="{2F88C3B6-7B3F-4ABC-825A-942C62EE7390}"/>
    <dgm:cxn modelId="{49099536-803A-447F-9A6C-0157819571B1}" srcId="{AF99AF01-BAA8-4BE2-9EF8-D93C9053BBCB}" destId="{0952FE29-D2F5-457B-833E-D7ECFE4746F9}" srcOrd="2" destOrd="0" parTransId="{ED73A33C-E2F4-4292-8AA4-6D773922C439}" sibTransId="{BE918FDC-FE3C-48EF-9BB8-E4A53083B91E}"/>
    <dgm:cxn modelId="{ABDCECD4-4606-7841-960E-3504B3AA12FB}" type="presOf" srcId="{33C4259C-E045-4562-97E3-53C3A17F10B7}" destId="{0E23F643-6DA2-47CA-9D19-08C37632C666}" srcOrd="0" destOrd="1" presId="urn:microsoft.com/office/officeart/2005/8/layout/default"/>
    <dgm:cxn modelId="{7165E6A9-EC50-DF4C-80A9-0BCE7987046D}" type="presOf" srcId="{0952FE29-D2F5-457B-833E-D7ECFE4746F9}" destId="{0E23F643-6DA2-47CA-9D19-08C37632C666}" srcOrd="0" destOrd="3" presId="urn:microsoft.com/office/officeart/2005/8/layout/default"/>
    <dgm:cxn modelId="{5A0C6A32-8F1D-8146-9485-236844C06F16}" type="presOf" srcId="{2D4647E7-61ED-4748-8C83-1FEC0E64F8D6}" destId="{79C6B86E-FAD1-4810-9BA6-B9BBE5092B31}" srcOrd="0" destOrd="0" presId="urn:microsoft.com/office/officeart/2005/8/layout/default"/>
    <dgm:cxn modelId="{33702EA8-B60B-4BF0-9143-EB6FC14690E4}" srcId="{E5C78120-DF73-4520-9929-64170E2B03C3}" destId="{2D4647E7-61ED-4748-8C83-1FEC0E64F8D6}" srcOrd="0" destOrd="0" parTransId="{94410B45-D7E3-4470-9861-8E65C6EE76E5}" sibTransId="{A66D4DB0-66BD-4C0D-933F-76EB57088859}"/>
    <dgm:cxn modelId="{A14F5C44-C0BD-D34C-BD4C-11B0E2243ED4}" type="presOf" srcId="{130F953C-9C0C-4910-A7B1-B7AF4CDFC00E}" destId="{9B41FD16-DC75-452F-AFEA-6C08FF7B1C08}" srcOrd="0" destOrd="0" presId="urn:microsoft.com/office/officeart/2005/8/layout/default"/>
    <dgm:cxn modelId="{DB9AFD52-FA4C-4AC2-86B0-6AE01C940BC0}" srcId="{130F953C-9C0C-4910-A7B1-B7AF4CDFC00E}" destId="{651C0FAD-4B64-4366-AA07-B5FA9E25E738}" srcOrd="0" destOrd="0" parTransId="{B75DAA79-9E6D-4D55-8447-036430E03725}" sibTransId="{9243E49D-49B6-42C4-AA4C-4EC84996BEDE}"/>
    <dgm:cxn modelId="{2FDC12D0-A95C-BF44-8496-2C9915E833A7}" type="presOf" srcId="{A0907B5B-FD3A-4134-BC8F-BFA242615F77}" destId="{9B41FD16-DC75-452F-AFEA-6C08FF7B1C08}" srcOrd="0" destOrd="4" presId="urn:microsoft.com/office/officeart/2005/8/layout/default"/>
    <dgm:cxn modelId="{691D5D54-BC71-1F45-B37F-01A439774684}" type="presOf" srcId="{A62FA0D4-F4D5-411A-8597-6968C413F7C9}" destId="{79C6B86E-FAD1-4810-9BA6-B9BBE5092B31}" srcOrd="0" destOrd="2" presId="urn:microsoft.com/office/officeart/2005/8/layout/default"/>
    <dgm:cxn modelId="{B561C7CD-338F-426F-9F7A-48D695729AD8}" srcId="{2D4647E7-61ED-4748-8C83-1FEC0E64F8D6}" destId="{09905797-080C-41D6-A561-89B19D3D6334}" srcOrd="0" destOrd="0" parTransId="{1037F6FD-C7A1-4816-A4FC-560A41879F91}" sibTransId="{9852776D-34C2-40D5-A6C4-584D7ECBC1A8}"/>
    <dgm:cxn modelId="{9432E490-9FF6-DF4F-8B01-C83096FC0996}" type="presOf" srcId="{AF99AF01-BAA8-4BE2-9EF8-D93C9053BBCB}" destId="{0E23F643-6DA2-47CA-9D19-08C37632C666}" srcOrd="0" destOrd="0" presId="urn:microsoft.com/office/officeart/2005/8/layout/default"/>
    <dgm:cxn modelId="{EE1F7096-028B-430C-9CFA-08230EC1DDAB}" srcId="{2D4647E7-61ED-4748-8C83-1FEC0E64F8D6}" destId="{A62FA0D4-F4D5-411A-8597-6968C413F7C9}" srcOrd="1" destOrd="0" parTransId="{4717DC40-2DB0-4F6C-83E7-9135A37ECC61}" sibTransId="{6F17F324-4D2F-48A2-9D29-43765C3D497D}"/>
    <dgm:cxn modelId="{8E9403D2-0B2A-C34A-834B-2AA339F38B17}" type="presParOf" srcId="{D5D2FAC1-8090-4374-8291-34CB2C3D5E8A}" destId="{79C6B86E-FAD1-4810-9BA6-B9BBE5092B31}" srcOrd="0" destOrd="0" presId="urn:microsoft.com/office/officeart/2005/8/layout/default"/>
    <dgm:cxn modelId="{038C51E4-F9FD-C447-A280-0A6A87EF7A03}" type="presParOf" srcId="{D5D2FAC1-8090-4374-8291-34CB2C3D5E8A}" destId="{6CC2DED7-9977-4D83-BB69-ADF3F5E0985E}" srcOrd="1" destOrd="0" presId="urn:microsoft.com/office/officeart/2005/8/layout/default"/>
    <dgm:cxn modelId="{E06DF244-4A43-DC43-B6A5-40AEC2921A99}" type="presParOf" srcId="{D5D2FAC1-8090-4374-8291-34CB2C3D5E8A}" destId="{9B41FD16-DC75-452F-AFEA-6C08FF7B1C08}" srcOrd="2" destOrd="0" presId="urn:microsoft.com/office/officeart/2005/8/layout/default"/>
    <dgm:cxn modelId="{43D798FB-9E51-354F-9549-CEC381F78418}" type="presParOf" srcId="{D5D2FAC1-8090-4374-8291-34CB2C3D5E8A}" destId="{81858B88-8353-4AF8-BA0D-DA9F57BA151E}" srcOrd="3" destOrd="0" presId="urn:microsoft.com/office/officeart/2005/8/layout/default"/>
    <dgm:cxn modelId="{D58F9F3F-264F-4042-A33D-4012DA0E177E}" type="presParOf" srcId="{D5D2FAC1-8090-4374-8291-34CB2C3D5E8A}" destId="{0E23F643-6DA2-47CA-9D19-08C37632C66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65AF6-E09E-4B87-90DA-096BD9B1E8CA}">
      <dsp:nvSpPr>
        <dsp:cNvPr id="0" name=""/>
        <dsp:cNvSpPr/>
      </dsp:nvSpPr>
      <dsp:spPr>
        <a:xfrm>
          <a:off x="71407" y="82101"/>
          <a:ext cx="3278500" cy="432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Thin-foil tube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71407" y="82101"/>
        <a:ext cx="3278500" cy="432000"/>
      </dsp:txXfrm>
    </dsp:sp>
    <dsp:sp modelId="{6ADDDC39-35AE-4D42-8A2F-AC195E3D8302}">
      <dsp:nvSpPr>
        <dsp:cNvPr id="0" name=""/>
        <dsp:cNvSpPr/>
      </dsp:nvSpPr>
      <dsp:spPr>
        <a:xfrm>
          <a:off x="34" y="542638"/>
          <a:ext cx="3278500" cy="15646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To be used with polarized gases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Moderate gas density </a:t>
          </a:r>
          <a14:m xmlns:a14="http://schemas.microsoft.com/office/drawing/2010/main"/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Length (~ 30 cm)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Estimated luminosity with polarized beam </a:t>
          </a:r>
          <a14:m xmlns:a14="http://schemas.microsoft.com/office/drawing/2010/main"/>
          <a:endParaRPr lang="en-US" sz="1500" kern="1200" dirty="0"/>
        </a:p>
      </dsp:txBody>
      <dsp:txXfrm>
        <a:off x="34" y="542638"/>
        <a:ext cx="3278500" cy="1564650"/>
      </dsp:txXfrm>
    </dsp:sp>
    <dsp:sp modelId="{E82527C7-247E-4728-9941-1BED10AA5214}">
      <dsp:nvSpPr>
        <dsp:cNvPr id="0" name=""/>
        <dsp:cNvSpPr/>
      </dsp:nvSpPr>
      <dsp:spPr>
        <a:xfrm>
          <a:off x="3737525" y="110638"/>
          <a:ext cx="3278500" cy="43200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3">
              <a:hueOff val="0"/>
              <a:satOff val="0"/>
              <a:lumOff val="-100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Jet Target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3737525" y="110638"/>
        <a:ext cx="3278500" cy="432000"/>
      </dsp:txXfrm>
    </dsp:sp>
    <dsp:sp modelId="{2F97678D-2004-41D0-96B3-1739A0B404F1}">
      <dsp:nvSpPr>
        <dsp:cNvPr id="0" name=""/>
        <dsp:cNvSpPr/>
      </dsp:nvSpPr>
      <dsp:spPr>
        <a:xfrm>
          <a:off x="3737525" y="542638"/>
          <a:ext cx="3278500" cy="15646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-20226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-202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Supersonic gas jet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Higher gas density </a:t>
          </a:r>
          <a14:m xmlns:a14="http://schemas.microsoft.com/office/drawing/2010/main"/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O(mm) target length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Estimated luminosity </a:t>
          </a:r>
          <a14:m xmlns:a14="http://schemas.microsoft.com/office/drawing/2010/main"/>
          <a:endParaRPr lang="en-US" sz="1500" kern="1200" dirty="0"/>
        </a:p>
      </dsp:txBody>
      <dsp:txXfrm>
        <a:off x="3737525" y="542638"/>
        <a:ext cx="3278500" cy="156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5CA00-654F-4644-A066-020336636517}">
      <dsp:nvSpPr>
        <dsp:cNvPr id="0" name=""/>
        <dsp:cNvSpPr/>
      </dsp:nvSpPr>
      <dsp:spPr>
        <a:xfrm>
          <a:off x="29" y="30881"/>
          <a:ext cx="2808764" cy="4608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solidFill>
                <a:schemeClr val="tx1"/>
              </a:solidFill>
            </a:rPr>
            <a:t>2 </a:t>
          </a:r>
          <a:r>
            <a:rPr lang="it-IT" sz="1800" kern="1200" dirty="0" err="1">
              <a:solidFill>
                <a:schemeClr val="tx1"/>
              </a:solidFill>
            </a:rPr>
            <a:t>Layer</a:t>
          </a:r>
          <a:r>
            <a:rPr lang="it-IT" sz="1800" kern="1200" dirty="0">
              <a:solidFill>
                <a:schemeClr val="tx1"/>
              </a:solidFill>
            </a:rPr>
            <a:t> </a:t>
          </a:r>
          <a:r>
            <a:rPr lang="it-IT" sz="1800" kern="1200" dirty="0" err="1">
              <a:solidFill>
                <a:schemeClr val="tx1"/>
              </a:solidFill>
            </a:rPr>
            <a:t>Hodoscope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" y="30881"/>
        <a:ext cx="2808764" cy="460800"/>
      </dsp:txXfrm>
    </dsp:sp>
    <dsp:sp modelId="{67F6C034-D693-477F-AD39-DD3B17457FEE}">
      <dsp:nvSpPr>
        <dsp:cNvPr id="0" name=""/>
        <dsp:cNvSpPr/>
      </dsp:nvSpPr>
      <dsp:spPr>
        <a:xfrm>
          <a:off x="29" y="491682"/>
          <a:ext cx="2808764" cy="1449360"/>
        </a:xfrm>
        <a:prstGeom prst="rect">
          <a:avLst/>
        </a:prstGeom>
        <a:solidFill>
          <a:schemeClr val="bg1">
            <a:lumMod val="95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Simple detector to </a:t>
          </a:r>
          <a:r>
            <a:rPr lang="en-US" sz="1600" kern="1200" dirty="0" smtClean="0"/>
            <a:t>build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Uniform and high position resolution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Moderate material thickness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Only 2 reconstructed points</a:t>
          </a:r>
        </a:p>
      </dsp:txBody>
      <dsp:txXfrm>
        <a:off x="29" y="491682"/>
        <a:ext cx="2808764" cy="1449360"/>
      </dsp:txXfrm>
    </dsp:sp>
    <dsp:sp modelId="{4FE8E169-69CB-436D-8D8A-36CB6687E71C}">
      <dsp:nvSpPr>
        <dsp:cNvPr id="0" name=""/>
        <dsp:cNvSpPr/>
      </dsp:nvSpPr>
      <dsp:spPr>
        <a:xfrm>
          <a:off x="3202020" y="30881"/>
          <a:ext cx="2808764" cy="460800"/>
        </a:xfrm>
        <a:prstGeom prst="rect">
          <a:avLst/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4400000"/>
              <a:satOff val="-60003"/>
              <a:lumOff val="5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solidFill>
                <a:schemeClr val="tx1"/>
              </a:solidFill>
            </a:rPr>
            <a:t>Short </a:t>
          </a:r>
          <a:r>
            <a:rPr lang="it-IT" sz="1800" kern="1200" dirty="0" err="1">
              <a:solidFill>
                <a:schemeClr val="tx1"/>
              </a:solidFill>
            </a:rPr>
            <a:t>drift</a:t>
          </a:r>
          <a:r>
            <a:rPr lang="it-IT" sz="1800" kern="1200" dirty="0">
              <a:solidFill>
                <a:schemeClr val="tx1"/>
              </a:solidFill>
            </a:rPr>
            <a:t> TPC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02020" y="30881"/>
        <a:ext cx="2808764" cy="460800"/>
      </dsp:txXfrm>
    </dsp:sp>
    <dsp:sp modelId="{EF04C6F1-E551-4CD9-BB58-5E0541338C76}">
      <dsp:nvSpPr>
        <dsp:cNvPr id="0" name=""/>
        <dsp:cNvSpPr/>
      </dsp:nvSpPr>
      <dsp:spPr>
        <a:xfrm>
          <a:off x="3202020" y="491682"/>
          <a:ext cx="2808764" cy="1449360"/>
        </a:xfrm>
        <a:prstGeom prst="rect">
          <a:avLst/>
        </a:prstGeom>
        <a:solidFill>
          <a:schemeClr val="accent2">
            <a:tint val="40000"/>
            <a:alpha val="90000"/>
            <a:hueOff val="-14400000"/>
            <a:satOff val="-45316"/>
            <a:lumOff val="1338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4400000"/>
              <a:satOff val="-45316"/>
              <a:lumOff val="133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More delicate to optimize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Worse single point resolution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Minimal material thickness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Multiple samples and full track reconstruction possible</a:t>
          </a:r>
        </a:p>
      </dsp:txBody>
      <dsp:txXfrm>
        <a:off x="3202020" y="491682"/>
        <a:ext cx="2808764" cy="1449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4A8BA-7577-4F2F-A2CF-C5F8A0414297}">
      <dsp:nvSpPr>
        <dsp:cNvPr id="0" name=""/>
        <dsp:cNvSpPr/>
      </dsp:nvSpPr>
      <dsp:spPr>
        <a:xfrm>
          <a:off x="0" y="243502"/>
          <a:ext cx="5915025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9072" tIns="270764" rIns="459072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>
              <a:latin typeface="+mn-lt"/>
            </a:rPr>
            <a:t>Low material budget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>
              <a:latin typeface="+mn-lt"/>
            </a:rPr>
            <a:t>Low cost for large area coverage</a:t>
          </a:r>
        </a:p>
      </dsp:txBody>
      <dsp:txXfrm>
        <a:off x="0" y="243502"/>
        <a:ext cx="5915025" cy="757575"/>
      </dsp:txXfrm>
    </dsp:sp>
    <dsp:sp modelId="{CC5F8800-EE14-4793-AAE5-18A6D3A45518}">
      <dsp:nvSpPr>
        <dsp:cNvPr id="0" name=""/>
        <dsp:cNvSpPr/>
      </dsp:nvSpPr>
      <dsp:spPr>
        <a:xfrm>
          <a:off x="295751" y="51622"/>
          <a:ext cx="4140517" cy="383760"/>
        </a:xfrm>
        <a:prstGeom prst="roundRect">
          <a:avLst/>
        </a:prstGeom>
        <a:solidFill>
          <a:schemeClr val="bg1">
            <a:lumMod val="8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502" tIns="0" rIns="15650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+mn-lt"/>
            </a:rPr>
            <a:t>Gas detectors</a:t>
          </a:r>
        </a:p>
      </dsp:txBody>
      <dsp:txXfrm>
        <a:off x="314485" y="70356"/>
        <a:ext cx="4103049" cy="346292"/>
      </dsp:txXfrm>
    </dsp:sp>
    <dsp:sp modelId="{079F4BB5-8288-44DF-9D3D-072DCF5FCE44}">
      <dsp:nvSpPr>
        <dsp:cNvPr id="0" name=""/>
        <dsp:cNvSpPr/>
      </dsp:nvSpPr>
      <dsp:spPr>
        <a:xfrm>
          <a:off x="0" y="1263157"/>
          <a:ext cx="5915025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-50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9072" tIns="270764" rIns="459072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>
              <a:latin typeface="+mn-lt"/>
            </a:rPr>
            <a:t>Modern gas amplification systems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+mn-lt"/>
            </a:rPr>
            <a:t>Resolution </a:t>
          </a:r>
          <a:r>
            <a:rPr lang="en-US" sz="1300" kern="1200" dirty="0">
              <a:latin typeface="+mn-lt"/>
            </a:rPr>
            <a:t>of the order of 50 </a:t>
          </a:r>
          <a:r>
            <a:rPr lang="el-GR" sz="1300" kern="1200" dirty="0">
              <a:latin typeface="+mn-lt"/>
            </a:rPr>
            <a:t>μ</a:t>
          </a:r>
          <a:r>
            <a:rPr lang="en-US" sz="1300" kern="1200" dirty="0">
              <a:latin typeface="+mn-lt"/>
            </a:rPr>
            <a:t>m achieved by several </a:t>
          </a:r>
          <a:r>
            <a:rPr lang="en-US" sz="1300" kern="1200" dirty="0" smtClean="0">
              <a:latin typeface="+mn-lt"/>
            </a:rPr>
            <a:t>detector groups</a:t>
          </a:r>
          <a:endParaRPr lang="en-US" sz="1300" kern="1200" dirty="0">
            <a:latin typeface="+mn-lt"/>
          </a:endParaRPr>
        </a:p>
      </dsp:txBody>
      <dsp:txXfrm>
        <a:off x="0" y="1263157"/>
        <a:ext cx="5915025" cy="757575"/>
      </dsp:txXfrm>
    </dsp:sp>
    <dsp:sp modelId="{F5B14321-FAB2-41EC-8FC4-5BDC8DF8C129}">
      <dsp:nvSpPr>
        <dsp:cNvPr id="0" name=""/>
        <dsp:cNvSpPr/>
      </dsp:nvSpPr>
      <dsp:spPr>
        <a:xfrm>
          <a:off x="295751" y="1071278"/>
          <a:ext cx="4140517" cy="383760"/>
        </a:xfrm>
        <a:prstGeom prst="roundRect">
          <a:avLst/>
        </a:prstGeom>
        <a:solidFill>
          <a:schemeClr val="bg1">
            <a:lumMod val="8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502" tIns="0" rIns="15650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+mn-lt"/>
            </a:rPr>
            <a:t>Micro Pattern Gas Detectors</a:t>
          </a:r>
        </a:p>
      </dsp:txBody>
      <dsp:txXfrm>
        <a:off x="314485" y="1090012"/>
        <a:ext cx="4103049" cy="346292"/>
      </dsp:txXfrm>
    </dsp:sp>
    <dsp:sp modelId="{0D6A8DF5-A8D0-47C7-83EF-14BA4C8F9301}">
      <dsp:nvSpPr>
        <dsp:cNvPr id="0" name=""/>
        <dsp:cNvSpPr/>
      </dsp:nvSpPr>
      <dsp:spPr>
        <a:xfrm>
          <a:off x="0" y="2282813"/>
          <a:ext cx="5915025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-100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9072" tIns="270764" rIns="459072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>
              <a:latin typeface="+mn-lt"/>
            </a:rPr>
            <a:t>Thin </a:t>
          </a:r>
          <a:r>
            <a:rPr lang="en-US" sz="1300" kern="1200" dirty="0" err="1">
              <a:latin typeface="+mn-lt"/>
            </a:rPr>
            <a:t>kapton</a:t>
          </a:r>
          <a:r>
            <a:rPr lang="en-US" sz="1300" kern="1200" dirty="0">
              <a:latin typeface="+mn-lt"/>
            </a:rPr>
            <a:t> foil coated with copper and pierced by microscopic holes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>
              <a:latin typeface="+mn-lt"/>
            </a:rPr>
            <a:t>Gas amplification in the holes</a:t>
          </a:r>
        </a:p>
      </dsp:txBody>
      <dsp:txXfrm>
        <a:off x="0" y="2282813"/>
        <a:ext cx="5915025" cy="757575"/>
      </dsp:txXfrm>
    </dsp:sp>
    <dsp:sp modelId="{AE2BC085-2848-4A27-9930-7AEDB209C7E9}">
      <dsp:nvSpPr>
        <dsp:cNvPr id="0" name=""/>
        <dsp:cNvSpPr/>
      </dsp:nvSpPr>
      <dsp:spPr>
        <a:xfrm>
          <a:off x="295751" y="2090933"/>
          <a:ext cx="4140517" cy="383760"/>
        </a:xfrm>
        <a:prstGeom prst="roundRect">
          <a:avLst/>
        </a:prstGeom>
        <a:solidFill>
          <a:schemeClr val="bg1">
            <a:lumMod val="8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502" tIns="0" rIns="15650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+mn-lt"/>
            </a:rPr>
            <a:t>Gas Electron Multiplier</a:t>
          </a:r>
        </a:p>
      </dsp:txBody>
      <dsp:txXfrm>
        <a:off x="314485" y="2109667"/>
        <a:ext cx="4103049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6B86E-FAD1-4810-9BA6-B9BBE5092B31}">
      <dsp:nvSpPr>
        <dsp:cNvPr id="0" name=""/>
        <dsp:cNvSpPr/>
      </dsp:nvSpPr>
      <dsp:spPr>
        <a:xfrm>
          <a:off x="0" y="770284"/>
          <a:ext cx="2478465" cy="14870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Two </a:t>
          </a:r>
          <a:r>
            <a:rPr lang="en-US" sz="1800" kern="1200" dirty="0"/>
            <a:t>Sensitive layers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The first centered on the focal plane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The second with a </a:t>
          </a:r>
          <a:r>
            <a:rPr lang="en-US" sz="1400" kern="1200" dirty="0" smtClean="0"/>
            <a:t>sizeable </a:t>
          </a:r>
          <a:r>
            <a:rPr lang="en-US" sz="1400" kern="1200" dirty="0"/>
            <a:t>lever arm to measure the angle</a:t>
          </a:r>
        </a:p>
      </dsp:txBody>
      <dsp:txXfrm>
        <a:off x="0" y="770284"/>
        <a:ext cx="2478465" cy="1487079"/>
      </dsp:txXfrm>
    </dsp:sp>
    <dsp:sp modelId="{9B41FD16-DC75-452F-AFEA-6C08FF7B1C08}">
      <dsp:nvSpPr>
        <dsp:cNvPr id="0" name=""/>
        <dsp:cNvSpPr/>
      </dsp:nvSpPr>
      <dsp:spPr>
        <a:xfrm>
          <a:off x="2726311" y="770284"/>
          <a:ext cx="2478465" cy="14870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-5000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-5000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-5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Reliable design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2 or 3 GEM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2D Strip </a:t>
          </a:r>
          <a:r>
            <a:rPr lang="en-US" sz="1400" kern="1200" dirty="0" smtClean="0"/>
            <a:t>read-out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Small drift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~ 0.7% radiation length</a:t>
          </a:r>
        </a:p>
      </dsp:txBody>
      <dsp:txXfrm>
        <a:off x="2726311" y="770284"/>
        <a:ext cx="2478465" cy="1487079"/>
      </dsp:txXfrm>
    </dsp:sp>
    <dsp:sp modelId="{0E23F643-6DA2-47CA-9D19-08C37632C666}">
      <dsp:nvSpPr>
        <dsp:cNvPr id="0" name=""/>
        <dsp:cNvSpPr/>
      </dsp:nvSpPr>
      <dsp:spPr>
        <a:xfrm>
          <a:off x="5452623" y="770284"/>
          <a:ext cx="2478465" cy="14870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-10000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-10000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-10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Optimization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Material reduction to improve angular measurement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Thin coated GEMs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Foil-based </a:t>
          </a:r>
          <a:r>
            <a:rPr lang="en-US" sz="1400" kern="1200" dirty="0"/>
            <a:t>readout plane</a:t>
          </a:r>
        </a:p>
      </dsp:txBody>
      <dsp:txXfrm>
        <a:off x="5452623" y="770284"/>
        <a:ext cx="2478465" cy="1487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7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597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138638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93742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7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18581" indent="-276377" defTabSz="898227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5510" indent="-221102" defTabSz="898227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7713" indent="-221102" defTabSz="898227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9917" indent="-221102" defTabSz="898227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2121" indent="-221102" defTabSz="898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4325" indent="-221102" defTabSz="898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16529" indent="-221102" defTabSz="898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58733" indent="-221102" defTabSz="89822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0BA73C-C665-284C-AAB3-1DF638883238}" type="slidenum">
              <a:rPr lang="fr-FR" b="0"/>
              <a:pPr eaLnBrk="1" hangingPunct="1"/>
              <a:t>12</a:t>
            </a:fld>
            <a:endParaRPr lang="fr-FR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5211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2363" y="1222375"/>
            <a:ext cx="4400550" cy="3300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target system is a multi stage evacuation system which will bring the vacuum quality to that typical</a:t>
            </a:r>
            <a:r>
              <a:rPr lang="en-US" baseline="0" dirty="0" smtClean="0"/>
              <a:t> of the beam pipe of (what is the density in the pipe).</a:t>
            </a:r>
          </a:p>
          <a:p>
            <a:r>
              <a:rPr lang="en-US" baseline="0" dirty="0" smtClean="0"/>
              <a:t>The inner target will be placed in a first expansion chamber connected to a set of powerful root pumps. The first chamber is then connected to 3 more pumping stages.</a:t>
            </a:r>
          </a:p>
          <a:p>
            <a:r>
              <a:rPr lang="en-US" dirty="0" smtClean="0"/>
              <a:t>In the inner part, the target will</a:t>
            </a:r>
            <a:r>
              <a:rPr lang="en-US" baseline="0" dirty="0" smtClean="0"/>
              <a:t> be made of a thin </a:t>
            </a:r>
            <a:r>
              <a:rPr lang="en-US" baseline="0" dirty="0" err="1" smtClean="0"/>
              <a:t>mylar</a:t>
            </a:r>
            <a:r>
              <a:rPr lang="en-US" baseline="0" dirty="0" smtClean="0"/>
              <a:t> foil with the inner part shaped as a pipe of (which diameter)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3D rendering from </a:t>
            </a:r>
            <a:r>
              <a:rPr lang="en-US" baseline="0" dirty="0" err="1" smtClean="0"/>
              <a:t>Comsol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Photo of the target mockup and 3d rendering of the target system</a:t>
            </a:r>
          </a:p>
          <a:p>
            <a:r>
              <a:rPr lang="en-US" baseline="0" dirty="0" smtClean="0"/>
              <a:t>Scheme of the pumping system with the number density in the pipe between the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BD117-51DF-4569-A78F-D6D90F8D3E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5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A41EA-0015-40D4-94C8-C535C92F17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4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/>
              <a:t>Let</a:t>
            </a:r>
            <a:r>
              <a:rPr lang="de-DE" sz="1600" dirty="0"/>
              <a:t> </a:t>
            </a:r>
            <a:r>
              <a:rPr lang="de-DE" sz="1600" dirty="0" err="1"/>
              <a:t>me</a:t>
            </a:r>
            <a:r>
              <a:rPr lang="de-DE" sz="1600" dirty="0"/>
              <a:t> </a:t>
            </a:r>
            <a:r>
              <a:rPr lang="de-DE" sz="1600" dirty="0" err="1"/>
              <a:t>briefly</a:t>
            </a:r>
            <a:r>
              <a:rPr lang="de-DE" sz="1600" dirty="0"/>
              <a:t> </a:t>
            </a:r>
            <a:r>
              <a:rPr lang="de-DE" sz="1600" dirty="0" err="1"/>
              <a:t>discuss</a:t>
            </a:r>
            <a:r>
              <a:rPr lang="de-DE" sz="1600" baseline="0" dirty="0"/>
              <a:t> </a:t>
            </a:r>
            <a:r>
              <a:rPr lang="de-DE" sz="1600" baseline="0" dirty="0" err="1"/>
              <a:t>the</a:t>
            </a:r>
            <a:r>
              <a:rPr lang="de-DE" sz="1600" baseline="0" dirty="0"/>
              <a:t> </a:t>
            </a:r>
            <a:r>
              <a:rPr lang="de-DE" sz="1600" baseline="0" dirty="0" err="1"/>
              <a:t>physics</a:t>
            </a:r>
            <a:r>
              <a:rPr lang="de-DE" sz="1600" baseline="0" dirty="0"/>
              <a:t> </a:t>
            </a:r>
            <a:r>
              <a:rPr lang="de-DE" sz="1600" baseline="0" dirty="0" err="1"/>
              <a:t>program</a:t>
            </a:r>
            <a:r>
              <a:rPr lang="de-DE" sz="1600" baseline="0" dirty="0"/>
              <a:t> </a:t>
            </a:r>
            <a:r>
              <a:rPr lang="de-DE" sz="1600" baseline="0" dirty="0" err="1"/>
              <a:t>of</a:t>
            </a:r>
            <a:r>
              <a:rPr lang="de-DE" sz="1600" baseline="0" dirty="0"/>
              <a:t> MAGIX</a:t>
            </a:r>
          </a:p>
          <a:p>
            <a:pPr eaLnBrk="1" hangingPunct="1"/>
            <a:r>
              <a:rPr lang="de-DE" sz="1600" baseline="0" dirty="0" err="1"/>
              <a:t>We</a:t>
            </a:r>
            <a:r>
              <a:rPr lang="de-DE" sz="1600" baseline="0" dirty="0"/>
              <a:t> </a:t>
            </a:r>
            <a:r>
              <a:rPr lang="de-DE" sz="1600" baseline="0" dirty="0" err="1"/>
              <a:t>have</a:t>
            </a:r>
            <a:r>
              <a:rPr lang="de-DE" sz="1600" baseline="0" dirty="0"/>
              <a:t> </a:t>
            </a:r>
            <a:r>
              <a:rPr lang="de-DE" sz="1600" baseline="0" dirty="0" err="1"/>
              <a:t>identified</a:t>
            </a:r>
            <a:r>
              <a:rPr lang="de-DE" sz="1600" baseline="0" dirty="0"/>
              <a:t> </a:t>
            </a:r>
            <a:r>
              <a:rPr lang="de-DE" sz="1600" baseline="0" dirty="0" err="1"/>
              <a:t>the</a:t>
            </a:r>
            <a:r>
              <a:rPr lang="de-DE" sz="1600" baseline="0" dirty="0"/>
              <a:t> </a:t>
            </a:r>
            <a:r>
              <a:rPr lang="de-DE" sz="1600" baseline="0" dirty="0" err="1"/>
              <a:t>following</a:t>
            </a:r>
            <a:r>
              <a:rPr lang="de-DE" sz="1600" baseline="0" dirty="0"/>
              <a:t> </a:t>
            </a:r>
            <a:r>
              <a:rPr lang="de-DE" sz="1600" baseline="0" dirty="0" err="1"/>
              <a:t>applications</a:t>
            </a:r>
            <a:r>
              <a:rPr lang="de-DE" sz="1600" baseline="0" dirty="0"/>
              <a:t>, </a:t>
            </a:r>
            <a:r>
              <a:rPr lang="de-DE" sz="1600" baseline="0" dirty="0" err="1"/>
              <a:t>which</a:t>
            </a:r>
            <a:r>
              <a:rPr lang="de-DE" sz="1600" baseline="0" dirty="0"/>
              <a:t> </a:t>
            </a:r>
            <a:r>
              <a:rPr lang="de-DE" sz="1600" baseline="0" dirty="0" err="1"/>
              <a:t>are</a:t>
            </a:r>
            <a:r>
              <a:rPr lang="de-DE" sz="1600" baseline="0" dirty="0"/>
              <a:t> </a:t>
            </a:r>
            <a:r>
              <a:rPr lang="de-DE" sz="1600" baseline="0" dirty="0" err="1"/>
              <a:t>spanning</a:t>
            </a:r>
            <a:r>
              <a:rPr lang="de-DE" sz="1600" baseline="0" dirty="0"/>
              <a:t> a </a:t>
            </a:r>
            <a:r>
              <a:rPr lang="de-DE" sz="1600" baseline="0" dirty="0" err="1"/>
              <a:t>relatively</a:t>
            </a:r>
            <a:r>
              <a:rPr lang="de-DE" sz="1600" baseline="0" dirty="0"/>
              <a:t> </a:t>
            </a:r>
            <a:r>
              <a:rPr lang="de-DE" sz="1600" baseline="0" dirty="0" err="1"/>
              <a:t>wide</a:t>
            </a:r>
            <a:r>
              <a:rPr lang="de-DE" sz="1600" baseline="0" dirty="0"/>
              <a:t> </a:t>
            </a:r>
            <a:r>
              <a:rPr lang="de-DE" sz="1600" baseline="0" dirty="0" err="1"/>
              <a:t>range</a:t>
            </a:r>
            <a:r>
              <a:rPr lang="de-DE" sz="1600" baseline="0" dirty="0"/>
              <a:t> </a:t>
            </a:r>
            <a:r>
              <a:rPr lang="de-DE" sz="1600" baseline="0" dirty="0" err="1"/>
              <a:t>from</a:t>
            </a:r>
            <a:r>
              <a:rPr lang="de-DE" sz="1600" baseline="0" dirty="0"/>
              <a:t> </a:t>
            </a:r>
            <a:r>
              <a:rPr lang="de-DE" sz="1600" baseline="0" dirty="0" err="1"/>
              <a:t>nuclear</a:t>
            </a:r>
            <a:r>
              <a:rPr lang="de-DE" sz="1600" baseline="0" dirty="0"/>
              <a:t> </a:t>
            </a:r>
            <a:r>
              <a:rPr lang="de-DE" sz="1600" baseline="0" dirty="0" err="1"/>
              <a:t>physics</a:t>
            </a:r>
            <a:r>
              <a:rPr lang="de-DE" sz="1600" baseline="0" dirty="0"/>
              <a:t> </a:t>
            </a:r>
            <a:r>
              <a:rPr lang="de-DE" sz="1600" baseline="0" dirty="0" err="1"/>
              <a:t>to</a:t>
            </a:r>
            <a:r>
              <a:rPr lang="de-DE" sz="1600" baseline="0" dirty="0"/>
              <a:t> </a:t>
            </a:r>
            <a:r>
              <a:rPr lang="de-DE" sz="1600" baseline="0" dirty="0" err="1"/>
              <a:t>particle</a:t>
            </a:r>
            <a:r>
              <a:rPr lang="de-DE" sz="1600" baseline="0" dirty="0"/>
              <a:t> </a:t>
            </a:r>
            <a:r>
              <a:rPr lang="de-DE" sz="1600" baseline="0" dirty="0" err="1"/>
              <a:t>physics</a:t>
            </a:r>
            <a:r>
              <a:rPr lang="de-DE" sz="1600" baseline="0" dirty="0"/>
              <a:t> </a:t>
            </a:r>
            <a:r>
              <a:rPr lang="de-DE" sz="1600" baseline="0" dirty="0" err="1"/>
              <a:t>searches</a:t>
            </a:r>
            <a:r>
              <a:rPr lang="de-DE" sz="1600" baseline="0" dirty="0"/>
              <a:t> BSM.</a:t>
            </a:r>
          </a:p>
          <a:p>
            <a:pPr eaLnBrk="1" hangingPunct="1"/>
            <a:endParaRPr lang="de-DE" sz="1600" baseline="0" dirty="0"/>
          </a:p>
          <a:p>
            <a:pPr eaLnBrk="1" hangingPunct="1"/>
            <a:r>
              <a:rPr lang="de-DE" sz="1600" baseline="0" dirty="0"/>
              <a:t>In </a:t>
            </a:r>
            <a:r>
              <a:rPr lang="de-DE" sz="1600" baseline="0" dirty="0" err="1"/>
              <a:t>this</a:t>
            </a:r>
            <a:r>
              <a:rPr lang="de-DE" sz="1600" baseline="0" dirty="0"/>
              <a:t> </a:t>
            </a:r>
            <a:r>
              <a:rPr lang="de-DE" sz="1600" baseline="0" dirty="0" err="1"/>
              <a:t>talk</a:t>
            </a:r>
            <a:r>
              <a:rPr lang="de-DE" sz="1600" baseline="0" dirty="0"/>
              <a:t> I will not </a:t>
            </a:r>
            <a:r>
              <a:rPr lang="de-DE" sz="1600" baseline="0" dirty="0" err="1"/>
              <a:t>dwell</a:t>
            </a:r>
            <a:r>
              <a:rPr lang="de-DE" sz="1600" baseline="0" dirty="0"/>
              <a:t> on </a:t>
            </a:r>
            <a:r>
              <a:rPr lang="de-DE" sz="1600" baseline="0" dirty="0" err="1"/>
              <a:t>the</a:t>
            </a:r>
            <a:r>
              <a:rPr lang="de-DE" sz="1600" baseline="0" dirty="0"/>
              <a:t> </a:t>
            </a:r>
            <a:r>
              <a:rPr lang="de-DE" sz="1600" baseline="0" dirty="0" err="1"/>
              <a:t>Few</a:t>
            </a:r>
            <a:r>
              <a:rPr lang="de-DE" sz="1600" baseline="0" dirty="0"/>
              <a:t> Body </a:t>
            </a:r>
            <a:r>
              <a:rPr lang="de-DE" sz="1600" baseline="0" dirty="0" err="1"/>
              <a:t>and</a:t>
            </a:r>
            <a:r>
              <a:rPr lang="de-DE" sz="1600" baseline="0" dirty="0"/>
              <a:t> </a:t>
            </a:r>
            <a:r>
              <a:rPr lang="de-DE" sz="1600" baseline="0" dirty="0" err="1"/>
              <a:t>Nuclear</a:t>
            </a:r>
            <a:r>
              <a:rPr lang="de-DE" sz="1600" baseline="0" dirty="0"/>
              <a:t> </a:t>
            </a:r>
            <a:r>
              <a:rPr lang="de-DE" sz="1600" baseline="0" dirty="0" err="1"/>
              <a:t>Physics</a:t>
            </a:r>
            <a:r>
              <a:rPr lang="de-DE" sz="1600" baseline="0" dirty="0"/>
              <a:t> </a:t>
            </a:r>
            <a:r>
              <a:rPr lang="de-DE" sz="1600" baseline="0" dirty="0" err="1"/>
              <a:t>aspects</a:t>
            </a:r>
            <a:r>
              <a:rPr lang="de-DE" sz="1600" baseline="0" dirty="0"/>
              <a:t> </a:t>
            </a:r>
            <a:r>
              <a:rPr lang="de-DE" sz="1600" baseline="0" dirty="0" err="1"/>
              <a:t>as</a:t>
            </a:r>
            <a:r>
              <a:rPr lang="de-DE" sz="1600" baseline="0" dirty="0"/>
              <a:t> </a:t>
            </a:r>
            <a:r>
              <a:rPr lang="de-DE" sz="1600" baseline="0" dirty="0" err="1"/>
              <a:t>they</a:t>
            </a:r>
            <a:r>
              <a:rPr lang="de-DE" sz="1600" baseline="0" dirty="0"/>
              <a:t> </a:t>
            </a:r>
            <a:r>
              <a:rPr lang="de-DE" sz="1600" baseline="0" dirty="0" err="1"/>
              <a:t>need</a:t>
            </a:r>
            <a:r>
              <a:rPr lang="de-DE" sz="1600" baseline="0" dirty="0"/>
              <a:t> </a:t>
            </a:r>
            <a:r>
              <a:rPr lang="de-DE" sz="1600" baseline="0" dirty="0" err="1"/>
              <a:t>to</a:t>
            </a:r>
            <a:r>
              <a:rPr lang="de-DE" sz="1600" baseline="0" dirty="0"/>
              <a:t> </a:t>
            </a:r>
            <a:r>
              <a:rPr lang="de-DE" sz="1600" baseline="0" dirty="0" err="1"/>
              <a:t>be</a:t>
            </a:r>
            <a:r>
              <a:rPr lang="de-DE" sz="1600" baseline="0" dirty="0"/>
              <a:t> </a:t>
            </a:r>
            <a:r>
              <a:rPr lang="de-DE" sz="1600" baseline="0" dirty="0" err="1"/>
              <a:t>further</a:t>
            </a:r>
            <a:r>
              <a:rPr lang="de-DE" sz="1600" baseline="0" dirty="0"/>
              <a:t> </a:t>
            </a:r>
            <a:r>
              <a:rPr lang="de-DE" sz="1600" baseline="0" dirty="0" err="1"/>
              <a:t>worked</a:t>
            </a:r>
            <a:r>
              <a:rPr lang="de-DE" sz="1600" baseline="0" dirty="0"/>
              <a:t> out </a:t>
            </a:r>
            <a:r>
              <a:rPr lang="de-DE" sz="1600" baseline="0" dirty="0" err="1"/>
              <a:t>and</a:t>
            </a:r>
            <a:r>
              <a:rPr lang="de-DE" sz="1600" baseline="0" dirty="0"/>
              <a:t> </a:t>
            </a:r>
            <a:r>
              <a:rPr lang="de-DE" sz="1600" baseline="0" dirty="0" err="1"/>
              <a:t>as</a:t>
            </a:r>
            <a:r>
              <a:rPr lang="de-DE" sz="1600" baseline="0" dirty="0"/>
              <a:t> </a:t>
            </a:r>
          </a:p>
          <a:p>
            <a:pPr eaLnBrk="1" hangingPunct="1"/>
            <a:r>
              <a:rPr lang="de-DE" sz="1600" baseline="0" dirty="0" err="1"/>
              <a:t>We</a:t>
            </a:r>
            <a:r>
              <a:rPr lang="de-DE" sz="1600" baseline="0" dirty="0"/>
              <a:t> </a:t>
            </a:r>
            <a:r>
              <a:rPr lang="de-DE" sz="1600" baseline="0" dirty="0" err="1"/>
              <a:t>would</a:t>
            </a:r>
            <a:r>
              <a:rPr lang="de-DE" sz="1600" baseline="0" dirty="0"/>
              <a:t> like </a:t>
            </a:r>
            <a:r>
              <a:rPr lang="de-DE" sz="1600" baseline="0" dirty="0" err="1"/>
              <a:t>to</a:t>
            </a:r>
            <a:r>
              <a:rPr lang="de-DE" sz="1600" baseline="0" dirty="0"/>
              <a:t> </a:t>
            </a:r>
            <a:r>
              <a:rPr lang="de-DE" sz="1600" baseline="0" dirty="0" err="1"/>
              <a:t>discuss</a:t>
            </a:r>
            <a:r>
              <a:rPr lang="de-DE" sz="1600" baseline="0" dirty="0"/>
              <a:t> </a:t>
            </a:r>
            <a:r>
              <a:rPr lang="de-DE" sz="1600" baseline="0" dirty="0" err="1"/>
              <a:t>these</a:t>
            </a:r>
            <a:r>
              <a:rPr lang="de-DE" sz="1600" baseline="0" dirty="0"/>
              <a:t> </a:t>
            </a:r>
            <a:r>
              <a:rPr lang="de-DE" sz="1600" baseline="0" dirty="0" err="1"/>
              <a:t>aspects</a:t>
            </a:r>
            <a:r>
              <a:rPr lang="de-DE" sz="1600" baseline="0" dirty="0"/>
              <a:t> at </a:t>
            </a:r>
            <a:r>
              <a:rPr lang="de-DE" sz="1600" baseline="0" dirty="0" err="1"/>
              <a:t>this</a:t>
            </a:r>
            <a:r>
              <a:rPr lang="de-DE" sz="1600" baseline="0" dirty="0"/>
              <a:t> </a:t>
            </a:r>
            <a:r>
              <a:rPr lang="de-DE" sz="1600" baseline="0"/>
              <a:t>workshop</a:t>
            </a:r>
            <a:endParaRPr lang="de-DE" sz="1600" baseline="0" dirty="0"/>
          </a:p>
        </p:txBody>
      </p:sp>
    </p:spTree>
    <p:extLst>
      <p:ext uri="{BB962C8B-B14F-4D97-AF65-F5344CB8AC3E}">
        <p14:creationId xmlns:p14="http://schemas.microsoft.com/office/powerpoint/2010/main" val="152113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302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225" y="6367463"/>
            <a:ext cx="808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de-DE" sz="1200"/>
              <a:t>Physik mit KLOE                                                                                                                                               </a:t>
            </a:r>
            <a:r>
              <a:rPr lang="en-US" sz="1200"/>
              <a:t>DPG 2003 T</a:t>
            </a:r>
            <a:r>
              <a:rPr lang="en-US" sz="1400"/>
              <a:t>übingen</a:t>
            </a:r>
            <a:endParaRPr lang="de-DE" sz="12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B879644-A07F-0843-B1B1-9EED5D15DFD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59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gi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86" y="1024470"/>
            <a:ext cx="7543800" cy="51477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73318" y="6272787"/>
            <a:ext cx="245516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 17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6102" y="6272787"/>
            <a:ext cx="474573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S. Caiazza - It's a kind of Magix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3346" y="6272787"/>
            <a:ext cx="480060" cy="365125"/>
          </a:xfrm>
          <a:prstGeom prst="rect">
            <a:avLst/>
          </a:prstGeom>
        </p:spPr>
        <p:txBody>
          <a:bodyPr/>
          <a:lstStyle/>
          <a:p>
            <a:fld id="{88A0CC85-DABC-46BA-AFD8-DC65CBFD1DB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1584" y="160876"/>
            <a:ext cx="7626096" cy="661851"/>
            <a:chOff x="1069848" y="0"/>
            <a:chExt cx="10168128" cy="661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52" r="78717" b="63810"/>
            <a:stretch/>
          </p:blipFill>
          <p:spPr>
            <a:xfrm>
              <a:off x="1069848" y="0"/>
              <a:ext cx="654014" cy="6618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21216" y="580089"/>
              <a:ext cx="9816760" cy="41824"/>
            </a:xfrm>
            <a:prstGeom prst="line">
              <a:avLst/>
            </a:prstGeom>
            <a:ln w="19050">
              <a:gradFill>
                <a:gsLst>
                  <a:gs pos="0">
                    <a:srgbClr val="373655"/>
                  </a:gs>
                  <a:gs pos="100000">
                    <a:srgbClr val="C1002D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319581" y="171079"/>
            <a:ext cx="6980612" cy="519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cap="all" baseline="0"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</a:defRPr>
            </a:lvl1pPr>
          </a:lstStyle>
          <a:p>
            <a:r>
              <a:rPr lang="en-US" sz="3200" b="1" cap="all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Slide</a:t>
            </a:r>
            <a:r>
              <a:rPr lang="en-US" sz="3200" b="1" cap="all" baseline="0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 Title</a:t>
            </a:r>
            <a:endParaRPr lang="en-US" sz="3200" b="1" cap="all" dirty="0">
              <a:ln w="0"/>
              <a:gradFill flip="none" rotWithShape="1">
                <a:gsLst>
                  <a:gs pos="0">
                    <a:srgbClr val="C1002D"/>
                  </a:gs>
                  <a:gs pos="100000">
                    <a:srgbClr val="373655"/>
                  </a:gs>
                </a:gsLst>
                <a:lin ang="108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647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agi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86" y="1024470"/>
            <a:ext cx="7543800" cy="51477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73318" y="6272787"/>
            <a:ext cx="245516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 17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6102" y="6272787"/>
            <a:ext cx="474573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S. Caiazza - It's a kind of Magix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3346" y="6272787"/>
            <a:ext cx="480060" cy="365125"/>
          </a:xfrm>
          <a:prstGeom prst="rect">
            <a:avLst/>
          </a:prstGeom>
        </p:spPr>
        <p:txBody>
          <a:bodyPr/>
          <a:lstStyle/>
          <a:p>
            <a:fld id="{88A0CC85-DABC-46BA-AFD8-DC65CBFD1DB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4883" y="160876"/>
            <a:ext cx="7626096" cy="661851"/>
            <a:chOff x="1069848" y="0"/>
            <a:chExt cx="10168128" cy="661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52" r="78717" b="63810"/>
            <a:stretch/>
          </p:blipFill>
          <p:spPr>
            <a:xfrm>
              <a:off x="1069848" y="0"/>
              <a:ext cx="654014" cy="6618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21216" y="580089"/>
              <a:ext cx="9816760" cy="41824"/>
            </a:xfrm>
            <a:prstGeom prst="line">
              <a:avLst/>
            </a:prstGeom>
            <a:ln w="19050">
              <a:gradFill>
                <a:gsLst>
                  <a:gs pos="0">
                    <a:srgbClr val="373655"/>
                  </a:gs>
                  <a:gs pos="100000">
                    <a:srgbClr val="C1002D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995730" y="179546"/>
            <a:ext cx="6980612" cy="519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cap="all" baseline="0"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</a:defRPr>
            </a:lvl1pPr>
          </a:lstStyle>
          <a:p>
            <a:r>
              <a:rPr lang="en-US" sz="3200" b="1" cap="all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Slide</a:t>
            </a:r>
            <a:r>
              <a:rPr lang="en-US" sz="3200" b="1" cap="all" baseline="0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 Title</a:t>
            </a:r>
            <a:endParaRPr lang="en-US" sz="3200" b="1" cap="all" dirty="0">
              <a:ln w="0"/>
              <a:gradFill flip="none" rotWithShape="1">
                <a:gsLst>
                  <a:gs pos="0">
                    <a:srgbClr val="C1002D"/>
                  </a:gs>
                  <a:gs pos="100000">
                    <a:srgbClr val="373655"/>
                  </a:gs>
                </a:gsLst>
                <a:lin ang="108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27" y="212904"/>
            <a:ext cx="712034" cy="5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6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101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530218" y="6457767"/>
            <a:ext cx="839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 err="1">
                <a:latin typeface="Calibri"/>
                <a:cs typeface="Calibri"/>
              </a:rPr>
              <a:t>Kees</a:t>
            </a:r>
            <a:r>
              <a:rPr lang="en-GB" sz="1200" i="1" dirty="0">
                <a:latin typeface="Calibri"/>
                <a:cs typeface="Calibri"/>
              </a:rPr>
              <a:t> de Jager				         </a:t>
            </a:r>
            <a:fld id="{67EFCC0F-3B54-2141-B6B3-11EE3D1044FF}" type="slidenum">
              <a:rPr lang="en-GB" sz="1200" smtClean="0">
                <a:latin typeface="Calibri"/>
                <a:cs typeface="Calibri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GB" sz="1200" baseline="0" dirty="0">
                <a:latin typeface="Calibri"/>
                <a:cs typeface="Calibri"/>
              </a:rPr>
              <a:t>                                          </a:t>
            </a:r>
            <a:r>
              <a:rPr lang="en-GB" sz="1200" i="1" dirty="0">
                <a:latin typeface="Calibri"/>
                <a:cs typeface="Calibri"/>
              </a:rPr>
              <a:t> </a:t>
            </a:r>
            <a:r>
              <a:rPr lang="en-GB" sz="1200" i="1" baseline="0" dirty="0">
                <a:latin typeface="Calibri"/>
                <a:cs typeface="Calibri"/>
              </a:rPr>
              <a:t>       Summary LEPP16 </a:t>
            </a:r>
            <a:endParaRPr lang="en-GB" sz="1200" i="1" dirty="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6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47" r:id="rId14"/>
    <p:sldLayoutId id="2147483748" r:id="rId15"/>
    <p:sldLayoutId id="2147483749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/>
              <a:t>Achim Denig 	                                                                                        gamma-gamma physics at BaBar</a:t>
            </a:r>
            <a:endParaRPr lang="de-DE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openxmlformats.org/officeDocument/2006/relationships/image" Target="../media/image32.png"/><Relationship Id="rId13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.xml"/><Relationship Id="rId1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image" Target="../media/image36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 bwMode="auto">
          <a:xfrm>
            <a:off x="282222" y="5664200"/>
            <a:ext cx="8565445" cy="1023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Titel 1"/>
          <p:cNvSpPr txBox="1">
            <a:spLocks/>
          </p:cNvSpPr>
          <p:nvPr/>
        </p:nvSpPr>
        <p:spPr bwMode="auto">
          <a:xfrm>
            <a:off x="866422" y="278437"/>
            <a:ext cx="8382000" cy="99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0000" lnSpcReduction="20000"/>
          </a:bodyPr>
          <a:lstStyle/>
          <a:p>
            <a:pPr marL="0" marR="0" lvl="0" indent="0" algn="l" defTabSz="45713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b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B60A2B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3318" y="5894268"/>
            <a:ext cx="2134349" cy="6558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" name="Rechteck 3"/>
          <p:cNvSpPr>
            <a:spLocks noChangeArrowheads="1"/>
          </p:cNvSpPr>
          <p:nvPr/>
        </p:nvSpPr>
        <p:spPr bwMode="auto">
          <a:xfrm>
            <a:off x="169191" y="5808790"/>
            <a:ext cx="4913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800" dirty="0">
                <a:solidFill>
                  <a:srgbClr val="404040"/>
                </a:solidFill>
                <a:latin typeface="Arial"/>
                <a:cs typeface="Arial"/>
              </a:rPr>
              <a:t>Kees de Jager</a:t>
            </a:r>
          </a:p>
          <a:p>
            <a:pPr algn="l"/>
            <a:r>
              <a:rPr lang="de-DE" sz="1800" dirty="0">
                <a:solidFill>
                  <a:srgbClr val="404040"/>
                </a:solidFill>
                <a:latin typeface="Arial"/>
                <a:cs typeface="Arial"/>
              </a:rPr>
              <a:t>LEPP16 Workshop </a:t>
            </a:r>
          </a:p>
          <a:p>
            <a:pPr algn="l"/>
            <a:r>
              <a:rPr lang="de-DE" sz="1800" dirty="0">
                <a:solidFill>
                  <a:srgbClr val="404040"/>
                </a:solidFill>
                <a:latin typeface="Arial"/>
                <a:cs typeface="Arial"/>
              </a:rPr>
              <a:t>Kupferberg, Mainz, April 4-7, 2016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4037039" y="309729"/>
            <a:ext cx="2860001" cy="433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" name="Bild 9" descr="Logo_Final_ohne_Zusatz_Variante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35" y="5832827"/>
            <a:ext cx="1556470" cy="899293"/>
          </a:xfrm>
          <a:prstGeom prst="rect">
            <a:avLst/>
          </a:prstGeom>
        </p:spPr>
      </p:pic>
      <p:pic>
        <p:nvPicPr>
          <p:cNvPr id="2" name="Picture 1" descr="sti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656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1955" y="4316193"/>
            <a:ext cx="86171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 dirty="0"/>
              <a:t>New Vistas in Low-Energy Precision Physics</a:t>
            </a:r>
          </a:p>
          <a:p>
            <a:r>
              <a:rPr lang="en-US" sz="3600" i="1" dirty="0"/>
              <a:t>LEPP16: Summary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in_n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55" y="858787"/>
            <a:ext cx="5862512" cy="4394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932" y="152400"/>
            <a:ext cx="4640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Nucleon </a:t>
            </a:r>
            <a:r>
              <a:rPr lang="en-US" sz="3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Polarizabilities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303" y="5252895"/>
            <a:ext cx="866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Detailed review of </a:t>
            </a:r>
            <a:r>
              <a:rPr lang="en-US" dirty="0" smtClean="0"/>
              <a:t>analysis of </a:t>
            </a:r>
            <a:r>
              <a:rPr lang="en-US" dirty="0"/>
              <a:t>Compton scattering to </a:t>
            </a:r>
            <a:r>
              <a:rPr lang="en-US" dirty="0" smtClean="0"/>
              <a:t>extract electric </a:t>
            </a:r>
            <a:r>
              <a:rPr lang="en-US" dirty="0"/>
              <a:t>and magnetic </a:t>
            </a:r>
            <a:endParaRPr lang="en-US" dirty="0" smtClean="0"/>
          </a:p>
          <a:p>
            <a:pPr algn="l"/>
            <a:r>
              <a:rPr lang="en-US" dirty="0" err="1"/>
              <a:t>p</a:t>
            </a:r>
            <a:r>
              <a:rPr lang="en-US" dirty="0" err="1" smtClean="0"/>
              <a:t>olarizabilities</a:t>
            </a:r>
            <a:r>
              <a:rPr lang="en-US" dirty="0" smtClean="0"/>
              <a:t> of </a:t>
            </a:r>
            <a:r>
              <a:rPr lang="en-US" dirty="0"/>
              <a:t>proton and neutron using </a:t>
            </a:r>
            <a:r>
              <a:rPr lang="en-US" dirty="0" smtClean="0"/>
              <a:t>Chiral </a:t>
            </a:r>
            <a:r>
              <a:rPr lang="en-US" dirty="0"/>
              <a:t>Perturbation Theory and </a:t>
            </a:r>
          </a:p>
          <a:p>
            <a:pPr algn="l"/>
            <a:r>
              <a:rPr lang="en-US" dirty="0"/>
              <a:t>Dispersion </a:t>
            </a:r>
            <a:r>
              <a:rPr lang="en-US" dirty="0" smtClean="0"/>
              <a:t>Relations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89361" y="1174220"/>
            <a:ext cx="1986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Judith McGovern</a:t>
            </a:r>
          </a:p>
        </p:txBody>
      </p:sp>
    </p:spTree>
    <p:extLst>
      <p:ext uri="{BB962C8B-B14F-4D97-AF65-F5344CB8AC3E}">
        <p14:creationId xmlns:p14="http://schemas.microsoft.com/office/powerpoint/2010/main" val="336723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0836" y="152400"/>
            <a:ext cx="559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Nucleon Spin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cs typeface="Comic Sans MS"/>
              </a:rPr>
              <a:t>Polarizabilities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77" y="1168400"/>
            <a:ext cx="4241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Font typeface="Arial"/>
              <a:buChar char="•"/>
            </a:pPr>
            <a:r>
              <a:rPr lang="en-US" dirty="0"/>
              <a:t>David </a:t>
            </a:r>
            <a:r>
              <a:rPr lang="en-US" dirty="0" err="1"/>
              <a:t>Hornridge</a:t>
            </a:r>
            <a:r>
              <a:rPr lang="en-US" dirty="0"/>
              <a:t> and Rory </a:t>
            </a:r>
            <a:r>
              <a:rPr lang="en-US" dirty="0" err="1"/>
              <a:t>Miskimen</a:t>
            </a:r>
            <a:endParaRPr lang="en-US" dirty="0"/>
          </a:p>
          <a:p>
            <a:pPr marL="228600" algn="l"/>
            <a:r>
              <a:rPr lang="en-US" dirty="0"/>
              <a:t>presented the new MAMI data on several nucleon spin </a:t>
            </a:r>
            <a:r>
              <a:rPr lang="en-US" dirty="0" err="1"/>
              <a:t>polarizabilities</a:t>
            </a:r>
            <a:endParaRPr lang="en-US" dirty="0"/>
          </a:p>
          <a:p>
            <a:pPr marL="228600" indent="-228600" algn="l">
              <a:buFont typeface="Arial"/>
              <a:buChar char="•"/>
            </a:pPr>
            <a:r>
              <a:rPr lang="en-US" dirty="0"/>
              <a:t>Good progress on development of active polarized target</a:t>
            </a:r>
          </a:p>
          <a:p>
            <a:pPr marL="228600" indent="-228600" algn="l">
              <a:buFont typeface="Arial"/>
              <a:buChar char="•"/>
            </a:pPr>
            <a:r>
              <a:rPr lang="en-US" dirty="0"/>
              <a:t>Goal is to determine all four spin </a:t>
            </a:r>
            <a:r>
              <a:rPr lang="en-US" dirty="0" err="1"/>
              <a:t>polarizabilities</a:t>
            </a:r>
            <a:endParaRPr lang="en-US" dirty="0"/>
          </a:p>
        </p:txBody>
      </p:sp>
      <p:pic>
        <p:nvPicPr>
          <p:cNvPr id="4" name="Picture 3" descr="Sigma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95" y="876300"/>
            <a:ext cx="4830805" cy="2882900"/>
          </a:xfrm>
          <a:prstGeom prst="rect">
            <a:avLst/>
          </a:prstGeom>
        </p:spPr>
      </p:pic>
      <p:pic>
        <p:nvPicPr>
          <p:cNvPr id="5" name="Picture 4" descr="Sigma2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3" y="3873500"/>
            <a:ext cx="7505347" cy="234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989" y="4166524"/>
            <a:ext cx="62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-25000" dirty="0" smtClean="0"/>
              <a:t>2x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73935" y="1170052"/>
            <a:ext cx="419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</a:t>
            </a:r>
            <a:r>
              <a:rPr lang="en-US" baseline="-25000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3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Image 2" descr="2016-NewVistas-ab-with-vcsq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9" y="939800"/>
            <a:ext cx="5368924" cy="536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66677" y="2491141"/>
            <a:ext cx="2958517" cy="295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400" dirty="0" err="1">
                <a:solidFill>
                  <a:srgbClr val="0000FF"/>
                </a:solidFill>
              </a:rPr>
              <a:t>Another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measurement</a:t>
            </a:r>
            <a:r>
              <a:rPr lang="fr-FR" sz="1400" dirty="0">
                <a:solidFill>
                  <a:srgbClr val="0000FF"/>
                </a:solidFill>
              </a:rPr>
              <a:t>   of    </a:t>
            </a:r>
            <a:r>
              <a:rPr lang="fr-FR" sz="1400" dirty="0">
                <a:solidFill>
                  <a:srgbClr val="FF0000"/>
                </a:solidFill>
                <a:latin typeface="Microsoft Sans Serif" charset="0"/>
                <a:sym typeface="Symbol" charset="0"/>
              </a:rPr>
              <a:t>α</a:t>
            </a:r>
            <a:r>
              <a:rPr lang="fr-FR" sz="1400" baseline="-25000" dirty="0">
                <a:solidFill>
                  <a:srgbClr val="FF0000"/>
                </a:solidFill>
                <a:latin typeface="Microsoft Sans Serif" charset="0"/>
              </a:rPr>
              <a:t>E</a:t>
            </a:r>
            <a:r>
              <a:rPr lang="fr-FR" sz="1400" dirty="0">
                <a:solidFill>
                  <a:srgbClr val="FF0000"/>
                </a:solidFill>
                <a:latin typeface="Microsoft Sans Serif" charset="0"/>
              </a:rPr>
              <a:t>(</a:t>
            </a:r>
            <a:r>
              <a:rPr lang="fr-FR" sz="1400" dirty="0">
                <a:solidFill>
                  <a:srgbClr val="FF0000"/>
                </a:solidFill>
              </a:rPr>
              <a:t>Q</a:t>
            </a:r>
            <a:r>
              <a:rPr lang="fr-FR" sz="1400" baseline="30000" dirty="0">
                <a:solidFill>
                  <a:srgbClr val="FF0000"/>
                </a:solidFill>
              </a:rPr>
              <a:t>2</a:t>
            </a:r>
            <a:r>
              <a:rPr lang="fr-FR" sz="1400" dirty="0">
                <a:solidFill>
                  <a:srgbClr val="FF0000"/>
                </a:solidFill>
                <a:latin typeface="Microsoft Sans Serif" charset="0"/>
              </a:rPr>
              <a:t>)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soon</a:t>
            </a:r>
            <a:r>
              <a:rPr lang="fr-FR" sz="1400" dirty="0">
                <a:solidFill>
                  <a:srgbClr val="0000FF"/>
                </a:solidFill>
              </a:rPr>
              <a:t> to come out </a:t>
            </a:r>
            <a:r>
              <a:rPr lang="fr-FR" sz="1400" dirty="0" err="1">
                <a:solidFill>
                  <a:srgbClr val="0000FF"/>
                </a:solidFill>
              </a:rPr>
              <a:t>at</a:t>
            </a:r>
            <a:r>
              <a:rPr lang="fr-FR" sz="1400" dirty="0">
                <a:solidFill>
                  <a:srgbClr val="0000FF"/>
                </a:solidFill>
              </a:rPr>
              <a:t>  </a:t>
            </a:r>
            <a:r>
              <a:rPr lang="fr-FR" sz="1400" dirty="0">
                <a:solidFill>
                  <a:srgbClr val="FF0000"/>
                </a:solidFill>
              </a:rPr>
              <a:t>Q</a:t>
            </a:r>
            <a:r>
              <a:rPr lang="fr-FR" sz="1400" baseline="30000" dirty="0">
                <a:solidFill>
                  <a:srgbClr val="FF0000"/>
                </a:solidFill>
              </a:rPr>
              <a:t>2</a:t>
            </a:r>
            <a:r>
              <a:rPr lang="fr-FR" sz="1400" dirty="0">
                <a:solidFill>
                  <a:srgbClr val="FF0000"/>
                </a:solidFill>
              </a:rPr>
              <a:t>=0.2</a:t>
            </a:r>
            <a:r>
              <a:rPr lang="fr-FR" sz="1400" dirty="0">
                <a:solidFill>
                  <a:srgbClr val="0000FF"/>
                </a:solidFill>
              </a:rPr>
              <a:t> GeV</a:t>
            </a:r>
            <a:r>
              <a:rPr lang="fr-FR" sz="1400" baseline="30000" dirty="0">
                <a:solidFill>
                  <a:srgbClr val="0000FF"/>
                </a:solidFill>
              </a:rPr>
              <a:t>2</a:t>
            </a:r>
            <a:r>
              <a:rPr lang="fr-FR" sz="1400" dirty="0" smtClean="0">
                <a:solidFill>
                  <a:srgbClr val="0000FF"/>
                </a:solidFill>
              </a:rPr>
              <a:t>:</a:t>
            </a:r>
            <a:endParaRPr lang="fr-FR" sz="14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sz="1200" dirty="0"/>
              <a:t>« </a:t>
            </a:r>
            <a:r>
              <a:rPr lang="fr-FR" sz="1200" dirty="0" err="1"/>
              <a:t>vcsDelta</a:t>
            </a:r>
            <a:r>
              <a:rPr lang="fr-FR" sz="1200" dirty="0"/>
              <a:t> » </a:t>
            </a:r>
            <a:r>
              <a:rPr lang="fr-FR" sz="1200" dirty="0" err="1"/>
              <a:t>experiment</a:t>
            </a:r>
            <a:r>
              <a:rPr lang="fr-FR" sz="1200" dirty="0"/>
              <a:t> </a:t>
            </a:r>
            <a:r>
              <a:rPr lang="fr-FR" sz="1200" dirty="0" err="1"/>
              <a:t>at</a:t>
            </a:r>
            <a:r>
              <a:rPr lang="fr-FR" sz="1200" dirty="0"/>
              <a:t> Mainz</a:t>
            </a:r>
          </a:p>
          <a:p>
            <a:pPr eaLnBrk="1" hangingPunct="1">
              <a:spcBef>
                <a:spcPct val="50000"/>
              </a:spcBef>
            </a:pPr>
            <a:r>
              <a:rPr lang="fr-FR" sz="1200" dirty="0"/>
              <a:t>(N</a:t>
            </a:r>
            <a:r>
              <a:rPr lang="fr-FR" sz="1200" dirty="0" smtClean="0"/>
              <a:t>. </a:t>
            </a:r>
            <a:r>
              <a:rPr lang="fr-FR" sz="1200" dirty="0" err="1" smtClean="0"/>
              <a:t>Sparveris</a:t>
            </a:r>
            <a:r>
              <a:rPr lang="fr-FR" sz="1200" dirty="0" smtClean="0"/>
              <a:t> </a:t>
            </a:r>
            <a:r>
              <a:rPr lang="fr-FR" sz="1200" dirty="0"/>
              <a:t>et al.</a:t>
            </a:r>
            <a:r>
              <a:rPr lang="fr-FR" sz="1200" dirty="0" smtClean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fr-FR" sz="1200" dirty="0" smtClean="0"/>
              <a:t>data </a:t>
            </a:r>
            <a:r>
              <a:rPr lang="fr-FR" sz="1200" dirty="0" err="1"/>
              <a:t>taken</a:t>
            </a:r>
            <a:r>
              <a:rPr lang="fr-FR" sz="1200" dirty="0"/>
              <a:t> in 2013   </a:t>
            </a:r>
          </a:p>
          <a:p>
            <a:pPr eaLnBrk="1" hangingPunct="1">
              <a:spcBef>
                <a:spcPct val="50000"/>
              </a:spcBef>
            </a:pPr>
            <a:r>
              <a:rPr lang="fr-FR" sz="1200" dirty="0"/>
              <a:t>W= </a:t>
            </a:r>
            <a:r>
              <a:rPr lang="fr-FR" sz="1200" dirty="0" err="1">
                <a:sym typeface="Symbol" charset="0"/>
              </a:rPr>
              <a:t>Δ</a:t>
            </a:r>
            <a:r>
              <a:rPr lang="fr-FR" sz="1200" dirty="0">
                <a:sym typeface="Symbol" charset="0"/>
              </a:rPr>
              <a:t>(1232)</a:t>
            </a:r>
            <a:r>
              <a:rPr lang="fr-FR" sz="1200" dirty="0"/>
              <a:t> </a:t>
            </a:r>
            <a:r>
              <a:rPr lang="fr-FR" sz="1200" dirty="0" err="1"/>
              <a:t>region</a:t>
            </a:r>
            <a:endParaRPr lang="fr-FR" sz="1200" dirty="0"/>
          </a:p>
          <a:p>
            <a:pPr eaLnBrk="1" hangingPunct="1">
              <a:spcBef>
                <a:spcPct val="50000"/>
              </a:spcBef>
            </a:pPr>
            <a:r>
              <a:rPr lang="fr-FR" sz="1200" dirty="0" err="1"/>
              <a:t>PhD</a:t>
            </a:r>
            <a:r>
              <a:rPr lang="fr-FR" sz="1200" dirty="0"/>
              <a:t> </a:t>
            </a:r>
            <a:r>
              <a:rPr lang="fr-FR" sz="1200" dirty="0" err="1"/>
              <a:t>Thesis</a:t>
            </a:r>
            <a:r>
              <a:rPr lang="fr-FR" sz="1200" dirty="0"/>
              <a:t> of </a:t>
            </a:r>
            <a:r>
              <a:rPr lang="fr-FR" sz="1200" dirty="0" err="1"/>
              <a:t>A.Blomberg</a:t>
            </a:r>
            <a:r>
              <a:rPr lang="fr-FR" sz="1200" dirty="0"/>
              <a:t> (Temple U.) </a:t>
            </a:r>
          </a:p>
          <a:p>
            <a:pPr eaLnBrk="1" hangingPunct="1">
              <a:spcBef>
                <a:spcPct val="50000"/>
              </a:spcBef>
            </a:pPr>
            <a:r>
              <a:rPr lang="fr-FR" sz="1200" dirty="0" err="1"/>
              <a:t>Asymmetry</a:t>
            </a:r>
            <a:r>
              <a:rPr lang="fr-FR" sz="1200" dirty="0"/>
              <a:t>  </a:t>
            </a:r>
            <a:r>
              <a:rPr lang="fr-FR" sz="1200" dirty="0" err="1"/>
              <a:t>between</a:t>
            </a:r>
            <a:r>
              <a:rPr lang="fr-FR" sz="1200" dirty="0"/>
              <a:t> (cross section </a:t>
            </a:r>
            <a:r>
              <a:rPr lang="fr-FR" sz="1200" dirty="0" err="1"/>
              <a:t>at</a:t>
            </a:r>
            <a:r>
              <a:rPr lang="fr-FR" sz="1200" dirty="0"/>
              <a:t> </a:t>
            </a:r>
            <a:r>
              <a:rPr lang="fr-FR" sz="1200" dirty="0" err="1">
                <a:sym typeface="Symbol" charset="0"/>
              </a:rPr>
              <a:t>θ</a:t>
            </a:r>
            <a:r>
              <a:rPr lang="fr-FR" sz="1200" dirty="0"/>
              <a:t> =180</a:t>
            </a:r>
            <a:r>
              <a:rPr lang="fr-FR" sz="1200" baseline="30000" dirty="0"/>
              <a:t>o</a:t>
            </a:r>
            <a:r>
              <a:rPr lang="fr-FR" sz="1200" dirty="0"/>
              <a:t> and </a:t>
            </a:r>
            <a:r>
              <a:rPr lang="fr-FR" sz="1200" dirty="0" err="1"/>
              <a:t>at</a:t>
            </a:r>
            <a:r>
              <a:rPr lang="fr-FR" sz="1200" dirty="0"/>
              <a:t> </a:t>
            </a:r>
            <a:r>
              <a:rPr lang="fr-FR" sz="1200" dirty="0" err="1">
                <a:sym typeface="Symbol" charset="0"/>
              </a:rPr>
              <a:t>θ</a:t>
            </a:r>
            <a:r>
              <a:rPr lang="fr-FR" sz="1200" dirty="0"/>
              <a:t> = 0</a:t>
            </a:r>
            <a:r>
              <a:rPr lang="fr-FR" sz="1200" baseline="30000" dirty="0"/>
              <a:t>o</a:t>
            </a:r>
            <a:r>
              <a:rPr lang="fr-FR" sz="1200" dirty="0"/>
              <a:t>) +  use the DR model  (</a:t>
            </a:r>
            <a:r>
              <a:rPr lang="fr-FR" sz="1200" dirty="0" err="1"/>
              <a:t>extracts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the CMR of  N </a:t>
            </a:r>
            <a:r>
              <a:rPr lang="fr-FR" sz="1200" dirty="0">
                <a:sym typeface="Symbol" charset="0"/>
              </a:rPr>
              <a:t>-&gt;  </a:t>
            </a:r>
            <a:r>
              <a:rPr lang="fr-FR" sz="1200" dirty="0" err="1">
                <a:sym typeface="Symbol" charset="0"/>
              </a:rPr>
              <a:t>Δ</a:t>
            </a:r>
            <a:r>
              <a:rPr lang="fr-FR" sz="1200" dirty="0">
                <a:sym typeface="Symbol" charset="0"/>
              </a:rPr>
              <a:t>  </a:t>
            </a:r>
            <a:r>
              <a:rPr lang="fr-FR" sz="1200" dirty="0"/>
              <a:t>transition).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52012" y="5896745"/>
            <a:ext cx="2462841" cy="33855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dirty="0">
                <a:solidFill>
                  <a:srgbClr val="00B050"/>
                </a:solidFill>
              </a:rPr>
              <a:t>Is </a:t>
            </a:r>
            <a:r>
              <a:rPr lang="fr-FR" sz="1600" dirty="0" err="1">
                <a:solidFill>
                  <a:srgbClr val="00B050"/>
                </a:solidFill>
              </a:rPr>
              <a:t>this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>
                <a:solidFill>
                  <a:srgbClr val="00B050"/>
                </a:solidFill>
              </a:rPr>
              <a:t>physical</a:t>
            </a:r>
            <a:r>
              <a:rPr lang="fr-FR" sz="1600" dirty="0">
                <a:solidFill>
                  <a:srgbClr val="00B050"/>
                </a:solidFill>
              </a:rPr>
              <a:t> or not ?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3098800" y="2415044"/>
            <a:ext cx="1531037" cy="361745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124200" y="4397703"/>
            <a:ext cx="1505637" cy="17236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401212" y="1938668"/>
            <a:ext cx="2462841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200"/>
              <a:t> Q</a:t>
            </a:r>
            <a:r>
              <a:rPr lang="fr-FR" sz="1200" baseline="30000"/>
              <a:t>2</a:t>
            </a:r>
            <a:r>
              <a:rPr lang="fr-FR" sz="1200"/>
              <a:t>=0.1  and 0.45 GeV</a:t>
            </a:r>
            <a:r>
              <a:rPr lang="fr-FR" sz="1200" baseline="30000"/>
              <a:t>2   </a:t>
            </a:r>
            <a:r>
              <a:rPr lang="fr-FR" sz="1200"/>
              <a:t>are still first-pass (preliminary)</a:t>
            </a:r>
            <a:endParaRPr lang="fr-FR" sz="1200" baseline="30000"/>
          </a:p>
        </p:txBody>
      </p:sp>
      <p:sp>
        <p:nvSpPr>
          <p:cNvPr id="3" name="Rectangle 2"/>
          <p:cNvSpPr/>
          <p:nvPr/>
        </p:nvSpPr>
        <p:spPr>
          <a:xfrm>
            <a:off x="139700" y="862281"/>
            <a:ext cx="2832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fr-FR" b="1" dirty="0">
                <a:solidFill>
                  <a:srgbClr val="A50021"/>
                </a:solidFill>
                <a:latin typeface="Arial" charset="0"/>
                <a:ea typeface="ＭＳ Ｐゴシック" charset="0"/>
              </a:rPr>
              <a:t>Electric and </a:t>
            </a:r>
            <a:r>
              <a:rPr lang="fr-FR" b="1" dirty="0" err="1">
                <a:solidFill>
                  <a:srgbClr val="A50021"/>
                </a:solidFill>
                <a:latin typeface="Arial" charset="0"/>
                <a:ea typeface="ＭＳ Ｐゴシック" charset="0"/>
              </a:rPr>
              <a:t>magnetic</a:t>
            </a:r>
            <a:r>
              <a:rPr lang="fr-FR" b="1" dirty="0">
                <a:solidFill>
                  <a:srgbClr val="A5002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solidFill>
                  <a:srgbClr val="A50021"/>
                </a:solidFill>
                <a:latin typeface="Arial" charset="0"/>
                <a:ea typeface="ＭＳ Ｐゴシック" charset="0"/>
              </a:rPr>
              <a:t>GPs</a:t>
            </a:r>
            <a:r>
              <a:rPr lang="fr-FR" b="1" dirty="0" smtClean="0">
                <a:solidFill>
                  <a:srgbClr val="A5002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b="1" dirty="0" err="1">
                <a:solidFill>
                  <a:srgbClr val="A50021"/>
                </a:solidFill>
                <a:latin typeface="Arial" charset="0"/>
                <a:ea typeface="ＭＳ Ｐゴシック" charset="0"/>
              </a:rPr>
              <a:t>with</a:t>
            </a:r>
            <a:r>
              <a:rPr lang="fr-FR" b="1" dirty="0">
                <a:solidFill>
                  <a:srgbClr val="A50021"/>
                </a:solidFill>
                <a:latin typeface="Arial" charset="0"/>
                <a:ea typeface="ＭＳ Ｐゴシック" charset="0"/>
              </a:rPr>
              <a:t> the new MAMI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3626" y="114300"/>
            <a:ext cx="5424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Virtual Compton Scattering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1685" y="35560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Helene </a:t>
            </a:r>
            <a:r>
              <a:rPr lang="en-US" dirty="0" err="1"/>
              <a:t>Fonvieille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 preferRelativeResize="0"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263" y="1590061"/>
            <a:ext cx="7767393" cy="26291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145"/>
          <p:cNvSpPr txBox="1">
            <a:spLocks/>
          </p:cNvSpPr>
          <p:nvPr/>
        </p:nvSpPr>
        <p:spPr>
          <a:xfrm>
            <a:off x="512592" y="1083518"/>
            <a:ext cx="7198889" cy="445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MESA — “</a:t>
            </a:r>
            <a:r>
              <a:rPr lang="de-DE" sz="2000" b="1" dirty="0"/>
              <a:t>M</a:t>
            </a:r>
            <a:r>
              <a:rPr lang="de-DE" sz="2000" dirty="0"/>
              <a:t>ainz </a:t>
            </a:r>
            <a:r>
              <a:rPr lang="de-DE" sz="2000" b="1" dirty="0" err="1"/>
              <a:t>E</a:t>
            </a:r>
            <a:r>
              <a:rPr lang="de-DE" sz="2000" dirty="0" err="1"/>
              <a:t>nergy-Recovering</a:t>
            </a:r>
            <a:r>
              <a:rPr lang="de-DE" sz="2000" dirty="0"/>
              <a:t> </a:t>
            </a:r>
            <a:r>
              <a:rPr lang="de-DE" sz="2000" b="1" dirty="0" err="1"/>
              <a:t>S</a:t>
            </a:r>
            <a:r>
              <a:rPr lang="de-DE" sz="2000" dirty="0" err="1"/>
              <a:t>uperconducting</a:t>
            </a:r>
            <a:r>
              <a:rPr lang="de-DE" sz="2000" dirty="0"/>
              <a:t> </a:t>
            </a:r>
            <a:r>
              <a:rPr lang="de-DE" sz="2000" b="1" dirty="0" err="1"/>
              <a:t>A</a:t>
            </a:r>
            <a:r>
              <a:rPr lang="de-DE" sz="2000" dirty="0" err="1"/>
              <a:t>ccelerator</a:t>
            </a:r>
            <a:endParaRPr lang="de-DE" sz="2000" dirty="0"/>
          </a:p>
        </p:txBody>
      </p:sp>
      <p:grpSp>
        <p:nvGrpSpPr>
          <p:cNvPr id="4" name="Group 153"/>
          <p:cNvGrpSpPr>
            <a:grpSpLocks noChangeAspect="1"/>
          </p:cNvGrpSpPr>
          <p:nvPr/>
        </p:nvGrpSpPr>
        <p:grpSpPr>
          <a:xfrm>
            <a:off x="921757" y="2796100"/>
            <a:ext cx="1005791" cy="1933700"/>
            <a:chOff x="284166" y="-25400"/>
            <a:chExt cx="1436840" cy="2762427"/>
          </a:xfrm>
        </p:grpSpPr>
        <p:pic>
          <p:nvPicPr>
            <p:cNvPr id="5" name="Bild 1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8499" y="-25400"/>
              <a:ext cx="1320801" cy="1320800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3734"/>
                </a:srgbClr>
              </a:outerShdw>
            </a:effectLst>
          </p:spPr>
        </p:pic>
        <p:sp>
          <p:nvSpPr>
            <p:cNvPr id="6" name="Shape 152"/>
            <p:cNvSpPr/>
            <p:nvPr/>
          </p:nvSpPr>
          <p:spPr>
            <a:xfrm>
              <a:off x="284166" y="2062850"/>
              <a:ext cx="1436840" cy="674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5275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 b="1">
                  <a:solidFill>
                    <a:srgbClr val="F757F6"/>
                  </a:solidFill>
                </a:defRPr>
              </a:lvl1pPr>
            </a:lstStyle>
            <a:p>
              <a:r>
                <a:rPr sz="2400" dirty="0"/>
                <a:t>MAGIX</a:t>
              </a:r>
            </a:p>
          </p:txBody>
        </p:sp>
      </p:grpSp>
      <p:grpSp>
        <p:nvGrpSpPr>
          <p:cNvPr id="15" name="Group 149"/>
          <p:cNvGrpSpPr/>
          <p:nvPr/>
        </p:nvGrpSpPr>
        <p:grpSpPr>
          <a:xfrm>
            <a:off x="2781687" y="5378531"/>
            <a:ext cx="5098724" cy="453176"/>
            <a:chOff x="0" y="6008"/>
            <a:chExt cx="5098723" cy="453175"/>
          </a:xfrm>
        </p:grpSpPr>
        <p:sp>
          <p:nvSpPr>
            <p:cNvPr id="16" name="Shape 146"/>
            <p:cNvSpPr/>
            <p:nvPr/>
          </p:nvSpPr>
          <p:spPr>
            <a:xfrm>
              <a:off x="0" y="48815"/>
              <a:ext cx="2693070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Beam energy:   105 </a:t>
              </a:r>
              <a:r>
                <a:rPr sz="2000" dirty="0" smtClean="0"/>
                <a:t>MeV</a:t>
              </a:r>
              <a:endParaRPr sz="2000" dirty="0"/>
            </a:p>
          </p:txBody>
        </p:sp>
        <p:sp>
          <p:nvSpPr>
            <p:cNvPr id="17" name="Shape 147"/>
            <p:cNvSpPr/>
            <p:nvPr/>
          </p:nvSpPr>
          <p:spPr>
            <a:xfrm>
              <a:off x="3097950" y="6008"/>
              <a:ext cx="2000773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Current:   </a:t>
              </a:r>
              <a:r>
                <a:rPr lang="en-US" sz="2000" dirty="0"/>
                <a:t>1–</a:t>
              </a:r>
              <a:r>
                <a:rPr sz="2000" dirty="0"/>
                <a:t>2 mA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40152" y="165100"/>
            <a:ext cx="74959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Low-energy precision physics at Mainz</a:t>
            </a:r>
            <a:endParaRPr lang="en-US" sz="3200" dirty="0"/>
          </a:p>
        </p:txBody>
      </p:sp>
      <p:pic>
        <p:nvPicPr>
          <p:cNvPr id="20" name="Bild 11" descr="Bildschirmfoto 2016-02-22 um 18.49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4660900"/>
            <a:ext cx="1854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1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82498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/>
              <a:t>The </a:t>
            </a:r>
            <a:r>
              <a:rPr lang="en-US" sz="3600" b="1" dirty="0" err="1">
                <a:solidFill>
                  <a:srgbClr val="FF0000"/>
                </a:solidFill>
              </a:rPr>
              <a:t>MA</a:t>
            </a:r>
            <a:r>
              <a:rPr lang="en-US" sz="3600" i="1" dirty="0" err="1"/>
              <a:t>inz</a:t>
            </a:r>
            <a:r>
              <a:rPr lang="en-US" sz="3600" i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i="1" dirty="0"/>
              <a:t>as 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i="1" dirty="0"/>
              <a:t>nternal Gas </a:t>
            </a:r>
            <a:r>
              <a:rPr lang="en-US" sz="3600" i="1" dirty="0" err="1"/>
              <a:t>E</a:t>
            </a:r>
            <a:r>
              <a:rPr lang="en-US" sz="3600" b="1" dirty="0" err="1">
                <a:solidFill>
                  <a:srgbClr val="FF0000"/>
                </a:solidFill>
              </a:rPr>
              <a:t>X</a:t>
            </a:r>
            <a:r>
              <a:rPr lang="en-US" sz="3600" i="1" dirty="0" err="1"/>
              <a:t>periment</a:t>
            </a:r>
            <a:r>
              <a:rPr lang="en-US" sz="3600" i="1" dirty="0"/>
              <a:t>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408903" y="3374621"/>
            <a:ext cx="3869869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High-resolution </a:t>
            </a:r>
            <a:r>
              <a:rPr lang="en-GB" sz="1800" b="1" dirty="0">
                <a:solidFill>
                  <a:srgbClr val="000090"/>
                </a:solidFill>
                <a:latin typeface="Calibri"/>
                <a:cs typeface="Calibri"/>
              </a:rPr>
              <a:t>spectrometers MAGIX: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double arm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compact design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momentum resolution: </a:t>
            </a:r>
            <a:r>
              <a:rPr lang="en-GB" sz="1800" dirty="0" err="1">
                <a:solidFill>
                  <a:srgbClr val="000090"/>
                </a:solidFill>
                <a:latin typeface="Calibri"/>
                <a:cs typeface="Calibri"/>
              </a:rPr>
              <a:t>Δp/p</a:t>
            </a: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&lt; 10</a:t>
            </a:r>
            <a:r>
              <a:rPr lang="en-GB" sz="1800" baseline="30000" dirty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</a:p>
          <a:p>
            <a:pPr algn="l"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acceptance: ±50 </a:t>
            </a:r>
            <a:r>
              <a:rPr lang="en-GB" sz="1800" dirty="0" err="1">
                <a:solidFill>
                  <a:srgbClr val="000090"/>
                </a:solidFill>
                <a:latin typeface="Calibri"/>
                <a:cs typeface="Calibri"/>
              </a:rPr>
              <a:t>mrad</a:t>
            </a: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GEM-based focal plane detectors</a:t>
            </a:r>
          </a:p>
          <a:p>
            <a:pPr algn="l">
              <a:spcAft>
                <a:spcPts val="6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Gas Jet or polarized T-shaped target</a:t>
            </a: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endParaRPr lang="en-GB" sz="1800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</a:pPr>
            <a:endParaRPr lang="en-GB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4" y="2881284"/>
            <a:ext cx="3221843" cy="2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Gerade Verbindung mit Pfeil 10"/>
          <p:cNvCxnSpPr/>
          <p:nvPr/>
        </p:nvCxnSpPr>
        <p:spPr>
          <a:xfrm rot="5400000">
            <a:off x="2258099" y="3696910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11"/>
          <p:cNvSpPr txBox="1"/>
          <p:nvPr/>
        </p:nvSpPr>
        <p:spPr>
          <a:xfrm>
            <a:off x="1680027" y="2778486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4C4C4C"/>
                </a:solidFill>
                <a:latin typeface="Calibri"/>
                <a:cs typeface="Calibri"/>
              </a:rPr>
              <a:t>      windowless</a:t>
            </a:r>
          </a:p>
          <a:p>
            <a:pPr algn="l"/>
            <a:r>
              <a:rPr lang="en-US" sz="1600" dirty="0">
                <a:solidFill>
                  <a:srgbClr val="4C4C4C"/>
                </a:solidFill>
                <a:latin typeface="Calibri"/>
                <a:cs typeface="Calibri"/>
              </a:rPr>
              <a:t>      internal gas</a:t>
            </a:r>
          </a:p>
          <a:p>
            <a:pPr algn="l"/>
            <a:r>
              <a:rPr lang="en-US" sz="1600" dirty="0">
                <a:solidFill>
                  <a:srgbClr val="4C4C4C"/>
                </a:solidFill>
                <a:latin typeface="Calibri"/>
                <a:cs typeface="Calibri"/>
              </a:rPr>
              <a:t>        target</a:t>
            </a:r>
          </a:p>
        </p:txBody>
      </p:sp>
      <p:cxnSp>
        <p:nvCxnSpPr>
          <p:cNvPr id="42" name="Gerade Verbindung mit Pfeil 41"/>
          <p:cNvCxnSpPr/>
          <p:nvPr/>
        </p:nvCxnSpPr>
        <p:spPr bwMode="auto">
          <a:xfrm flipV="1">
            <a:off x="414435" y="5011819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feld 43"/>
          <p:cNvSpPr txBox="1"/>
          <p:nvPr/>
        </p:nvSpPr>
        <p:spPr>
          <a:xfrm>
            <a:off x="687218" y="5429757"/>
            <a:ext cx="100099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1 mA 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  <a:p>
            <a:r>
              <a:rPr lang="en-GB" sz="1600" dirty="0">
                <a:solidFill>
                  <a:srgbClr val="B50000"/>
                </a:solidFill>
                <a:latin typeface="Calibri"/>
                <a:cs typeface="Calibri"/>
              </a:rPr>
              <a:t>ERL beam</a:t>
            </a:r>
          </a:p>
        </p:txBody>
      </p:sp>
      <p:sp>
        <p:nvSpPr>
          <p:cNvPr id="45" name="Rechteck 44"/>
          <p:cNvSpPr/>
          <p:nvPr/>
        </p:nvSpPr>
        <p:spPr>
          <a:xfrm>
            <a:off x="92178" y="1106935"/>
            <a:ext cx="6612457" cy="132343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b="1" dirty="0">
                <a:latin typeface="Calibri"/>
                <a:cs typeface="Calibri"/>
              </a:rPr>
              <a:t>Operation of a high-intensity ERL beam</a:t>
            </a:r>
          </a:p>
          <a:p>
            <a:r>
              <a:rPr lang="en-GB" b="1" dirty="0">
                <a:latin typeface="Calibri"/>
                <a:cs typeface="Calibri"/>
              </a:rPr>
              <a:t>in conjunction </a:t>
            </a:r>
            <a:r>
              <a:rPr lang="en-GB" b="1" dirty="0" smtClean="0">
                <a:latin typeface="Calibri"/>
                <a:cs typeface="Calibri"/>
              </a:rPr>
              <a:t>with a </a:t>
            </a:r>
            <a:r>
              <a:rPr lang="en-GB" b="1" dirty="0">
                <a:latin typeface="Calibri"/>
                <a:cs typeface="Calibri"/>
              </a:rPr>
              <a:t>light internal target</a:t>
            </a:r>
          </a:p>
          <a:p>
            <a:pPr marL="342900" indent="-342900">
              <a:buFont typeface="Wingdings" charset="2"/>
              <a:buChar char="à"/>
            </a:pP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novel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technique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in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nuclear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and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particle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physics</a:t>
            </a:r>
            <a:endParaRPr lang="de-DE" b="1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for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at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low-energy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frontier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Standard Model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Sechseck 13"/>
          <p:cNvSpPr/>
          <p:nvPr/>
        </p:nvSpPr>
        <p:spPr bwMode="auto">
          <a:xfrm>
            <a:off x="6578828" y="5720877"/>
            <a:ext cx="214598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Sabato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 Stefano </a:t>
            </a: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Caiazza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1" name="Bild 11" descr="Bildschirmfoto 2016-02-22 um 18.49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1168400"/>
            <a:ext cx="18542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6826" y="152400"/>
            <a:ext cx="4847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Gas Targets for MAGIX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357188" y="4205288"/>
            <a:ext cx="8596312" cy="23860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None/>
            </a:pPr>
            <a:r>
              <a:rPr lang="de-DE" altLang="de-DE" sz="2800" dirty="0" err="1"/>
              <a:t>Production</a:t>
            </a:r>
            <a:r>
              <a:rPr lang="de-DE" altLang="de-DE" sz="2800" dirty="0"/>
              <a:t> </a:t>
            </a:r>
            <a:r>
              <a:rPr lang="de-DE" altLang="de-DE" sz="2800" dirty="0" err="1"/>
              <a:t>of</a:t>
            </a:r>
            <a:r>
              <a:rPr lang="de-DE" altLang="de-DE" sz="2800" dirty="0"/>
              <a:t> Cluster-Jet </a:t>
            </a:r>
            <a:r>
              <a:rPr lang="de-DE" altLang="de-DE" sz="2800" dirty="0" err="1"/>
              <a:t>Beams</a:t>
            </a:r>
            <a:endParaRPr lang="de-DE" altLang="de-DE" sz="2000" dirty="0"/>
          </a:p>
          <a:p>
            <a:pPr eaLnBrk="1" hangingPunct="1"/>
            <a:r>
              <a:rPr lang="de-DE" altLang="de-DE" sz="2000" dirty="0"/>
              <a:t>Expansion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croygenic</a:t>
            </a:r>
            <a:r>
              <a:rPr lang="de-DE" altLang="de-DE" sz="2000" dirty="0"/>
              <a:t> gas/liquid </a:t>
            </a:r>
            <a:r>
              <a:rPr lang="de-DE" altLang="de-DE" sz="2000" dirty="0" err="1" smtClean="0"/>
              <a:t>through</a:t>
            </a:r>
            <a:r>
              <a:rPr lang="de-DE" altLang="de-DE" sz="2000" dirty="0" smtClean="0"/>
              <a:t> a </a:t>
            </a:r>
            <a:r>
              <a:rPr lang="de-DE" altLang="de-DE" sz="2000" dirty="0" err="1"/>
              <a:t>fine</a:t>
            </a:r>
            <a:r>
              <a:rPr lang="de-DE" altLang="de-DE" sz="2000" dirty="0"/>
              <a:t> (e.g. </a:t>
            </a:r>
            <a:r>
              <a:rPr lang="de-DE" altLang="de-DE" sz="2000" dirty="0" err="1"/>
              <a:t>Ø</a:t>
            </a:r>
            <a:r>
              <a:rPr lang="de-DE" altLang="de-DE" sz="2000" dirty="0"/>
              <a:t> 30 µm) Laval </a:t>
            </a:r>
            <a:r>
              <a:rPr lang="de-DE" altLang="de-DE" sz="2000" dirty="0" err="1" smtClean="0"/>
              <a:t>nozzle</a:t>
            </a:r>
            <a:endParaRPr lang="de-DE" altLang="de-DE" sz="2000" dirty="0"/>
          </a:p>
          <a:p>
            <a:pPr eaLnBrk="1" hangingPunct="1"/>
            <a:r>
              <a:rPr lang="de-DE" altLang="de-DE" sz="2000" dirty="0" err="1"/>
              <a:t>Condensation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gas </a:t>
            </a:r>
            <a:r>
              <a:rPr lang="de-DE" altLang="de-DE" sz="2000" dirty="0" err="1"/>
              <a:t>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spraying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liquid </a:t>
            </a:r>
          </a:p>
          <a:p>
            <a:pPr lvl="1" eaLnBrk="1" hangingPunct="1"/>
            <a:r>
              <a:rPr lang="de-DE" altLang="de-DE" sz="2000" dirty="0" err="1"/>
              <a:t>formation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nano-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micro</a:t>
            </a:r>
            <a:r>
              <a:rPr lang="de-DE" altLang="de-DE" sz="2000" dirty="0"/>
              <a:t>-meter </a:t>
            </a:r>
            <a:r>
              <a:rPr lang="de-DE" altLang="de-DE" sz="2000" dirty="0" err="1"/>
              <a:t>sized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particles</a:t>
            </a:r>
            <a:endParaRPr lang="de-DE" altLang="de-DE" sz="2000" dirty="0"/>
          </a:p>
          <a:p>
            <a:pPr lvl="1" eaLnBrk="1" hangingPunct="1"/>
            <a:r>
              <a:rPr lang="de-DE" altLang="de-DE" sz="2000" dirty="0"/>
              <a:t>quasi-</a:t>
            </a:r>
            <a:r>
              <a:rPr lang="de-DE" altLang="de-DE" sz="2000" dirty="0" err="1"/>
              <a:t>homogeneous</a:t>
            </a:r>
            <a:r>
              <a:rPr lang="de-DE" altLang="de-DE" sz="2000" dirty="0"/>
              <a:t> beam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1000" y="946716"/>
            <a:ext cx="7340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de-DE" altLang="de-DE" sz="2800" dirty="0" err="1"/>
              <a:t>Production</a:t>
            </a:r>
            <a:r>
              <a:rPr lang="de-DE" altLang="de-DE" sz="2800" dirty="0"/>
              <a:t> </a:t>
            </a:r>
            <a:r>
              <a:rPr lang="de-DE" altLang="de-DE" sz="2800" dirty="0" err="1"/>
              <a:t>of</a:t>
            </a:r>
            <a:r>
              <a:rPr lang="de-DE" altLang="de-DE" sz="2800" dirty="0"/>
              <a:t> Gas-Jet </a:t>
            </a:r>
            <a:r>
              <a:rPr lang="de-DE" altLang="de-DE" sz="2800" dirty="0" err="1"/>
              <a:t>Beams</a:t>
            </a:r>
            <a:endParaRPr lang="de-DE" altLang="de-DE" sz="2800" dirty="0"/>
          </a:p>
          <a:p>
            <a:pPr marL="342900" indent="-342900" algn="l" eaLnBrk="1" hangingPunct="1">
              <a:buFont typeface="Arial"/>
              <a:buChar char="•"/>
            </a:pPr>
            <a:r>
              <a:rPr lang="de-DE" altLang="de-DE" dirty="0"/>
              <a:t>Expansion </a:t>
            </a:r>
            <a:r>
              <a:rPr lang="de-DE" altLang="de-DE" dirty="0" err="1"/>
              <a:t>of</a:t>
            </a:r>
            <a:r>
              <a:rPr lang="de-DE" altLang="de-DE" dirty="0"/>
              <a:t> gas </a:t>
            </a:r>
            <a:r>
              <a:rPr lang="de-DE" altLang="de-DE" dirty="0" err="1"/>
              <a:t>through</a:t>
            </a:r>
            <a:r>
              <a:rPr lang="de-DE" altLang="de-DE" dirty="0"/>
              <a:t> Laval </a:t>
            </a:r>
            <a:r>
              <a:rPr lang="de-DE" altLang="de-DE" dirty="0" err="1"/>
              <a:t>nozzles</a:t>
            </a:r>
            <a:r>
              <a:rPr lang="de-DE" altLang="de-DE" dirty="0"/>
              <a:t> </a:t>
            </a:r>
            <a:r>
              <a:rPr lang="de-DE" altLang="de-DE" dirty="0" err="1"/>
              <a:t>into</a:t>
            </a:r>
            <a:r>
              <a:rPr lang="de-DE" altLang="de-DE" dirty="0"/>
              <a:t> </a:t>
            </a:r>
            <a:r>
              <a:rPr lang="de-DE" altLang="de-DE" dirty="0" err="1"/>
              <a:t>vacuum</a:t>
            </a:r>
            <a:endParaRPr lang="de-DE" altLang="de-DE" dirty="0"/>
          </a:p>
          <a:p>
            <a:pPr marL="342900" indent="-342900" algn="l" eaLnBrk="1" hangingPunct="1">
              <a:buFont typeface="Arial"/>
              <a:buChar char="•"/>
            </a:pPr>
            <a:r>
              <a:rPr lang="de-DE" altLang="de-DE" dirty="0" err="1"/>
              <a:t>Production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supersonic</a:t>
            </a:r>
            <a:r>
              <a:rPr lang="de-DE" altLang="de-DE" dirty="0"/>
              <a:t> </a:t>
            </a:r>
            <a:r>
              <a:rPr lang="de-DE" altLang="de-DE" dirty="0" err="1"/>
              <a:t>jets</a:t>
            </a:r>
            <a:endParaRPr lang="de-DE" altLang="de-DE" dirty="0"/>
          </a:p>
          <a:p>
            <a:pPr marL="342900" indent="-342900" algn="l" eaLnBrk="1" hangingPunct="1">
              <a:buFont typeface="Arial"/>
              <a:buChar char="•"/>
            </a:pPr>
            <a:r>
              <a:rPr lang="de-DE" altLang="de-DE" dirty="0"/>
              <a:t>High </a:t>
            </a:r>
            <a:r>
              <a:rPr lang="de-DE" altLang="de-DE" dirty="0" err="1"/>
              <a:t>target</a:t>
            </a:r>
            <a:r>
              <a:rPr lang="de-DE" altLang="de-DE" dirty="0"/>
              <a:t> </a:t>
            </a:r>
            <a:r>
              <a:rPr lang="de-DE" altLang="de-DE" dirty="0" err="1"/>
              <a:t>thickness</a:t>
            </a:r>
            <a:r>
              <a:rPr lang="de-DE" altLang="de-DE" dirty="0"/>
              <a:t> </a:t>
            </a:r>
            <a:r>
              <a:rPr lang="de-DE" altLang="de-DE" dirty="0" err="1"/>
              <a:t>directly</a:t>
            </a:r>
            <a:r>
              <a:rPr lang="de-DE" altLang="de-DE" dirty="0"/>
              <a:t> </a:t>
            </a:r>
            <a:r>
              <a:rPr lang="de-DE" altLang="de-DE" dirty="0" err="1"/>
              <a:t>behind</a:t>
            </a:r>
            <a:r>
              <a:rPr lang="de-DE" altLang="de-DE" dirty="0"/>
              <a:t> </a:t>
            </a:r>
            <a:r>
              <a:rPr lang="de-DE" altLang="de-DE" dirty="0" err="1"/>
              <a:t>nozzle</a:t>
            </a:r>
            <a:r>
              <a:rPr lang="de-DE" altLang="de-DE" dirty="0"/>
              <a:t> E.g. 10</a:t>
            </a:r>
            <a:r>
              <a:rPr lang="de-DE" altLang="de-DE" baseline="30000" dirty="0"/>
              <a:t>19</a:t>
            </a:r>
            <a:r>
              <a:rPr lang="de-DE" altLang="de-DE" dirty="0"/>
              <a:t> </a:t>
            </a:r>
            <a:r>
              <a:rPr lang="de-DE" altLang="de-DE" dirty="0" err="1"/>
              <a:t>atoms</a:t>
            </a:r>
            <a:r>
              <a:rPr lang="de-DE" altLang="de-DE" dirty="0"/>
              <a:t>/cm</a:t>
            </a:r>
            <a:r>
              <a:rPr lang="de-DE" altLang="de-DE" baseline="30000" dirty="0"/>
              <a:t>3</a:t>
            </a:r>
          </a:p>
          <a:p>
            <a:pPr marL="344488" lvl="1" indent="-342900" algn="l" eaLnBrk="1" hangingPunct="1">
              <a:buFont typeface="Arial"/>
              <a:buChar char="•"/>
            </a:pPr>
            <a:r>
              <a:rPr lang="de-DE" altLang="de-DE" dirty="0"/>
              <a:t>Formation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typical</a:t>
            </a:r>
            <a:r>
              <a:rPr lang="de-DE" altLang="de-DE" dirty="0"/>
              <a:t> </a:t>
            </a:r>
            <a:r>
              <a:rPr lang="de-DE" altLang="de-DE" dirty="0" err="1"/>
              <a:t>node</a:t>
            </a:r>
            <a:r>
              <a:rPr lang="de-DE" altLang="de-DE" dirty="0"/>
              <a:t> </a:t>
            </a:r>
            <a:r>
              <a:rPr lang="de-DE" altLang="de-DE" dirty="0" err="1"/>
              <a:t>structure</a:t>
            </a:r>
            <a:endParaRPr lang="de-DE" altLang="de-DE" dirty="0"/>
          </a:p>
          <a:p>
            <a:pPr algn="l" eaLnBrk="1" hangingPunct="1"/>
            <a:r>
              <a:rPr lang="de-DE" altLang="de-DE" dirty="0"/>
              <a:t>But:</a:t>
            </a:r>
          </a:p>
          <a:p>
            <a:pPr marL="342900" lvl="1" indent="-342900" algn="l" eaLnBrk="1" hangingPunct="1">
              <a:buFont typeface="Arial"/>
              <a:buChar char="•"/>
            </a:pPr>
            <a:r>
              <a:rPr lang="de-DE" altLang="de-DE" dirty="0"/>
              <a:t>Target </a:t>
            </a:r>
            <a:r>
              <a:rPr lang="de-DE" altLang="de-DE" dirty="0" err="1"/>
              <a:t>thickness</a:t>
            </a:r>
            <a:r>
              <a:rPr lang="de-DE" altLang="de-DE" dirty="0"/>
              <a:t> </a:t>
            </a:r>
            <a:r>
              <a:rPr lang="de-DE" altLang="de-DE" dirty="0" err="1"/>
              <a:t>decreases</a:t>
            </a:r>
            <a:r>
              <a:rPr lang="de-DE" altLang="de-DE" dirty="0"/>
              <a:t> </a:t>
            </a:r>
            <a:r>
              <a:rPr lang="de-DE" altLang="de-DE" dirty="0" err="1"/>
              <a:t>rapidly</a:t>
            </a:r>
            <a:r>
              <a:rPr lang="de-DE" altLang="de-DE" dirty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distance</a:t>
            </a:r>
            <a:r>
              <a:rPr lang="de-DE" altLang="de-DE" dirty="0"/>
              <a:t> </a:t>
            </a:r>
            <a:r>
              <a:rPr lang="de-DE" altLang="de-DE" dirty="0" err="1"/>
              <a:t>from</a:t>
            </a:r>
            <a:r>
              <a:rPr lang="de-DE" altLang="de-DE" dirty="0"/>
              <a:t> </a:t>
            </a:r>
            <a:r>
              <a:rPr lang="de-DE" altLang="de-DE" dirty="0" err="1"/>
              <a:t>nozzle</a:t>
            </a:r>
            <a:endParaRPr lang="de-DE" altLang="de-DE" dirty="0"/>
          </a:p>
          <a:p>
            <a:pPr marL="342900" lvl="1" indent="-342900" algn="l" eaLnBrk="1" hangingPunct="1">
              <a:buFont typeface="Arial"/>
              <a:buChar char="•"/>
            </a:pPr>
            <a:r>
              <a:rPr lang="de-DE" altLang="de-DE" dirty="0"/>
              <a:t>Gas beam </a:t>
            </a:r>
            <a:r>
              <a:rPr lang="de-DE" altLang="de-DE" dirty="0" err="1"/>
              <a:t>strongly</a:t>
            </a:r>
            <a:r>
              <a:rPr lang="de-DE" altLang="de-DE" dirty="0"/>
              <a:t> </a:t>
            </a:r>
            <a:r>
              <a:rPr lang="de-DE" altLang="de-DE" dirty="0" err="1"/>
              <a:t>expands</a:t>
            </a:r>
            <a:r>
              <a:rPr lang="de-DE" altLang="de-DE" dirty="0"/>
              <a:t> in lateral </a:t>
            </a:r>
            <a:r>
              <a:rPr lang="de-DE" altLang="de-DE" dirty="0" err="1"/>
              <a:t>direction</a:t>
            </a:r>
            <a:endParaRPr lang="de-DE" altLang="de-DE" dirty="0"/>
          </a:p>
          <a:p>
            <a:pPr marL="342900" lvl="1" indent="-342900" algn="l" eaLnBrk="1" hangingPunct="1">
              <a:buFont typeface="Arial"/>
              <a:buChar char="•"/>
            </a:pPr>
            <a:r>
              <a:rPr lang="de-DE" altLang="de-DE" dirty="0"/>
              <a:t>High </a:t>
            </a:r>
            <a:r>
              <a:rPr lang="de-DE" altLang="de-DE" dirty="0" err="1"/>
              <a:t>pumping</a:t>
            </a:r>
            <a:r>
              <a:rPr lang="de-DE" altLang="de-DE" dirty="0"/>
              <a:t> </a:t>
            </a:r>
            <a:r>
              <a:rPr lang="de-DE" altLang="de-DE" dirty="0" err="1"/>
              <a:t>speeds</a:t>
            </a:r>
            <a:r>
              <a:rPr lang="de-DE" altLang="de-DE" dirty="0"/>
              <a:t> </a:t>
            </a:r>
            <a:r>
              <a:rPr lang="de-DE" altLang="de-DE" dirty="0" err="1"/>
              <a:t>required</a:t>
            </a:r>
            <a:endParaRPr lang="de-DE" altLang="de-DE" dirty="0"/>
          </a:p>
          <a:p>
            <a:pPr marL="0" lvl="1" algn="l" eaLnBrk="1" hangingPunct="1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093421" y="355600"/>
            <a:ext cx="187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Alfons</a:t>
            </a:r>
            <a:r>
              <a:rPr lang="en-US" dirty="0"/>
              <a:t> </a:t>
            </a:r>
            <a:r>
              <a:rPr lang="en-US" dirty="0" err="1" smtClean="0"/>
              <a:t>Khoukaz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4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125" y="193645"/>
            <a:ext cx="48472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Gas Targets for MAGIX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242" y="304800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Silke</a:t>
            </a:r>
            <a:r>
              <a:rPr lang="en-US" dirty="0"/>
              <a:t> </a:t>
            </a:r>
            <a:r>
              <a:rPr lang="en-US" dirty="0" err="1"/>
              <a:t>Grieser</a:t>
            </a:r>
            <a:endParaRPr lang="en-US" dirty="0"/>
          </a:p>
        </p:txBody>
      </p:sp>
      <p:pic>
        <p:nvPicPr>
          <p:cNvPr id="9" name="Picture 8" descr="gastar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924826"/>
            <a:ext cx="6604000" cy="4129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6768" y="5219700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/>
              <a:t>Design can be used as gas or cluster jet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Target can be ready in the summer of 2016</a:t>
            </a:r>
          </a:p>
        </p:txBody>
      </p:sp>
    </p:spTree>
    <p:extLst>
      <p:ext uri="{BB962C8B-B14F-4D97-AF65-F5344CB8AC3E}">
        <p14:creationId xmlns:p14="http://schemas.microsoft.com/office/powerpoint/2010/main" val="38709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4605258"/>
                  </p:ext>
                </p:extLst>
              </p:nvPr>
            </p:nvGraphicFramePr>
            <p:xfrm>
              <a:off x="1118509" y="3606015"/>
              <a:ext cx="7016060" cy="22179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4605258"/>
                  </p:ext>
                </p:extLst>
              </p:nvPr>
            </p:nvGraphicFramePr>
            <p:xfrm>
              <a:off x="1118509" y="3606015"/>
              <a:ext cx="7016060" cy="22179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9036" y="265572"/>
            <a:ext cx="2625823" cy="365125"/>
          </a:xfrm>
        </p:spPr>
        <p:txBody>
          <a:bodyPr/>
          <a:lstStyle/>
          <a:p>
            <a:r>
              <a:rPr lang="en-US" dirty="0" err="1" smtClean="0"/>
              <a:t>Sabato</a:t>
            </a:r>
            <a:r>
              <a:rPr lang="en-US" dirty="0" smtClean="0"/>
              <a:t> Stefano </a:t>
            </a:r>
            <a:r>
              <a:rPr lang="en-US" dirty="0" err="1" smtClean="0"/>
              <a:t>Caiazza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3742" y="171079"/>
            <a:ext cx="4695086" cy="51908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Target Layout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4803" r="6159"/>
          <a:stretch/>
        </p:blipFill>
        <p:spPr bwMode="auto">
          <a:xfrm>
            <a:off x="1118507" y="1426030"/>
            <a:ext cx="2784021" cy="17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084314" y="1023850"/>
            <a:ext cx="2078571" cy="2546468"/>
            <a:chOff x="8112415" y="1023849"/>
            <a:chExt cx="2771428" cy="2546468"/>
          </a:xfrm>
        </p:grpSpPr>
        <p:pic>
          <p:nvPicPr>
            <p:cNvPr id="15" name="Grafik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12415" y="1023849"/>
              <a:ext cx="1303728" cy="2546468"/>
            </a:xfrm>
            <a:prstGeom prst="rect">
              <a:avLst/>
            </a:prstGeom>
          </p:spPr>
        </p:pic>
        <p:cxnSp>
          <p:nvCxnSpPr>
            <p:cNvPr id="16" name="Gerade Verbindung mit Pfeil 23"/>
            <p:cNvCxnSpPr/>
            <p:nvPr/>
          </p:nvCxnSpPr>
          <p:spPr>
            <a:xfrm flipH="1">
              <a:off x="8112415" y="2148088"/>
              <a:ext cx="1251651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24"/>
            <p:cNvSpPr txBox="1"/>
            <p:nvPr/>
          </p:nvSpPr>
          <p:spPr>
            <a:xfrm>
              <a:off x="9509399" y="1956876"/>
              <a:ext cx="13744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5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629400" y="265687"/>
            <a:ext cx="1752600" cy="365125"/>
          </a:xfrm>
        </p:spPr>
        <p:txBody>
          <a:bodyPr/>
          <a:lstStyle/>
          <a:p>
            <a:r>
              <a:rPr lang="en-US" dirty="0" smtClean="0"/>
              <a:t>S.S. </a:t>
            </a:r>
            <a:r>
              <a:rPr lang="en-US" dirty="0" err="1"/>
              <a:t>Caiazza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5730" y="179546"/>
            <a:ext cx="5532070" cy="51908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Focal Plane detectors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36708956"/>
              </p:ext>
            </p:extLst>
          </p:nvPr>
        </p:nvGraphicFramePr>
        <p:xfrm>
          <a:off x="430369" y="4318498"/>
          <a:ext cx="6010814" cy="197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59870685"/>
              </p:ext>
            </p:extLst>
          </p:nvPr>
        </p:nvGraphicFramePr>
        <p:xfrm>
          <a:off x="481822" y="874209"/>
          <a:ext cx="5915025" cy="3092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62888" y="1047385"/>
            <a:ext cx="189988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1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94998" y="193815"/>
            <a:ext cx="5782889" cy="519082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  <a:latin typeface="Comic Sans MS"/>
                <a:cs typeface="Comic Sans MS"/>
              </a:rPr>
              <a:t>Hodoscope</a:t>
            </a:r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 Tracker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28111" b="40666"/>
          <a:stretch/>
        </p:blipFill>
        <p:spPr>
          <a:xfrm>
            <a:off x="281328" y="1513574"/>
            <a:ext cx="3773671" cy="243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7199631"/>
              </p:ext>
            </p:extLst>
          </p:nvPr>
        </p:nvGraphicFramePr>
        <p:xfrm>
          <a:off x="489858" y="3493720"/>
          <a:ext cx="7931089" cy="302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8430" y="1168401"/>
            <a:ext cx="4767016" cy="2910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30967" y="870403"/>
            <a:ext cx="2621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Sabato</a:t>
            </a:r>
            <a:r>
              <a:rPr lang="en-US" dirty="0"/>
              <a:t> Stefano </a:t>
            </a:r>
            <a:r>
              <a:rPr lang="en-US" dirty="0" err="1"/>
              <a:t>Caiazza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108" y="177800"/>
            <a:ext cx="2634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1333500"/>
            <a:ext cx="86233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Impossible to summarize 50 talks in 30 minutes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Very limited selection with strong personal bias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Stolen (and mangled) many slides from presentations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Apologize in advance  for offending speakers by ignoring them, disagreeing or whatever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Having said that, thoroughly enjoyed myself listening to fascinating presentations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endParaRPr lang="en-US" sz="1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6588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1745155" y="150593"/>
            <a:ext cx="465524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MAGIX Physics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cs typeface="Comic Sans MS"/>
              </a:rPr>
              <a:t>Progam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0700" y="1206500"/>
            <a:ext cx="7061200" cy="406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1800" dirty="0">
                <a:solidFill>
                  <a:srgbClr val="FF0000"/>
                </a:solidFill>
                <a:latin typeface="Comic Sans MS"/>
                <a:cs typeface="Comic Sans MS"/>
              </a:rPr>
              <a:t>Precision Experiments in the fields of:</a:t>
            </a:r>
          </a:p>
          <a:p>
            <a:pPr marL="285750" indent="-285750" algn="l">
              <a:lnSpc>
                <a:spcPct val="200000"/>
              </a:lnSpc>
              <a:buFontTx/>
              <a:buChar char="-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Electromagnetic Form Factors of </a:t>
            </a:r>
            <a:r>
              <a:rPr lang="en-GB" sz="1800" dirty="0" smtClean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both Nucleons</a:t>
            </a:r>
            <a:endParaRPr lang="en-GB" sz="1800" dirty="0">
              <a:solidFill>
                <a:schemeClr val="accent6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l">
              <a:lnSpc>
                <a:spcPct val="200000"/>
              </a:lnSpc>
              <a:buFontTx/>
              <a:buChar char="-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Nucleon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Polarizabilities</a:t>
            </a:r>
            <a:endParaRPr lang="en-GB" sz="1800" dirty="0">
              <a:solidFill>
                <a:schemeClr val="accent6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l">
              <a:lnSpc>
                <a:spcPct val="200000"/>
              </a:lnSpc>
              <a:buFontTx/>
              <a:buChar char="-"/>
            </a:pPr>
            <a:r>
              <a:rPr lang="en-GB" sz="1800" dirty="0" smtClean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Few-Body 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Physics</a:t>
            </a:r>
          </a:p>
          <a:p>
            <a:pPr marL="285750" indent="-285750" algn="l">
              <a:lnSpc>
                <a:spcPct val="200000"/>
              </a:lnSpc>
              <a:buFontTx/>
              <a:buChar char="-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Nuclear Reactions with Astrophysical  Relevance</a:t>
            </a:r>
          </a:p>
          <a:p>
            <a:pPr marL="285750" indent="-285750" algn="l">
              <a:lnSpc>
                <a:spcPct val="200000"/>
              </a:lnSpc>
              <a:buFontTx/>
              <a:buChar char="-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Searches for Particles of the Dark Sector</a:t>
            </a:r>
          </a:p>
          <a:p>
            <a:pPr algn="l">
              <a:lnSpc>
                <a:spcPts val="3620"/>
              </a:lnSpc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- ….</a:t>
            </a:r>
          </a:p>
        </p:txBody>
      </p:sp>
      <p:pic>
        <p:nvPicPr>
          <p:cNvPr id="6" name="Bild 11" descr="Bildschirmfoto 2016-02-22 um 18.49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8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2265855" y="150593"/>
            <a:ext cx="426450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Proton Radius Puzzle</a:t>
            </a: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7" y="2885129"/>
            <a:ext cx="1769271" cy="1569304"/>
          </a:xfrm>
          <a:prstGeom prst="rect">
            <a:avLst/>
          </a:prstGeom>
        </p:spPr>
      </p:pic>
      <p:grpSp>
        <p:nvGrpSpPr>
          <p:cNvPr id="2" name="Gruppierung 22"/>
          <p:cNvGrpSpPr/>
          <p:nvPr/>
        </p:nvGrpSpPr>
        <p:grpSpPr>
          <a:xfrm>
            <a:off x="550743" y="1368578"/>
            <a:ext cx="2140995" cy="1978328"/>
            <a:chOff x="5340275" y="2645912"/>
            <a:chExt cx="2140995" cy="1978328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24" y="2785326"/>
              <a:ext cx="2005646" cy="13012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 bwMode="auto">
            <a:xfrm>
              <a:off x="5340275" y="2645912"/>
              <a:ext cx="366330" cy="19783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78521" y="926865"/>
            <a:ext cx="4185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0090"/>
                </a:solidFill>
                <a:latin typeface="Calibri"/>
                <a:cs typeface="Calibri"/>
              </a:rPr>
              <a:t>Atomic Spectroscopy</a:t>
            </a:r>
          </a:p>
          <a:p>
            <a:pPr algn="l"/>
            <a:r>
              <a:rPr lang="en-GB" sz="1600" dirty="0">
                <a:solidFill>
                  <a:srgbClr val="000090"/>
                </a:solidFill>
                <a:latin typeface="Calibri"/>
                <a:cs typeface="Calibri"/>
              </a:rPr>
              <a:t>(HFS, Lamb-Shift in electronic / </a:t>
            </a:r>
            <a:r>
              <a:rPr lang="en-GB" sz="1600" dirty="0" err="1">
                <a:solidFill>
                  <a:srgbClr val="000090"/>
                </a:solidFill>
                <a:latin typeface="Calibri"/>
                <a:cs typeface="Calibri"/>
              </a:rPr>
              <a:t>muonic</a:t>
            </a:r>
            <a:r>
              <a:rPr lang="en-GB" sz="1600" dirty="0">
                <a:solidFill>
                  <a:srgbClr val="000090"/>
                </a:solidFill>
                <a:latin typeface="Calibri"/>
                <a:cs typeface="Calibri"/>
              </a:rPr>
              <a:t> systems)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461634" y="4451693"/>
            <a:ext cx="300875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B50000"/>
                </a:solidFill>
                <a:latin typeface="Calibri"/>
                <a:cs typeface="Calibri"/>
              </a:rPr>
              <a:t>Electron Scattering on the proton</a:t>
            </a:r>
          </a:p>
          <a:p>
            <a:pPr algn="l"/>
            <a:r>
              <a:rPr lang="en-GB" sz="1600" dirty="0">
                <a:solidFill>
                  <a:srgbClr val="B50000"/>
                </a:solidFill>
                <a:latin typeface="Calibri"/>
                <a:cs typeface="Calibri"/>
              </a:rPr>
              <a:t>(EM form factors, low Q</a:t>
            </a:r>
            <a:r>
              <a:rPr lang="en-GB" sz="1600" baseline="30000" dirty="0">
                <a:solidFill>
                  <a:srgbClr val="B50000"/>
                </a:solidFill>
                <a:latin typeface="Calibri"/>
                <a:cs typeface="Calibri"/>
              </a:rPr>
              <a:t>2</a:t>
            </a:r>
            <a:r>
              <a:rPr lang="en-GB" sz="1600" dirty="0">
                <a:solidFill>
                  <a:srgbClr val="B50000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893880" y="180006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224938" y="236190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GB" sz="1600" b="1" dirty="0">
                <a:solidFill>
                  <a:schemeClr val="bg1"/>
                </a:solidFill>
                <a:latin typeface="Calibri"/>
                <a:cs typeface="Calibri"/>
              </a:rPr>
              <a:t>/µ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329578" y="3786526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2758514" y="3948305"/>
            <a:ext cx="1728392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>
                <a:solidFill>
                  <a:srgbClr val="D00C0C"/>
                </a:solidFill>
                <a:latin typeface="Courier"/>
                <a:cs typeface="Courier"/>
              </a:rPr>
              <a:t>Bernauer</a:t>
            </a: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[A1] (PRC 2014)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2758514" y="1603039"/>
            <a:ext cx="1728392" cy="83099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Pohl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[Nature 2010]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>
                <a:solidFill>
                  <a:srgbClr val="D00C0C"/>
                </a:solidFill>
                <a:latin typeface="Courier"/>
                <a:cs typeface="Courier"/>
              </a:rPr>
              <a:t>Antognini</a:t>
            </a: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 et al.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solidFill>
                  <a:srgbClr val="D00C0C"/>
                </a:solidFill>
                <a:latin typeface="Courier"/>
                <a:cs typeface="Courier"/>
              </a:rPr>
              <a:t>[Science 2013]</a:t>
            </a:r>
          </a:p>
        </p:txBody>
      </p:sp>
      <p:pic>
        <p:nvPicPr>
          <p:cNvPr id="6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3854" y="3387848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uppierung 28"/>
          <p:cNvGrpSpPr/>
          <p:nvPr/>
        </p:nvGrpSpPr>
        <p:grpSpPr>
          <a:xfrm>
            <a:off x="4077856" y="1603456"/>
            <a:ext cx="5110267" cy="2554500"/>
            <a:chOff x="4077856" y="1603456"/>
            <a:chExt cx="5110267" cy="2554500"/>
          </a:xfrm>
        </p:grpSpPr>
        <p:sp>
          <p:nvSpPr>
            <p:cNvPr id="53" name="Rechteck 25"/>
            <p:cNvSpPr>
              <a:spLocks noChangeArrowheads="1"/>
            </p:cNvSpPr>
            <p:nvPr/>
          </p:nvSpPr>
          <p:spPr bwMode="auto">
            <a:xfrm>
              <a:off x="6093863" y="3416826"/>
              <a:ext cx="2947505" cy="40011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>
                  <a:solidFill>
                    <a:srgbClr val="80000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 = 0.8770 ± 0.0045 </a:t>
              </a:r>
              <a:r>
                <a:rPr lang="de-DE" sz="2000" kern="0" dirty="0" err="1">
                  <a:solidFill>
                    <a:srgbClr val="80000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Rechteck 48"/>
            <p:cNvSpPr>
              <a:spLocks noChangeArrowheads="1"/>
            </p:cNvSpPr>
            <p:nvPr/>
          </p:nvSpPr>
          <p:spPr bwMode="auto">
            <a:xfrm>
              <a:off x="6068206" y="2108598"/>
              <a:ext cx="2870530" cy="4000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>
                  <a:solidFill>
                    <a:srgbClr val="00009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>
                  <a:solidFill>
                    <a:srgbClr val="00009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>
                  <a:solidFill>
                    <a:srgbClr val="000090"/>
                  </a:solidFill>
                  <a:latin typeface="Calibri"/>
                  <a:cs typeface="Calibri"/>
                </a:rPr>
                <a:t> = 0.8409 ± 0.0004 </a:t>
              </a:r>
              <a:r>
                <a:rPr lang="de-DE" sz="2000" kern="0" dirty="0" err="1">
                  <a:solidFill>
                    <a:srgbClr val="00009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Rechteck 49"/>
            <p:cNvSpPr>
              <a:spLocks noChangeArrowheads="1"/>
            </p:cNvSpPr>
            <p:nvPr/>
          </p:nvSpPr>
          <p:spPr bwMode="auto">
            <a:xfrm>
              <a:off x="4853484" y="3450070"/>
              <a:ext cx="328719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b="1" kern="0" dirty="0" err="1">
                  <a:solidFill>
                    <a:srgbClr val="800000"/>
                  </a:solidFill>
                  <a:latin typeface="Calibri"/>
                  <a:cs typeface="Calibri"/>
                </a:rPr>
                <a:t>ep-Data</a:t>
              </a:r>
              <a:r>
                <a:rPr lang="de-DE" sz="2000" b="1" kern="0" dirty="0">
                  <a:solidFill>
                    <a:srgbClr val="800000"/>
                  </a:solidFill>
                  <a:latin typeface="Calibri"/>
                  <a:cs typeface="Calibri"/>
                </a:rPr>
                <a:t> &amp;</a:t>
              </a:r>
            </a:p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b="1" kern="0" dirty="0">
                  <a:solidFill>
                    <a:srgbClr val="800000"/>
                  </a:solidFill>
                  <a:latin typeface="Calibri"/>
                  <a:cs typeface="Calibri"/>
                </a:rPr>
                <a:t>Electronic </a:t>
              </a:r>
              <a:r>
                <a:rPr lang="de-DE" b="1" kern="0" dirty="0" err="1">
                  <a:solidFill>
                    <a:srgbClr val="800000"/>
                  </a:solidFill>
                  <a:latin typeface="Calibri"/>
                  <a:cs typeface="Calibri"/>
                </a:rPr>
                <a:t>Spectroscopy</a:t>
              </a:r>
              <a:r>
                <a:rPr lang="de-DE" sz="1600" kern="0" dirty="0">
                  <a:solidFill>
                    <a:srgbClr val="800000"/>
                  </a:solidFill>
                  <a:latin typeface="Calibri"/>
                  <a:cs typeface="Calibri"/>
                </a:rPr>
                <a:t>:</a:t>
              </a:r>
            </a:p>
          </p:txBody>
        </p:sp>
        <p:sp>
          <p:nvSpPr>
            <p:cNvPr id="57" name="Rechteck 49"/>
            <p:cNvSpPr>
              <a:spLocks noChangeArrowheads="1"/>
            </p:cNvSpPr>
            <p:nvPr/>
          </p:nvSpPr>
          <p:spPr bwMode="auto">
            <a:xfrm>
              <a:off x="4818334" y="1603456"/>
              <a:ext cx="15128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0"/>
                </a:spcBef>
                <a:defRPr/>
              </a:pP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</a:t>
              </a:r>
              <a:r>
                <a:rPr lang="de-DE" sz="2000" b="1" kern="0" dirty="0" err="1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Lamb</a:t>
              </a: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</a:t>
              </a:r>
              <a:r>
                <a:rPr lang="de-DE" sz="2000" b="1" kern="0" dirty="0" err="1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Shift</a:t>
              </a:r>
              <a:endParaRPr lang="de-DE" sz="2000" b="1" kern="0" dirty="0">
                <a:solidFill>
                  <a:srgbClr val="000090"/>
                </a:solidFill>
                <a:latin typeface="Calibri"/>
                <a:cs typeface="Calibri"/>
                <a:sym typeface="Symbol" charset="0"/>
              </a:endParaRPr>
            </a:p>
            <a:p>
              <a:pPr algn="l" eaLnBrk="0" hangingPunct="0">
                <a:spcBef>
                  <a:spcPct val="0"/>
                </a:spcBef>
                <a:defRPr/>
              </a:pP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         </a:t>
              </a:r>
              <a:r>
                <a:rPr lang="de-DE" sz="2000" b="1" kern="0" dirty="0" err="1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μ</a:t>
              </a:r>
              <a:r>
                <a:rPr lang="de-DE" sz="2000" b="1" kern="0" dirty="0" err="1">
                  <a:solidFill>
                    <a:srgbClr val="000090"/>
                  </a:solidFill>
                  <a:latin typeface="Calibri"/>
                  <a:cs typeface="Calibri"/>
                </a:rPr>
                <a:t>H</a:t>
              </a: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1400" kern="0" dirty="0">
                  <a:solidFill>
                    <a:srgbClr val="000090"/>
                  </a:solidFill>
                  <a:latin typeface="Calibri"/>
                  <a:cs typeface="Calibri"/>
                </a:rPr>
                <a:t>: </a:t>
              </a: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rot="10800000">
              <a:off x="4290119" y="1836863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43" name="Gerade Verbindung mit Pfeil 42"/>
            <p:cNvCxnSpPr/>
            <p:nvPr/>
          </p:nvCxnSpPr>
          <p:spPr bwMode="auto">
            <a:xfrm rot="10800000">
              <a:off x="4077856" y="3718086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93" name="Rechteck 49"/>
            <p:cNvSpPr>
              <a:spLocks noChangeArrowheads="1"/>
            </p:cNvSpPr>
            <p:nvPr/>
          </p:nvSpPr>
          <p:spPr bwMode="auto">
            <a:xfrm>
              <a:off x="5206844" y="2777979"/>
              <a:ext cx="29781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52400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0" fontAlgn="auto" hangingPunct="0">
                <a:spcBef>
                  <a:spcPct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de-DE" b="1" kern="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de-DE" sz="2000" b="1" kern="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7</a:t>
              </a:r>
              <a:r>
                <a:rPr lang="de-DE" sz="2000" b="1" kern="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σ </a:t>
              </a:r>
              <a:r>
                <a:rPr lang="de-DE" b="1" kern="0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d</a:t>
              </a:r>
              <a:r>
                <a:rPr lang="de-DE" sz="2000" b="1" kern="0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ifference</a:t>
              </a:r>
              <a:r>
                <a:rPr lang="de-DE" sz="2000" b="1" kern="0" dirty="0">
                  <a:solidFill>
                    <a:srgbClr val="008000"/>
                  </a:solidFill>
                  <a:latin typeface="Arial"/>
                  <a:cs typeface="Arial"/>
                  <a:sym typeface="Symbol" charset="0"/>
                </a:rPr>
                <a:t> </a:t>
              </a:r>
            </a:p>
          </p:txBody>
        </p:sp>
        <p:sp>
          <p:nvSpPr>
            <p:cNvPr id="94" name="Line 23"/>
            <p:cNvSpPr>
              <a:spLocks noChangeShapeType="1"/>
            </p:cNvSpPr>
            <p:nvPr/>
          </p:nvSpPr>
          <p:spPr bwMode="auto">
            <a:xfrm>
              <a:off x="5486708" y="2553226"/>
              <a:ext cx="0" cy="792162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383145" y="3744740"/>
              <a:ext cx="804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Calibri"/>
                  <a:cs typeface="Calibri"/>
                </a:rPr>
                <a:t>CODATA</a:t>
              </a:r>
            </a:p>
          </p:txBody>
        </p:sp>
      </p:grpSp>
      <p:pic>
        <p:nvPicPr>
          <p:cNvPr id="32" name="Bild 31" descr="Bildschirmfoto 2010-11-28 um 11.49.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70" y="5092258"/>
            <a:ext cx="3834848" cy="712186"/>
          </a:xfrm>
          <a:prstGeom prst="rect">
            <a:avLst/>
          </a:prstGeom>
          <a:ln w="38100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432" y="152400"/>
            <a:ext cx="6670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“Solving” the proton radius puzzle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2300" y="1104900"/>
            <a:ext cx="85217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Everybody has confidence in the </a:t>
            </a:r>
            <a:r>
              <a:rPr lang="en-US" dirty="0" err="1"/>
              <a:t>muonic</a:t>
            </a:r>
            <a:r>
              <a:rPr lang="en-US" dirty="0"/>
              <a:t> Lamb shift results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This implies that the results of both electron scattering and </a:t>
            </a:r>
          </a:p>
          <a:p>
            <a:pPr marL="342900" algn="l">
              <a:lnSpc>
                <a:spcPct val="110000"/>
              </a:lnSpc>
            </a:pPr>
            <a:r>
              <a:rPr lang="en-US" dirty="0"/>
              <a:t>of the atomic Lamb </a:t>
            </a:r>
            <a:r>
              <a:rPr lang="en-US"/>
              <a:t>shift </a:t>
            </a:r>
            <a:r>
              <a:rPr lang="en-US" smtClean="0"/>
              <a:t>have </a:t>
            </a:r>
            <a:r>
              <a:rPr lang="en-US" dirty="0"/>
              <a:t>to be moved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Jan </a:t>
            </a:r>
            <a:r>
              <a:rPr lang="en-US" dirty="0" err="1"/>
              <a:t>Bernauer</a:t>
            </a:r>
            <a:r>
              <a:rPr lang="en-US" dirty="0"/>
              <a:t> showed that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Normalization error hardly affects the extracted radius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Neglecting higher-order terms in a “Taylor-expansion” can shift radius by 0.04 </a:t>
            </a:r>
            <a:r>
              <a:rPr lang="en-US" dirty="0" err="1"/>
              <a:t>fm</a:t>
            </a:r>
            <a:endParaRPr lang="en-US" dirty="0"/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“kink” at very low Q</a:t>
            </a:r>
            <a:r>
              <a:rPr lang="en-US" baseline="30000" dirty="0"/>
              <a:t>2</a:t>
            </a:r>
            <a:r>
              <a:rPr lang="en-US" dirty="0"/>
              <a:t> will probably not affect radius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Bottom line: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dirty="0"/>
              <a:t>In stead of investing efforts in testing different fits and/or fit regions of existing data, recheck: </a:t>
            </a:r>
          </a:p>
          <a:p>
            <a:pPr marL="342900" algn="l">
              <a:lnSpc>
                <a:spcPct val="110000"/>
              </a:lnSpc>
            </a:pPr>
            <a:r>
              <a:rPr lang="en-US" dirty="0" err="1"/>
              <a:t>radiative</a:t>
            </a:r>
            <a:r>
              <a:rPr lang="en-US" dirty="0"/>
              <a:t> corrections, detector efficiencies, target foil backgrounds and possibly the effect of the magnetic form factor</a:t>
            </a:r>
          </a:p>
          <a:p>
            <a:pPr marL="342900" indent="-342900" algn="l">
              <a:lnSpc>
                <a:spcPct val="130000"/>
              </a:lnSpc>
              <a:buFont typeface="Arial"/>
              <a:buChar char="•"/>
            </a:pPr>
            <a:r>
              <a:rPr lang="en-US" dirty="0"/>
              <a:t>Most importantly, need new data </a:t>
            </a:r>
          </a:p>
          <a:p>
            <a:pPr marL="1485900" algn="l">
              <a:lnSpc>
                <a:spcPct val="130000"/>
              </a:lnSpc>
            </a:pPr>
            <a:r>
              <a:rPr lang="en-US" dirty="0">
                <a:solidFill>
                  <a:srgbClr val="FF0000"/>
                </a:solidFill>
              </a:rPr>
              <a:t>Hall A, </a:t>
            </a:r>
            <a:r>
              <a:rPr lang="en-US" dirty="0" err="1">
                <a:solidFill>
                  <a:srgbClr val="FF0000"/>
                </a:solidFill>
              </a:rPr>
              <a:t>PRad</a:t>
            </a:r>
            <a:r>
              <a:rPr lang="en-US" dirty="0">
                <a:solidFill>
                  <a:srgbClr val="FF0000"/>
                </a:solidFill>
              </a:rPr>
              <a:t>, ISR with </a:t>
            </a:r>
            <a:r>
              <a:rPr lang="en-US" dirty="0" err="1">
                <a:solidFill>
                  <a:srgbClr val="FF0000"/>
                </a:solidFill>
              </a:rPr>
              <a:t>gasjet</a:t>
            </a:r>
            <a:r>
              <a:rPr lang="en-US" dirty="0">
                <a:solidFill>
                  <a:srgbClr val="FF0000"/>
                </a:solidFill>
              </a:rPr>
              <a:t>, MAGIX, …</a:t>
            </a:r>
          </a:p>
        </p:txBody>
      </p:sp>
    </p:spTree>
    <p:extLst>
      <p:ext uri="{BB962C8B-B14F-4D97-AF65-F5344CB8AC3E}">
        <p14:creationId xmlns:p14="http://schemas.microsoft.com/office/powerpoint/2010/main" val="1626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2993" y="1612388"/>
            <a:ext cx="3890809" cy="237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Up-Down structure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ot seen in older  fits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Gives rise to small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</a:t>
            </a:r>
            <a:endParaRPr lang="en-US" dirty="0" smtClean="0"/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Sensitive to </a:t>
            </a:r>
            <a:r>
              <a:rPr lang="en-US" dirty="0" err="1" smtClean="0"/>
              <a:t>radiative</a:t>
            </a:r>
            <a:r>
              <a:rPr lang="en-US" dirty="0" smtClean="0"/>
              <a:t> corrections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magnetic radi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2" y="1189011"/>
            <a:ext cx="4021991" cy="37908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1524" y="5175659"/>
            <a:ext cx="5748449" cy="1015663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/>
              <a:t>Force the form factor to gradually rise to 1 and </a:t>
            </a:r>
            <a:endParaRPr lang="en-US" dirty="0" smtClean="0"/>
          </a:p>
          <a:p>
            <a:pPr marL="342900" algn="l"/>
            <a:r>
              <a:rPr lang="en-US" dirty="0" smtClean="0"/>
              <a:t>investigate </a:t>
            </a:r>
            <a:r>
              <a:rPr lang="en-US" dirty="0"/>
              <a:t>the effect on the charge </a:t>
            </a:r>
            <a:r>
              <a:rPr lang="en-US" dirty="0" smtClean="0"/>
              <a:t>radius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Take accurate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23891" y="189664"/>
            <a:ext cx="52685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Magnetic Form Factor</a:t>
            </a:r>
          </a:p>
        </p:txBody>
      </p:sp>
    </p:spTree>
    <p:extLst>
      <p:ext uri="{BB962C8B-B14F-4D97-AF65-F5344CB8AC3E}">
        <p14:creationId xmlns:p14="http://schemas.microsoft.com/office/powerpoint/2010/main" val="412183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4700" y="185292"/>
            <a:ext cx="4597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Electronic Lamb shift</a:t>
            </a:r>
          </a:p>
        </p:txBody>
      </p:sp>
      <p:pic>
        <p:nvPicPr>
          <p:cNvPr id="5" name="Picture 4" descr="atomic fu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191903"/>
            <a:ext cx="8064500" cy="3851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0900" y="1231900"/>
            <a:ext cx="7855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/>
                <a:cs typeface="Comic Sans MS"/>
              </a:rPr>
              <a:t>Possible systematic errors in atomic spectroscopy (Carl Carlson)</a:t>
            </a:r>
          </a:p>
          <a:p>
            <a:pPr algn="l"/>
            <a:r>
              <a:rPr lang="en-US" dirty="0">
                <a:latin typeface="Comic Sans MS"/>
                <a:cs typeface="Comic Sans MS"/>
              </a:rPr>
              <a:t>Near-term outlook</a:t>
            </a:r>
          </a:p>
        </p:txBody>
      </p:sp>
    </p:spTree>
    <p:extLst>
      <p:ext uri="{BB962C8B-B14F-4D97-AF65-F5344CB8AC3E}">
        <p14:creationId xmlns:p14="http://schemas.microsoft.com/office/powerpoint/2010/main" val="182137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557" y="254000"/>
            <a:ext cx="3330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BSM resolution?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93800"/>
            <a:ext cx="8520281" cy="329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Carl Carson presented the possibility of the break-down of lepton universality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A new particle coupling to </a:t>
            </a:r>
            <a:r>
              <a:rPr lang="en-US" dirty="0" err="1"/>
              <a:t>muons</a:t>
            </a:r>
            <a:r>
              <a:rPr lang="en-US" dirty="0"/>
              <a:t> and protons, but hardly to electrons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A light (~1 MeV) scalar particle might work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Would also be compatible with </a:t>
            </a:r>
            <a:r>
              <a:rPr lang="en-US" dirty="0" err="1"/>
              <a:t>muonic</a:t>
            </a:r>
            <a:r>
              <a:rPr lang="en-US" dirty="0"/>
              <a:t> Lamb shift on He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Such a particle would be observable in the TREK experiment at JPARC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So hold your breath until then!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2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3657601" y="965199"/>
            <a:ext cx="5494866" cy="1770397"/>
            <a:chOff x="615484" y="1262333"/>
            <a:chExt cx="8105603" cy="2461606"/>
          </a:xfrm>
        </p:grpSpPr>
        <p:sp>
          <p:nvSpPr>
            <p:cNvPr id="8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82" name="Content Placeholder 3" descr="KineticMixing.pdf"/>
            <p:cNvPicPr>
              <a:picLocks noChangeAspect="1"/>
            </p:cNvPicPr>
            <p:nvPr/>
          </p:nvPicPr>
          <p:blipFill>
            <a:blip r:embed="rId2"/>
            <a:srcRect t="-45882" b="-45882"/>
            <a:stretch>
              <a:fillRect/>
            </a:stretch>
          </p:blipFill>
          <p:spPr>
            <a:xfrm>
              <a:off x="2617198" y="1395805"/>
              <a:ext cx="4347159" cy="1798824"/>
            </a:xfrm>
            <a:prstGeom prst="rect">
              <a:avLst/>
            </a:prstGeom>
          </p:spPr>
        </p:pic>
        <p:sp>
          <p:nvSpPr>
            <p:cNvPr id="83" name="Textfeld 5"/>
            <p:cNvSpPr txBox="1"/>
            <p:nvPr/>
          </p:nvSpPr>
          <p:spPr>
            <a:xfrm>
              <a:off x="7276418" y="1656805"/>
              <a:ext cx="1444669" cy="13266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Standard</a:t>
              </a:r>
            </a:p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Model </a:t>
              </a:r>
            </a:p>
            <a:p>
              <a:r>
                <a:rPr lang="de-DE" sz="1400" b="1" dirty="0" err="1">
                  <a:solidFill>
                    <a:srgbClr val="0000FF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U(1)</a:t>
              </a:r>
            </a:p>
          </p:txBody>
        </p:sp>
        <p:sp>
          <p:nvSpPr>
            <p:cNvPr id="84" name="Textfeld 6"/>
            <p:cNvSpPr txBox="1"/>
            <p:nvPr/>
          </p:nvSpPr>
          <p:spPr>
            <a:xfrm>
              <a:off x="615484" y="1765042"/>
              <a:ext cx="1158469" cy="10270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solidFill>
                    <a:srgbClr val="FF0000"/>
                  </a:solidFill>
                  <a:latin typeface="Calibri"/>
                  <a:cs typeface="Calibri"/>
                </a:rPr>
                <a:t>Dark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 err="1">
                  <a:solidFill>
                    <a:srgbClr val="FF0000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U(1)</a:t>
              </a:r>
              <a:r>
                <a:rPr lang="de-DE" sz="1400" b="1" baseline="-25000" dirty="0">
                  <a:solidFill>
                    <a:srgbClr val="FF0000"/>
                  </a:solidFill>
                  <a:latin typeface="Calibri"/>
                  <a:cs typeface="Calibri"/>
                </a:rPr>
                <a:t>d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 </a:t>
              </a:r>
            </a:p>
          </p:txBody>
        </p:sp>
        <p:sp>
          <p:nvSpPr>
            <p:cNvPr id="85" name="Textfeld 8"/>
            <p:cNvSpPr txBox="1"/>
            <p:nvPr/>
          </p:nvSpPr>
          <p:spPr>
            <a:xfrm>
              <a:off x="5459330" y="1680001"/>
              <a:ext cx="30464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solidFill>
                    <a:srgbClr val="0000FF"/>
                  </a:solidFill>
                </a:rPr>
                <a:t>γ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p:sp>
          <p:nvSpPr>
            <p:cNvPr id="86" name="Textfeld 9"/>
            <p:cNvSpPr txBox="1"/>
            <p:nvPr/>
          </p:nvSpPr>
          <p:spPr>
            <a:xfrm>
              <a:off x="3387629" y="1705298"/>
              <a:ext cx="547293" cy="55632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γ</a:t>
              </a:r>
              <a:r>
                <a:rPr lang="en-GB" b="1" dirty="0">
                  <a:solidFill>
                    <a:srgbClr val="FF0000"/>
                  </a:solidFill>
                </a:rPr>
                <a:t>’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Rechteck 10"/>
            <p:cNvSpPr/>
            <p:nvPr/>
          </p:nvSpPr>
          <p:spPr>
            <a:xfrm>
              <a:off x="3662890" y="2842373"/>
              <a:ext cx="3390663" cy="72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Heavy Charged Leptons </a:t>
              </a:r>
              <a:r>
                <a:rPr lang="en-US" sz="1400" i="1" dirty="0">
                  <a:latin typeface="Calibri"/>
                  <a:cs typeface="Calibri"/>
                </a:rPr>
                <a:t>L</a:t>
              </a:r>
              <a:r>
                <a:rPr lang="en-US" sz="1400" dirty="0">
                  <a:latin typeface="Calibri"/>
                  <a:cs typeface="Calibri"/>
                </a:rPr>
                <a:t/>
              </a:r>
              <a:br>
                <a:rPr lang="en-US" sz="1400" dirty="0">
                  <a:latin typeface="Calibri"/>
                  <a:cs typeface="Calibri"/>
                </a:rPr>
              </a:br>
              <a:r>
                <a:rPr lang="en-US" sz="1400" dirty="0">
                  <a:latin typeface="Calibri"/>
                  <a:cs typeface="Calibri"/>
                </a:rPr>
                <a:t>(carry U(1)</a:t>
              </a:r>
              <a:r>
                <a:rPr lang="en-US" sz="1400" baseline="-25000" dirty="0">
                  <a:latin typeface="Calibri"/>
                  <a:cs typeface="Calibri"/>
                </a:rPr>
                <a:t>d</a:t>
              </a:r>
              <a:r>
                <a:rPr lang="en-US" sz="1400" dirty="0">
                  <a:latin typeface="Calibri"/>
                  <a:cs typeface="Calibri"/>
                </a:rPr>
                <a:t> charge)</a:t>
              </a:r>
              <a:endParaRPr lang="en-GB" sz="1400" dirty="0">
                <a:latin typeface="Calibri"/>
                <a:cs typeface="Calibri"/>
              </a:endParaRPr>
            </a:p>
          </p:txBody>
        </p:sp>
        <p:sp>
          <p:nvSpPr>
            <p:cNvPr id="88" name="Textfeld 11"/>
            <p:cNvSpPr txBox="1"/>
            <p:nvPr/>
          </p:nvSpPr>
          <p:spPr>
            <a:xfrm>
              <a:off x="1813057" y="2996440"/>
              <a:ext cx="2050796" cy="727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Dark Photon</a:t>
              </a:r>
            </a:p>
            <a:p>
              <a:r>
                <a:rPr lang="en-GB" sz="1400" dirty="0">
                  <a:solidFill>
                    <a:srgbClr val="FF0000"/>
                  </a:solidFill>
                  <a:latin typeface="Calibri"/>
                  <a:cs typeface="Calibri"/>
                </a:rPr>
                <a:t>(aka A</a:t>
              </a:r>
              <a:r>
                <a:rPr lang="de-DE" sz="1400" dirty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‘, U, </a:t>
              </a:r>
              <a:r>
                <a:rPr lang="de-DE" sz="1400" dirty="0" err="1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Z</a:t>
              </a:r>
              <a:r>
                <a:rPr lang="de-DE" sz="1400" baseline="-25000" dirty="0" err="1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d</a:t>
              </a:r>
              <a:r>
                <a:rPr lang="de-DE" sz="1400" dirty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, ...)</a:t>
              </a:r>
              <a:endParaRPr lang="en-GB" sz="14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89" name="Gerade Verbindung mit Pfeil 12"/>
            <p:cNvCxnSpPr/>
            <p:nvPr/>
          </p:nvCxnSpPr>
          <p:spPr bwMode="auto">
            <a:xfrm flipV="1">
              <a:off x="3064934" y="2328334"/>
              <a:ext cx="414867" cy="745065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92" name="Gerade Verbindung 26"/>
            <p:cNvCxnSpPr/>
            <p:nvPr/>
          </p:nvCxnSpPr>
          <p:spPr bwMode="auto">
            <a:xfrm flipV="1">
              <a:off x="6110669" y="1710178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27"/>
            <p:cNvCxnSpPr/>
            <p:nvPr/>
          </p:nvCxnSpPr>
          <p:spPr bwMode="auto">
            <a:xfrm flipV="1">
              <a:off x="1862383" y="2290122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Gerade Verbindung 31"/>
            <p:cNvCxnSpPr/>
            <p:nvPr/>
          </p:nvCxnSpPr>
          <p:spPr bwMode="auto">
            <a:xfrm>
              <a:off x="6098094" y="2288620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32"/>
            <p:cNvCxnSpPr/>
            <p:nvPr/>
          </p:nvCxnSpPr>
          <p:spPr bwMode="auto">
            <a:xfrm>
              <a:off x="1862381" y="1787129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Textfeld 33"/>
            <p:cNvSpPr txBox="1"/>
            <p:nvPr/>
          </p:nvSpPr>
          <p:spPr>
            <a:xfrm>
              <a:off x="1402315" y="1420479"/>
              <a:ext cx="724443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sp>
          <p:nvSpPr>
            <p:cNvPr id="97" name="Textfeld 34"/>
            <p:cNvSpPr txBox="1"/>
            <p:nvPr/>
          </p:nvSpPr>
          <p:spPr>
            <a:xfrm>
              <a:off x="1377335" y="2905812"/>
              <a:ext cx="750910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cxnSp>
          <p:nvCxnSpPr>
            <p:cNvPr id="98" name="Gerade Verbindung 37"/>
            <p:cNvCxnSpPr/>
            <p:nvPr/>
          </p:nvCxnSpPr>
          <p:spPr bwMode="auto">
            <a:xfrm>
              <a:off x="1609783" y="2967661"/>
              <a:ext cx="352054" cy="1588"/>
            </a:xfrm>
            <a:prstGeom prst="line">
              <a:avLst/>
            </a:prstGeom>
            <a:solidFill>
              <a:schemeClr val="tx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Textfeld 38"/>
            <p:cNvSpPr txBox="1"/>
            <p:nvPr/>
          </p:nvSpPr>
          <p:spPr>
            <a:xfrm>
              <a:off x="6924200" y="1262333"/>
              <a:ext cx="1226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>
                  <a:solidFill>
                    <a:srgbClr val="0000FF"/>
                  </a:solidFill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00" name="Textfeld 39"/>
            <p:cNvSpPr txBox="1"/>
            <p:nvPr/>
          </p:nvSpPr>
          <p:spPr>
            <a:xfrm>
              <a:off x="6863358" y="2703519"/>
              <a:ext cx="1226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>
                  <a:solidFill>
                    <a:srgbClr val="0000FF"/>
                  </a:solidFill>
                  <a:latin typeface="Calibri"/>
                  <a:cs typeface="Calibri"/>
                </a:rPr>
                <a:t>-</a:t>
              </a:r>
            </a:p>
          </p:txBody>
        </p:sp>
      </p:grpSp>
      <p:sp>
        <p:nvSpPr>
          <p:cNvPr id="14" name="Rectangle 9"/>
          <p:cNvSpPr>
            <a:spLocks/>
          </p:cNvSpPr>
          <p:nvPr/>
        </p:nvSpPr>
        <p:spPr bwMode="auto">
          <a:xfrm>
            <a:off x="524932" y="987588"/>
            <a:ext cx="3335867" cy="9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8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light dark sector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could explain astrophysical anomalies:  </a:t>
            </a:r>
          </a:p>
          <a:p>
            <a:pPr algn="l"/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    e</a:t>
            </a:r>
            <a:r>
              <a:rPr lang="en-US" sz="1800" baseline="30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+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excess in cosmic ray flux</a:t>
            </a:r>
          </a:p>
        </p:txBody>
      </p:sp>
      <p:sp>
        <p:nvSpPr>
          <p:cNvPr id="101" name="Textfeld 7"/>
          <p:cNvSpPr txBox="1"/>
          <p:nvPr/>
        </p:nvSpPr>
        <p:spPr>
          <a:xfrm>
            <a:off x="6012450" y="917978"/>
            <a:ext cx="176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CD0066"/>
                </a:solidFill>
                <a:latin typeface="Courier New"/>
                <a:cs typeface="Courier New"/>
              </a:rPr>
              <a:t>Holdom</a:t>
            </a:r>
            <a:r>
              <a:rPr lang="de-DE" sz="1200" b="1" dirty="0">
                <a:solidFill>
                  <a:srgbClr val="CD0066"/>
                </a:solidFill>
                <a:latin typeface="Courier New"/>
                <a:cs typeface="Courier New"/>
              </a:rPr>
              <a:t> (1986),...</a:t>
            </a:r>
          </a:p>
        </p:txBody>
      </p:sp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658813" y="201613"/>
            <a:ext cx="72815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Dark photon / dark matter searches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9880" y="2908300"/>
            <a:ext cx="7325017" cy="2836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Excellent overview by </a:t>
            </a:r>
            <a:r>
              <a:rPr lang="en-US" dirty="0" smtClean="0"/>
              <a:t>Maxim </a:t>
            </a:r>
            <a:r>
              <a:rPr lang="en-US" dirty="0" err="1" smtClean="0"/>
              <a:t>Pospelov</a:t>
            </a:r>
            <a:endParaRPr lang="en-US" dirty="0"/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HPS has taken first data, looking good (</a:t>
            </a:r>
            <a:r>
              <a:rPr lang="en-US" dirty="0" err="1"/>
              <a:t>Maurik</a:t>
            </a:r>
            <a:r>
              <a:rPr lang="en-US" dirty="0"/>
              <a:t> </a:t>
            </a:r>
            <a:r>
              <a:rPr lang="en-US" dirty="0" err="1"/>
              <a:t>Holtrop</a:t>
            </a:r>
            <a:r>
              <a:rPr lang="en-US" dirty="0"/>
              <a:t>)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 err="1"/>
              <a:t>DarkLight</a:t>
            </a:r>
            <a:r>
              <a:rPr lang="en-US" dirty="0"/>
              <a:t> funded, taken first test data (Ross Corliss)</a:t>
            </a:r>
          </a:p>
          <a:p>
            <a:pPr marL="342900" indent="-342900" algn="l">
              <a:lnSpc>
                <a:spcPct val="150000"/>
              </a:lnSpc>
              <a:buFont typeface="Arial"/>
              <a:buChar char="•"/>
            </a:pPr>
            <a:r>
              <a:rPr lang="en-US" dirty="0"/>
              <a:t>BDX LOI supported by </a:t>
            </a:r>
            <a:r>
              <a:rPr lang="en-US" dirty="0" err="1"/>
              <a:t>JLab</a:t>
            </a:r>
            <a:r>
              <a:rPr lang="en-US" dirty="0"/>
              <a:t> PAC, preparing proposal for PAC44</a:t>
            </a:r>
          </a:p>
          <a:p>
            <a:pPr marL="342900" algn="l">
              <a:lnSpc>
                <a:spcPct val="150000"/>
              </a:lnSpc>
            </a:pPr>
            <a:r>
              <a:rPr lang="en-US" dirty="0"/>
              <a:t>Needs 1 M$+ from </a:t>
            </a:r>
            <a:r>
              <a:rPr lang="en-US" dirty="0" err="1"/>
              <a:t>JLab</a:t>
            </a:r>
            <a:r>
              <a:rPr lang="en-US" dirty="0"/>
              <a:t> + 1 M$+ for detector (Marco </a:t>
            </a:r>
            <a:r>
              <a:rPr lang="en-US" dirty="0" err="1"/>
              <a:t>Battaglieri</a:t>
            </a:r>
            <a:r>
              <a:rPr lang="en-US" dirty="0"/>
              <a:t>)</a:t>
            </a:r>
          </a:p>
          <a:p>
            <a:pPr marL="342900" algn="l">
              <a:lnSpc>
                <a:spcPct val="150000"/>
              </a:lnSpc>
            </a:pPr>
            <a:r>
              <a:rPr lang="en-US" dirty="0"/>
              <a:t>(could also run at MESA for much less $)</a:t>
            </a:r>
          </a:p>
        </p:txBody>
      </p:sp>
    </p:spTree>
    <p:extLst>
      <p:ext uri="{BB962C8B-B14F-4D97-AF65-F5344CB8AC3E}">
        <p14:creationId xmlns:p14="http://schemas.microsoft.com/office/powerpoint/2010/main" val="36123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9897" y="178933"/>
            <a:ext cx="63221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Dark Sector Searches at MESA</a:t>
            </a:r>
          </a:p>
        </p:txBody>
      </p:sp>
      <p:pic>
        <p:nvPicPr>
          <p:cNvPr id="12" name="Bild 11" descr="Bildschirmfoto 2016-02-22 um 18.49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sp>
        <p:nvSpPr>
          <p:cNvPr id="5" name="Rectangle 63"/>
          <p:cNvSpPr/>
          <p:nvPr/>
        </p:nvSpPr>
        <p:spPr>
          <a:xfrm>
            <a:off x="-119800" y="3775798"/>
            <a:ext cx="9144000" cy="172354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endParaRPr lang="de-DE" dirty="0">
              <a:solidFill>
                <a:schemeClr val="tx2"/>
              </a:solidFill>
              <a:latin typeface="Calibri"/>
              <a:cs typeface="Calibri"/>
            </a:endParaRPr>
          </a:p>
          <a:p>
            <a:pPr algn="l">
              <a:spcAft>
                <a:spcPts val="600"/>
              </a:spcAft>
              <a:buClr>
                <a:srgbClr val="36526E"/>
              </a:buClr>
            </a:pPr>
            <a:r>
              <a:rPr lang="de-DE" dirty="0">
                <a:solidFill>
                  <a:schemeClr val="tx2"/>
                </a:solidFill>
                <a:latin typeface="Calibri"/>
                <a:cs typeface="Calibri"/>
              </a:rPr>
              <a:t>    </a:t>
            </a:r>
            <a:r>
              <a:rPr lang="de-DE" b="1" dirty="0">
                <a:solidFill>
                  <a:srgbClr val="9F0926"/>
                </a:solidFill>
                <a:latin typeface="Calibri"/>
                <a:cs typeface="Calibri"/>
              </a:rPr>
              <a:t>MAGIX / MESA  </a:t>
            </a:r>
            <a:endParaRPr lang="de-DE" dirty="0">
              <a:solidFill>
                <a:srgbClr val="9F0926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</a:pPr>
            <a:r>
              <a:rPr lang="de-DE" dirty="0">
                <a:solidFill>
                  <a:srgbClr val="4C4C4C"/>
                </a:solidFill>
                <a:latin typeface="Calibri"/>
                <a:cs typeface="Calibri"/>
              </a:rPr>
              <a:t>    </a:t>
            </a:r>
            <a:r>
              <a:rPr lang="de-DE" sz="1800" b="1" u="sng" dirty="0">
                <a:solidFill>
                  <a:srgbClr val="4C4C4C"/>
                </a:solidFill>
                <a:latin typeface="Calibri"/>
                <a:cs typeface="Calibri"/>
              </a:rPr>
              <a:t>Model 1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</a:rPr>
              <a:t>: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</a:rPr>
              <a:t>Dark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</a:rPr>
              <a:t>  Photon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</a:rPr>
              <a:t>coupling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</a:rPr>
              <a:t> to SM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</a:rPr>
              <a:t>particles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</a:p>
          <a:p>
            <a:pPr algn="l">
              <a:spcAft>
                <a:spcPts val="600"/>
              </a:spcAft>
              <a:buClr>
                <a:srgbClr val="36526E"/>
              </a:buClr>
            </a:pP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	 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parameter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range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motivated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by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Photon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relation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to </a:t>
            </a:r>
            <a:r>
              <a:rPr lang="de-DE" sz="1800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Matter</a:t>
            </a:r>
          </a:p>
          <a:p>
            <a:pPr algn="l">
              <a:buClr>
                <a:srgbClr val="36526E"/>
              </a:buClr>
            </a:pP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    </a:t>
            </a:r>
            <a:endParaRPr lang="de-DE" sz="18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16" name="Bild 15" descr="DP_MES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970285"/>
            <a:ext cx="5230190" cy="3542139"/>
          </a:xfrm>
          <a:prstGeom prst="rect">
            <a:avLst/>
          </a:prstGeom>
        </p:spPr>
      </p:pic>
      <p:sp>
        <p:nvSpPr>
          <p:cNvPr id="7" name="Sechseck 6"/>
          <p:cNvSpPr/>
          <p:nvPr/>
        </p:nvSpPr>
        <p:spPr bwMode="auto">
          <a:xfrm>
            <a:off x="266700" y="1066800"/>
            <a:ext cx="152400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Harald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 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Merkel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119800" y="5185917"/>
            <a:ext cx="8733673" cy="1200329"/>
            <a:chOff x="119800" y="5630417"/>
            <a:chExt cx="8733673" cy="1200329"/>
          </a:xfrm>
        </p:grpSpPr>
        <p:sp>
          <p:nvSpPr>
            <p:cNvPr id="10" name="Rechteck 9"/>
            <p:cNvSpPr/>
            <p:nvPr/>
          </p:nvSpPr>
          <p:spPr>
            <a:xfrm>
              <a:off x="119800" y="5630417"/>
              <a:ext cx="8733673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l">
                <a:buClr>
                  <a:srgbClr val="36526E"/>
                </a:buClr>
              </a:pPr>
              <a:r>
                <a:rPr lang="de-DE" sz="1800" b="1" u="sng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Model 2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: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Photon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coupling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to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Matter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could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still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explain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(g-2)</a:t>
              </a:r>
              <a:r>
                <a:rPr lang="de-DE" sz="1800" baseline="-250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µ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discrepancy</a:t>
              </a:r>
              <a:endPara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buClr>
                  <a:srgbClr val="36526E"/>
                </a:buClr>
              </a:pP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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exploit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excellent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momentum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resolution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     of MAGIX (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proton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recoil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!)</a:t>
              </a:r>
              <a:endParaRPr lang="de-DE" sz="1800" dirty="0">
                <a:solidFill>
                  <a:srgbClr val="4C4C4C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Bild 10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3017" y="5663477"/>
              <a:ext cx="2130642" cy="1110654"/>
            </a:xfrm>
            <a:prstGeom prst="rect">
              <a:avLst/>
            </a:prstGeom>
          </p:spPr>
        </p:pic>
      </p:grpSp>
      <p:sp>
        <p:nvSpPr>
          <p:cNvPr id="2" name="Rechteck 1"/>
          <p:cNvSpPr/>
          <p:nvPr/>
        </p:nvSpPr>
        <p:spPr bwMode="auto">
          <a:xfrm>
            <a:off x="266700" y="6386246"/>
            <a:ext cx="8757500" cy="3701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4" name="Gruppierung 7"/>
          <p:cNvGrpSpPr/>
          <p:nvPr/>
        </p:nvGrpSpPr>
        <p:grpSpPr>
          <a:xfrm>
            <a:off x="119800" y="5185917"/>
            <a:ext cx="8733673" cy="1200329"/>
            <a:chOff x="119800" y="5630417"/>
            <a:chExt cx="8733673" cy="1200329"/>
          </a:xfrm>
        </p:grpSpPr>
        <p:sp>
          <p:nvSpPr>
            <p:cNvPr id="15" name="Rechteck 14"/>
            <p:cNvSpPr/>
            <p:nvPr/>
          </p:nvSpPr>
          <p:spPr>
            <a:xfrm>
              <a:off x="119800" y="5630417"/>
              <a:ext cx="8733673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l">
                <a:buClr>
                  <a:srgbClr val="36526E"/>
                </a:buClr>
              </a:pPr>
              <a:r>
                <a:rPr lang="de-DE" sz="1800" b="1" u="sng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Model 2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: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Photon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coupling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to </a:t>
              </a:r>
              <a:r>
                <a:rPr lang="de-DE" sz="1800" b="1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Matter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b="1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could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still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explain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(g-2)</a:t>
              </a:r>
              <a:r>
                <a:rPr lang="de-DE" sz="1800" baseline="-250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µ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discrepancy</a:t>
              </a:r>
              <a:endParaRPr lang="de-DE" sz="1800" dirty="0">
                <a:solidFill>
                  <a:srgbClr val="4C4C4C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buClr>
                  <a:srgbClr val="36526E"/>
                </a:buClr>
              </a:pP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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exploit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excellent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momentum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resolution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     of MAGIX (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proton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recoil</a:t>
              </a:r>
              <a:r>
                <a:rPr lang="de-DE" sz="1800" dirty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!)</a:t>
              </a:r>
              <a:endParaRPr lang="de-DE" sz="1800" dirty="0">
                <a:solidFill>
                  <a:srgbClr val="4C4C4C"/>
                </a:solidFill>
                <a:latin typeface="Calibri"/>
                <a:cs typeface="Calibri"/>
              </a:endParaRPr>
            </a:p>
          </p:txBody>
        </p:sp>
        <p:pic>
          <p:nvPicPr>
            <p:cNvPr id="17" name="Bild 16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3017" y="5663477"/>
              <a:ext cx="2130642" cy="1110654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127000" y="6417817"/>
            <a:ext cx="873367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r>
              <a:rPr lang="de-DE" sz="1800" b="1" u="sng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Option 3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: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Direct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Search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for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Matter  </a:t>
            </a:r>
            <a:r>
              <a:rPr lang="de-DE" sz="1800" b="1" dirty="0" err="1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Beam</a:t>
            </a: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Dump Experiment (BDX)</a:t>
            </a:r>
          </a:p>
        </p:txBody>
      </p:sp>
    </p:spTree>
    <p:extLst>
      <p:ext uri="{BB962C8B-B14F-4D97-AF65-F5344CB8AC3E}">
        <p14:creationId xmlns:p14="http://schemas.microsoft.com/office/powerpoint/2010/main" val="202820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2879" y="127000"/>
            <a:ext cx="23443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599" y="960791"/>
            <a:ext cx="79432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Very active program with MAMI-C (SFB1044)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Nucleon FF (proton </a:t>
            </a:r>
            <a:r>
              <a:rPr lang="en-US" sz="1800" dirty="0" smtClean="0">
                <a:latin typeface="Comic Sans MS"/>
                <a:cs typeface="Comic Sans MS"/>
              </a:rPr>
              <a:t>radius puzzle)</a:t>
            </a:r>
            <a:endParaRPr lang="en-US" sz="1800" dirty="0">
              <a:latin typeface="Comic Sans MS"/>
              <a:cs typeface="Comic Sans MS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Few-body systems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Nucleon </a:t>
            </a:r>
            <a:r>
              <a:rPr lang="en-US" sz="1800" dirty="0" err="1">
                <a:latin typeface="Comic Sans MS"/>
                <a:cs typeface="Comic Sans MS"/>
              </a:rPr>
              <a:t>polarizabilities</a:t>
            </a:r>
            <a:endParaRPr lang="en-US" sz="1800" dirty="0">
              <a:latin typeface="Comic Sans MS"/>
              <a:cs typeface="Comic Sans M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PV experiments with MESA (P2, neutron skin)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Impressive technological developments for MAGIX spectrometer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Spectrometer design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Gas Target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Detectors</a:t>
            </a:r>
            <a:endParaRPr lang="en-US" sz="1800" dirty="0">
              <a:latin typeface="Comic Sans MS"/>
              <a:cs typeface="Comic Sans M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Need impetus for development of experimental program with MAGIX</a:t>
            </a:r>
          </a:p>
          <a:p>
            <a:pPr marL="285750" indent="-285750" algn="l">
              <a:buFont typeface="Arial"/>
              <a:buChar char="•"/>
            </a:pPr>
            <a:endParaRPr lang="en-US" sz="1800" dirty="0">
              <a:latin typeface="Comic Sans MS"/>
              <a:cs typeface="Comic Sans M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Look forward to follow-up workshops focused on MAGIX</a:t>
            </a:r>
          </a:p>
          <a:p>
            <a:pPr algn="l"/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300" y="4631035"/>
            <a:ext cx="739139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Many thanks to </a:t>
            </a:r>
          </a:p>
          <a:p>
            <a:pPr algn="ctr"/>
            <a:r>
              <a:rPr lang="en-US" sz="2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Achim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Denig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and Marc </a:t>
            </a:r>
            <a:r>
              <a:rPr lang="en-US" sz="2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Vanderhaeghen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their supporting staff 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a highly enjoyable workshop</a:t>
            </a:r>
          </a:p>
        </p:txBody>
      </p:sp>
    </p:spTree>
    <p:extLst>
      <p:ext uri="{BB962C8B-B14F-4D97-AF65-F5344CB8AC3E}">
        <p14:creationId xmlns:p14="http://schemas.microsoft.com/office/powerpoint/2010/main" val="205120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0" descr="DP_NO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4" y="3191932"/>
            <a:ext cx="4478868" cy="3106763"/>
          </a:xfrm>
          <a:prstGeom prst="rect">
            <a:avLst/>
          </a:prstGeom>
        </p:spPr>
      </p:pic>
      <p:pic>
        <p:nvPicPr>
          <p:cNvPr id="6" name="Picture 5" descr="Screen Shot 2013-05-30 at 1.47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99" y="2720715"/>
            <a:ext cx="2261401" cy="1289201"/>
          </a:xfrm>
          <a:prstGeom prst="rect">
            <a:avLst/>
          </a:prstGeom>
        </p:spPr>
      </p:pic>
      <p:sp>
        <p:nvSpPr>
          <p:cNvPr id="54" name="Textfeld 18"/>
          <p:cNvSpPr txBox="1"/>
          <p:nvPr/>
        </p:nvSpPr>
        <p:spPr>
          <a:xfrm>
            <a:off x="3448028" y="5308143"/>
            <a:ext cx="12274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Year 2015</a:t>
            </a:r>
          </a:p>
        </p:txBody>
      </p:sp>
      <p:sp>
        <p:nvSpPr>
          <p:cNvPr id="55" name="Textfeld 11"/>
          <p:cNvSpPr txBox="1"/>
          <p:nvPr/>
        </p:nvSpPr>
        <p:spPr>
          <a:xfrm>
            <a:off x="5004322" y="3862296"/>
            <a:ext cx="4139678" cy="1338828"/>
          </a:xfrm>
          <a:prstGeom prst="rect">
            <a:avLst/>
          </a:prstGeom>
          <a:solidFill>
            <a:srgbClr val="FFFF00"/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endParaRPr lang="en-GB" b="1" i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Dark Photon as explanation for</a:t>
            </a:r>
          </a:p>
          <a:p>
            <a:pPr>
              <a:spcAft>
                <a:spcPts val="600"/>
              </a:spcAft>
            </a:pPr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 (g-2)</a:t>
            </a:r>
            <a:r>
              <a:rPr lang="en-GB" sz="1800" b="1" i="1" baseline="-25000" dirty="0">
                <a:solidFill>
                  <a:srgbClr val="000000"/>
                </a:solidFill>
                <a:latin typeface="Calibri"/>
                <a:cs typeface="Calibri"/>
              </a:rPr>
              <a:t>µ </a:t>
            </a:r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(almost) ruled out !</a:t>
            </a:r>
          </a:p>
          <a:p>
            <a:r>
              <a:rPr lang="en-GB" b="1" i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GB" sz="1800" b="1" i="1" dirty="0">
                <a:solidFill>
                  <a:srgbClr val="800000"/>
                </a:solidFill>
                <a:latin typeface="Calibri"/>
                <a:cs typeface="Calibri"/>
              </a:rPr>
              <a:t>… </a:t>
            </a:r>
            <a:r>
              <a:rPr lang="en-GB" sz="1600" b="1" i="1" dirty="0">
                <a:solidFill>
                  <a:srgbClr val="800000"/>
                </a:solidFill>
                <a:latin typeface="Calibri"/>
                <a:cs typeface="Calibri"/>
              </a:rPr>
              <a:t>at least in most straight-forward model</a:t>
            </a:r>
          </a:p>
        </p:txBody>
      </p:sp>
      <p:sp>
        <p:nvSpPr>
          <p:cNvPr id="56" name="Textfeld 11"/>
          <p:cNvSpPr txBox="1"/>
          <p:nvPr/>
        </p:nvSpPr>
        <p:spPr>
          <a:xfrm>
            <a:off x="5029588" y="5098639"/>
            <a:ext cx="4003260" cy="1261884"/>
          </a:xfrm>
          <a:prstGeom prst="rect">
            <a:avLst/>
          </a:prstGeom>
          <a:solidFill>
            <a:srgbClr val="FFFF00"/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endParaRPr lang="en-GB" b="1" i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Low-mass/low-coupling range will be covered by </a:t>
            </a:r>
            <a:r>
              <a:rPr lang="en-GB" sz="1800" b="1" i="1" dirty="0" err="1">
                <a:solidFill>
                  <a:srgbClr val="000000"/>
                </a:solidFill>
                <a:latin typeface="Calibri"/>
                <a:cs typeface="Calibri"/>
              </a:rPr>
              <a:t>JLab</a:t>
            </a:r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, MESA,… </a:t>
            </a:r>
            <a:r>
              <a:rPr lang="en-GB" sz="1800" b="1" i="1" dirty="0" err="1">
                <a:solidFill>
                  <a:srgbClr val="000000"/>
                </a:solidFill>
                <a:latin typeface="Calibri"/>
                <a:cs typeface="Calibri"/>
              </a:rPr>
              <a:t>expts</a:t>
            </a:r>
            <a:r>
              <a:rPr lang="en-GB" sz="1800" b="1" i="1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endParaRPr lang="en-GB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657601" y="965199"/>
            <a:ext cx="5494866" cy="1770397"/>
            <a:chOff x="615484" y="1262333"/>
            <a:chExt cx="8105603" cy="2461606"/>
          </a:xfrm>
        </p:grpSpPr>
        <p:sp>
          <p:nvSpPr>
            <p:cNvPr id="8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82" name="Content Placeholder 3" descr="KineticMixing.pdf"/>
            <p:cNvPicPr>
              <a:picLocks noChangeAspect="1"/>
            </p:cNvPicPr>
            <p:nvPr/>
          </p:nvPicPr>
          <p:blipFill>
            <a:blip r:embed="rId4"/>
            <a:srcRect t="-45882" b="-45882"/>
            <a:stretch>
              <a:fillRect/>
            </a:stretch>
          </p:blipFill>
          <p:spPr>
            <a:xfrm>
              <a:off x="2617198" y="1395805"/>
              <a:ext cx="4347159" cy="1798824"/>
            </a:xfrm>
            <a:prstGeom prst="rect">
              <a:avLst/>
            </a:prstGeom>
          </p:spPr>
        </p:pic>
        <p:sp>
          <p:nvSpPr>
            <p:cNvPr id="83" name="Textfeld 5"/>
            <p:cNvSpPr txBox="1"/>
            <p:nvPr/>
          </p:nvSpPr>
          <p:spPr>
            <a:xfrm>
              <a:off x="7276418" y="1656805"/>
              <a:ext cx="1444669" cy="13266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Standard</a:t>
              </a:r>
            </a:p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Model </a:t>
              </a:r>
            </a:p>
            <a:p>
              <a:r>
                <a:rPr lang="de-DE" sz="1400" b="1" dirty="0" err="1">
                  <a:solidFill>
                    <a:srgbClr val="0000FF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>
                  <a:solidFill>
                    <a:srgbClr val="0000FF"/>
                  </a:solidFill>
                  <a:latin typeface="Calibri"/>
                  <a:cs typeface="Calibri"/>
                </a:rPr>
                <a:t>U(1)</a:t>
              </a:r>
            </a:p>
          </p:txBody>
        </p:sp>
        <p:sp>
          <p:nvSpPr>
            <p:cNvPr id="84" name="Textfeld 6"/>
            <p:cNvSpPr txBox="1"/>
            <p:nvPr/>
          </p:nvSpPr>
          <p:spPr>
            <a:xfrm>
              <a:off x="615484" y="1765042"/>
              <a:ext cx="1158469" cy="10270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solidFill>
                    <a:srgbClr val="FF0000"/>
                  </a:solidFill>
                  <a:latin typeface="Calibri"/>
                  <a:cs typeface="Calibri"/>
                </a:rPr>
                <a:t>Dark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 err="1">
                  <a:solidFill>
                    <a:srgbClr val="FF0000"/>
                  </a:solidFill>
                  <a:latin typeface="Calibri"/>
                  <a:cs typeface="Calibri"/>
                </a:rPr>
                <a:t>Sector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U(1)</a:t>
              </a:r>
              <a:r>
                <a:rPr lang="de-DE" sz="1400" b="1" baseline="-25000" dirty="0">
                  <a:solidFill>
                    <a:srgbClr val="FF0000"/>
                  </a:solidFill>
                  <a:latin typeface="Calibri"/>
                  <a:cs typeface="Calibri"/>
                </a:rPr>
                <a:t>d</a:t>
              </a:r>
              <a:r>
                <a:rPr lang="de-DE" sz="1400" b="1" dirty="0">
                  <a:solidFill>
                    <a:srgbClr val="FF0000"/>
                  </a:solidFill>
                  <a:latin typeface="Calibri"/>
                  <a:cs typeface="Calibri"/>
                </a:rPr>
                <a:t>  </a:t>
              </a:r>
            </a:p>
          </p:txBody>
        </p:sp>
        <p:sp>
          <p:nvSpPr>
            <p:cNvPr id="85" name="Textfeld 8"/>
            <p:cNvSpPr txBox="1"/>
            <p:nvPr/>
          </p:nvSpPr>
          <p:spPr>
            <a:xfrm>
              <a:off x="5459330" y="1680001"/>
              <a:ext cx="30464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solidFill>
                    <a:srgbClr val="0000FF"/>
                  </a:solidFill>
                </a:rPr>
                <a:t>γ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p:sp>
          <p:nvSpPr>
            <p:cNvPr id="86" name="Textfeld 9"/>
            <p:cNvSpPr txBox="1"/>
            <p:nvPr/>
          </p:nvSpPr>
          <p:spPr>
            <a:xfrm>
              <a:off x="3387629" y="1705298"/>
              <a:ext cx="547293" cy="55632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γ</a:t>
              </a:r>
              <a:r>
                <a:rPr lang="en-GB" b="1" dirty="0">
                  <a:solidFill>
                    <a:srgbClr val="FF0000"/>
                  </a:solidFill>
                </a:rPr>
                <a:t>’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Rechteck 10"/>
            <p:cNvSpPr/>
            <p:nvPr/>
          </p:nvSpPr>
          <p:spPr>
            <a:xfrm>
              <a:off x="3662890" y="2842373"/>
              <a:ext cx="3390663" cy="72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Heavy Charged Leptons </a:t>
              </a:r>
              <a:r>
                <a:rPr lang="en-US" sz="1400" i="1" dirty="0">
                  <a:latin typeface="Calibri"/>
                  <a:cs typeface="Calibri"/>
                </a:rPr>
                <a:t>L</a:t>
              </a:r>
              <a:r>
                <a:rPr lang="en-US" sz="1400" dirty="0">
                  <a:latin typeface="Calibri"/>
                  <a:cs typeface="Calibri"/>
                </a:rPr>
                <a:t/>
              </a:r>
              <a:br>
                <a:rPr lang="en-US" sz="1400" dirty="0">
                  <a:latin typeface="Calibri"/>
                  <a:cs typeface="Calibri"/>
                </a:rPr>
              </a:br>
              <a:r>
                <a:rPr lang="en-US" sz="1400" dirty="0">
                  <a:latin typeface="Calibri"/>
                  <a:cs typeface="Calibri"/>
                </a:rPr>
                <a:t>(carry U(1)</a:t>
              </a:r>
              <a:r>
                <a:rPr lang="en-US" sz="1400" baseline="-25000" dirty="0">
                  <a:latin typeface="Calibri"/>
                  <a:cs typeface="Calibri"/>
                </a:rPr>
                <a:t>d</a:t>
              </a:r>
              <a:r>
                <a:rPr lang="en-US" sz="1400" dirty="0">
                  <a:latin typeface="Calibri"/>
                  <a:cs typeface="Calibri"/>
                </a:rPr>
                <a:t> charge)</a:t>
              </a:r>
              <a:endParaRPr lang="en-GB" sz="1400" dirty="0">
                <a:latin typeface="Calibri"/>
                <a:cs typeface="Calibri"/>
              </a:endParaRPr>
            </a:p>
          </p:txBody>
        </p:sp>
        <p:sp>
          <p:nvSpPr>
            <p:cNvPr id="88" name="Textfeld 11"/>
            <p:cNvSpPr txBox="1"/>
            <p:nvPr/>
          </p:nvSpPr>
          <p:spPr>
            <a:xfrm>
              <a:off x="1813057" y="2996440"/>
              <a:ext cx="2050796" cy="727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Dark Photon</a:t>
              </a:r>
            </a:p>
            <a:p>
              <a:r>
                <a:rPr lang="en-GB" sz="1400" dirty="0">
                  <a:solidFill>
                    <a:srgbClr val="FF0000"/>
                  </a:solidFill>
                  <a:latin typeface="Calibri"/>
                  <a:cs typeface="Calibri"/>
                </a:rPr>
                <a:t>(aka A</a:t>
              </a:r>
              <a:r>
                <a:rPr lang="de-DE" sz="1400" dirty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‘, U, </a:t>
              </a:r>
              <a:r>
                <a:rPr lang="de-DE" sz="1400" dirty="0" err="1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Z</a:t>
              </a:r>
              <a:r>
                <a:rPr lang="de-DE" sz="1400" baseline="-25000" dirty="0" err="1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d</a:t>
              </a:r>
              <a:r>
                <a:rPr lang="de-DE" sz="1400" dirty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, ...)</a:t>
              </a:r>
              <a:endParaRPr lang="en-GB" sz="14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89" name="Gerade Verbindung mit Pfeil 12"/>
            <p:cNvCxnSpPr/>
            <p:nvPr/>
          </p:nvCxnSpPr>
          <p:spPr bwMode="auto">
            <a:xfrm flipV="1">
              <a:off x="3064934" y="2328334"/>
              <a:ext cx="414867" cy="745065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0" name="Rechteck 17"/>
            <p:cNvSpPr/>
            <p:nvPr/>
          </p:nvSpPr>
          <p:spPr bwMode="auto">
            <a:xfrm>
              <a:off x="2552399" y="2049698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1" name="Rechteck 18"/>
            <p:cNvSpPr/>
            <p:nvPr/>
          </p:nvSpPr>
          <p:spPr bwMode="auto">
            <a:xfrm>
              <a:off x="6363659" y="2063774"/>
              <a:ext cx="389775" cy="5029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92" name="Gerade Verbindung 26"/>
            <p:cNvCxnSpPr/>
            <p:nvPr/>
          </p:nvCxnSpPr>
          <p:spPr bwMode="auto">
            <a:xfrm flipV="1">
              <a:off x="6110669" y="1710178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27"/>
            <p:cNvCxnSpPr/>
            <p:nvPr/>
          </p:nvCxnSpPr>
          <p:spPr bwMode="auto">
            <a:xfrm flipV="1">
              <a:off x="1862383" y="2290122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Gerade Verbindung 31"/>
            <p:cNvCxnSpPr/>
            <p:nvPr/>
          </p:nvCxnSpPr>
          <p:spPr bwMode="auto">
            <a:xfrm>
              <a:off x="6098094" y="2288620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32"/>
            <p:cNvCxnSpPr/>
            <p:nvPr/>
          </p:nvCxnSpPr>
          <p:spPr bwMode="auto">
            <a:xfrm>
              <a:off x="1862381" y="1787129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Textfeld 33"/>
            <p:cNvSpPr txBox="1"/>
            <p:nvPr/>
          </p:nvSpPr>
          <p:spPr>
            <a:xfrm>
              <a:off x="1402315" y="1420479"/>
              <a:ext cx="724443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sp>
          <p:nvSpPr>
            <p:cNvPr id="97" name="Textfeld 34"/>
            <p:cNvSpPr txBox="1"/>
            <p:nvPr/>
          </p:nvSpPr>
          <p:spPr>
            <a:xfrm>
              <a:off x="1377335" y="2905812"/>
              <a:ext cx="750910" cy="42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/>
                  <a:cs typeface="Calibri"/>
                </a:rPr>
                <a:t>DM</a:t>
              </a:r>
            </a:p>
          </p:txBody>
        </p:sp>
        <p:cxnSp>
          <p:nvCxnSpPr>
            <p:cNvPr id="98" name="Gerade Verbindung 37"/>
            <p:cNvCxnSpPr/>
            <p:nvPr/>
          </p:nvCxnSpPr>
          <p:spPr bwMode="auto">
            <a:xfrm>
              <a:off x="1609783" y="2967661"/>
              <a:ext cx="352054" cy="1588"/>
            </a:xfrm>
            <a:prstGeom prst="line">
              <a:avLst/>
            </a:prstGeom>
            <a:solidFill>
              <a:schemeClr val="tx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Textfeld 38"/>
            <p:cNvSpPr txBox="1"/>
            <p:nvPr/>
          </p:nvSpPr>
          <p:spPr>
            <a:xfrm>
              <a:off x="6924200" y="1262333"/>
              <a:ext cx="1226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>
                  <a:solidFill>
                    <a:srgbClr val="0000FF"/>
                  </a:solidFill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00" name="Textfeld 39"/>
            <p:cNvSpPr txBox="1"/>
            <p:nvPr/>
          </p:nvSpPr>
          <p:spPr>
            <a:xfrm>
              <a:off x="6863358" y="2703519"/>
              <a:ext cx="1226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  <a:latin typeface="Calibri"/>
                  <a:cs typeface="Calibri"/>
                </a:rPr>
                <a:t>e</a:t>
              </a:r>
              <a:r>
                <a:rPr lang="de-DE" sz="1600" b="1" baseline="30000" dirty="0">
                  <a:solidFill>
                    <a:srgbClr val="0000FF"/>
                  </a:solidFill>
                  <a:latin typeface="Calibri"/>
                  <a:cs typeface="Calibri"/>
                </a:rPr>
                <a:t>-</a:t>
              </a:r>
            </a:p>
          </p:txBody>
        </p:sp>
      </p:grpSp>
      <p:pic>
        <p:nvPicPr>
          <p:cNvPr id="3" name="Picture 2" descr="Screen Shot 2013-05-30 at 2.02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79" y="2160884"/>
            <a:ext cx="1561468" cy="1098785"/>
          </a:xfrm>
          <a:prstGeom prst="rect">
            <a:avLst/>
          </a:prstGeom>
        </p:spPr>
      </p:pic>
      <p:sp>
        <p:nvSpPr>
          <p:cNvPr id="14" name="Rectangle 9"/>
          <p:cNvSpPr>
            <a:spLocks/>
          </p:cNvSpPr>
          <p:nvPr/>
        </p:nvSpPr>
        <p:spPr bwMode="auto">
          <a:xfrm>
            <a:off x="524932" y="987588"/>
            <a:ext cx="3335867" cy="9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Font typeface="Wingdings" charset="2"/>
              <a:buChar char="§"/>
            </a:pPr>
            <a:r>
              <a:rPr lang="en-US" sz="18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light dark sector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could explain astrophysical anomalies:  </a:t>
            </a:r>
          </a:p>
          <a:p>
            <a:pPr algn="l"/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    e</a:t>
            </a:r>
            <a:r>
              <a:rPr lang="en-US" sz="1800" baseline="30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+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excess in cosmic ray flux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possible explanation for (g-2)</a:t>
            </a:r>
            <a:r>
              <a:rPr lang="en-US" sz="1800" b="1" baseline="-25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μ</a:t>
            </a:r>
            <a:endParaRPr lang="en-US" sz="1800" baseline="-25000" dirty="0">
              <a:solidFill>
                <a:schemeClr val="tx2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  <p:sp>
        <p:nvSpPr>
          <p:cNvPr id="101" name="Textfeld 7"/>
          <p:cNvSpPr txBox="1"/>
          <p:nvPr/>
        </p:nvSpPr>
        <p:spPr>
          <a:xfrm>
            <a:off x="6012450" y="917978"/>
            <a:ext cx="176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CD0066"/>
                </a:solidFill>
                <a:latin typeface="Courier New"/>
                <a:cs typeface="Courier New"/>
              </a:rPr>
              <a:t>Holdom</a:t>
            </a:r>
            <a:r>
              <a:rPr lang="de-DE" sz="1200" b="1" dirty="0">
                <a:solidFill>
                  <a:srgbClr val="CD0066"/>
                </a:solidFill>
                <a:latin typeface="Courier New"/>
                <a:cs typeface="Courier New"/>
              </a:rPr>
              <a:t> (1986),...</a:t>
            </a:r>
          </a:p>
        </p:txBody>
      </p:sp>
      <p:sp>
        <p:nvSpPr>
          <p:cNvPr id="5" name="Rechteck 56"/>
          <p:cNvSpPr/>
          <p:nvPr/>
        </p:nvSpPr>
        <p:spPr>
          <a:xfrm>
            <a:off x="2006604" y="2813963"/>
            <a:ext cx="2126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charset="2"/>
              <a:buNone/>
            </a:pPr>
            <a:r>
              <a:rPr lang="en-US" sz="1600" b="1" dirty="0">
                <a:solidFill>
                  <a:srgbClr val="FF0000"/>
                </a:solidFill>
                <a:cs typeface="Arial"/>
              </a:rPr>
              <a:t>red band: (g-2)</a:t>
            </a:r>
            <a:r>
              <a:rPr lang="en-US" sz="1600" b="1" baseline="-25000" dirty="0">
                <a:solidFill>
                  <a:srgbClr val="FF0000"/>
                </a:solidFill>
                <a:cs typeface="Arial"/>
              </a:rPr>
              <a:t>μ </a:t>
            </a:r>
          </a:p>
        </p:txBody>
      </p:sp>
      <p:sp>
        <p:nvSpPr>
          <p:cNvPr id="102" name="Text Box 7"/>
          <p:cNvSpPr txBox="1">
            <a:spLocks noChangeArrowheads="1"/>
          </p:cNvSpPr>
          <p:nvPr/>
        </p:nvSpPr>
        <p:spPr bwMode="auto">
          <a:xfrm>
            <a:off x="6668434" y="3353329"/>
            <a:ext cx="21574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de-DE" sz="1200" b="1" dirty="0" err="1">
                <a:solidFill>
                  <a:srgbClr val="CC0066"/>
                </a:solidFill>
                <a:latin typeface="Courier New"/>
                <a:cs typeface="Courier New"/>
              </a:rPr>
              <a:t>Bjorken</a:t>
            </a: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 et al.</a:t>
            </a:r>
            <a:r>
              <a:rPr lang="de-DE" sz="1200" b="1" dirty="0">
                <a:solidFill>
                  <a:srgbClr val="CC0066"/>
                </a:solidFill>
                <a:latin typeface="Courier New"/>
                <a:ea typeface="+mn-ea"/>
                <a:cs typeface="Courier New"/>
              </a:rPr>
              <a:t>(2009)</a:t>
            </a:r>
          </a:p>
        </p:txBody>
      </p:sp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658813" y="201613"/>
            <a:ext cx="72815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Dark photon / dark matter searches</a:t>
            </a:r>
          </a:p>
        </p:txBody>
      </p:sp>
      <p:sp>
        <p:nvSpPr>
          <p:cNvPr id="104" name="Right Arrow 103"/>
          <p:cNvSpPr/>
          <p:nvPr/>
        </p:nvSpPr>
        <p:spPr>
          <a:xfrm>
            <a:off x="4884231" y="4287599"/>
            <a:ext cx="367475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4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1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2081" y="180945"/>
            <a:ext cx="60420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Cluster </a:t>
            </a:r>
            <a:r>
              <a:rPr lang="de-DE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de-D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Excellence PRISMA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384619" y="1110756"/>
            <a:ext cx="3369087" cy="4626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 err="1">
                <a:solidFill>
                  <a:srgbClr val="505064"/>
                </a:solidFill>
                <a:latin typeface="Calibri"/>
              </a:rPr>
              <a:t>Participating</a:t>
            </a:r>
            <a:r>
              <a:rPr lang="de-DE" sz="2000" b="1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505064"/>
                </a:solidFill>
                <a:latin typeface="Calibri"/>
              </a:rPr>
              <a:t>institutes</a:t>
            </a:r>
            <a:r>
              <a:rPr lang="de-DE" sz="2000" b="1" dirty="0">
                <a:solidFill>
                  <a:srgbClr val="505064"/>
                </a:solidFill>
                <a:latin typeface="Calibri"/>
              </a:rPr>
              <a:t>:</a:t>
            </a:r>
          </a:p>
        </p:txBody>
      </p:sp>
      <p:grpSp>
        <p:nvGrpSpPr>
          <p:cNvPr id="4" name="Gruppieren 18"/>
          <p:cNvGrpSpPr>
            <a:grpSpLocks/>
          </p:cNvGrpSpPr>
          <p:nvPr/>
        </p:nvGrpSpPr>
        <p:grpSpPr bwMode="auto">
          <a:xfrm>
            <a:off x="2395371" y="1712789"/>
            <a:ext cx="1690687" cy="1214438"/>
            <a:chOff x="6643702" y="1000108"/>
            <a:chExt cx="1976438" cy="1428750"/>
          </a:xfrm>
        </p:grpSpPr>
        <p:pic>
          <p:nvPicPr>
            <p:cNvPr id="5" name="Picture 3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14223" y="1000108"/>
              <a:ext cx="1905917" cy="1428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feld 13"/>
            <p:cNvSpPr txBox="1">
              <a:spLocks noChangeArrowheads="1"/>
            </p:cNvSpPr>
            <p:nvPr/>
          </p:nvSpPr>
          <p:spPr bwMode="auto">
            <a:xfrm>
              <a:off x="6643702" y="1000108"/>
              <a:ext cx="1857388" cy="30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871538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100" b="1" kern="0" dirty="0" err="1">
                  <a:solidFill>
                    <a:srgbClr val="990000"/>
                  </a:solidFill>
                </a:rPr>
                <a:t>Nuclear</a:t>
              </a:r>
              <a:r>
                <a:rPr lang="de-DE" sz="1100" b="1" kern="0" dirty="0">
                  <a:solidFill>
                    <a:srgbClr val="990000"/>
                  </a:solidFill>
                </a:rPr>
                <a:t> </a:t>
              </a:r>
              <a:r>
                <a:rPr lang="de-DE" sz="1100" b="1" kern="0" dirty="0" err="1">
                  <a:solidFill>
                    <a:srgbClr val="990000"/>
                  </a:solidFill>
                </a:rPr>
                <a:t>Physics</a:t>
              </a:r>
              <a:endParaRPr lang="de-DE" sz="1100" b="1" kern="0" dirty="0">
                <a:solidFill>
                  <a:srgbClr val="990000"/>
                </a:solidFill>
              </a:endParaRPr>
            </a:p>
          </p:txBody>
        </p:sp>
      </p:grpSp>
      <p:pic>
        <p:nvPicPr>
          <p:cNvPr id="7" name="Picture 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t="-68"/>
          <a:stretch/>
        </p:blipFill>
        <p:spPr bwMode="auto">
          <a:xfrm>
            <a:off x="2442901" y="3406270"/>
            <a:ext cx="1643063" cy="114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uppieren 17"/>
          <p:cNvGrpSpPr>
            <a:grpSpLocks/>
          </p:cNvGrpSpPr>
          <p:nvPr/>
        </p:nvGrpSpPr>
        <p:grpSpPr bwMode="auto">
          <a:xfrm>
            <a:off x="384620" y="1712789"/>
            <a:ext cx="1643063" cy="1214438"/>
            <a:chOff x="4286248" y="1000108"/>
            <a:chExt cx="2000264" cy="1428750"/>
          </a:xfrm>
        </p:grpSpPr>
        <p:pic>
          <p:nvPicPr>
            <p:cNvPr id="9" name="Picture 3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7756" y="1000108"/>
              <a:ext cx="1905565" cy="1428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feld 14"/>
            <p:cNvSpPr txBox="1">
              <a:spLocks noChangeArrowheads="1"/>
            </p:cNvSpPr>
            <p:nvPr/>
          </p:nvSpPr>
          <p:spPr bwMode="auto">
            <a:xfrm>
              <a:off x="4286248" y="1000108"/>
              <a:ext cx="2000264" cy="506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715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871538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100" b="1" kern="0" dirty="0" err="1">
                  <a:solidFill>
                    <a:srgbClr val="990000"/>
                  </a:solidFill>
                </a:rPr>
                <a:t>Physics</a:t>
              </a:r>
              <a:r>
                <a:rPr lang="de-DE" sz="1100" b="1" kern="0" dirty="0">
                  <a:solidFill>
                    <a:srgbClr val="990000"/>
                  </a:solidFill>
                </a:rPr>
                <a:t>, </a:t>
              </a:r>
              <a:r>
                <a:rPr lang="de-DE" sz="1100" b="1" kern="0" dirty="0" err="1">
                  <a:solidFill>
                    <a:srgbClr val="990000"/>
                  </a:solidFill>
                </a:rPr>
                <a:t>Mathematics</a:t>
              </a:r>
              <a:r>
                <a:rPr lang="de-DE" sz="1100" b="1" kern="0" dirty="0">
                  <a:solidFill>
                    <a:srgbClr val="990000"/>
                  </a:solidFill>
                </a:rPr>
                <a:t>	</a:t>
              </a: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818483" y="1120592"/>
            <a:ext cx="389607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>
                <a:solidFill>
                  <a:srgbClr val="505064"/>
                </a:solidFill>
                <a:latin typeface="Calibri"/>
              </a:rPr>
              <a:t>Research Areas: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A:   Fundamental Interactions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505064"/>
                </a:solidFill>
                <a:latin typeface="Calibri"/>
              </a:rPr>
              <a:t>B:   Origin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of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Mass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and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Physics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 </a:t>
            </a:r>
            <a:br>
              <a:rPr lang="de-DE" dirty="0">
                <a:solidFill>
                  <a:srgbClr val="505064"/>
                </a:solidFill>
                <a:latin typeface="Calibri"/>
              </a:rPr>
            </a:br>
            <a:r>
              <a:rPr lang="de-DE" dirty="0">
                <a:solidFill>
                  <a:srgbClr val="505064"/>
                </a:solidFill>
                <a:latin typeface="Calibri"/>
              </a:rPr>
              <a:t>      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beyond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the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Standard Model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C:  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Structure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Matter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505064"/>
                </a:solidFill>
                <a:latin typeface="Calibri"/>
              </a:rPr>
              <a:t>D:  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Theoretical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Concepts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and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br>
              <a:rPr lang="de-DE" dirty="0">
                <a:solidFill>
                  <a:srgbClr val="505064"/>
                </a:solidFill>
                <a:latin typeface="Calibri"/>
              </a:rPr>
            </a:br>
            <a:r>
              <a:rPr lang="de-DE" dirty="0">
                <a:solidFill>
                  <a:srgbClr val="505064"/>
                </a:solidFill>
                <a:latin typeface="Calibri"/>
              </a:rPr>
              <a:t>      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mathematical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Foundations</a:t>
            </a:r>
            <a:endParaRPr lang="de-DE" dirty="0">
              <a:solidFill>
                <a:srgbClr val="505064"/>
              </a:solidFill>
              <a:latin typeface="Calibri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818483" y="3683372"/>
            <a:ext cx="4087079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defRPr/>
            </a:pPr>
            <a:r>
              <a:rPr lang="de-DE" sz="2000" b="1" dirty="0" err="1">
                <a:solidFill>
                  <a:srgbClr val="505064"/>
                </a:solidFill>
                <a:latin typeface="Calibri"/>
              </a:rPr>
              <a:t>Structural</a:t>
            </a:r>
            <a:r>
              <a:rPr lang="de-DE" sz="2000" b="1" dirty="0">
                <a:solidFill>
                  <a:srgbClr val="505064"/>
                </a:solidFill>
                <a:latin typeface="Calibri"/>
              </a:rPr>
              <a:t> Initiatives:</a:t>
            </a:r>
          </a:p>
          <a:p>
            <a:pPr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defRPr/>
            </a:pPr>
            <a:endParaRPr lang="de-DE" sz="800" b="1" dirty="0">
              <a:solidFill>
                <a:srgbClr val="505064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 err="1">
                <a:solidFill>
                  <a:srgbClr val="505064"/>
                </a:solidFill>
                <a:latin typeface="Calibri"/>
              </a:rPr>
              <a:t>Electron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Accelerator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MESA 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000000"/>
                </a:solidFill>
                <a:latin typeface="Calibri"/>
              </a:rPr>
              <a:t>TRIGA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Reactor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User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Facility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>
                <a:solidFill>
                  <a:srgbClr val="505064"/>
                </a:solidFill>
                <a:latin typeface="Calibri"/>
              </a:rPr>
              <a:t>Mainz Institute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for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Theoretical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505064"/>
                </a:solidFill>
                <a:latin typeface="Calibri"/>
              </a:rPr>
              <a:t>Physics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</a:t>
            </a:r>
          </a:p>
          <a:p>
            <a:pPr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defRPr/>
            </a:pPr>
            <a:r>
              <a:rPr lang="de-DE" dirty="0" err="1">
                <a:solidFill>
                  <a:srgbClr val="505064"/>
                </a:solidFill>
                <a:latin typeface="Calibri"/>
              </a:rPr>
              <a:t>Detector</a:t>
            </a:r>
            <a:r>
              <a:rPr lang="de-DE" dirty="0">
                <a:solidFill>
                  <a:srgbClr val="505064"/>
                </a:solidFill>
                <a:latin typeface="Calibri"/>
              </a:rPr>
              <a:t> Laboratory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0" y="3416174"/>
            <a:ext cx="1584000" cy="1095129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361628" y="3133730"/>
            <a:ext cx="19442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7153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kern="0" dirty="0">
                <a:solidFill>
                  <a:srgbClr val="990000"/>
                </a:solidFill>
              </a:rPr>
              <a:t>Helmholtz Institute Mainz</a:t>
            </a:r>
          </a:p>
        </p:txBody>
      </p:sp>
      <p:sp>
        <p:nvSpPr>
          <p:cNvPr id="15" name="Textfeld 13"/>
          <p:cNvSpPr txBox="1">
            <a:spLocks noChangeArrowheads="1"/>
          </p:cNvSpPr>
          <p:nvPr/>
        </p:nvSpPr>
        <p:spPr bwMode="auto">
          <a:xfrm>
            <a:off x="2377852" y="3133730"/>
            <a:ext cx="19442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7153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kern="0" dirty="0" err="1">
                <a:solidFill>
                  <a:srgbClr val="990000"/>
                </a:solidFill>
              </a:rPr>
              <a:t>Nuclear</a:t>
            </a:r>
            <a:r>
              <a:rPr lang="de-DE" sz="1100" b="1" kern="0" dirty="0">
                <a:solidFill>
                  <a:srgbClr val="990000"/>
                </a:solidFill>
              </a:rPr>
              <a:t> Chemistry</a:t>
            </a:r>
          </a:p>
        </p:txBody>
      </p:sp>
      <p:grpSp>
        <p:nvGrpSpPr>
          <p:cNvPr id="16" name="Gruppierung 6"/>
          <p:cNvGrpSpPr/>
          <p:nvPr/>
        </p:nvGrpSpPr>
        <p:grpSpPr>
          <a:xfrm>
            <a:off x="296270" y="4868055"/>
            <a:ext cx="3908284" cy="723768"/>
            <a:chOff x="396000" y="5222375"/>
            <a:chExt cx="3908284" cy="723768"/>
          </a:xfrm>
        </p:grpSpPr>
        <p:sp>
          <p:nvSpPr>
            <p:cNvPr id="17" name="Textfeld 30"/>
            <p:cNvSpPr txBox="1"/>
            <p:nvPr/>
          </p:nvSpPr>
          <p:spPr>
            <a:xfrm>
              <a:off x="396000" y="5222375"/>
              <a:ext cx="338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Zapf Dingbats"/>
                  <a:ea typeface="Zapf Dingbats"/>
                  <a:cs typeface="Zapf Dingbats"/>
                  <a:sym typeface="Zapf Dingbats"/>
                </a:rPr>
                <a:t>★</a:t>
              </a:r>
              <a:endParaRPr lang="de-DE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8" name="Textfeld 4"/>
            <p:cNvSpPr txBox="1"/>
            <p:nvPr/>
          </p:nvSpPr>
          <p:spPr>
            <a:xfrm>
              <a:off x="530908" y="5335778"/>
              <a:ext cx="3773376" cy="6103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Pr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ecision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Physics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, Fundamental </a:t>
              </a:r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I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nteractions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and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u="sng" dirty="0" err="1">
                  <a:solidFill>
                    <a:srgbClr val="3F3E51"/>
                  </a:solidFill>
                  <a:latin typeface="Calibri"/>
                </a:rPr>
                <a:t>S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tructure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dirty="0" err="1">
                  <a:solidFill>
                    <a:srgbClr val="3F3E51"/>
                  </a:solidFill>
                  <a:latin typeface="Calibri"/>
                </a:rPr>
                <a:t>of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 </a:t>
              </a:r>
              <a:r>
                <a:rPr lang="de-DE" sz="1400" b="1" u="sng" dirty="0">
                  <a:solidFill>
                    <a:srgbClr val="3F3E51"/>
                  </a:solidFill>
                  <a:latin typeface="Calibri"/>
                </a:rPr>
                <a:t>Ma</a:t>
              </a:r>
              <a:r>
                <a:rPr lang="de-DE" sz="1400" b="1" dirty="0">
                  <a:solidFill>
                    <a:srgbClr val="3F3E51"/>
                  </a:solidFill>
                  <a:latin typeface="Calibri"/>
                </a:rPr>
                <a:t>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86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5" descr="Bildschirmfoto 2014-04-14 um 16.50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33" y="3208308"/>
            <a:ext cx="2785533" cy="2537258"/>
          </a:xfrm>
          <a:prstGeom prst="rect">
            <a:avLst/>
          </a:prstGeom>
        </p:spPr>
      </p:pic>
      <p:pic>
        <p:nvPicPr>
          <p:cNvPr id="19" name="Bild 18" descr="fig_fpi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7" y="3367328"/>
            <a:ext cx="4022569" cy="2284422"/>
          </a:xfrm>
          <a:prstGeom prst="rect">
            <a:avLst/>
          </a:prstGeom>
        </p:spPr>
      </p:pic>
      <p:sp>
        <p:nvSpPr>
          <p:cNvPr id="12" name="Text Box 890"/>
          <p:cNvSpPr txBox="1">
            <a:spLocks noChangeArrowheads="1"/>
          </p:cNvSpPr>
          <p:nvPr/>
        </p:nvSpPr>
        <p:spPr bwMode="auto">
          <a:xfrm>
            <a:off x="86774" y="5580327"/>
            <a:ext cx="42272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0.9% total systematic uncertainty achieved</a:t>
            </a:r>
            <a:endParaRPr lang="en-US" sz="1600" baseline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3" name="Text Box 890"/>
          <p:cNvSpPr txBox="1">
            <a:spLocks noChangeArrowheads="1"/>
          </p:cNvSpPr>
          <p:nvPr/>
        </p:nvSpPr>
        <p:spPr bwMode="auto">
          <a:xfrm>
            <a:off x="568906" y="1845961"/>
            <a:ext cx="24856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505064"/>
                </a:solidFill>
                <a:latin typeface="Calibri"/>
                <a:cs typeface="Calibri"/>
              </a:rPr>
              <a:t>hadronic</a:t>
            </a:r>
            <a:r>
              <a:rPr lang="en-US" b="1" dirty="0">
                <a:solidFill>
                  <a:srgbClr val="505064"/>
                </a:solidFill>
                <a:latin typeface="Calibri"/>
                <a:cs typeface="Calibri"/>
              </a:rPr>
              <a:t> vacuum polarization</a:t>
            </a:r>
            <a:endParaRPr lang="en-US" baseline="0" dirty="0">
              <a:solidFill>
                <a:srgbClr val="505064"/>
              </a:solidFill>
              <a:latin typeface="Calibri"/>
              <a:cs typeface="Calibri"/>
            </a:endParaRPr>
          </a:p>
        </p:txBody>
      </p:sp>
      <p:sp>
        <p:nvSpPr>
          <p:cNvPr id="14" name="Text Box 890"/>
          <p:cNvSpPr txBox="1">
            <a:spLocks noChangeArrowheads="1"/>
          </p:cNvSpPr>
          <p:nvPr/>
        </p:nvSpPr>
        <p:spPr bwMode="auto">
          <a:xfrm>
            <a:off x="6150645" y="1839476"/>
            <a:ext cx="28341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505064"/>
                </a:solidFill>
                <a:latin typeface="Calibri"/>
                <a:cs typeface="Calibri"/>
              </a:rPr>
              <a:t>hadronic</a:t>
            </a:r>
            <a:r>
              <a:rPr lang="en-US" b="1" dirty="0">
                <a:solidFill>
                  <a:srgbClr val="505064"/>
                </a:solidFill>
                <a:latin typeface="Calibri"/>
                <a:cs typeface="Calibri"/>
              </a:rPr>
              <a:t> light-by-light scattering</a:t>
            </a:r>
            <a:endParaRPr lang="en-US" baseline="0" dirty="0">
              <a:solidFill>
                <a:srgbClr val="505064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88" y="3258707"/>
            <a:ext cx="2596910" cy="2240725"/>
          </a:xfrm>
          <a:prstGeom prst="rect">
            <a:avLst/>
          </a:prstGeom>
        </p:spPr>
      </p:pic>
      <p:sp>
        <p:nvSpPr>
          <p:cNvPr id="22" name="Text Box 890"/>
          <p:cNvSpPr txBox="1">
            <a:spLocks noChangeArrowheads="1"/>
          </p:cNvSpPr>
          <p:nvPr/>
        </p:nvSpPr>
        <p:spPr bwMode="auto">
          <a:xfrm>
            <a:off x="4171727" y="5640692"/>
            <a:ext cx="499717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Dominant region covered by BESIII 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Interplay </a:t>
            </a:r>
            <a:r>
              <a:rPr lang="en-US" sz="1600" dirty="0" err="1">
                <a:solidFill>
                  <a:schemeClr val="tx2"/>
                </a:solidFill>
                <a:latin typeface="Calibri"/>
                <a:cs typeface="Calibri"/>
              </a:rPr>
              <a:t>exp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– theory (dispersion, lattice) </a:t>
            </a:r>
            <a:endParaRPr lang="en-US" sz="1600" dirty="0">
              <a:solidFill>
                <a:srgbClr val="FF0000"/>
              </a:solidFill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842000" y="4831694"/>
            <a:ext cx="1721556" cy="395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4" descr="denig_achim_fig1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82" y="1970463"/>
            <a:ext cx="2834442" cy="1362537"/>
          </a:xfrm>
          <a:prstGeom prst="rect">
            <a:avLst/>
          </a:prstGeom>
        </p:spPr>
      </p:pic>
      <p:sp>
        <p:nvSpPr>
          <p:cNvPr id="16" name="Text Box 890"/>
          <p:cNvSpPr txBox="1">
            <a:spLocks noChangeArrowheads="1"/>
          </p:cNvSpPr>
          <p:nvPr/>
        </p:nvSpPr>
        <p:spPr bwMode="auto">
          <a:xfrm>
            <a:off x="115102" y="3225100"/>
            <a:ext cx="41366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e</a:t>
            </a:r>
            <a:r>
              <a:rPr lang="en-US" sz="1600" baseline="30000" dirty="0">
                <a:solidFill>
                  <a:schemeClr val="tx2"/>
                </a:solidFill>
                <a:latin typeface="Calibri"/>
                <a:cs typeface="Calibri"/>
              </a:rPr>
              <a:t>+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e</a:t>
            </a:r>
            <a:r>
              <a:rPr lang="en-US" sz="1600" baseline="30000" dirty="0">
                <a:solidFill>
                  <a:schemeClr val="tx2"/>
                </a:solidFill>
                <a:latin typeface="Calibri"/>
                <a:cs typeface="Calibri"/>
              </a:rPr>
              <a:t>-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 -&gt; π</a:t>
            </a:r>
            <a:r>
              <a:rPr lang="en-US" sz="1600" baseline="30000" dirty="0">
                <a:solidFill>
                  <a:schemeClr val="tx2"/>
                </a:solidFill>
                <a:latin typeface="Calibri"/>
                <a:cs typeface="Calibri"/>
              </a:rPr>
              <a:t>+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π</a:t>
            </a:r>
            <a:r>
              <a:rPr lang="en-US" sz="1600" baseline="30000" dirty="0">
                <a:solidFill>
                  <a:schemeClr val="tx2"/>
                </a:solidFill>
                <a:latin typeface="Calibri"/>
                <a:cs typeface="Calibri"/>
              </a:rPr>
              <a:t>-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: most relevant channel for (g-2)</a:t>
            </a:r>
            <a:r>
              <a:rPr lang="en-US" sz="1600" baseline="-25000" dirty="0">
                <a:solidFill>
                  <a:schemeClr val="tx2"/>
                </a:solidFill>
                <a:latin typeface="Calibri"/>
                <a:cs typeface="Calibri"/>
              </a:rPr>
              <a:t>μ 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24256" y="997527"/>
            <a:ext cx="5184344" cy="43088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Font typeface="Wingdings" charset="2"/>
              <a:buNone/>
            </a:pPr>
            <a:r>
              <a:rPr lang="en-US" sz="2200" b="1" i="1" dirty="0" err="1">
                <a:solidFill>
                  <a:srgbClr val="1F497D"/>
                </a:solidFill>
                <a:latin typeface="Calibri"/>
                <a:cs typeface="Calibri"/>
              </a:rPr>
              <a:t>a</a:t>
            </a:r>
            <a:r>
              <a:rPr lang="en-US" sz="2200" b="1" baseline="-25000" dirty="0" err="1">
                <a:solidFill>
                  <a:srgbClr val="1F497D"/>
                </a:solidFill>
                <a:latin typeface="Calibri"/>
                <a:cs typeface="Calibri"/>
              </a:rPr>
              <a:t>μ</a:t>
            </a:r>
            <a:r>
              <a:rPr lang="en-US" sz="2200" b="1" baseline="30000" dirty="0" err="1">
                <a:solidFill>
                  <a:srgbClr val="1F497D"/>
                </a:solidFill>
                <a:latin typeface="Calibri"/>
                <a:cs typeface="Calibri"/>
              </a:rPr>
              <a:t>exp</a:t>
            </a:r>
            <a:r>
              <a:rPr lang="en-US" sz="2200" b="1" baseline="3000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de-DE" sz="2200" b="1" dirty="0">
                <a:solidFill>
                  <a:srgbClr val="1F497D"/>
                </a:solidFill>
                <a:latin typeface="Calibri"/>
                <a:cs typeface="Calibri"/>
              </a:rPr>
              <a:t>–</a:t>
            </a:r>
            <a:r>
              <a:rPr lang="en-US" sz="2200" b="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i="1" dirty="0" err="1">
                <a:solidFill>
                  <a:srgbClr val="1F497D"/>
                </a:solidFill>
                <a:latin typeface="Calibri"/>
                <a:cs typeface="Calibri"/>
              </a:rPr>
              <a:t>a</a:t>
            </a:r>
            <a:r>
              <a:rPr lang="en-US" sz="2200" b="1" baseline="-25000" dirty="0" err="1">
                <a:solidFill>
                  <a:srgbClr val="1F497D"/>
                </a:solidFill>
                <a:latin typeface="Calibri"/>
                <a:cs typeface="Calibri"/>
              </a:rPr>
              <a:t>μ</a:t>
            </a:r>
            <a:r>
              <a:rPr lang="en-US" sz="2200" b="1" baseline="30000" dirty="0" err="1">
                <a:solidFill>
                  <a:srgbClr val="1F497D"/>
                </a:solidFill>
                <a:latin typeface="Calibri"/>
                <a:cs typeface="Calibri"/>
              </a:rPr>
              <a:t>SM</a:t>
            </a:r>
            <a:r>
              <a:rPr lang="en-US" sz="2200" b="1" baseline="3000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dirty="0">
                <a:solidFill>
                  <a:srgbClr val="1F497D"/>
                </a:solidFill>
                <a:latin typeface="Calibri"/>
                <a:cs typeface="Calibri"/>
              </a:rPr>
              <a:t>=  (28.7 </a:t>
            </a:r>
            <a:r>
              <a:rPr lang="de-DE" sz="2200" b="1" i="1" dirty="0">
                <a:solidFill>
                  <a:srgbClr val="1F497D"/>
                </a:solidFill>
                <a:latin typeface="Calibri"/>
                <a:cs typeface="Calibri"/>
              </a:rPr>
              <a:t>± 8.0) </a:t>
            </a:r>
            <a:r>
              <a:rPr lang="de-DE" sz="2200" b="1" dirty="0">
                <a:solidFill>
                  <a:srgbClr val="1F497D"/>
                </a:solidFill>
                <a:latin typeface="Calibri"/>
                <a:cs typeface="Calibri"/>
              </a:rPr>
              <a:t>·</a:t>
            </a:r>
            <a:r>
              <a:rPr lang="de-DE" sz="2200" b="1" i="1" dirty="0">
                <a:solidFill>
                  <a:srgbClr val="1F497D"/>
                </a:solidFill>
                <a:latin typeface="Calibri"/>
                <a:cs typeface="Calibri"/>
              </a:rPr>
              <a:t> 10</a:t>
            </a:r>
            <a:r>
              <a:rPr lang="de-DE" sz="2200" b="1" i="1" baseline="30000" dirty="0">
                <a:solidFill>
                  <a:srgbClr val="1F497D"/>
                </a:solidFill>
                <a:latin typeface="Calibri"/>
                <a:cs typeface="Calibri"/>
              </a:rPr>
              <a:t>-10 </a:t>
            </a:r>
            <a:r>
              <a:rPr lang="en-GB" sz="2200" b="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de-DE" sz="2200" b="1" i="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en-US" sz="2200" b="1" dirty="0">
                <a:solidFill>
                  <a:srgbClr val="1F497D"/>
                </a:solidFill>
                <a:latin typeface="Calibri"/>
                <a:cs typeface="Calibri"/>
              </a:rPr>
              <a:t>(3.6 </a:t>
            </a:r>
            <a:r>
              <a:rPr lang="en-US" sz="2200" b="1" dirty="0" err="1">
                <a:solidFill>
                  <a:srgbClr val="1F497D"/>
                </a:solidFill>
                <a:latin typeface="Calibri"/>
                <a:cs typeface="Calibri"/>
              </a:rPr>
              <a:t>σ</a:t>
            </a:r>
            <a:r>
              <a:rPr lang="en-US" sz="2200" b="1" dirty="0">
                <a:solidFill>
                  <a:srgbClr val="1F497D"/>
                </a:solidFill>
                <a:latin typeface="Calibri"/>
                <a:cs typeface="Calibri"/>
              </a:rPr>
              <a:t>)</a:t>
            </a:r>
            <a:endParaRPr lang="en-US" sz="2200" b="1" dirty="0">
              <a:solidFill>
                <a:srgbClr val="FF0000"/>
              </a:solidFill>
              <a:latin typeface="Calibri"/>
              <a:ea typeface="Times New Roman" charset="0"/>
              <a:cs typeface="Calibri"/>
            </a:endParaRPr>
          </a:p>
        </p:txBody>
      </p:sp>
      <p:sp>
        <p:nvSpPr>
          <p:cNvPr id="29" name="Rechteck 22"/>
          <p:cNvSpPr/>
          <p:nvPr/>
        </p:nvSpPr>
        <p:spPr>
          <a:xfrm>
            <a:off x="5366029" y="997527"/>
            <a:ext cx="3522668" cy="707886"/>
          </a:xfrm>
          <a:prstGeom prst="rect">
            <a:avLst/>
          </a:prstGeom>
          <a:solidFill>
            <a:srgbClr val="FEFF5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New FNAL (g-2)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expt. (2016):</a:t>
            </a:r>
            <a:endParaRPr lang="en-US" sz="2000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algn="ctr">
              <a:buClr>
                <a:schemeClr val="tx2"/>
              </a:buClr>
            </a:pPr>
            <a:r>
              <a:rPr lang="en-US" sz="2000" i="1" dirty="0" err="1">
                <a:solidFill>
                  <a:schemeClr val="tx2"/>
                </a:solidFill>
                <a:latin typeface="Calibri"/>
                <a:cs typeface="Calibri"/>
              </a:rPr>
              <a:t>δ</a:t>
            </a:r>
            <a:r>
              <a:rPr lang="en-US" sz="2000" i="1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Calibri"/>
                <a:cs typeface="Calibri"/>
              </a:rPr>
              <a:t>a</a:t>
            </a:r>
            <a:r>
              <a:rPr lang="en-US" sz="2000" b="1" i="1" baseline="-25000" dirty="0" err="1">
                <a:solidFill>
                  <a:schemeClr val="tx2"/>
                </a:solidFill>
                <a:latin typeface="Calibri"/>
                <a:cs typeface="Calibri"/>
              </a:rPr>
              <a:t>μ</a:t>
            </a:r>
            <a:r>
              <a:rPr lang="en-US" sz="2000" b="1" i="1" baseline="30000" dirty="0" err="1">
                <a:solidFill>
                  <a:schemeClr val="tx2"/>
                </a:solidFill>
                <a:latin typeface="Calibri"/>
                <a:cs typeface="Calibri"/>
              </a:rPr>
              <a:t>exp</a:t>
            </a:r>
            <a:r>
              <a:rPr lang="en-US" sz="2000" b="1" i="1" dirty="0">
                <a:solidFill>
                  <a:schemeClr val="tx2"/>
                </a:solidFill>
                <a:latin typeface="Calibri"/>
                <a:cs typeface="Calibri"/>
              </a:rPr>
              <a:t> = </a:t>
            </a:r>
            <a:r>
              <a:rPr lang="de-DE" sz="2000" b="1" i="1" dirty="0">
                <a:solidFill>
                  <a:schemeClr val="tx2"/>
                </a:solidFill>
                <a:latin typeface="Calibri"/>
                <a:cs typeface="Calibri"/>
              </a:rPr>
              <a:t>1.6 </a:t>
            </a:r>
            <a:r>
              <a:rPr lang="de-DE" sz="2000" b="1" dirty="0">
                <a:solidFill>
                  <a:schemeClr val="tx2"/>
                </a:solidFill>
                <a:latin typeface="Calibri"/>
                <a:cs typeface="Calibri"/>
              </a:rPr>
              <a:t>x</a:t>
            </a:r>
            <a:r>
              <a:rPr lang="de-DE" sz="2000" b="1" i="1" dirty="0">
                <a:solidFill>
                  <a:schemeClr val="tx2"/>
                </a:solidFill>
                <a:latin typeface="Calibri"/>
                <a:cs typeface="Calibri"/>
              </a:rPr>
              <a:t> 10</a:t>
            </a:r>
            <a:r>
              <a:rPr lang="de-DE" sz="2000" b="1" i="1" baseline="30000" dirty="0">
                <a:solidFill>
                  <a:schemeClr val="tx2"/>
                </a:solidFill>
                <a:latin typeface="Calibri"/>
                <a:cs typeface="Calibri"/>
              </a:rPr>
              <a:t>-10</a:t>
            </a:r>
            <a:endParaRPr lang="en-GB" sz="2000" b="1" dirty="0">
              <a:latin typeface="Calibri"/>
              <a:cs typeface="Calibri"/>
            </a:endParaRPr>
          </a:p>
        </p:txBody>
      </p:sp>
      <p:sp>
        <p:nvSpPr>
          <p:cNvPr id="30" name="Text Box 890"/>
          <p:cNvSpPr txBox="1">
            <a:spLocks noChangeArrowheads="1"/>
          </p:cNvSpPr>
          <p:nvPr/>
        </p:nvSpPr>
        <p:spPr bwMode="auto">
          <a:xfrm>
            <a:off x="1405467" y="1437969"/>
            <a:ext cx="34905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2"/>
                </a:solidFill>
                <a:latin typeface="Calibri"/>
                <a:cs typeface="Calibri"/>
              </a:rPr>
              <a:t>P5 panel (2014):   flagship expt.</a:t>
            </a:r>
            <a:endParaRPr lang="en-US" sz="1800" baseline="-25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65" y="2623200"/>
            <a:ext cx="3192089" cy="52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928" y="2625770"/>
            <a:ext cx="2808908" cy="532972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92768" y="99793"/>
            <a:ext cx="8230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mic Sans MS"/>
                <a:cs typeface="Comic Sans MS"/>
              </a:rPr>
              <a:t>Muon</a:t>
            </a:r>
            <a:r>
              <a:rPr lang="en-US" sz="3600" dirty="0">
                <a:solidFill>
                  <a:srgbClr val="FF0000"/>
                </a:solidFill>
                <a:latin typeface="Comic Sans MS"/>
                <a:cs typeface="Comic Sans MS"/>
              </a:rPr>
              <a:t> magnetic moment: (g-2)</a:t>
            </a:r>
            <a:r>
              <a:rPr lang="en-US" sz="3600" baseline="-25000" dirty="0">
                <a:solidFill>
                  <a:srgbClr val="FF0000"/>
                </a:solidFill>
                <a:latin typeface="Comic Sans MS"/>
                <a:cs typeface="Comic Sans MS"/>
              </a:rPr>
              <a:t>µ </a:t>
            </a:r>
            <a:endParaRPr lang="en-US" sz="3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592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2" y="774700"/>
            <a:ext cx="6732264" cy="381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8662"/>
          </a:xfrm>
        </p:spPr>
        <p:txBody>
          <a:bodyPr/>
          <a:lstStyle/>
          <a:p>
            <a:r>
              <a:rPr lang="de-DE" sz="3200" dirty="0" err="1">
                <a:solidFill>
                  <a:srgbClr val="FF0000"/>
                </a:solidFill>
                <a:latin typeface="Comic Sans MS"/>
                <a:cs typeface="Comic Sans MS"/>
              </a:rPr>
              <a:t>Centre</a:t>
            </a:r>
            <a:r>
              <a:rPr lang="de-DE" sz="32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dirty="0" err="1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de-DE" sz="3200" dirty="0">
                <a:solidFill>
                  <a:srgbClr val="FF0000"/>
                </a:solidFill>
                <a:latin typeface="Comic Sans MS"/>
                <a:cs typeface="Comic Sans MS"/>
              </a:rPr>
              <a:t> Fundamental </a:t>
            </a:r>
            <a:r>
              <a:rPr lang="de-DE" sz="3200" dirty="0" err="1">
                <a:solidFill>
                  <a:srgbClr val="FF0000"/>
                </a:solidFill>
                <a:latin typeface="Comic Sans MS"/>
                <a:cs typeface="Comic Sans MS"/>
              </a:rPr>
              <a:t>Physics</a:t>
            </a:r>
            <a:r>
              <a:rPr lang="de-DE" sz="3200" dirty="0">
                <a:solidFill>
                  <a:srgbClr val="FF0000"/>
                </a:solidFill>
                <a:latin typeface="Comic Sans MS"/>
                <a:cs typeface="Comic Sans MS"/>
              </a:rPr>
              <a:t> (CFP) Research Building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>
                <a:solidFill>
                  <a:prstClr val="white"/>
                </a:solidFill>
                <a:latin typeface="Calibri"/>
              </a:rPr>
              <a:pPr/>
              <a:t>4</a:t>
            </a:fld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5288" y="4601160"/>
            <a:ext cx="5505746" cy="170816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lIns="0" tIns="91440" rtlCol="0">
            <a:noAutofit/>
          </a:bodyPr>
          <a:lstStyle/>
          <a:p>
            <a:pPr marL="285750">
              <a:spcAft>
                <a:spcPts val="600"/>
              </a:spcAft>
            </a:pPr>
            <a:r>
              <a:rPr lang="en-US" dirty="0">
                <a:solidFill>
                  <a:srgbClr val="1F497D"/>
                </a:solidFill>
                <a:latin typeface="Calibri"/>
              </a:rPr>
              <a:t>Office and laboratory building,  3352 m²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47% office space (coordination, new research groups)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Meeting rooms and laboratories for Detector Lab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Laboratories for new research groups</a:t>
            </a:r>
          </a:p>
          <a:p>
            <a:pPr marL="808038" lvl="1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1F497D"/>
                </a:solidFill>
                <a:latin typeface="Calibri"/>
              </a:rPr>
              <a:t>Lecture hall for MITP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27800" y="2819400"/>
            <a:ext cx="226848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lIns="0" rtlCol="0">
            <a:spAutoFit/>
          </a:bodyPr>
          <a:lstStyle/>
          <a:p>
            <a:pPr marL="285750"/>
            <a:r>
              <a:rPr lang="en-US" dirty="0">
                <a:solidFill>
                  <a:srgbClr val="1F497D"/>
                </a:solidFill>
                <a:latin typeface="Calibri"/>
              </a:rPr>
              <a:t>Underground experimental hall 260 m²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32534" y="4245986"/>
            <a:ext cx="15841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Costings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20099"/>
              </p:ext>
            </p:extLst>
          </p:nvPr>
        </p:nvGraphicFramePr>
        <p:xfrm>
          <a:off x="5956724" y="4718224"/>
          <a:ext cx="3044512" cy="1463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02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1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b="0" dirty="0"/>
                        <a:t>Underground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€</a:t>
                      </a:r>
                      <a:r>
                        <a:rPr lang="de-DE" sz="1800" b="0" baseline="0" dirty="0"/>
                        <a:t> </a:t>
                      </a:r>
                      <a:r>
                        <a:rPr lang="de-DE" b="0" dirty="0"/>
                        <a:t>17m</a:t>
                      </a:r>
                      <a:r>
                        <a:rPr lang="de-DE" b="0" baseline="0" dirty="0"/>
                        <a:t> 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8316">
                <a:tc>
                  <a:txBody>
                    <a:bodyPr/>
                    <a:lstStyle/>
                    <a:p>
                      <a:r>
                        <a:rPr lang="en-US" noProof="0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€</a:t>
                      </a:r>
                      <a:r>
                        <a:rPr lang="de-DE" sz="1800" b="0" baseline="0" dirty="0"/>
                        <a:t> </a:t>
                      </a:r>
                      <a:r>
                        <a:rPr lang="de-DE" dirty="0"/>
                        <a:t>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noProof="0" dirty="0"/>
                        <a:t>Construction CFP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€</a:t>
                      </a:r>
                      <a:r>
                        <a:rPr lang="de-DE" sz="1800" b="0" baseline="0" dirty="0"/>
                        <a:t> </a:t>
                      </a:r>
                      <a:r>
                        <a:rPr lang="de-DE" dirty="0"/>
                        <a:t>34m</a:t>
                      </a:r>
                      <a:r>
                        <a:rPr lang="de-DE" baseline="0" dirty="0"/>
                        <a:t> 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/>
                        <a:t>€</a:t>
                      </a:r>
                      <a:r>
                        <a:rPr lang="de-DE" sz="1800" b="0" baseline="0" dirty="0"/>
                        <a:t> </a:t>
                      </a:r>
                      <a:r>
                        <a:rPr lang="de-DE" b="1" dirty="0"/>
                        <a:t>61m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551712" y="1785535"/>
            <a:ext cx="2592288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lIns="0" rtlCol="0">
            <a:spAutoFit/>
          </a:bodyPr>
          <a:lstStyle/>
          <a:p>
            <a:pPr marL="285750" algn="ctr"/>
            <a:r>
              <a:rPr lang="en-US" sz="2000" b="1" dirty="0">
                <a:solidFill>
                  <a:srgbClr val="1F497D"/>
                </a:solidFill>
                <a:latin typeface="Calibri"/>
              </a:rPr>
              <a:t>Construction phase:</a:t>
            </a:r>
          </a:p>
          <a:p>
            <a:pPr marL="285750"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1F497D"/>
                </a:solidFill>
                <a:latin typeface="Calibri"/>
              </a:rPr>
              <a:t>2018 – 2020</a:t>
            </a:r>
          </a:p>
        </p:txBody>
      </p:sp>
    </p:spTree>
    <p:extLst>
      <p:ext uri="{BB962C8B-B14F-4D97-AF65-F5344CB8AC3E}">
        <p14:creationId xmlns:p14="http://schemas.microsoft.com/office/powerpoint/2010/main" val="237088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 preferRelativeResize="0"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263" y="1971061"/>
            <a:ext cx="7767393" cy="26291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145"/>
          <p:cNvSpPr txBox="1">
            <a:spLocks/>
          </p:cNvSpPr>
          <p:nvPr/>
        </p:nvSpPr>
        <p:spPr>
          <a:xfrm>
            <a:off x="493609" y="1238758"/>
            <a:ext cx="7198889" cy="51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Tx/>
              <a:buNone/>
              <a:defRPr sz="2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4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80A14"/>
              </a:buClr>
              <a:buSzPct val="70000"/>
              <a:buFont typeface="Arial" pitchFamily="34" charset="0"/>
              <a:buChar char="►"/>
              <a:defRPr sz="20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6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05064"/>
              </a:buClr>
              <a:buFont typeface="Arial" pitchFamily="34" charset="0"/>
              <a:buChar char="»"/>
              <a:defRPr sz="1800" kern="1200">
                <a:solidFill>
                  <a:srgbClr val="5050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MESA — “</a:t>
            </a:r>
            <a:r>
              <a:rPr lang="de-DE" sz="2000" b="1" dirty="0"/>
              <a:t>M</a:t>
            </a:r>
            <a:r>
              <a:rPr lang="de-DE" sz="2000" dirty="0"/>
              <a:t>ainz </a:t>
            </a:r>
            <a:r>
              <a:rPr lang="de-DE" sz="2000" b="1" dirty="0" err="1"/>
              <a:t>E</a:t>
            </a:r>
            <a:r>
              <a:rPr lang="de-DE" sz="2000" dirty="0" err="1"/>
              <a:t>nergy-Recovering</a:t>
            </a:r>
            <a:r>
              <a:rPr lang="de-DE" sz="2000" dirty="0"/>
              <a:t> </a:t>
            </a:r>
            <a:r>
              <a:rPr lang="de-DE" sz="2000" b="1" dirty="0" err="1"/>
              <a:t>S</a:t>
            </a:r>
            <a:r>
              <a:rPr lang="de-DE" sz="2000" dirty="0" err="1"/>
              <a:t>uperconducting</a:t>
            </a:r>
            <a:r>
              <a:rPr lang="de-DE" sz="2000" dirty="0"/>
              <a:t> </a:t>
            </a:r>
            <a:r>
              <a:rPr lang="de-DE" sz="2000" b="1" dirty="0" err="1"/>
              <a:t>A</a:t>
            </a:r>
            <a:r>
              <a:rPr lang="de-DE" sz="2000" dirty="0" err="1"/>
              <a:t>ccelerator</a:t>
            </a:r>
            <a:endParaRPr lang="de-DE" sz="2000" dirty="0"/>
          </a:p>
        </p:txBody>
      </p:sp>
      <p:grpSp>
        <p:nvGrpSpPr>
          <p:cNvPr id="7" name="Group 156"/>
          <p:cNvGrpSpPr>
            <a:grpSpLocks noChangeAspect="1"/>
          </p:cNvGrpSpPr>
          <p:nvPr/>
        </p:nvGrpSpPr>
        <p:grpSpPr>
          <a:xfrm>
            <a:off x="3027831" y="2894659"/>
            <a:ext cx="924561" cy="2259920"/>
            <a:chOff x="-25400" y="-25400"/>
            <a:chExt cx="1320800" cy="3228456"/>
          </a:xfrm>
        </p:grpSpPr>
        <p:pic>
          <p:nvPicPr>
            <p:cNvPr id="8" name="Bild 2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1320800" cy="1320800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3734"/>
                </a:srgbClr>
              </a:outerShdw>
            </a:effectLst>
          </p:spPr>
        </p:pic>
        <p:sp>
          <p:nvSpPr>
            <p:cNvPr id="9" name="Shape 155"/>
            <p:cNvSpPr/>
            <p:nvPr/>
          </p:nvSpPr>
          <p:spPr>
            <a:xfrm>
              <a:off x="393104" y="2528879"/>
              <a:ext cx="603415" cy="674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373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 b="1">
                  <a:solidFill>
                    <a:srgbClr val="CE1C01"/>
                  </a:solidFill>
                </a:defRPr>
              </a:lvl1pPr>
            </a:lstStyle>
            <a:p>
              <a:r>
                <a:rPr sz="2400" dirty="0"/>
                <a:t>P2</a:t>
              </a:r>
            </a:p>
          </p:txBody>
        </p:sp>
      </p:grpSp>
      <p:grpSp>
        <p:nvGrpSpPr>
          <p:cNvPr id="10" name="Group 163"/>
          <p:cNvGrpSpPr>
            <a:grpSpLocks/>
          </p:cNvGrpSpPr>
          <p:nvPr/>
        </p:nvGrpSpPr>
        <p:grpSpPr>
          <a:xfrm>
            <a:off x="4056254" y="2497318"/>
            <a:ext cx="2275701" cy="2570646"/>
            <a:chOff x="0" y="-25399"/>
            <a:chExt cx="3251001" cy="3672349"/>
          </a:xfrm>
        </p:grpSpPr>
        <p:grpSp>
          <p:nvGrpSpPr>
            <p:cNvPr id="11" name="Group 161"/>
            <p:cNvGrpSpPr/>
            <p:nvPr/>
          </p:nvGrpSpPr>
          <p:grpSpPr>
            <a:xfrm>
              <a:off x="640342" y="-25401"/>
              <a:ext cx="1320801" cy="2553693"/>
              <a:chOff x="-25400" y="-25400"/>
              <a:chExt cx="1320800" cy="2553691"/>
            </a:xfrm>
          </p:grpSpPr>
          <p:pic>
            <p:nvPicPr>
              <p:cNvPr id="13" name="Bild 25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25400" y="-25400"/>
                <a:ext cx="1320800" cy="661755"/>
              </a:xfrm>
              <a:prstGeom prst="rect">
                <a:avLst/>
              </a:prstGeom>
              <a:effectLst/>
            </p:spPr>
          </p:pic>
          <p:pic>
            <p:nvPicPr>
              <p:cNvPr id="14" name="Bild 26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25400" y="1866537"/>
                <a:ext cx="1320800" cy="661755"/>
              </a:xfrm>
              <a:prstGeom prst="rect">
                <a:avLst/>
              </a:prstGeom>
              <a:effectLst/>
            </p:spPr>
          </p:pic>
        </p:grpSp>
        <p:sp>
          <p:nvSpPr>
            <p:cNvPr id="12" name="Shape 162"/>
            <p:cNvSpPr/>
            <p:nvPr/>
          </p:nvSpPr>
          <p:spPr>
            <a:xfrm>
              <a:off x="0" y="3177049"/>
              <a:ext cx="325100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2373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400" b="1">
                  <a:solidFill>
                    <a:srgbClr val="57D25A"/>
                  </a:solidFill>
                </a:defRPr>
              </a:lvl1pPr>
            </a:lstStyle>
            <a:p>
              <a:r>
                <a:rPr dirty="0"/>
                <a:t>Superconducting cavities</a:t>
              </a:r>
            </a:p>
          </p:txBody>
        </p:sp>
      </p:grpSp>
      <p:grpSp>
        <p:nvGrpSpPr>
          <p:cNvPr id="15" name="Group 149"/>
          <p:cNvGrpSpPr/>
          <p:nvPr/>
        </p:nvGrpSpPr>
        <p:grpSpPr>
          <a:xfrm>
            <a:off x="1194187" y="1649290"/>
            <a:ext cx="5983512" cy="438907"/>
            <a:chOff x="0" y="162967"/>
            <a:chExt cx="5983511" cy="438906"/>
          </a:xfrm>
        </p:grpSpPr>
        <p:sp>
          <p:nvSpPr>
            <p:cNvPr id="16" name="Shape 146"/>
            <p:cNvSpPr/>
            <p:nvPr/>
          </p:nvSpPr>
          <p:spPr>
            <a:xfrm>
              <a:off x="0" y="191505"/>
              <a:ext cx="3821559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Beam energy:   105 MeV / 155 MeV</a:t>
              </a:r>
            </a:p>
          </p:txBody>
        </p:sp>
        <p:sp>
          <p:nvSpPr>
            <p:cNvPr id="17" name="Shape 147"/>
            <p:cNvSpPr/>
            <p:nvPr/>
          </p:nvSpPr>
          <p:spPr>
            <a:xfrm>
              <a:off x="3982738" y="162967"/>
              <a:ext cx="2000773" cy="41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600">
                  <a:solidFill>
                    <a:srgbClr val="0432FF"/>
                  </a:solidFill>
                </a:defRPr>
              </a:lvl1pPr>
            </a:lstStyle>
            <a:p>
              <a:r>
                <a:rPr sz="2000" dirty="0"/>
                <a:t>Current:   </a:t>
              </a:r>
              <a:r>
                <a:rPr lang="en-US" sz="2000" dirty="0"/>
                <a:t>1–</a:t>
              </a:r>
              <a:r>
                <a:rPr sz="2000" dirty="0"/>
                <a:t>2 mA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40152" y="165100"/>
            <a:ext cx="74959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Low-energy precision physics at Mainz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12806" y="5321300"/>
            <a:ext cx="8520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/>
              <a:t>Completion of construction delayed until middle of 2020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Allows optimization of research program and of design and delivery contracts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6389" y="913211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Kurt </a:t>
            </a:r>
            <a:r>
              <a:rPr lang="en-US" dirty="0" err="1" smtClean="0"/>
              <a:t>Aulenbacher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0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0" grpId="0" animBg="1" advAuto="0"/>
      <p:bldP spid="1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in2thetaw_100M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26" y="1187764"/>
            <a:ext cx="4909774" cy="30305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40916" y="4559554"/>
            <a:ext cx="4262427" cy="6347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166116" y="967103"/>
            <a:ext cx="4112628" cy="6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SM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universal quantum corrections leads to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a scale dependent, „running</a:t>
            </a:r>
            <a:r>
              <a:rPr lang="ja-JP" alt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“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 sin</a:t>
            </a:r>
            <a:r>
              <a:rPr lang="en-US" sz="1600" baseline="32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2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θ</a:t>
            </a:r>
            <a:r>
              <a:rPr lang="en-US" sz="1600" baseline="-60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W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(Q)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816666" y="1884792"/>
            <a:ext cx="9726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1200" b="1" dirty="0">
                <a:solidFill>
                  <a:srgbClr val="CC0066"/>
                </a:solidFill>
                <a:latin typeface="Courier New"/>
                <a:cs typeface="Courier New"/>
              </a:rPr>
              <a:t>Marciano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4" y="3161589"/>
            <a:ext cx="3543382" cy="1149714"/>
          </a:xfrm>
          <a:prstGeom prst="rect">
            <a:avLst/>
          </a:prstGeom>
        </p:spPr>
      </p:pic>
      <p:sp>
        <p:nvSpPr>
          <p:cNvPr id="15" name="Rectangle 9"/>
          <p:cNvSpPr>
            <a:spLocks/>
          </p:cNvSpPr>
          <p:nvPr/>
        </p:nvSpPr>
        <p:spPr bwMode="auto">
          <a:xfrm>
            <a:off x="60276" y="2785277"/>
            <a:ext cx="4112628" cy="3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Sensitivity to new beyond SM physics</a:t>
            </a:r>
            <a:r>
              <a:rPr lang="en-US" sz="18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</a:t>
            </a:r>
          </a:p>
        </p:txBody>
      </p:sp>
      <p:sp>
        <p:nvSpPr>
          <p:cNvPr id="16" name="Rectangle 9"/>
          <p:cNvSpPr>
            <a:spLocks/>
          </p:cNvSpPr>
          <p:nvPr/>
        </p:nvSpPr>
        <p:spPr bwMode="auto">
          <a:xfrm>
            <a:off x="3027190" y="4308012"/>
            <a:ext cx="126024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new fermions</a:t>
            </a:r>
          </a:p>
        </p:txBody>
      </p:sp>
      <p:sp>
        <p:nvSpPr>
          <p:cNvPr id="17" name="Rectangle 9"/>
          <p:cNvSpPr>
            <a:spLocks/>
          </p:cNvSpPr>
          <p:nvPr/>
        </p:nvSpPr>
        <p:spPr bwMode="auto">
          <a:xfrm>
            <a:off x="319718" y="4311303"/>
            <a:ext cx="64753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extra Z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1255717" y="4322529"/>
            <a:ext cx="955135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mixing with dark Z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1988908" y="4312645"/>
            <a:ext cx="1260242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400" dirty="0">
                <a:solidFill>
                  <a:schemeClr val="tx2"/>
                </a:solidFill>
                <a:ea typeface="ＭＳ Ｐゴシック" charset="0"/>
                <a:cs typeface="Arial" charset="0"/>
                <a:sym typeface="Arial" charset="0"/>
              </a:rPr>
              <a:t>contact interactions</a:t>
            </a:r>
          </a:p>
        </p:txBody>
      </p:sp>
      <p:sp>
        <p:nvSpPr>
          <p:cNvPr id="20" name="Textfeld 6"/>
          <p:cNvSpPr txBox="1"/>
          <p:nvPr/>
        </p:nvSpPr>
        <p:spPr>
          <a:xfrm>
            <a:off x="4368800" y="4523655"/>
            <a:ext cx="458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P2@MESA</a:t>
            </a:r>
            <a:r>
              <a:rPr lang="de-DE" sz="1800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: 0.13% </a:t>
            </a:r>
            <a:r>
              <a:rPr lang="de-DE" sz="1800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measurement</a:t>
            </a:r>
            <a:r>
              <a:rPr lang="de-DE" sz="1800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sz="1800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sin</a:t>
            </a:r>
            <a:r>
              <a:rPr lang="en-US" sz="1800" baseline="320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2</a:t>
            </a:r>
            <a:r>
              <a:rPr lang="en-US" sz="18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θ</a:t>
            </a:r>
            <a:r>
              <a:rPr lang="en-US" sz="1800" baseline="-60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W</a:t>
            </a:r>
            <a:r>
              <a:rPr lang="de-DE" sz="1800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   </a:t>
            </a:r>
          </a:p>
          <a:p>
            <a:pPr algn="ctr"/>
            <a:r>
              <a:rPr lang="de-DE" sz="1800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Λ</a:t>
            </a:r>
            <a:r>
              <a:rPr lang="de-DE" sz="1800" baseline="-25000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≈ 49 </a:t>
            </a:r>
            <a:r>
              <a:rPr lang="de-DE" sz="1800" b="1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de-DE" sz="1800" b="1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   </a:t>
            </a:r>
            <a:endParaRPr lang="de-DE" sz="1800" dirty="0">
              <a:latin typeface="Calibri"/>
              <a:cs typeface="Calibri"/>
              <a:sym typeface="Wingdings"/>
            </a:endParaRPr>
          </a:p>
        </p:txBody>
      </p:sp>
      <p:sp>
        <p:nvSpPr>
          <p:cNvPr id="21" name="Rectangle 9"/>
          <p:cNvSpPr>
            <a:spLocks/>
          </p:cNvSpPr>
          <p:nvPr/>
        </p:nvSpPr>
        <p:spPr bwMode="auto">
          <a:xfrm>
            <a:off x="210216" y="4855088"/>
            <a:ext cx="1089601" cy="2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contact </a:t>
            </a:r>
            <a:r>
              <a:rPr lang="en-US" sz="1600" dirty="0" err="1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int</a:t>
            </a:r>
            <a:r>
              <a:rPr lang="en-US" sz="1600" dirty="0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  <a:sym typeface="Arial" charset="0"/>
              </a:rPr>
              <a:t>: </a:t>
            </a:r>
          </a:p>
        </p:txBody>
      </p:sp>
      <p:sp>
        <p:nvSpPr>
          <p:cNvPr id="22" name="Textfeld 6"/>
          <p:cNvSpPr txBox="1"/>
          <p:nvPr/>
        </p:nvSpPr>
        <p:spPr>
          <a:xfrm>
            <a:off x="982300" y="4800774"/>
            <a:ext cx="3180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Λ</a:t>
            </a:r>
            <a:r>
              <a:rPr lang="de-DE" sz="1600" baseline="-25000" dirty="0" err="1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sz="1600" dirty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 ≈ 17 </a:t>
            </a:r>
            <a:r>
              <a:rPr lang="de-DE" sz="1600" dirty="0" err="1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de-DE" sz="1600" dirty="0">
                <a:solidFill>
                  <a:srgbClr val="1E487E"/>
                </a:solidFill>
                <a:latin typeface="Calibri"/>
                <a:cs typeface="Calibri"/>
                <a:sym typeface="Wingdings"/>
              </a:rPr>
              <a:t> (E158@SLAC)   </a:t>
            </a:r>
          </a:p>
        </p:txBody>
      </p:sp>
      <p:sp>
        <p:nvSpPr>
          <p:cNvPr id="23" name="Textfeld 3"/>
          <p:cNvSpPr txBox="1"/>
          <p:nvPr/>
        </p:nvSpPr>
        <p:spPr>
          <a:xfrm>
            <a:off x="1612909" y="5561366"/>
            <a:ext cx="5321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exceeding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scale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accessible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in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direct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LHC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searches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,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complementary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with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precision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searches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@ LHC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166034" y="5748923"/>
            <a:ext cx="307173" cy="185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56" y="1678977"/>
            <a:ext cx="3879068" cy="917189"/>
          </a:xfrm>
          <a:prstGeom prst="rect">
            <a:avLst/>
          </a:prstGeom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94780" y="123633"/>
            <a:ext cx="82920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/>
                <a:cs typeface="Comic Sans MS"/>
              </a:rPr>
              <a:t>Precision parity violation program P2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77582" y="5842000"/>
            <a:ext cx="133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Nik</a:t>
            </a:r>
            <a:r>
              <a:rPr lang="en-US" dirty="0"/>
              <a:t> Berger</a:t>
            </a:r>
          </a:p>
        </p:txBody>
      </p:sp>
    </p:spTree>
    <p:extLst>
      <p:ext uri="{BB962C8B-B14F-4D97-AF65-F5344CB8AC3E}">
        <p14:creationId xmlns:p14="http://schemas.microsoft.com/office/powerpoint/2010/main" val="21785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6008" y="152400"/>
            <a:ext cx="2527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P2 Detector</a:t>
            </a:r>
          </a:p>
        </p:txBody>
      </p:sp>
      <p:pic>
        <p:nvPicPr>
          <p:cNvPr id="4" name="Picture 3" descr="P2-soleno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426768"/>
            <a:ext cx="6794500" cy="484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0106" y="1866900"/>
            <a:ext cx="2955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SOLENOIDAL MAGNET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2849" y="384810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TARGET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4916" y="2895600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SHIELDING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594" y="1663700"/>
            <a:ext cx="1903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INTEGRATING </a:t>
            </a:r>
          </a:p>
          <a:p>
            <a:r>
              <a:rPr lang="en-US" dirty="0">
                <a:solidFill>
                  <a:srgbClr val="FF0000"/>
                </a:solidFill>
              </a:rPr>
              <a:t>CERENKOV</a:t>
            </a:r>
          </a:p>
          <a:p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457700"/>
            <a:ext cx="27360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 algn="l">
              <a:buFont typeface="Arial"/>
              <a:buChar char="•"/>
            </a:pPr>
            <a:r>
              <a:rPr lang="en-US" dirty="0"/>
              <a:t>Design progressing</a:t>
            </a:r>
          </a:p>
          <a:p>
            <a:pPr marL="177800" indent="-177800" algn="l">
              <a:buFont typeface="Arial"/>
              <a:buChar char="•"/>
            </a:pPr>
            <a:r>
              <a:rPr lang="en-US" dirty="0"/>
              <a:t>Full MC under </a:t>
            </a:r>
          </a:p>
          <a:p>
            <a:pPr marL="177800" algn="l"/>
            <a:r>
              <a:rPr lang="en-US" dirty="0"/>
              <a:t>development</a:t>
            </a:r>
          </a:p>
          <a:p>
            <a:pPr marL="177800" indent="-177800" algn="l">
              <a:buFont typeface="Arial"/>
              <a:buChar char="•"/>
            </a:pPr>
            <a:r>
              <a:rPr lang="en-US" dirty="0"/>
              <a:t>Detector prototypes</a:t>
            </a:r>
          </a:p>
          <a:p>
            <a:pPr marL="177800" algn="l"/>
            <a:r>
              <a:rPr lang="en-US" dirty="0"/>
              <a:t>being tested with beam</a:t>
            </a:r>
          </a:p>
        </p:txBody>
      </p:sp>
    </p:spTree>
    <p:extLst>
      <p:ext uri="{BB962C8B-B14F-4D97-AF65-F5344CB8AC3E}">
        <p14:creationId xmlns:p14="http://schemas.microsoft.com/office/powerpoint/2010/main" val="116056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-Le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536700"/>
            <a:ext cx="3488267" cy="2616200"/>
          </a:xfrm>
          <a:prstGeom prst="rect">
            <a:avLst/>
          </a:prstGeom>
        </p:spPr>
      </p:pic>
      <p:pic>
        <p:nvPicPr>
          <p:cNvPr id="4" name="Picture 3" descr="NS-meth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2120900"/>
            <a:ext cx="3159441" cy="3467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6504" y="5575300"/>
            <a:ext cx="3468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azimuthal coverage 4 x stat</a:t>
            </a:r>
          </a:p>
          <a:p>
            <a:r>
              <a:rPr lang="en-US" dirty="0"/>
              <a:t>1440 </a:t>
            </a:r>
            <a:r>
              <a:rPr lang="en-US" dirty="0" err="1"/>
              <a:t>hrs</a:t>
            </a:r>
            <a:r>
              <a:rPr lang="en-US" dirty="0"/>
              <a:t> -&gt; </a:t>
            </a:r>
            <a:r>
              <a:rPr lang="en-US" dirty="0" err="1"/>
              <a:t>δR</a:t>
            </a:r>
            <a:r>
              <a:rPr lang="en-US" baseline="-25000" dirty="0" err="1"/>
              <a:t>n</a:t>
            </a:r>
            <a:r>
              <a:rPr lang="en-US" dirty="0"/>
              <a:t>/</a:t>
            </a:r>
            <a:r>
              <a:rPr lang="en-US" dirty="0" err="1"/>
              <a:t>R</a:t>
            </a:r>
            <a:r>
              <a:rPr lang="en-US" baseline="-25000" dirty="0" err="1"/>
              <a:t>n</a:t>
            </a:r>
            <a:r>
              <a:rPr lang="en-US" dirty="0"/>
              <a:t> = 0.5%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934" y="4114800"/>
            <a:ext cx="3736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Choices to be made: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Nucleus (</a:t>
            </a:r>
            <a:r>
              <a:rPr lang="en-US" dirty="0" err="1"/>
              <a:t>Pb</a:t>
            </a:r>
            <a:r>
              <a:rPr lang="en-US" dirty="0"/>
              <a:t>, </a:t>
            </a:r>
            <a:r>
              <a:rPr lang="en-US" dirty="0" err="1"/>
              <a:t>Ca</a:t>
            </a:r>
            <a:r>
              <a:rPr lang="en-US" dirty="0"/>
              <a:t> isotope series)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Run at several Q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96602" y="977900"/>
            <a:ext cx="3955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No truly model-independent method,</a:t>
            </a:r>
          </a:p>
          <a:p>
            <a:pPr algn="l"/>
            <a:r>
              <a:rPr lang="en-US" dirty="0"/>
              <a:t>except for maybe PV (weak charge of </a:t>
            </a:r>
            <a:r>
              <a:rPr lang="en-US"/>
              <a:t>proton ~ </a:t>
            </a:r>
            <a:r>
              <a:rPr lang="en-US" dirty="0"/>
              <a:t>0, neutron =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370" y="5219700"/>
            <a:ext cx="30187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What is neutron skin?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Difference in radius?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Radius of what? matter?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325" y="114300"/>
            <a:ext cx="4324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Neutron Skin Studies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8800" y="787569"/>
            <a:ext cx="3213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use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parity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violation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to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extract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neutron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skin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nuclei</a:t>
            </a:r>
            <a:r>
              <a:rPr lang="de-DE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1561" y="190500"/>
            <a:ext cx="10865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/>
              <a:t>Concettina</a:t>
            </a:r>
            <a:r>
              <a:rPr lang="en-US" sz="1600" dirty="0"/>
              <a:t> </a:t>
            </a:r>
            <a:r>
              <a:rPr lang="en-US" sz="1600" dirty="0" err="1"/>
              <a:t>Sfienti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154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1986455" y="163293"/>
            <a:ext cx="451257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Proton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cs typeface="Comic Sans MS"/>
              </a:rPr>
              <a:t>Polarizabilities</a:t>
            </a:r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291724" y="1284040"/>
            <a:ext cx="8256991" cy="210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800" b="1" dirty="0">
                <a:solidFill>
                  <a:srgbClr val="4C4C4C"/>
                </a:solidFill>
                <a:latin typeface="Calibri"/>
                <a:cs typeface="Calibri"/>
              </a:rPr>
              <a:t>Reaction of nucleon under influence of an EM field     </a:t>
            </a:r>
          </a:p>
          <a:p>
            <a:pPr algn="l">
              <a:spcAft>
                <a:spcPts val="0"/>
              </a:spcAft>
            </a:pPr>
            <a:r>
              <a:rPr lang="de-DE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&lt;--&gt;     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scattering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sz="1800" b="1" dirty="0">
                <a:solidFill>
                  <a:srgbClr val="B5000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</a:pPr>
            <a:endParaRPr lang="en-GB" sz="1800" b="1" dirty="0">
              <a:solidFill>
                <a:srgbClr val="B50000"/>
              </a:solidFill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en-GB" sz="1800" b="1" dirty="0">
                <a:solidFill>
                  <a:srgbClr val="4C4C4C"/>
                </a:solidFill>
                <a:latin typeface="Calibri"/>
                <a:cs typeface="Calibri"/>
              </a:rPr>
              <a:t>provides fundamental information </a:t>
            </a: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on </a:t>
            </a:r>
            <a:r>
              <a:rPr lang="en-GB" sz="1800" b="1" dirty="0">
                <a:solidFill>
                  <a:srgbClr val="4C4C4C"/>
                </a:solidFill>
                <a:latin typeface="Calibri"/>
                <a:cs typeface="Calibri"/>
              </a:rPr>
              <a:t>the nucleon;</a:t>
            </a:r>
          </a:p>
          <a:p>
            <a:pPr algn="l">
              <a:spcAft>
                <a:spcPts val="600"/>
              </a:spcAft>
            </a:pPr>
            <a:r>
              <a:rPr lang="en-GB" sz="1800" b="1" dirty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very sensitive test of theories (H/BχPT, Disp. Rel.).</a:t>
            </a:r>
            <a:endParaRPr lang="de-DE" sz="1800" b="1" dirty="0">
              <a:solidFill>
                <a:srgbClr val="4C4C4C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Electric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α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Magnetic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β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pic>
        <p:nvPicPr>
          <p:cNvPr id="30" name="Bild 29" descr="Bildschirmfoto 2015-09-11 um 13.52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276" y="2831390"/>
            <a:ext cx="2583569" cy="577961"/>
          </a:xfrm>
          <a:prstGeom prst="rect">
            <a:avLst/>
          </a:prstGeom>
        </p:spPr>
      </p:pic>
      <p:pic>
        <p:nvPicPr>
          <p:cNvPr id="12" name="Picture 2" descr="alphabeta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17" y="2981442"/>
            <a:ext cx="2992308" cy="2992308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7126453" y="2367608"/>
            <a:ext cx="1595569" cy="659443"/>
            <a:chOff x="7334738" y="0"/>
            <a:chExt cx="1595569" cy="659443"/>
          </a:xfrm>
          <a:solidFill>
            <a:srgbClr val="FFFFFF"/>
          </a:solidFill>
        </p:grpSpPr>
        <p:sp>
          <p:nvSpPr>
            <p:cNvPr id="9" name="Rechteck 8"/>
            <p:cNvSpPr/>
            <p:nvPr/>
          </p:nvSpPr>
          <p:spPr bwMode="auto">
            <a:xfrm>
              <a:off x="7334738" y="0"/>
              <a:ext cx="1595569" cy="65944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1" name="Picture 1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12" y="56987"/>
              <a:ext cx="1502743" cy="551789"/>
            </a:xfrm>
            <a:prstGeom prst="rect">
              <a:avLst/>
            </a:prstGeom>
            <a:grpFill/>
          </p:spPr>
        </p:pic>
      </p:grpSp>
      <p:sp>
        <p:nvSpPr>
          <p:cNvPr id="13" name="Rechteck 12"/>
          <p:cNvSpPr/>
          <p:nvPr/>
        </p:nvSpPr>
        <p:spPr>
          <a:xfrm>
            <a:off x="301840" y="3316971"/>
            <a:ext cx="825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Spin (Vector) </a:t>
            </a:r>
            <a:r>
              <a:rPr lang="de-DE" sz="1800" b="1" dirty="0" err="1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Polarizabilities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γ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E1E1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M1M1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M1E2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E1M2</a:t>
            </a:r>
            <a:r>
              <a:rPr lang="de-DE" sz="1800" b="1" dirty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endParaRPr lang="de-DE" sz="1800" b="1" dirty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47282" y="4753565"/>
            <a:ext cx="4861237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latin typeface="Calibri"/>
                <a:cs typeface="Calibri"/>
              </a:rPr>
              <a:t>Ongoing</a:t>
            </a:r>
            <a:r>
              <a:rPr lang="en-GB" b="1" dirty="0" smtClean="0">
                <a:latin typeface="Calibri"/>
                <a:cs typeface="Calibri"/>
              </a:rPr>
              <a:t> program at </a:t>
            </a:r>
            <a:r>
              <a:rPr lang="en-GB" b="1" dirty="0">
                <a:latin typeface="Calibri"/>
                <a:cs typeface="Calibri"/>
              </a:rPr>
              <a:t>MAMI to reduce </a:t>
            </a:r>
            <a:r>
              <a:rPr lang="en-GB" b="1" dirty="0" smtClean="0">
                <a:latin typeface="Calibri"/>
                <a:cs typeface="Calibri"/>
              </a:rPr>
              <a:t>the error on the magnetic </a:t>
            </a:r>
            <a:r>
              <a:rPr lang="en-GB" b="1" dirty="0" err="1" smtClean="0">
                <a:latin typeface="Calibri"/>
                <a:cs typeface="Calibri"/>
              </a:rPr>
              <a:t>polarizability</a:t>
            </a:r>
            <a:r>
              <a:rPr lang="en-GB" b="1" dirty="0" smtClean="0">
                <a:latin typeface="Calibri"/>
                <a:cs typeface="Calibri"/>
              </a:rPr>
              <a:t> </a:t>
            </a:r>
            <a:r>
              <a:rPr lang="en-GB" b="1" dirty="0">
                <a:latin typeface="Calibri"/>
                <a:cs typeface="Calibri"/>
              </a:rPr>
              <a:t>β </a:t>
            </a:r>
            <a:endParaRPr lang="en-GB" b="1" dirty="0" smtClean="0">
              <a:latin typeface="Calibri"/>
              <a:cs typeface="Calibri"/>
            </a:endParaRPr>
          </a:p>
          <a:p>
            <a:r>
              <a:rPr lang="en-GB" b="1" dirty="0" smtClean="0">
                <a:latin typeface="Calibri"/>
                <a:cs typeface="Calibri"/>
              </a:rPr>
              <a:t>by </a:t>
            </a:r>
            <a:r>
              <a:rPr lang="en-GB" b="1" dirty="0">
                <a:latin typeface="Calibri"/>
                <a:cs typeface="Calibri"/>
              </a:rPr>
              <a:t>a factor of 2 </a:t>
            </a:r>
            <a:r>
              <a:rPr lang="en-GB" b="1" dirty="0" smtClean="0">
                <a:latin typeface="Calibri"/>
                <a:cs typeface="Calibri"/>
              </a:rPr>
              <a:t>using </a:t>
            </a:r>
            <a:r>
              <a:rPr lang="en-GB" b="1" dirty="0">
                <a:latin typeface="Calibri"/>
                <a:cs typeface="Calibri"/>
              </a:rPr>
              <a:t>spin </a:t>
            </a:r>
            <a:r>
              <a:rPr lang="en-GB" b="1" dirty="0" smtClean="0">
                <a:latin typeface="Calibri"/>
                <a:cs typeface="Calibri"/>
              </a:rPr>
              <a:t>observables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975" y="1325501"/>
            <a:ext cx="19177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1960</TotalTime>
  <Words>2317</Words>
  <Application>Microsoft Macintosh PowerPoint</Application>
  <PresentationFormat>On-screen Show (4:3)</PresentationFormat>
  <Paragraphs>409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Default Design</vt:lpstr>
      <vt:lpstr>Office-Design</vt:lpstr>
      <vt:lpstr>Office-Design</vt:lpstr>
      <vt:lpstr>Office-Design</vt:lpstr>
      <vt:lpstr>Office-Design</vt:lpstr>
      <vt:lpstr>Office-Design</vt:lpstr>
      <vt:lpstr>1_Office-Design</vt:lpstr>
      <vt:lpstr>2_Office-Design</vt:lpstr>
      <vt:lpstr>PowerPoint Presentation</vt:lpstr>
      <vt:lpstr>PowerPoint Presentation</vt:lpstr>
      <vt:lpstr>PowerPoint Presentation</vt:lpstr>
      <vt:lpstr>Centre for Fundamental Physics (CFP) Research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Layout</vt:lpstr>
      <vt:lpstr>Focal Plane detectors</vt:lpstr>
      <vt:lpstr>Hodoscope Tracker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IEKP, Uni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Cornelis de Jager</cp:lastModifiedBy>
  <cp:revision>8948</cp:revision>
  <cp:lastPrinted>2016-02-24T06:24:25Z</cp:lastPrinted>
  <dcterms:created xsi:type="dcterms:W3CDTF">2016-04-01T17:01:34Z</dcterms:created>
  <dcterms:modified xsi:type="dcterms:W3CDTF">2016-04-07T14:21:47Z</dcterms:modified>
</cp:coreProperties>
</file>