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470" r:id="rId3"/>
    <p:sldId id="472" r:id="rId4"/>
    <p:sldId id="498" r:id="rId5"/>
    <p:sldId id="521" r:id="rId6"/>
    <p:sldId id="499" r:id="rId7"/>
    <p:sldId id="501" r:id="rId8"/>
    <p:sldId id="497" r:id="rId9"/>
    <p:sldId id="504" r:id="rId10"/>
    <p:sldId id="507" r:id="rId11"/>
    <p:sldId id="510" r:id="rId12"/>
    <p:sldId id="518" r:id="rId13"/>
    <p:sldId id="505" r:id="rId14"/>
    <p:sldId id="502" r:id="rId15"/>
    <p:sldId id="448" r:id="rId16"/>
    <p:sldId id="445" r:id="rId17"/>
    <p:sldId id="483" r:id="rId18"/>
    <p:sldId id="487" r:id="rId19"/>
    <p:sldId id="488" r:id="rId20"/>
    <p:sldId id="455" r:id="rId21"/>
    <p:sldId id="506" r:id="rId22"/>
    <p:sldId id="429" r:id="rId23"/>
    <p:sldId id="516" r:id="rId24"/>
    <p:sldId id="494" r:id="rId25"/>
    <p:sldId id="431" r:id="rId26"/>
    <p:sldId id="467" r:id="rId27"/>
    <p:sldId id="515" r:id="rId28"/>
    <p:sldId id="519" r:id="rId29"/>
    <p:sldId id="503" r:id="rId30"/>
    <p:sldId id="475" r:id="rId31"/>
    <p:sldId id="476" r:id="rId32"/>
    <p:sldId id="477" r:id="rId33"/>
    <p:sldId id="478" r:id="rId34"/>
    <p:sldId id="485" r:id="rId35"/>
    <p:sldId id="479" r:id="rId36"/>
    <p:sldId id="495" r:id="rId37"/>
    <p:sldId id="512" r:id="rId38"/>
    <p:sldId id="513" r:id="rId39"/>
    <p:sldId id="389" r:id="rId40"/>
    <p:sldId id="520" r:id="rId41"/>
    <p:sldId id="517" r:id="rId42"/>
    <p:sldId id="490" r:id="rId43"/>
    <p:sldId id="500" r:id="rId44"/>
    <p:sldId id="514" r:id="rId45"/>
    <p:sldId id="481" r:id="rId46"/>
    <p:sldId id="486" r:id="rId47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  <a:srgbClr val="CCECFF"/>
    <a:srgbClr val="3399FF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9170" autoAdjust="0"/>
  </p:normalViewPr>
  <p:slideViewPr>
    <p:cSldViewPr>
      <p:cViewPr>
        <p:scale>
          <a:sx n="120" d="100"/>
          <a:sy n="120" d="100"/>
        </p:scale>
        <p:origin x="-18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9C1D15C5-E877-4A01-A74B-42B999FB3D7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9700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335213" y="6303963"/>
            <a:ext cx="4103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200" smtClean="0">
                <a:latin typeface="MetaNormal-Roman" pitchFamily="34" charset="0"/>
              </a:rPr>
              <a:t>Alfons Khoukaz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292725" y="5803900"/>
            <a:ext cx="289718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de-DE" sz="1500" smtClean="0">
                <a:latin typeface="MetaNormal-Roman" pitchFamily="34" charset="0"/>
              </a:rPr>
              <a:t>Institut für Kernphysik</a:t>
            </a:r>
          </a:p>
        </p:txBody>
      </p:sp>
      <p:pic>
        <p:nvPicPr>
          <p:cNvPr id="5" name="Picture 9" descr="ikp_pyramide55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5705475"/>
            <a:ext cx="1476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236663"/>
            <a:ext cx="7950200" cy="4062412"/>
          </a:xfrm>
        </p:spPr>
        <p:txBody>
          <a:bodyPr anchor="t"/>
          <a:lstStyle>
            <a:lvl1pPr>
              <a:defRPr sz="3500">
                <a:solidFill>
                  <a:srgbClr val="FFED00"/>
                </a:solidFill>
              </a:defRPr>
            </a:lvl1pPr>
          </a:lstStyle>
          <a:p>
            <a:pPr lvl="0"/>
            <a:r>
              <a:rPr lang="de-DE" noProof="0" smtClean="0"/>
              <a:t>Hadron Physics at COSY</a:t>
            </a:r>
          </a:p>
        </p:txBody>
      </p:sp>
    </p:spTree>
    <p:extLst>
      <p:ext uri="{BB962C8B-B14F-4D97-AF65-F5344CB8AC3E}">
        <p14:creationId xmlns:p14="http://schemas.microsoft.com/office/powerpoint/2010/main" val="98478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035D2-4D70-46F4-B322-269DD443931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08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202363" y="981075"/>
            <a:ext cx="1998662" cy="47339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04788" y="981075"/>
            <a:ext cx="5845175" cy="47339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C14E8-DA89-482E-A26C-43C9AFCC83E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8470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CF954-0D2C-4AAC-B078-40B045758FC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235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AF023-9181-4EEE-B584-F4F170F57E3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908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4788" y="1931988"/>
            <a:ext cx="3921125" cy="3783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78313" y="1931988"/>
            <a:ext cx="3922712" cy="3783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DDDBF-E2A4-41B6-9BEA-21610203900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208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1C3E3-55F8-4C1B-8E8A-741FE7B17E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384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A72E1-F3A7-4414-A62D-BFD2805B87B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3259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4B112B-9D24-4075-8751-30C2D122BD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058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C4BEA-E58A-4F7D-9957-DA9FD2AF957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429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ACC55-E192-41C8-A24F-A1E6CF95068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4896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4788" y="981075"/>
            <a:ext cx="79962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4788" y="1931988"/>
            <a:ext cx="7996237" cy="378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94163" y="549275"/>
            <a:ext cx="412432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Erzeugung von </a:t>
            </a:r>
            <a:r>
              <a:rPr lang="en-US">
                <a:latin typeface="Symbol" pitchFamily="18" charset="2"/>
              </a:rPr>
              <a:t>h</a:t>
            </a:r>
            <a:r>
              <a:rPr lang="en-US"/>
              <a:t>-Mesonen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7238" y="611188"/>
            <a:ext cx="6016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latin typeface="MetaNormal-Roman" pitchFamily="34" charset="0"/>
              </a:defRPr>
            </a:lvl1pPr>
          </a:lstStyle>
          <a:p>
            <a:fld id="{6B1CD60D-0957-4AC6-BA25-D92851671B8C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79388" y="6538913"/>
            <a:ext cx="43434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100" smtClean="0"/>
              <a:t>Alfons Khoukaz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3038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2pPr>
      <a:lvl3pPr marL="893763" indent="-180975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3pPr>
      <a:lvl4pPr marL="1254125" indent="-180975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1612900" indent="-179388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070100" indent="-179388" algn="l" rtl="0" fontAlgn="base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527300" indent="-179388" algn="l" rtl="0" fontAlgn="base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2984500" indent="-179388" algn="l" rtl="0" fontAlgn="base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441700" indent="-179388" algn="l" rtl="0" fontAlgn="base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341438"/>
            <a:ext cx="8713788" cy="5070475"/>
          </a:xfrm>
        </p:spPr>
        <p:txBody>
          <a:bodyPr/>
          <a:lstStyle/>
          <a:p>
            <a:pPr eaLnBrk="1" hangingPunct="1"/>
            <a:r>
              <a:rPr lang="de-DE" altLang="de-DE" sz="4000" b="1" smtClean="0"/>
              <a:t>Gases, Clusters and Pellets:</a:t>
            </a:r>
            <a:br>
              <a:rPr lang="de-DE" altLang="de-DE" sz="4000" b="1" smtClean="0"/>
            </a:br>
            <a:r>
              <a:rPr lang="de-DE" altLang="de-DE" sz="3200" b="1" smtClean="0"/>
              <a:t>Jet Targets for Accelerator Experiments </a:t>
            </a:r>
            <a:br>
              <a:rPr lang="de-DE" altLang="de-DE" sz="3200" b="1" smtClean="0"/>
            </a:br>
            <a:r>
              <a:rPr lang="de-DE" altLang="de-DE" sz="3200" b="1" smtClean="0"/>
              <a:t/>
            </a:r>
            <a:br>
              <a:rPr lang="de-DE" altLang="de-DE" sz="32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de-DE" altLang="de-DE" sz="800" b="1" smtClean="0"/>
              <a:t/>
            </a:r>
            <a:br>
              <a:rPr lang="de-DE" altLang="de-DE" sz="800" b="1" smtClean="0"/>
            </a:br>
            <a:r>
              <a:rPr lang="en-US" altLang="de-DE" sz="2400" b="1" smtClean="0">
                <a:solidFill>
                  <a:schemeClr val="tx1"/>
                </a:solidFill>
              </a:rPr>
              <a:t>New  Vistas in Low-Energy Precision Physics (LEPP)</a:t>
            </a:r>
            <a:br>
              <a:rPr lang="en-US" altLang="de-DE" sz="2400" b="1" smtClean="0">
                <a:solidFill>
                  <a:schemeClr val="tx1"/>
                </a:solidFill>
              </a:rPr>
            </a:br>
            <a:r>
              <a:rPr lang="en-US" altLang="de-DE" sz="2400" b="1" smtClean="0">
                <a:solidFill>
                  <a:schemeClr val="tx1"/>
                </a:solidFill>
              </a:rPr>
              <a:t>Kupferbergterrasse Mainz, April</a:t>
            </a:r>
            <a:r>
              <a:rPr lang="de-DE" altLang="de-DE" sz="2400" b="1" smtClean="0">
                <a:solidFill>
                  <a:schemeClr val="tx1"/>
                </a:solidFill>
              </a:rPr>
              <a:t> 4-7,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Gas Target Thickness Variation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Gas input pressure p</a:t>
            </a:r>
            <a:r>
              <a:rPr lang="de-DE" altLang="de-DE" baseline="-25000" smtClean="0"/>
              <a:t>0</a:t>
            </a:r>
            <a:r>
              <a:rPr lang="de-DE" altLang="de-DE" smtClean="0"/>
              <a:t> variation </a:t>
            </a:r>
          </a:p>
          <a:p>
            <a:pPr lvl="1" eaLnBrk="1" hangingPunct="1"/>
            <a:r>
              <a:rPr lang="de-DE" altLang="de-DE" smtClean="0"/>
              <a:t>target thickness changes within e.g. one order of magnitude</a:t>
            </a:r>
          </a:p>
          <a:p>
            <a:pPr lvl="1" eaLnBrk="1" hangingPunct="1"/>
            <a:r>
              <a:rPr lang="de-DE" altLang="de-DE" smtClean="0"/>
              <a:t>thickness variation typically within seconds possible</a:t>
            </a:r>
          </a:p>
          <a:p>
            <a:pPr eaLnBrk="1" hangingPunct="1"/>
            <a:r>
              <a:rPr lang="de-DE" altLang="de-DE" smtClean="0"/>
              <a:t>Gas starting temperature T</a:t>
            </a:r>
            <a:r>
              <a:rPr lang="de-DE" altLang="de-DE" baseline="-25000" smtClean="0"/>
              <a:t>0</a:t>
            </a:r>
            <a:r>
              <a:rPr lang="de-DE" altLang="de-DE" smtClean="0"/>
              <a:t> variation </a:t>
            </a:r>
          </a:p>
          <a:p>
            <a:pPr lvl="1" eaLnBrk="1" hangingPunct="1"/>
            <a:r>
              <a:rPr lang="de-DE" altLang="de-DE" smtClean="0"/>
              <a:t>thickness changes within several orders of magnitude</a:t>
            </a:r>
          </a:p>
          <a:p>
            <a:pPr lvl="1" eaLnBrk="1" hangingPunct="1"/>
            <a:r>
              <a:rPr lang="de-DE" altLang="de-DE" smtClean="0"/>
              <a:t>slow process (typically within minutes)</a:t>
            </a:r>
          </a:p>
          <a:p>
            <a:pPr lvl="1" eaLnBrk="1" hangingPunct="1"/>
            <a:endParaRPr lang="de-DE" altLang="de-DE" smtClean="0"/>
          </a:p>
          <a:p>
            <a:pPr lvl="1" eaLnBrk="1" hangingPunct="1">
              <a:buFontTx/>
              <a:buNone/>
            </a:pPr>
            <a:endParaRPr lang="de-DE" altLang="de-DE" smtClean="0"/>
          </a:p>
        </p:txBody>
      </p:sp>
      <p:pic>
        <p:nvPicPr>
          <p:cNvPr id="12293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3816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Grafik 2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251450"/>
            <a:ext cx="22320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Grafik 3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4298950"/>
            <a:ext cx="51292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5796136" y="4437112"/>
            <a:ext cx="459408" cy="219025"/>
          </a:xfrm>
          <a:prstGeom prst="ellipse">
            <a:avLst/>
          </a:prstGeom>
          <a:noFill/>
          <a:ln w="127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6084000" y="4680000"/>
            <a:ext cx="324200" cy="291182"/>
          </a:xfrm>
          <a:prstGeom prst="ellipse">
            <a:avLst/>
          </a:prstGeom>
          <a:noFill/>
          <a:ln w="127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Gas Target Thickness Variation</a:t>
            </a:r>
          </a:p>
        </p:txBody>
      </p:sp>
      <p:sp>
        <p:nvSpPr>
          <p:cNvPr id="13315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13316" name="Grafik 5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878138"/>
            <a:ext cx="298132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Grafik 6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878138"/>
            <a:ext cx="2989262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Grafik 7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2878138"/>
            <a:ext cx="29368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1"/>
          <p:cNvSpPr txBox="1">
            <a:spLocks noChangeArrowheads="1"/>
          </p:cNvSpPr>
          <p:nvPr/>
        </p:nvSpPr>
        <p:spPr bwMode="auto">
          <a:xfrm>
            <a:off x="395288" y="5230813"/>
            <a:ext cx="2262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Hydrogen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Nozzle</a:t>
            </a:r>
            <a:r>
              <a:rPr lang="de-DE" altLang="de-DE" sz="1200" dirty="0"/>
              <a:t>:	</a:t>
            </a:r>
            <a:r>
              <a:rPr lang="de-DE" altLang="de-DE" sz="1200" dirty="0" err="1"/>
              <a:t>d</a:t>
            </a:r>
            <a:r>
              <a:rPr lang="de-DE" altLang="de-DE" sz="1200" baseline="-25000" dirty="0" err="1" smtClean="0"/>
              <a:t>min</a:t>
            </a:r>
            <a:r>
              <a:rPr lang="de-DE" altLang="de-DE" sz="1200" dirty="0" smtClean="0"/>
              <a:t> </a:t>
            </a:r>
            <a:r>
              <a:rPr lang="de-DE" altLang="de-DE" sz="1200" dirty="0"/>
              <a:t>= 0.03 mm,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	</a:t>
            </a:r>
            <a:r>
              <a:rPr lang="de-DE" altLang="de-DE" sz="1200" dirty="0" err="1"/>
              <a:t>d</a:t>
            </a:r>
            <a:r>
              <a:rPr lang="de-DE" altLang="de-DE" sz="1200" baseline="-25000" dirty="0" err="1" smtClean="0"/>
              <a:t>max</a:t>
            </a:r>
            <a:r>
              <a:rPr lang="de-DE" altLang="de-DE" sz="1200" dirty="0" smtClean="0"/>
              <a:t> </a:t>
            </a:r>
            <a:r>
              <a:rPr lang="de-DE" altLang="de-DE" sz="1200" dirty="0"/>
              <a:t>= 3.5 mm</a:t>
            </a:r>
            <a:endParaRPr lang="de-DE" altLang="de-DE" sz="1800" dirty="0"/>
          </a:p>
        </p:txBody>
      </p:sp>
      <p:sp>
        <p:nvSpPr>
          <p:cNvPr id="13320" name="Rectangle 3"/>
          <p:cNvSpPr txBox="1">
            <a:spLocks noChangeArrowheads="1"/>
          </p:cNvSpPr>
          <p:nvPr/>
        </p:nvSpPr>
        <p:spPr bwMode="auto">
          <a:xfrm>
            <a:off x="204788" y="1931988"/>
            <a:ext cx="7996237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3400" indent="-173038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93763" indent="-180975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54125" indent="-180975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12900" indent="-179388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070100" indent="-17938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27300" indent="-17938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84500" indent="-17938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441700" indent="-17938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/>
              <a:t>Numerical calculations: </a:t>
            </a:r>
          </a:p>
          <a:p>
            <a:pPr>
              <a:buFontTx/>
              <a:buNone/>
            </a:pPr>
            <a:r>
              <a:rPr lang="de-DE" altLang="de-DE"/>
              <a:t>Target thickness direcetly above nozzle exit</a:t>
            </a:r>
          </a:p>
        </p:txBody>
      </p:sp>
      <p:sp>
        <p:nvSpPr>
          <p:cNvPr id="13321" name="TextBox 8"/>
          <p:cNvSpPr txBox="1">
            <a:spLocks noChangeArrowheads="1"/>
          </p:cNvSpPr>
          <p:nvPr/>
        </p:nvSpPr>
        <p:spPr bwMode="auto">
          <a:xfrm>
            <a:off x="3348038" y="5230813"/>
            <a:ext cx="2303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Hydrogen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Nozzle</a:t>
            </a:r>
            <a:r>
              <a:rPr lang="de-DE" altLang="de-DE" sz="1200" dirty="0"/>
              <a:t>:	</a:t>
            </a:r>
            <a:r>
              <a:rPr lang="de-DE" altLang="de-DE" sz="1200" dirty="0" err="1"/>
              <a:t>d</a:t>
            </a:r>
            <a:r>
              <a:rPr lang="de-DE" altLang="de-DE" sz="1200" baseline="-25000" dirty="0" err="1" smtClean="0"/>
              <a:t>min</a:t>
            </a:r>
            <a:r>
              <a:rPr lang="de-DE" altLang="de-DE" sz="1200" dirty="0" smtClean="0"/>
              <a:t> </a:t>
            </a:r>
            <a:r>
              <a:rPr lang="de-DE" altLang="de-DE" sz="1200" dirty="0"/>
              <a:t>= 0.3 mm,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	</a:t>
            </a:r>
            <a:r>
              <a:rPr lang="de-DE" altLang="de-DE" sz="1200" dirty="0" err="1"/>
              <a:t>d</a:t>
            </a:r>
            <a:r>
              <a:rPr lang="de-DE" altLang="de-DE" sz="1200" baseline="-25000" dirty="0" err="1" smtClean="0"/>
              <a:t>max</a:t>
            </a:r>
            <a:r>
              <a:rPr lang="de-DE" altLang="de-DE" sz="1200" dirty="0" smtClean="0"/>
              <a:t> </a:t>
            </a:r>
            <a:r>
              <a:rPr lang="de-DE" altLang="de-DE" sz="1200" dirty="0"/>
              <a:t>= 3.5 mm</a:t>
            </a:r>
            <a:endParaRPr lang="de-DE" altLang="de-DE" sz="1800" dirty="0"/>
          </a:p>
        </p:txBody>
      </p:sp>
      <p:sp>
        <p:nvSpPr>
          <p:cNvPr id="13322" name="TextBox 9"/>
          <p:cNvSpPr txBox="1">
            <a:spLocks noChangeArrowheads="1"/>
          </p:cNvSpPr>
          <p:nvPr/>
        </p:nvSpPr>
        <p:spPr bwMode="auto">
          <a:xfrm>
            <a:off x="6372225" y="5229225"/>
            <a:ext cx="2087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Argon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/>
              <a:t>Nozzle</a:t>
            </a:r>
            <a:r>
              <a:rPr lang="de-DE" altLang="de-DE" sz="1200" dirty="0"/>
              <a:t>:	</a:t>
            </a:r>
            <a:r>
              <a:rPr lang="de-DE" altLang="de-DE" sz="1200" dirty="0" err="1"/>
              <a:t>d</a:t>
            </a:r>
            <a:r>
              <a:rPr lang="de-DE" altLang="de-DE" sz="1200" baseline="-25000" dirty="0" err="1" smtClean="0"/>
              <a:t>min</a:t>
            </a:r>
            <a:r>
              <a:rPr lang="de-DE" altLang="de-DE" sz="1200" dirty="0" smtClean="0"/>
              <a:t> </a:t>
            </a:r>
            <a:r>
              <a:rPr lang="de-DE" altLang="de-DE" sz="1200" dirty="0"/>
              <a:t>= 0.5 mm,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	</a:t>
            </a:r>
            <a:r>
              <a:rPr lang="de-DE" altLang="de-DE" sz="1200" dirty="0" err="1"/>
              <a:t>d</a:t>
            </a:r>
            <a:r>
              <a:rPr lang="de-DE" altLang="de-DE" sz="1200" baseline="-25000" dirty="0" err="1" smtClean="0"/>
              <a:t>max</a:t>
            </a:r>
            <a:r>
              <a:rPr lang="de-DE" altLang="de-DE" sz="1200" dirty="0" smtClean="0"/>
              <a:t> </a:t>
            </a:r>
            <a:r>
              <a:rPr lang="de-DE" altLang="de-DE" sz="1200" dirty="0"/>
              <a:t>= 1.0 mm</a:t>
            </a:r>
            <a:endParaRPr lang="de-DE" altLang="de-DE" sz="1800" dirty="0"/>
          </a:p>
        </p:txBody>
      </p:sp>
      <p:sp>
        <p:nvSpPr>
          <p:cNvPr id="13323" name="TextBox 2"/>
          <p:cNvSpPr txBox="1">
            <a:spLocks noChangeArrowheads="1"/>
          </p:cNvSpPr>
          <p:nvPr/>
        </p:nvSpPr>
        <p:spPr bwMode="auto">
          <a:xfrm>
            <a:off x="641350" y="3233738"/>
            <a:ext cx="2016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O(10</a:t>
            </a:r>
            <a:r>
              <a:rPr lang="de-DE" altLang="de-DE" sz="1600" baseline="30000"/>
              <a:t>17</a:t>
            </a:r>
            <a:r>
              <a:rPr lang="de-DE" altLang="de-DE" sz="1600"/>
              <a:t>) atoms/cm</a:t>
            </a:r>
            <a:r>
              <a:rPr lang="de-DE" altLang="de-DE" sz="1600" baseline="30000"/>
              <a:t>2</a:t>
            </a:r>
            <a:endParaRPr lang="de-DE" altLang="de-DE" sz="1600"/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3635375" y="3233738"/>
            <a:ext cx="2016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O(10</a:t>
            </a:r>
            <a:r>
              <a:rPr lang="de-DE" altLang="de-DE" sz="1600" baseline="30000"/>
              <a:t>19</a:t>
            </a:r>
            <a:r>
              <a:rPr lang="de-DE" altLang="de-DE" sz="1600"/>
              <a:t>) atoms/cm</a:t>
            </a:r>
            <a:r>
              <a:rPr lang="de-DE" altLang="de-DE" sz="1600" baseline="30000"/>
              <a:t>2</a:t>
            </a:r>
            <a:endParaRPr lang="de-DE" altLang="de-DE" sz="1600"/>
          </a:p>
        </p:txBody>
      </p:sp>
      <p:sp>
        <p:nvSpPr>
          <p:cNvPr id="13325" name="TextBox 12"/>
          <p:cNvSpPr txBox="1">
            <a:spLocks noChangeArrowheads="1"/>
          </p:cNvSpPr>
          <p:nvPr/>
        </p:nvSpPr>
        <p:spPr bwMode="auto">
          <a:xfrm>
            <a:off x="6588125" y="3233738"/>
            <a:ext cx="2016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O(10</a:t>
            </a:r>
            <a:r>
              <a:rPr lang="de-DE" altLang="de-DE" sz="1600" baseline="30000"/>
              <a:t>19</a:t>
            </a:r>
            <a:r>
              <a:rPr lang="de-DE" altLang="de-DE" sz="1600"/>
              <a:t>) atoms/cm</a:t>
            </a:r>
            <a:r>
              <a:rPr lang="de-DE" altLang="de-DE" sz="1600" baseline="30000"/>
              <a:t>2</a:t>
            </a:r>
            <a:endParaRPr lang="de-DE" altLang="de-DE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Gas Flow and Vacuum Conditions</a:t>
            </a: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 smtClean="0"/>
              <a:t>Target </a:t>
            </a:r>
            <a:r>
              <a:rPr lang="de-DE" altLang="de-DE" dirty="0" err="1" smtClean="0"/>
              <a:t>thicknesses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vacuum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conditions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assuming</a:t>
            </a:r>
            <a:r>
              <a:rPr lang="de-DE" altLang="de-DE" dirty="0" smtClean="0"/>
              <a:t> a </a:t>
            </a:r>
            <a:r>
              <a:rPr lang="de-DE" altLang="de-DE" dirty="0" err="1" smtClean="0"/>
              <a:t>pumping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speed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1000 l/s in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nozzle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chamber</a:t>
            </a:r>
            <a:endParaRPr lang="de-DE" altLang="de-DE" dirty="0" smtClean="0"/>
          </a:p>
        </p:txBody>
      </p:sp>
      <p:sp>
        <p:nvSpPr>
          <p:cNvPr id="1434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14341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79725"/>
            <a:ext cx="3681412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852738"/>
            <a:ext cx="4052887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Gas Jet Beams</a:t>
            </a:r>
          </a:p>
        </p:txBody>
      </p:sp>
      <p:pic>
        <p:nvPicPr>
          <p:cNvPr id="15363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7563"/>
            <a:ext cx="9144000" cy="3048000"/>
          </a:xfrm>
        </p:spPr>
      </p:pic>
      <p:sp>
        <p:nvSpPr>
          <p:cNvPr id="1536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15365" name="Textfeld 4"/>
          <p:cNvSpPr txBox="1">
            <a:spLocks noChangeArrowheads="1"/>
          </p:cNvSpPr>
          <p:nvPr/>
        </p:nvSpPr>
        <p:spPr bwMode="auto">
          <a:xfrm>
            <a:off x="1042988" y="1990725"/>
            <a:ext cx="2520950" cy="9239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Argon (293 K, 17 bar)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/>
              <a:t>Nozzle</a:t>
            </a:r>
            <a:r>
              <a:rPr lang="de-DE" altLang="de-DE" sz="1800" dirty="0"/>
              <a:t>:	</a:t>
            </a:r>
            <a:r>
              <a:rPr lang="de-DE" altLang="de-DE" sz="1800" dirty="0" err="1" smtClean="0"/>
              <a:t>d</a:t>
            </a:r>
            <a:r>
              <a:rPr lang="de-DE" altLang="de-DE" sz="1800" baseline="-25000" dirty="0" err="1" smtClean="0"/>
              <a:t>min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= 0.5 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err="1"/>
              <a:t>d</a:t>
            </a:r>
            <a:r>
              <a:rPr lang="de-DE" altLang="de-DE" sz="1800" baseline="-25000" dirty="0" err="1" smtClean="0"/>
              <a:t>out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= 1.0 mm</a:t>
            </a:r>
          </a:p>
        </p:txBody>
      </p:sp>
      <p:pic>
        <p:nvPicPr>
          <p:cNvPr id="15366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8913"/>
            <a:ext cx="4894262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unten 7"/>
          <p:cNvSpPr/>
          <p:nvPr/>
        </p:nvSpPr>
        <p:spPr>
          <a:xfrm>
            <a:off x="6335713" y="4508500"/>
            <a:ext cx="288925" cy="9366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15368" name="Textfeld 8"/>
          <p:cNvSpPr txBox="1">
            <a:spLocks noChangeArrowheads="1"/>
          </p:cNvSpPr>
          <p:nvPr/>
        </p:nvSpPr>
        <p:spPr bwMode="auto">
          <a:xfrm>
            <a:off x="5940425" y="3933825"/>
            <a:ext cx="935038" cy="3683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4 mm!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3068638"/>
            <a:ext cx="7996237" cy="647700"/>
          </a:xfrm>
        </p:spPr>
        <p:txBody>
          <a:bodyPr/>
          <a:lstStyle/>
          <a:p>
            <a:pPr eaLnBrk="1" hangingPunct="1"/>
            <a:r>
              <a:rPr lang="de-DE" altLang="de-DE" smtClean="0"/>
              <a:t>	</a:t>
            </a:r>
            <a:r>
              <a:rPr lang="de-DE" altLang="de-DE" b="1" smtClean="0"/>
              <a:t>Cluster Jet Beams</a:t>
            </a:r>
            <a:r>
              <a:rPr lang="de-DE" altLang="de-DE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Production of Cluster-Jet Beams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Expansion of croygenic gas/liquid through fine </a:t>
            </a:r>
            <a:r>
              <a:rPr lang="de-DE" altLang="de-DE" sz="1600" smtClean="0"/>
              <a:t>(e.g. Ø 30 µm)</a:t>
            </a:r>
            <a:r>
              <a:rPr lang="de-DE" altLang="de-DE" smtClean="0"/>
              <a:t> Laval nozzles</a:t>
            </a:r>
          </a:p>
          <a:p>
            <a:pPr eaLnBrk="1" hangingPunct="1"/>
            <a:r>
              <a:rPr lang="de-DE" altLang="de-DE" smtClean="0"/>
              <a:t>Condensation of gas or spraying of the liquid </a:t>
            </a:r>
          </a:p>
          <a:p>
            <a:pPr lvl="1" eaLnBrk="1" hangingPunct="1"/>
            <a:r>
              <a:rPr lang="de-DE" altLang="de-DE" smtClean="0"/>
              <a:t>formation of nano- to micro-meter sized particles</a:t>
            </a:r>
          </a:p>
          <a:p>
            <a:pPr lvl="1" eaLnBrk="1" hangingPunct="1"/>
            <a:r>
              <a:rPr lang="de-DE" altLang="de-DE" smtClean="0"/>
              <a:t>quasi-homogeneous beam</a:t>
            </a:r>
          </a:p>
          <a:p>
            <a:pPr lvl="1" eaLnBrk="1" hangingPunct="1">
              <a:buFontTx/>
              <a:buNone/>
            </a:pPr>
            <a:endParaRPr lang="de-DE" altLang="de-DE" smtClean="0"/>
          </a:p>
        </p:txBody>
      </p:sp>
      <p:pic>
        <p:nvPicPr>
          <p:cNvPr id="17413" name="Picture 11" descr="IMG_2658_bearbeitet_ak_80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73463"/>
            <a:ext cx="360045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nozzlems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21256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199707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Production of Cluster-Jet Beams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Target beam thickness strongly depends on </a:t>
            </a:r>
          </a:p>
          <a:p>
            <a:pPr lvl="1" eaLnBrk="1" hangingPunct="1"/>
            <a:r>
              <a:rPr lang="de-DE" altLang="de-DE" smtClean="0"/>
              <a:t>nozzle properties (inner diameter e.g. 30 µm, shape, ...)</a:t>
            </a:r>
          </a:p>
          <a:p>
            <a:pPr lvl="1" eaLnBrk="1" hangingPunct="1"/>
            <a:r>
              <a:rPr lang="de-DE" altLang="de-DE" smtClean="0"/>
              <a:t>gas/liquid input pressure p</a:t>
            </a:r>
            <a:r>
              <a:rPr lang="de-DE" altLang="de-DE" baseline="-25000" smtClean="0"/>
              <a:t>0</a:t>
            </a:r>
            <a:endParaRPr lang="de-DE" altLang="de-DE" smtClean="0"/>
          </a:p>
          <a:p>
            <a:pPr lvl="1" eaLnBrk="1" hangingPunct="1"/>
            <a:r>
              <a:rPr lang="de-DE" altLang="de-DE" smtClean="0"/>
              <a:t>gas/liquid input temperature T</a:t>
            </a:r>
            <a:r>
              <a:rPr lang="de-DE" altLang="de-DE" baseline="-25000" smtClean="0"/>
              <a:t>0</a:t>
            </a:r>
            <a:endParaRPr lang="de-DE" altLang="de-DE" smtClean="0"/>
          </a:p>
          <a:p>
            <a:pPr eaLnBrk="1" hangingPunct="1">
              <a:buFontTx/>
              <a:buNone/>
            </a:pPr>
            <a:r>
              <a:rPr lang="de-DE" altLang="de-DE" smtClean="0"/>
              <a:t>	</a:t>
            </a:r>
          </a:p>
        </p:txBody>
      </p:sp>
      <p:pic>
        <p:nvPicPr>
          <p:cNvPr id="18437" name="Picture 8" descr="20110809_18_5bar_sw_Anim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688" y="1341438"/>
            <a:ext cx="2519362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7956550" y="1628775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skimmer</a:t>
            </a:r>
          </a:p>
        </p:txBody>
      </p:sp>
      <p:pic>
        <p:nvPicPr>
          <p:cNvPr id="18439" name="Picture 12" descr="pVPlot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00"/>
            <a:ext cx="446881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36004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1" name="Oval 14"/>
          <p:cNvSpPr>
            <a:spLocks noChangeArrowheads="1"/>
          </p:cNvSpPr>
          <p:nvPr/>
        </p:nvSpPr>
        <p:spPr bwMode="auto">
          <a:xfrm>
            <a:off x="1763713" y="4221163"/>
            <a:ext cx="1152525" cy="360362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p</a:t>
            </a:r>
            <a:r>
              <a:rPr lang="de-DE" altLang="de-DE" sz="1800" baseline="-25000"/>
              <a:t>0</a:t>
            </a:r>
            <a:r>
              <a:rPr lang="de-DE" altLang="de-DE" sz="1800"/>
              <a:t>/T</a:t>
            </a:r>
            <a:r>
              <a:rPr lang="de-DE" altLang="de-DE" sz="1800" baseline="-25000"/>
              <a:t>0</a:t>
            </a:r>
            <a:endParaRPr lang="de-DE" altLang="de-DE" sz="1800"/>
          </a:p>
        </p:txBody>
      </p:sp>
      <p:sp>
        <p:nvSpPr>
          <p:cNvPr id="18442" name="Line 15"/>
          <p:cNvSpPr>
            <a:spLocks noChangeShapeType="1"/>
          </p:cNvSpPr>
          <p:nvPr/>
        </p:nvSpPr>
        <p:spPr bwMode="auto">
          <a:xfrm>
            <a:off x="2843213" y="4508500"/>
            <a:ext cx="1873250" cy="3603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19459" name="Picture 15" descr="20110809_18_5bar_37K_s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341438"/>
            <a:ext cx="2519362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Production of Cluster-Jet Beams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altLang="de-DE" dirty="0" smtClean="0"/>
              <a:t>Target beam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strongly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depends</a:t>
            </a:r>
            <a:r>
              <a:rPr lang="de-DE" altLang="de-DE" dirty="0" smtClean="0"/>
              <a:t> on </a:t>
            </a:r>
          </a:p>
          <a:p>
            <a:pPr lvl="1" eaLnBrk="1" hangingPunct="1">
              <a:defRPr/>
            </a:pPr>
            <a:r>
              <a:rPr lang="de-DE" altLang="de-DE" dirty="0" err="1" smtClean="0"/>
              <a:t>nozzle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properties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inner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diameter</a:t>
            </a:r>
            <a:r>
              <a:rPr lang="de-DE" altLang="de-DE" dirty="0" smtClean="0"/>
              <a:t> e.g. 30 µm, </a:t>
            </a:r>
            <a:r>
              <a:rPr lang="de-DE" altLang="de-DE" dirty="0" err="1" smtClean="0"/>
              <a:t>shape</a:t>
            </a:r>
            <a:r>
              <a:rPr lang="de-DE" altLang="de-DE" dirty="0" smtClean="0"/>
              <a:t>, ...)</a:t>
            </a:r>
          </a:p>
          <a:p>
            <a:pPr lvl="1" eaLnBrk="1" hangingPunct="1">
              <a:defRPr/>
            </a:pPr>
            <a:r>
              <a:rPr lang="de-DE" altLang="de-DE" dirty="0" smtClean="0"/>
              <a:t>gas/liquid </a:t>
            </a:r>
            <a:r>
              <a:rPr lang="de-DE" altLang="de-DE" dirty="0" err="1" smtClean="0"/>
              <a:t>input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pressure</a:t>
            </a:r>
            <a:r>
              <a:rPr lang="de-DE" altLang="de-DE" dirty="0" smtClean="0"/>
              <a:t> p</a:t>
            </a:r>
            <a:r>
              <a:rPr lang="de-DE" altLang="de-DE" baseline="-25000" dirty="0" smtClean="0"/>
              <a:t>0</a:t>
            </a:r>
          </a:p>
          <a:p>
            <a:pPr lvl="1" eaLnBrk="1" hangingPunct="1">
              <a:defRPr/>
            </a:pPr>
            <a:r>
              <a:rPr lang="de-DE" altLang="de-DE" dirty="0" smtClean="0"/>
              <a:t>gas/liquid </a:t>
            </a:r>
            <a:r>
              <a:rPr lang="de-DE" altLang="de-DE" dirty="0" err="1" smtClean="0"/>
              <a:t>input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temperature</a:t>
            </a:r>
            <a:r>
              <a:rPr lang="de-DE" altLang="de-DE" dirty="0" smtClean="0"/>
              <a:t> T</a:t>
            </a:r>
            <a:r>
              <a:rPr lang="de-DE" altLang="de-DE" baseline="-25000" dirty="0" smtClean="0"/>
              <a:t>0</a:t>
            </a:r>
          </a:p>
          <a:p>
            <a:pPr marL="0" indent="0" eaLnBrk="1" hangingPunct="1">
              <a:buFontTx/>
              <a:buNone/>
              <a:defRPr/>
            </a:pPr>
            <a:r>
              <a:rPr lang="de-DE" altLang="de-DE" dirty="0" smtClean="0"/>
              <a:t>	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7956550" y="1628775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skimmer</a:t>
            </a:r>
          </a:p>
        </p:txBody>
      </p:sp>
      <p:pic>
        <p:nvPicPr>
          <p:cNvPr id="19463" name="Picture 8" descr="pVPlot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00"/>
            <a:ext cx="446881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36004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5" name="Oval 10"/>
          <p:cNvSpPr>
            <a:spLocks noChangeArrowheads="1"/>
          </p:cNvSpPr>
          <p:nvPr/>
        </p:nvSpPr>
        <p:spPr bwMode="auto">
          <a:xfrm>
            <a:off x="1763713" y="4221163"/>
            <a:ext cx="1152525" cy="360362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p</a:t>
            </a:r>
            <a:r>
              <a:rPr lang="de-DE" altLang="de-DE" sz="1800" baseline="-25000"/>
              <a:t>0</a:t>
            </a:r>
            <a:r>
              <a:rPr lang="de-DE" altLang="de-DE" sz="1800"/>
              <a:t>/T</a:t>
            </a:r>
            <a:r>
              <a:rPr lang="de-DE" altLang="de-DE" sz="1800" baseline="-25000"/>
              <a:t>0</a:t>
            </a:r>
            <a:endParaRPr lang="de-DE" altLang="de-DE" sz="1800"/>
          </a:p>
        </p:txBody>
      </p:sp>
      <p:sp>
        <p:nvSpPr>
          <p:cNvPr id="19466" name="Line 11"/>
          <p:cNvSpPr>
            <a:spLocks noChangeShapeType="1"/>
          </p:cNvSpPr>
          <p:nvPr/>
        </p:nvSpPr>
        <p:spPr bwMode="auto">
          <a:xfrm>
            <a:off x="2843213" y="4508500"/>
            <a:ext cx="1873250" cy="3603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7" name="Text Box 17"/>
          <p:cNvSpPr txBox="1">
            <a:spLocks noChangeArrowheads="1"/>
          </p:cNvSpPr>
          <p:nvPr/>
        </p:nvSpPr>
        <p:spPr bwMode="auto">
          <a:xfrm>
            <a:off x="7956550" y="1628775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skimmer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20483" name="Picture 13" descr="20110809_18_5bar_31K_s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341438"/>
            <a:ext cx="2519362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Production of Cluster-Jet Beams</a:t>
            </a:r>
          </a:p>
        </p:txBody>
      </p:sp>
      <p:sp>
        <p:nvSpPr>
          <p:cNvPr id="1843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altLang="de-DE" dirty="0" smtClean="0"/>
              <a:t>Target beam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strongly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depends</a:t>
            </a:r>
            <a:r>
              <a:rPr lang="de-DE" altLang="de-DE" dirty="0" smtClean="0"/>
              <a:t> on </a:t>
            </a:r>
          </a:p>
          <a:p>
            <a:pPr lvl="1" eaLnBrk="1" hangingPunct="1">
              <a:defRPr/>
            </a:pPr>
            <a:r>
              <a:rPr lang="de-DE" altLang="de-DE" dirty="0" err="1" smtClean="0"/>
              <a:t>nozzle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properties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inner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diameter</a:t>
            </a:r>
            <a:r>
              <a:rPr lang="de-DE" altLang="de-DE" dirty="0" smtClean="0"/>
              <a:t> e.g. 30 µm, </a:t>
            </a:r>
            <a:r>
              <a:rPr lang="de-DE" altLang="de-DE" dirty="0" err="1" smtClean="0"/>
              <a:t>shape</a:t>
            </a:r>
            <a:r>
              <a:rPr lang="de-DE" altLang="de-DE" dirty="0" smtClean="0"/>
              <a:t>, ...)</a:t>
            </a:r>
          </a:p>
          <a:p>
            <a:pPr lvl="1" eaLnBrk="1" hangingPunct="1">
              <a:defRPr/>
            </a:pPr>
            <a:r>
              <a:rPr lang="de-DE" altLang="de-DE" dirty="0" smtClean="0"/>
              <a:t>gas/liquid </a:t>
            </a:r>
            <a:r>
              <a:rPr lang="de-DE" altLang="de-DE" dirty="0" err="1" smtClean="0"/>
              <a:t>input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pressure</a:t>
            </a:r>
            <a:r>
              <a:rPr lang="de-DE" altLang="de-DE" dirty="0" smtClean="0"/>
              <a:t> p</a:t>
            </a:r>
            <a:r>
              <a:rPr lang="de-DE" altLang="de-DE" baseline="-25000" dirty="0" smtClean="0"/>
              <a:t>0</a:t>
            </a:r>
          </a:p>
          <a:p>
            <a:pPr lvl="1" eaLnBrk="1" hangingPunct="1">
              <a:defRPr/>
            </a:pPr>
            <a:r>
              <a:rPr lang="de-DE" altLang="de-DE" dirty="0" smtClean="0"/>
              <a:t>gas/liquid </a:t>
            </a:r>
            <a:r>
              <a:rPr lang="de-DE" altLang="de-DE" dirty="0" err="1" smtClean="0"/>
              <a:t>input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temperature</a:t>
            </a:r>
            <a:r>
              <a:rPr lang="de-DE" altLang="de-DE" dirty="0" smtClean="0"/>
              <a:t> T</a:t>
            </a:r>
            <a:r>
              <a:rPr lang="de-DE" altLang="de-DE" baseline="-25000" dirty="0" smtClean="0"/>
              <a:t>0</a:t>
            </a:r>
          </a:p>
          <a:p>
            <a:pPr marL="0" indent="0" eaLnBrk="1" hangingPunct="1">
              <a:buFontTx/>
              <a:buNone/>
              <a:defRPr/>
            </a:pPr>
            <a:r>
              <a:rPr lang="de-DE" altLang="de-DE" dirty="0" smtClean="0"/>
              <a:t>	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7956550" y="1628775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skimmer</a:t>
            </a:r>
          </a:p>
        </p:txBody>
      </p:sp>
      <p:pic>
        <p:nvPicPr>
          <p:cNvPr id="20487" name="Picture 8" descr="pVPlot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00"/>
            <a:ext cx="446881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36004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Oval 10"/>
          <p:cNvSpPr>
            <a:spLocks noChangeArrowheads="1"/>
          </p:cNvSpPr>
          <p:nvPr/>
        </p:nvSpPr>
        <p:spPr bwMode="auto">
          <a:xfrm>
            <a:off x="1763713" y="4221163"/>
            <a:ext cx="1152525" cy="360362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p</a:t>
            </a:r>
            <a:r>
              <a:rPr lang="de-DE" altLang="de-DE" sz="1800" baseline="-25000"/>
              <a:t>0</a:t>
            </a:r>
            <a:r>
              <a:rPr lang="de-DE" altLang="de-DE" sz="1800"/>
              <a:t>/T</a:t>
            </a:r>
            <a:r>
              <a:rPr lang="de-DE" altLang="de-DE" sz="1800" baseline="-25000"/>
              <a:t>0</a:t>
            </a:r>
            <a:endParaRPr lang="de-DE" altLang="de-DE" sz="1800"/>
          </a:p>
        </p:txBody>
      </p:sp>
      <p:sp>
        <p:nvSpPr>
          <p:cNvPr id="20490" name="Line 11"/>
          <p:cNvSpPr>
            <a:spLocks noChangeShapeType="1"/>
          </p:cNvSpPr>
          <p:nvPr/>
        </p:nvSpPr>
        <p:spPr bwMode="auto">
          <a:xfrm>
            <a:off x="2843213" y="4508500"/>
            <a:ext cx="1873250" cy="3603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7956550" y="1628775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skimmer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21507" name="Picture 12" descr="20110809_18_5bar_23K_s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341438"/>
            <a:ext cx="2519362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Production of Cluster-Jet Beams</a:t>
            </a:r>
          </a:p>
        </p:txBody>
      </p:sp>
      <p:sp>
        <p:nvSpPr>
          <p:cNvPr id="19461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altLang="de-DE" dirty="0" smtClean="0"/>
              <a:t>Target beam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strongly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depends</a:t>
            </a:r>
            <a:r>
              <a:rPr lang="de-DE" altLang="de-DE" dirty="0" smtClean="0"/>
              <a:t> on </a:t>
            </a:r>
          </a:p>
          <a:p>
            <a:pPr lvl="1" eaLnBrk="1" hangingPunct="1">
              <a:defRPr/>
            </a:pPr>
            <a:r>
              <a:rPr lang="de-DE" altLang="de-DE" dirty="0" err="1" smtClean="0"/>
              <a:t>nozzle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properties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inner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diameter</a:t>
            </a:r>
            <a:r>
              <a:rPr lang="de-DE" altLang="de-DE" dirty="0" smtClean="0"/>
              <a:t> e.g. 30 µm, </a:t>
            </a:r>
            <a:r>
              <a:rPr lang="de-DE" altLang="de-DE" dirty="0" err="1" smtClean="0"/>
              <a:t>shape</a:t>
            </a:r>
            <a:r>
              <a:rPr lang="de-DE" altLang="de-DE" dirty="0" smtClean="0"/>
              <a:t>, ...)</a:t>
            </a:r>
          </a:p>
          <a:p>
            <a:pPr lvl="1" eaLnBrk="1" hangingPunct="1">
              <a:defRPr/>
            </a:pPr>
            <a:r>
              <a:rPr lang="de-DE" altLang="de-DE" dirty="0" smtClean="0"/>
              <a:t>gas/liquid </a:t>
            </a:r>
            <a:r>
              <a:rPr lang="de-DE" altLang="de-DE" dirty="0" err="1" smtClean="0"/>
              <a:t>input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pressure</a:t>
            </a:r>
            <a:r>
              <a:rPr lang="de-DE" altLang="de-DE" dirty="0" smtClean="0"/>
              <a:t> p</a:t>
            </a:r>
            <a:r>
              <a:rPr lang="de-DE" altLang="de-DE" baseline="-25000" dirty="0" smtClean="0"/>
              <a:t>0</a:t>
            </a:r>
          </a:p>
          <a:p>
            <a:pPr lvl="1" eaLnBrk="1" hangingPunct="1">
              <a:defRPr/>
            </a:pPr>
            <a:r>
              <a:rPr lang="de-DE" altLang="de-DE" dirty="0" smtClean="0"/>
              <a:t>gas/liquid </a:t>
            </a:r>
            <a:r>
              <a:rPr lang="de-DE" altLang="de-DE" dirty="0" err="1" smtClean="0"/>
              <a:t>input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temperature</a:t>
            </a:r>
            <a:r>
              <a:rPr lang="de-DE" altLang="de-DE" dirty="0" smtClean="0"/>
              <a:t> T</a:t>
            </a:r>
            <a:r>
              <a:rPr lang="de-DE" altLang="de-DE" baseline="-25000" dirty="0" smtClean="0"/>
              <a:t>0</a:t>
            </a:r>
          </a:p>
          <a:p>
            <a:pPr marL="0" indent="0" eaLnBrk="1" hangingPunct="1">
              <a:buFontTx/>
              <a:buNone/>
              <a:defRPr/>
            </a:pPr>
            <a:r>
              <a:rPr lang="de-DE" altLang="de-DE" dirty="0" smtClean="0"/>
              <a:t>	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7956550" y="1628775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skimmer</a:t>
            </a:r>
          </a:p>
        </p:txBody>
      </p:sp>
      <p:pic>
        <p:nvPicPr>
          <p:cNvPr id="21511" name="Picture 8" descr="pVPlot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00"/>
            <a:ext cx="446881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76700"/>
            <a:ext cx="36004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3" name="Oval 10"/>
          <p:cNvSpPr>
            <a:spLocks noChangeArrowheads="1"/>
          </p:cNvSpPr>
          <p:nvPr/>
        </p:nvSpPr>
        <p:spPr bwMode="auto">
          <a:xfrm>
            <a:off x="1763713" y="4221163"/>
            <a:ext cx="1152525" cy="360362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p</a:t>
            </a:r>
            <a:r>
              <a:rPr lang="de-DE" altLang="de-DE" sz="1800" baseline="-25000"/>
              <a:t>0</a:t>
            </a:r>
            <a:r>
              <a:rPr lang="de-DE" altLang="de-DE" sz="1800"/>
              <a:t>/T</a:t>
            </a:r>
            <a:r>
              <a:rPr lang="de-DE" altLang="de-DE" sz="1800" baseline="-25000"/>
              <a:t>0</a:t>
            </a:r>
            <a:endParaRPr lang="de-DE" altLang="de-DE" sz="1800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2843213" y="4508500"/>
            <a:ext cx="1873250" cy="3603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7956550" y="1628775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skimmer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dirty="0" err="1" smtClean="0">
                <a:solidFill>
                  <a:schemeClr val="bg1"/>
                </a:solidFill>
              </a:rPr>
              <a:t>Erzeugung</a:t>
            </a:r>
            <a:r>
              <a:rPr lang="en-US" altLang="de-DE" dirty="0" smtClean="0">
                <a:solidFill>
                  <a:schemeClr val="bg1"/>
                </a:solidFill>
              </a:rPr>
              <a:t> von </a:t>
            </a:r>
            <a:r>
              <a:rPr lang="en-US" altLang="de-DE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dirty="0" smtClean="0">
                <a:solidFill>
                  <a:schemeClr val="bg1"/>
                </a:solidFill>
              </a:rPr>
              <a:t>-</a:t>
            </a:r>
            <a:r>
              <a:rPr lang="en-US" altLang="de-DE" dirty="0" err="1" smtClean="0">
                <a:solidFill>
                  <a:schemeClr val="bg1"/>
                </a:solidFill>
              </a:rPr>
              <a:t>Mesonen</a:t>
            </a:r>
            <a:endParaRPr lang="en-US" altLang="de-DE" dirty="0" smtClean="0">
              <a:solidFill>
                <a:schemeClr val="bg1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Typical Requirements on Internal Targets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931988"/>
            <a:ext cx="8183562" cy="408940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Target material: </a:t>
            </a:r>
            <a:r>
              <a:rPr lang="de-DE" altLang="de-DE" dirty="0" smtClean="0">
                <a:solidFill>
                  <a:srgbClr val="FF3300"/>
                </a:solidFill>
              </a:rPr>
              <a:t>H</a:t>
            </a:r>
            <a:r>
              <a:rPr lang="de-DE" altLang="de-DE" baseline="-25000" dirty="0" smtClean="0">
                <a:solidFill>
                  <a:srgbClr val="FF3300"/>
                </a:solidFill>
              </a:rPr>
              <a:t>2</a:t>
            </a:r>
            <a:r>
              <a:rPr lang="de-DE" altLang="de-DE" dirty="0" smtClean="0"/>
              <a:t>, D</a:t>
            </a:r>
            <a:r>
              <a:rPr lang="de-DE" altLang="de-DE" baseline="-25000" dirty="0" smtClean="0"/>
              <a:t>2</a:t>
            </a:r>
            <a:r>
              <a:rPr lang="de-DE" altLang="de-DE" dirty="0" smtClean="0"/>
              <a:t>, N</a:t>
            </a:r>
            <a:r>
              <a:rPr lang="de-DE" altLang="de-DE" baseline="-25000" dirty="0" smtClean="0"/>
              <a:t>2</a:t>
            </a:r>
            <a:r>
              <a:rPr lang="de-DE" altLang="de-DE" dirty="0" smtClean="0"/>
              <a:t>, Ne, Ar,..., </a:t>
            </a:r>
            <a:r>
              <a:rPr lang="de-DE" altLang="de-DE" dirty="0" err="1" smtClean="0"/>
              <a:t>Xe</a:t>
            </a:r>
            <a:r>
              <a:rPr lang="de-DE" altLang="de-DE" dirty="0" smtClean="0"/>
              <a:t> </a:t>
            </a:r>
          </a:p>
          <a:p>
            <a:pPr lvl="1" eaLnBrk="1" hangingPunct="1"/>
            <a:r>
              <a:rPr lang="de-DE" altLang="de-DE" dirty="0" smtClean="0"/>
              <a:t>Hydrogen </a:t>
            </a:r>
            <a:r>
              <a:rPr lang="de-DE" altLang="de-DE" dirty="0" err="1" smtClean="0"/>
              <a:t>as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elementary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reactions</a:t>
            </a:r>
            <a:r>
              <a:rPr lang="de-DE" altLang="de-DE" dirty="0" smtClean="0"/>
              <a:t> on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nucleon</a:t>
            </a:r>
            <a:r>
              <a:rPr lang="de-DE" altLang="de-DE" dirty="0" smtClean="0"/>
              <a:t> </a:t>
            </a:r>
          </a:p>
          <a:p>
            <a:pPr lvl="1" eaLnBrk="1" hangingPunct="1"/>
            <a:r>
              <a:rPr lang="de-DE" altLang="de-DE" dirty="0" smtClean="0"/>
              <a:t>Deuterium </a:t>
            </a:r>
            <a:r>
              <a:rPr lang="de-DE" altLang="de-DE" dirty="0" err="1" smtClean="0"/>
              <a:t>as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deuteron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effective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neutron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</a:t>
            </a:r>
          </a:p>
          <a:p>
            <a:pPr lvl="1" eaLnBrk="1" hangingPunct="1"/>
            <a:r>
              <a:rPr lang="de-DE" altLang="de-DE" dirty="0" err="1" smtClean="0"/>
              <a:t>Heavier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gases</a:t>
            </a:r>
            <a:r>
              <a:rPr lang="de-DE" altLang="de-DE" dirty="0" smtClean="0"/>
              <a:t> (N</a:t>
            </a:r>
            <a:r>
              <a:rPr lang="de-DE" altLang="de-DE" baseline="-25000" dirty="0" smtClean="0"/>
              <a:t>2</a:t>
            </a:r>
            <a:r>
              <a:rPr lang="de-DE" altLang="de-DE" dirty="0" smtClean="0"/>
              <a:t>, Ne, Ar, ..., </a:t>
            </a:r>
            <a:r>
              <a:rPr lang="de-DE" altLang="de-DE" dirty="0" err="1" smtClean="0"/>
              <a:t>Xe</a:t>
            </a:r>
            <a:r>
              <a:rPr lang="de-DE" altLang="de-DE" dirty="0" smtClean="0"/>
              <a:t>)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interactions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large </a:t>
            </a:r>
            <a:r>
              <a:rPr lang="de-DE" altLang="de-DE" dirty="0" err="1" smtClean="0"/>
              <a:t>nuclei</a:t>
            </a:r>
            <a:r>
              <a:rPr lang="de-DE" altLang="de-DE" dirty="0" smtClean="0"/>
              <a:t> (high A, Z) </a:t>
            </a:r>
          </a:p>
          <a:p>
            <a:pPr eaLnBrk="1" hangingPunct="1"/>
            <a:r>
              <a:rPr lang="de-DE" altLang="de-DE" dirty="0" smtClean="0"/>
              <a:t>Pure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material </a:t>
            </a:r>
            <a:r>
              <a:rPr lang="de-DE" altLang="de-DE" dirty="0" err="1" smtClean="0"/>
              <a:t>without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unwanted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elements</a:t>
            </a:r>
            <a:r>
              <a:rPr lang="de-DE" altLang="de-DE" dirty="0" smtClean="0"/>
              <a:t> </a:t>
            </a:r>
          </a:p>
          <a:p>
            <a:pPr lvl="1" eaLnBrk="1" hangingPunct="1"/>
            <a:r>
              <a:rPr lang="de-DE" altLang="de-DE" dirty="0" err="1" smtClean="0"/>
              <a:t>Windowsless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no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holder, ...</a:t>
            </a:r>
          </a:p>
          <a:p>
            <a:pPr eaLnBrk="1" hangingPunct="1"/>
            <a:r>
              <a:rPr lang="de-DE" altLang="de-DE" dirty="0" err="1" smtClean="0"/>
              <a:t>Pointlike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interaction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zone</a:t>
            </a:r>
            <a:r>
              <a:rPr lang="de-DE" altLang="de-DE" dirty="0" smtClean="0"/>
              <a:t> </a:t>
            </a:r>
          </a:p>
          <a:p>
            <a:pPr eaLnBrk="1" hangingPunct="1"/>
            <a:r>
              <a:rPr lang="de-DE" altLang="de-DE" dirty="0" err="1" smtClean="0"/>
              <a:t>Homogeneous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spatial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density</a:t>
            </a:r>
            <a:endParaRPr lang="de-DE" altLang="de-DE" dirty="0" smtClean="0"/>
          </a:p>
          <a:p>
            <a:pPr eaLnBrk="1" hangingPunct="1"/>
            <a:r>
              <a:rPr lang="de-DE" altLang="de-DE" dirty="0" smtClean="0"/>
              <a:t>Target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constant</a:t>
            </a:r>
            <a:r>
              <a:rPr lang="de-DE" altLang="de-DE" dirty="0" smtClean="0"/>
              <a:t> in time </a:t>
            </a:r>
          </a:p>
          <a:p>
            <a:pPr lvl="1" eaLnBrk="1" hangingPunct="1"/>
            <a:r>
              <a:rPr lang="de-DE" altLang="de-DE" dirty="0" err="1" smtClean="0"/>
              <a:t>No</a:t>
            </a:r>
            <a:r>
              <a:rPr lang="de-DE" altLang="de-DE" dirty="0" smtClean="0"/>
              <a:t> time </a:t>
            </a:r>
            <a:r>
              <a:rPr lang="de-DE" altLang="de-DE" dirty="0" err="1" smtClean="0"/>
              <a:t>structures</a:t>
            </a:r>
            <a:endParaRPr lang="de-DE" altLang="de-DE" dirty="0" smtClean="0"/>
          </a:p>
          <a:p>
            <a:pPr lvl="1" eaLnBrk="1" hangingPunct="1"/>
            <a:r>
              <a:rPr lang="de-DE" altLang="de-DE" dirty="0" smtClean="0"/>
              <a:t>DAQ </a:t>
            </a:r>
            <a:r>
              <a:rPr lang="de-DE" altLang="de-DE" dirty="0" err="1" smtClean="0"/>
              <a:t>system</a:t>
            </a:r>
            <a:r>
              <a:rPr lang="de-DE" altLang="de-DE" dirty="0" smtClean="0"/>
              <a:t> ↔ </a:t>
            </a:r>
            <a:r>
              <a:rPr lang="de-DE" altLang="de-DE" dirty="0" err="1" smtClean="0"/>
              <a:t>dead</a:t>
            </a:r>
            <a:r>
              <a:rPr lang="de-DE" altLang="de-DE" dirty="0" smtClean="0"/>
              <a:t>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Production of Cluster-Jet Beams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931988"/>
            <a:ext cx="8255000" cy="3783012"/>
          </a:xfrm>
        </p:spPr>
        <p:txBody>
          <a:bodyPr/>
          <a:lstStyle/>
          <a:p>
            <a:pPr eaLnBrk="1" hangingPunct="1"/>
            <a:r>
              <a:rPr lang="de-DE" altLang="de-DE" smtClean="0"/>
              <a:t>Preparation of a cluster-jet beam by a set of two skimmers behind the nozzle</a:t>
            </a:r>
          </a:p>
          <a:p>
            <a:pPr eaLnBrk="1" hangingPunct="1"/>
            <a:r>
              <a:rPr lang="de-DE" altLang="de-DE" smtClean="0"/>
              <a:t>Constant opening angle of the cluster-jet after the second skimmer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22533" name="Picture 4" descr="target_nozzle_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59753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Line 5"/>
          <p:cNvSpPr>
            <a:spLocks noChangeShapeType="1"/>
          </p:cNvSpPr>
          <p:nvPr/>
        </p:nvSpPr>
        <p:spPr bwMode="auto">
          <a:xfrm>
            <a:off x="5435600" y="4652963"/>
            <a:ext cx="2376488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7310438" y="3933825"/>
            <a:ext cx="183356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cluster beam</a:t>
            </a:r>
          </a:p>
        </p:txBody>
      </p:sp>
      <p:sp>
        <p:nvSpPr>
          <p:cNvPr id="22536" name="AutoShape 7"/>
          <p:cNvSpPr>
            <a:spLocks noChangeArrowheads="1"/>
          </p:cNvSpPr>
          <p:nvPr/>
        </p:nvSpPr>
        <p:spPr bwMode="auto">
          <a:xfrm rot="-7200000">
            <a:off x="6516688" y="4078288"/>
            <a:ext cx="142875" cy="574675"/>
          </a:xfrm>
          <a:prstGeom prst="rtTriangl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2537" name="AutoShape 8"/>
          <p:cNvSpPr>
            <a:spLocks noChangeArrowheads="1"/>
          </p:cNvSpPr>
          <p:nvPr/>
        </p:nvSpPr>
        <p:spPr bwMode="auto">
          <a:xfrm rot="7200000" flipV="1">
            <a:off x="6516688" y="4654550"/>
            <a:ext cx="142875" cy="574675"/>
          </a:xfrm>
          <a:prstGeom prst="rtTriangl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2538" name="Rectangle 9"/>
          <p:cNvSpPr>
            <a:spLocks noChangeArrowheads="1"/>
          </p:cNvSpPr>
          <p:nvPr/>
        </p:nvSpPr>
        <p:spPr bwMode="auto">
          <a:xfrm>
            <a:off x="6732588" y="3573463"/>
            <a:ext cx="144462" cy="719137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2539" name="Rectangle 10"/>
          <p:cNvSpPr>
            <a:spLocks noChangeArrowheads="1"/>
          </p:cNvSpPr>
          <p:nvPr/>
        </p:nvSpPr>
        <p:spPr bwMode="auto">
          <a:xfrm>
            <a:off x="6732588" y="5013325"/>
            <a:ext cx="144462" cy="719138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2540" name="Text Box 5"/>
          <p:cNvSpPr txBox="1">
            <a:spLocks noChangeArrowheads="1"/>
          </p:cNvSpPr>
          <p:nvPr/>
        </p:nvSpPr>
        <p:spPr bwMode="auto">
          <a:xfrm>
            <a:off x="6804025" y="6092825"/>
            <a:ext cx="208756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second skimmer</a:t>
            </a:r>
          </a:p>
        </p:txBody>
      </p:sp>
      <p:sp>
        <p:nvSpPr>
          <p:cNvPr id="22541" name="Line 12"/>
          <p:cNvSpPr>
            <a:spLocks noChangeShapeType="1"/>
          </p:cNvSpPr>
          <p:nvPr/>
        </p:nvSpPr>
        <p:spPr bwMode="auto">
          <a:xfrm flipH="1" flipV="1">
            <a:off x="6948488" y="5661025"/>
            <a:ext cx="863600" cy="360363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Cluster Beam Preparation by Skimmers</a:t>
            </a:r>
          </a:p>
        </p:txBody>
      </p:sp>
      <p:pic>
        <p:nvPicPr>
          <p:cNvPr id="23555" name="Inhaltsplatzhalter 4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276475"/>
            <a:ext cx="5945187" cy="1323975"/>
          </a:xfrm>
        </p:spPr>
      </p:pic>
      <p:sp>
        <p:nvSpPr>
          <p:cNvPr id="2355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23557" name="Grafik 5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860800"/>
            <a:ext cx="5916612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feld 6"/>
          <p:cNvSpPr txBox="1">
            <a:spLocks noChangeArrowheads="1"/>
          </p:cNvSpPr>
          <p:nvPr/>
        </p:nvSpPr>
        <p:spPr bwMode="auto">
          <a:xfrm>
            <a:off x="2987675" y="1773238"/>
            <a:ext cx="2520950" cy="3683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Skimmers (O(0.5 mm))</a:t>
            </a:r>
          </a:p>
        </p:txBody>
      </p:sp>
      <p:sp>
        <p:nvSpPr>
          <p:cNvPr id="23559" name="Textfeld 7"/>
          <p:cNvSpPr txBox="1">
            <a:spLocks noChangeArrowheads="1"/>
          </p:cNvSpPr>
          <p:nvPr/>
        </p:nvSpPr>
        <p:spPr bwMode="auto">
          <a:xfrm>
            <a:off x="1258888" y="5445125"/>
            <a:ext cx="5916612" cy="3698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Cluster beam MCP images (after 5 m flight path)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The PANDA Cluster-Source </a:t>
            </a:r>
          </a:p>
        </p:txBody>
      </p:sp>
      <p:pic>
        <p:nvPicPr>
          <p:cNvPr id="26628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0"/>
            <a:ext cx="7705725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PANDA Cluster Target </a:t>
            </a: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2867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0"/>
            <a:ext cx="4554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338388"/>
            <a:ext cx="4594226" cy="382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Inhaltsplatzhalter 2"/>
          <p:cNvSpPr>
            <a:spLocks noGrp="1"/>
          </p:cNvSpPr>
          <p:nvPr>
            <p:ph idx="1"/>
          </p:nvPr>
        </p:nvSpPr>
        <p:spPr>
          <a:xfrm>
            <a:off x="288925" y="1700213"/>
            <a:ext cx="4006850" cy="1223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altLang="de-DE" smtClean="0"/>
              <a:t>PANDA cluster target + pumping system now fully in operation</a:t>
            </a:r>
          </a:p>
        </p:txBody>
      </p:sp>
      <p:pic>
        <p:nvPicPr>
          <p:cNvPr id="2867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5311775"/>
            <a:ext cx="205263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feld 2"/>
          <p:cNvSpPr txBox="1">
            <a:spLocks noChangeArrowheads="1"/>
          </p:cNvSpPr>
          <p:nvPr/>
        </p:nvSpPr>
        <p:spPr bwMode="auto">
          <a:xfrm>
            <a:off x="4932363" y="6526213"/>
            <a:ext cx="1152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FFFF00"/>
                </a:solidFill>
              </a:rPr>
              <a:t>Skimmer tip</a:t>
            </a:r>
          </a:p>
        </p:txBody>
      </p:sp>
      <p:sp>
        <p:nvSpPr>
          <p:cNvPr id="28681" name="Textfeld 8"/>
          <p:cNvSpPr txBox="1">
            <a:spLocks noChangeArrowheads="1"/>
          </p:cNvSpPr>
          <p:nvPr/>
        </p:nvSpPr>
        <p:spPr bwMode="auto">
          <a:xfrm rot="-5400000">
            <a:off x="4236244" y="5407819"/>
            <a:ext cx="16700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FFFF00"/>
                </a:solidFill>
              </a:rPr>
              <a:t>cluster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52588"/>
            <a:ext cx="9109075" cy="5205412"/>
          </a:xfrm>
        </p:spPr>
      </p:pic>
      <p:sp>
        <p:nvSpPr>
          <p:cNvPr id="3072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Planned PANDA Setup with Cluster Target</a:t>
            </a:r>
          </a:p>
        </p:txBody>
      </p:sp>
      <p:sp>
        <p:nvSpPr>
          <p:cNvPr id="3072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Cluster Beam Profiles at the PANDA Vertex Point</a:t>
            </a: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3779267"/>
            <a:ext cx="3998912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442"/>
            <a:ext cx="3994150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3922713" y="3356992"/>
            <a:ext cx="1370012" cy="7794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1800"/>
              <a:t>T</a:t>
            </a:r>
            <a:r>
              <a:rPr lang="en-US" altLang="de-DE" sz="1800" baseline="-25000"/>
              <a:t>0</a:t>
            </a:r>
            <a:r>
              <a:rPr lang="en-US" altLang="de-DE" sz="1800"/>
              <a:t>=19 K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1800"/>
              <a:t>p</a:t>
            </a:r>
            <a:r>
              <a:rPr lang="en-US" altLang="de-DE" sz="1800" baseline="-25000"/>
              <a:t>0</a:t>
            </a:r>
            <a:r>
              <a:rPr lang="en-US" altLang="de-DE" sz="1800"/>
              <a:t>=18.5 bar</a:t>
            </a:r>
            <a:endParaRPr lang="de-DE" altLang="de-DE" sz="1800"/>
          </a:p>
        </p:txBody>
      </p:sp>
      <p:sp>
        <p:nvSpPr>
          <p:cNvPr id="3175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04788" y="1931988"/>
            <a:ext cx="8327652" cy="3783012"/>
          </a:xfrm>
          <a:noFill/>
        </p:spPr>
        <p:txBody>
          <a:bodyPr/>
          <a:lstStyle/>
          <a:p>
            <a:pPr eaLnBrk="1" hangingPunct="1"/>
            <a:r>
              <a:rPr lang="de-DE" altLang="de-DE" dirty="0" err="1" smtClean="0"/>
              <a:t>Well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defined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beam at a </a:t>
            </a:r>
            <a:r>
              <a:rPr lang="de-DE" altLang="de-DE" dirty="0" err="1" smtClean="0"/>
              <a:t>distance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d = 2 m </a:t>
            </a:r>
            <a:r>
              <a:rPr lang="de-DE" altLang="de-DE" dirty="0" err="1" smtClean="0"/>
              <a:t>behind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nozzle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corresponds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PANDA </a:t>
            </a:r>
            <a:r>
              <a:rPr lang="de-DE" altLang="de-DE" dirty="0" err="1" smtClean="0"/>
              <a:t>interaction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point</a:t>
            </a:r>
            <a:r>
              <a:rPr lang="de-DE" altLang="de-DE" dirty="0" smtClean="0"/>
              <a:t>)</a:t>
            </a:r>
          </a:p>
          <a:p>
            <a:pPr eaLnBrk="1" hangingPunct="1"/>
            <a:r>
              <a:rPr lang="de-DE" altLang="de-DE" dirty="0" smtClean="0"/>
              <a:t>Target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2x10</a:t>
            </a:r>
            <a:r>
              <a:rPr lang="de-DE" altLang="de-DE" baseline="30000" dirty="0" smtClean="0"/>
              <a:t>15</a:t>
            </a:r>
            <a:r>
              <a:rPr lang="de-DE" altLang="de-DE" dirty="0" smtClean="0"/>
              <a:t> H-atoms/cm</a:t>
            </a:r>
            <a:r>
              <a:rPr lang="de-DE" altLang="de-DE" baseline="30000" dirty="0" smtClean="0"/>
              <a:t>3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achieved</a:t>
            </a:r>
            <a:r>
              <a:rPr lang="de-DE" altLang="de-DE" dirty="0" smtClean="0"/>
              <a:t> (2.1 m!)</a:t>
            </a:r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539750" y="4004692"/>
            <a:ext cx="129540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1800"/>
              <a:t>x-direction</a:t>
            </a:r>
            <a:endParaRPr lang="de-DE" altLang="de-DE" sz="1800"/>
          </a:p>
        </p:txBody>
      </p:sp>
      <p:sp>
        <p:nvSpPr>
          <p:cNvPr id="31753" name="Text Box 11"/>
          <p:cNvSpPr txBox="1">
            <a:spLocks noChangeArrowheads="1"/>
          </p:cNvSpPr>
          <p:nvPr/>
        </p:nvSpPr>
        <p:spPr bwMode="auto">
          <a:xfrm>
            <a:off x="5653088" y="4004692"/>
            <a:ext cx="129540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1800"/>
              <a:t>y-direction</a:t>
            </a: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Target Thickness Variation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Gas/liquid input pressure p</a:t>
            </a:r>
            <a:r>
              <a:rPr lang="de-DE" altLang="de-DE" baseline="-25000" smtClean="0"/>
              <a:t>0</a:t>
            </a:r>
            <a:r>
              <a:rPr lang="de-DE" altLang="de-DE" smtClean="0"/>
              <a:t> variation </a:t>
            </a:r>
          </a:p>
          <a:p>
            <a:pPr lvl="1" eaLnBrk="1" hangingPunct="1"/>
            <a:r>
              <a:rPr lang="de-DE" altLang="de-DE" smtClean="0"/>
              <a:t>target thickness changes within one order of magnitude</a:t>
            </a:r>
          </a:p>
          <a:p>
            <a:pPr lvl="1" eaLnBrk="1" hangingPunct="1"/>
            <a:r>
              <a:rPr lang="de-DE" altLang="de-DE" smtClean="0"/>
              <a:t>thickness variation typically within seconds possible</a:t>
            </a:r>
          </a:p>
          <a:p>
            <a:pPr eaLnBrk="1" hangingPunct="1"/>
            <a:r>
              <a:rPr lang="de-DE" altLang="de-DE" smtClean="0"/>
              <a:t>Gas/liquid starting temperature T</a:t>
            </a:r>
            <a:r>
              <a:rPr lang="de-DE" altLang="de-DE" baseline="-25000" smtClean="0"/>
              <a:t>0</a:t>
            </a:r>
            <a:r>
              <a:rPr lang="de-DE" altLang="de-DE" smtClean="0"/>
              <a:t> variation </a:t>
            </a:r>
          </a:p>
          <a:p>
            <a:pPr lvl="1" eaLnBrk="1" hangingPunct="1"/>
            <a:r>
              <a:rPr lang="de-DE" altLang="de-DE" smtClean="0"/>
              <a:t>thickness changes within several orders of magnitude</a:t>
            </a:r>
          </a:p>
          <a:p>
            <a:pPr lvl="1" eaLnBrk="1" hangingPunct="1"/>
            <a:r>
              <a:rPr lang="de-DE" altLang="de-DE" smtClean="0"/>
              <a:t>slow process (typically within minutes)</a:t>
            </a:r>
          </a:p>
          <a:p>
            <a:pPr lvl="1" eaLnBrk="1" hangingPunct="1"/>
            <a:endParaRPr lang="de-DE" altLang="de-DE" smtClean="0"/>
          </a:p>
          <a:p>
            <a:pPr lvl="1" eaLnBrk="1" hangingPunct="1">
              <a:buFontTx/>
              <a:buNone/>
            </a:pPr>
            <a:endParaRPr lang="de-DE" altLang="de-DE" smtClean="0"/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4103688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32250"/>
            <a:ext cx="381635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6732588" y="5805488"/>
            <a:ext cx="14414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1800"/>
              <a:t>p</a:t>
            </a:r>
            <a:r>
              <a:rPr lang="en-US" altLang="de-DE" sz="1800" baseline="-25000"/>
              <a:t>0</a:t>
            </a:r>
            <a:r>
              <a:rPr lang="en-US" altLang="de-DE" sz="1800"/>
              <a:t>=5-19 bar</a:t>
            </a:r>
            <a:endParaRPr lang="de-DE" altLang="de-DE" sz="1800"/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2268538" y="4430713"/>
            <a:ext cx="1441450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1800"/>
              <a:t>T</a:t>
            </a:r>
            <a:r>
              <a:rPr lang="en-US" altLang="de-DE" sz="1800" baseline="-25000"/>
              <a:t>0</a:t>
            </a:r>
            <a:r>
              <a:rPr lang="en-US" altLang="de-DE" sz="1800"/>
              <a:t>=20-50 K</a:t>
            </a: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Grafik 4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068638"/>
            <a:ext cx="790416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Recent Results on Cluster Beams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4788" y="1931988"/>
            <a:ext cx="8399462" cy="3783012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Cluster </a:t>
            </a:r>
            <a:r>
              <a:rPr lang="de-DE" altLang="de-DE" dirty="0" err="1" smtClean="0"/>
              <a:t>masses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function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stagnation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conditions</a:t>
            </a:r>
            <a:r>
              <a:rPr lang="de-DE" altLang="de-DE" dirty="0" smtClean="0"/>
              <a:t> (p</a:t>
            </a:r>
            <a:r>
              <a:rPr lang="de-DE" altLang="de-DE" baseline="-25000" dirty="0" smtClean="0"/>
              <a:t>0</a:t>
            </a:r>
            <a:r>
              <a:rPr lang="de-DE" altLang="de-DE" dirty="0" smtClean="0"/>
              <a:t>, T</a:t>
            </a:r>
            <a:r>
              <a:rPr lang="de-DE" altLang="de-DE" baseline="-25000" dirty="0" smtClean="0"/>
              <a:t>0</a:t>
            </a:r>
            <a:r>
              <a:rPr lang="de-DE" altLang="de-DE" dirty="0" smtClean="0"/>
              <a:t>)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nozzle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diameter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d</a:t>
            </a:r>
            <a:r>
              <a:rPr lang="de-DE" altLang="de-DE" baseline="-25000" dirty="0" err="1" smtClean="0"/>
              <a:t>n</a:t>
            </a:r>
            <a:r>
              <a:rPr lang="de-DE" altLang="de-DE" dirty="0" smtClean="0"/>
              <a:t>) </a:t>
            </a:r>
            <a:r>
              <a:rPr lang="de-DE" altLang="de-DE" dirty="0" err="1" smtClean="0"/>
              <a:t>can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described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well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Hagena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law</a:t>
            </a:r>
            <a:r>
              <a:rPr lang="de-DE" altLang="de-DE" dirty="0" smtClean="0"/>
              <a:t>:  </a:t>
            </a:r>
            <a:r>
              <a:rPr lang="de-DE" altLang="de-DE" dirty="0" err="1" smtClean="0"/>
              <a:t>Important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PANDA (</a:t>
            </a:r>
            <a:r>
              <a:rPr lang="de-DE" altLang="de-DE" dirty="0" err="1" smtClean="0"/>
              <a:t>event</a:t>
            </a:r>
            <a:r>
              <a:rPr lang="de-DE" altLang="de-DE" dirty="0" smtClean="0"/>
              <a:t> rate, DAQ, </a:t>
            </a:r>
            <a:r>
              <a:rPr lang="de-DE" altLang="de-DE" dirty="0" err="1" smtClean="0"/>
              <a:t>dead</a:t>
            </a:r>
            <a:r>
              <a:rPr lang="de-DE" altLang="de-DE" dirty="0" smtClean="0"/>
              <a:t> time, ...)</a:t>
            </a:r>
          </a:p>
          <a:p>
            <a:pPr marL="0" indent="0">
              <a:buFontTx/>
              <a:buNone/>
              <a:defRPr/>
            </a:pPr>
            <a:endParaRPr lang="de-DE" altLang="de-DE" dirty="0" smtClean="0"/>
          </a:p>
          <a:p>
            <a:pPr>
              <a:defRPr/>
            </a:pPr>
            <a:endParaRPr lang="de-DE" dirty="0"/>
          </a:p>
        </p:txBody>
      </p:sp>
      <p:pic>
        <p:nvPicPr>
          <p:cNvPr id="34821" name="Grafik 5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705225"/>
            <a:ext cx="19446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Grafik 6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4556125"/>
            <a:ext cx="179546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feld 7"/>
          <p:cNvSpPr txBox="1">
            <a:spLocks noChangeArrowheads="1"/>
          </p:cNvSpPr>
          <p:nvPr/>
        </p:nvSpPr>
        <p:spPr bwMode="auto">
          <a:xfrm>
            <a:off x="182563" y="5743575"/>
            <a:ext cx="280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b="1" dirty="0">
                <a:solidFill>
                  <a:srgbClr val="FF0000"/>
                </a:solidFill>
              </a:rPr>
              <a:t>Esperanza Köhler, </a:t>
            </a:r>
            <a:r>
              <a:rPr lang="de-DE" altLang="de-DE" sz="1200" b="1" dirty="0" err="1">
                <a:solidFill>
                  <a:srgbClr val="FF0000"/>
                </a:solidFill>
              </a:rPr>
              <a:t>PhD</a:t>
            </a:r>
            <a:r>
              <a:rPr lang="de-DE" altLang="de-DE" sz="1200" b="1" dirty="0">
                <a:solidFill>
                  <a:srgbClr val="FF0000"/>
                </a:solidFill>
              </a:rPr>
              <a:t> </a:t>
            </a:r>
            <a:r>
              <a:rPr lang="de-DE" altLang="de-DE" sz="1200" b="1" dirty="0" err="1">
                <a:solidFill>
                  <a:srgbClr val="FF0000"/>
                </a:solidFill>
              </a:rPr>
              <a:t>thesis</a:t>
            </a:r>
            <a:r>
              <a:rPr lang="de-DE" altLang="de-DE" sz="1200" b="1" dirty="0">
                <a:solidFill>
                  <a:srgbClr val="FF0000"/>
                </a:solidFill>
              </a:rPr>
              <a:t> </a:t>
            </a:r>
            <a:r>
              <a:rPr lang="de-DE" altLang="de-DE" sz="1200" b="1" dirty="0" smtClean="0">
                <a:solidFill>
                  <a:srgbClr val="FF0000"/>
                </a:solidFill>
              </a:rPr>
              <a:t>2015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b="1" dirty="0" smtClean="0">
                <a:solidFill>
                  <a:srgbClr val="FF0000"/>
                </a:solidFill>
              </a:rPr>
              <a:t>WWU Münster, Germany</a:t>
            </a:r>
            <a:endParaRPr lang="de-DE" altLang="de-DE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1663" r="13348" b="3152"/>
          <a:stretch/>
        </p:blipFill>
        <p:spPr>
          <a:xfrm>
            <a:off x="-21386" y="1484784"/>
            <a:ext cx="5601498" cy="4629109"/>
          </a:xfrm>
          <a:prstGeom prst="rect">
            <a:avLst/>
          </a:prstGeom>
        </p:spPr>
      </p:pic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The Gas/Cluster-Jet Target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MAGIX</a:t>
            </a:r>
          </a:p>
        </p:txBody>
      </p:sp>
      <p:sp>
        <p:nvSpPr>
          <p:cNvPr id="3584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724128" y="39957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70C0"/>
                </a:solidFill>
              </a:rPr>
              <a:t>nozzle</a:t>
            </a:r>
            <a:endParaRPr lang="de-DE" dirty="0">
              <a:solidFill>
                <a:srgbClr val="0070C0"/>
              </a:solidFill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5560931" y="4365104"/>
            <a:ext cx="432048" cy="34464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5580112" y="4824000"/>
            <a:ext cx="854505" cy="25345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 rot="1010119">
            <a:off x="6402833" y="5168585"/>
            <a:ext cx="190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Jet </a:t>
            </a:r>
            <a:r>
              <a:rPr lang="de-DE" dirty="0" err="1" smtClean="0">
                <a:solidFill>
                  <a:srgbClr val="FF0000"/>
                </a:solidFill>
              </a:rPr>
              <a:t>direction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48064" y="227548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endParaRPr lang="de-DE" dirty="0" smtClean="0"/>
          </a:p>
          <a:p>
            <a:r>
              <a:rPr lang="de-DE" b="1" dirty="0" smtClean="0"/>
              <a:t>Silke Grieser (</a:t>
            </a:r>
            <a:r>
              <a:rPr lang="de-DE" b="1" dirty="0" err="1" smtClean="0"/>
              <a:t>Wed</a:t>
            </a:r>
            <a:r>
              <a:rPr lang="de-DE" b="1" dirty="0" smtClean="0"/>
              <a:t>.)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3068638"/>
            <a:ext cx="7996237" cy="647700"/>
          </a:xfrm>
        </p:spPr>
        <p:txBody>
          <a:bodyPr/>
          <a:lstStyle/>
          <a:p>
            <a:pPr eaLnBrk="1" hangingPunct="1"/>
            <a:r>
              <a:rPr lang="de-DE" altLang="de-DE" smtClean="0"/>
              <a:t>	</a:t>
            </a:r>
            <a:r>
              <a:rPr lang="de-DE" altLang="de-DE" b="1" smtClean="0"/>
              <a:t>Pellet Beams</a:t>
            </a:r>
            <a:r>
              <a:rPr lang="de-DE" altLang="de-DE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755650" y="5445125"/>
            <a:ext cx="6985000" cy="5048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Typical Requirements on Internal Targets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931988"/>
            <a:ext cx="7996237" cy="4592637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dirty="0" err="1" smtClean="0"/>
              <a:t>Continously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adjustable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thickness</a:t>
            </a:r>
            <a:endParaRPr lang="de-DE" altLang="de-DE" dirty="0" smtClean="0"/>
          </a:p>
          <a:p>
            <a:pPr lvl="1" eaLnBrk="1" hangingPunct="1">
              <a:defRPr/>
            </a:pPr>
            <a:r>
              <a:rPr lang="de-DE" altLang="de-DE" dirty="0" smtClean="0"/>
              <a:t>Optimum </a:t>
            </a:r>
            <a:r>
              <a:rPr lang="de-DE" altLang="de-DE" dirty="0" err="1" smtClean="0"/>
              <a:t>event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rates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individual experimental </a:t>
            </a:r>
            <a:r>
              <a:rPr lang="de-DE" altLang="de-DE" dirty="0" err="1" smtClean="0"/>
              <a:t>situation</a:t>
            </a:r>
            <a:endParaRPr lang="de-DE" altLang="de-DE" dirty="0" smtClean="0"/>
          </a:p>
          <a:p>
            <a:pPr lvl="1" eaLnBrk="1" hangingPunct="1">
              <a:defRPr/>
            </a:pPr>
            <a:r>
              <a:rPr lang="de-DE" altLang="de-DE" dirty="0" err="1"/>
              <a:t>C</a:t>
            </a:r>
            <a:r>
              <a:rPr lang="de-DE" altLang="de-DE" dirty="0" err="1" smtClean="0"/>
              <a:t>ompensation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consumption</a:t>
            </a:r>
            <a:r>
              <a:rPr lang="de-DE" altLang="de-DE" dirty="0" smtClean="0"/>
              <a:t> → </a:t>
            </a:r>
            <a:r>
              <a:rPr lang="de-DE" altLang="de-DE" dirty="0" err="1" smtClean="0"/>
              <a:t>constant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event</a:t>
            </a:r>
            <a:r>
              <a:rPr lang="de-DE" altLang="de-DE" dirty="0" smtClean="0"/>
              <a:t> rate</a:t>
            </a:r>
          </a:p>
          <a:p>
            <a:pPr eaLnBrk="1" hangingPunct="1">
              <a:defRPr/>
            </a:pPr>
            <a:r>
              <a:rPr lang="de-DE" altLang="de-DE" dirty="0" smtClean="0"/>
              <a:t>Target </a:t>
            </a:r>
            <a:r>
              <a:rPr lang="de-DE" altLang="de-DE" dirty="0" err="1" smtClean="0"/>
              <a:t>should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compatible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a </a:t>
            </a:r>
            <a:r>
              <a:rPr lang="de-DE" altLang="de-DE" dirty="0" err="1" smtClean="0"/>
              <a:t>close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4</a:t>
            </a:r>
            <a:r>
              <a:rPr lang="de-DE" altLang="de-DE" dirty="0" smtClean="0">
                <a:latin typeface="Symbol" pitchFamily="18" charset="2"/>
              </a:rPr>
              <a:t>p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detector</a:t>
            </a:r>
            <a:endParaRPr lang="de-DE" altLang="de-DE" dirty="0" smtClean="0"/>
          </a:p>
          <a:p>
            <a:pPr eaLnBrk="1" hangingPunct="1">
              <a:defRPr/>
            </a:pPr>
            <a:r>
              <a:rPr lang="de-DE" altLang="de-DE" dirty="0" smtClean="0"/>
              <a:t>The </a:t>
            </a:r>
            <a:r>
              <a:rPr lang="de-DE" altLang="de-DE" dirty="0" err="1" smtClean="0"/>
              <a:t>best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type </a:t>
            </a:r>
            <a:r>
              <a:rPr lang="de-DE" altLang="de-DE" dirty="0" err="1" smtClean="0"/>
              <a:t>depends</a:t>
            </a:r>
            <a:r>
              <a:rPr lang="de-DE" altLang="de-DE" dirty="0" smtClean="0"/>
              <a:t> on</a:t>
            </a:r>
          </a:p>
          <a:p>
            <a:pPr lvl="1" eaLnBrk="1" hangingPunct="1">
              <a:defRPr/>
            </a:pPr>
            <a:r>
              <a:rPr lang="de-DE" altLang="de-DE" dirty="0" err="1" smtClean="0"/>
              <a:t>the</a:t>
            </a:r>
            <a:r>
              <a:rPr lang="de-DE" altLang="de-DE" dirty="0" smtClean="0"/>
              <a:t> experimental </a:t>
            </a:r>
            <a:r>
              <a:rPr lang="de-DE" altLang="de-DE" dirty="0" err="1" smtClean="0"/>
              <a:t>setup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detector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accelerator</a:t>
            </a:r>
            <a:r>
              <a:rPr lang="de-DE" altLang="de-DE" dirty="0" smtClean="0"/>
              <a:t>, DAQ, ...)</a:t>
            </a:r>
          </a:p>
          <a:p>
            <a:pPr lvl="1" eaLnBrk="1" hangingPunct="1">
              <a:defRPr/>
            </a:pPr>
            <a:r>
              <a:rPr lang="de-DE" altLang="de-DE" dirty="0" err="1" smtClean="0"/>
              <a:t>the</a:t>
            </a:r>
            <a:r>
              <a:rPr lang="de-DE" altLang="de-DE" dirty="0" smtClean="0"/>
              <a:t> experimental </a:t>
            </a:r>
            <a:r>
              <a:rPr lang="de-DE" altLang="de-DE" dirty="0" err="1" smtClean="0"/>
              <a:t>program</a:t>
            </a:r>
            <a:endParaRPr lang="de-DE" altLang="de-DE" dirty="0" smtClean="0"/>
          </a:p>
          <a:p>
            <a:pPr lvl="1" eaLnBrk="1" hangingPunct="1">
              <a:defRPr/>
            </a:pP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required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event</a:t>
            </a:r>
            <a:r>
              <a:rPr lang="de-DE" altLang="de-DE" dirty="0" smtClean="0"/>
              <a:t> rate (</a:t>
            </a:r>
            <a:r>
              <a:rPr lang="de-DE" altLang="de-DE" dirty="0" err="1" smtClean="0"/>
              <a:t>luminosity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cross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section</a:t>
            </a:r>
            <a:r>
              <a:rPr lang="de-DE" altLang="de-DE" dirty="0" smtClean="0"/>
              <a:t>, ...) </a:t>
            </a:r>
          </a:p>
          <a:p>
            <a:pPr eaLnBrk="1" hangingPunct="1">
              <a:defRPr/>
            </a:pPr>
            <a:r>
              <a:rPr lang="de-DE" altLang="de-DE" dirty="0" err="1" smtClean="0"/>
              <a:t>Highly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suited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well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established</a:t>
            </a:r>
            <a:r>
              <a:rPr lang="de-DE" altLang="de-DE" dirty="0" smtClean="0"/>
              <a:t>:</a:t>
            </a:r>
            <a:endParaRPr lang="de-DE" altLang="de-DE" sz="1050" dirty="0" smtClean="0"/>
          </a:p>
          <a:p>
            <a:pPr eaLnBrk="1" hangingPunct="1">
              <a:defRPr/>
            </a:pPr>
            <a:endParaRPr lang="de-DE" altLang="de-DE" sz="1050" dirty="0" smtClean="0"/>
          </a:p>
          <a:p>
            <a:pPr marL="0" indent="0" algn="ctr" eaLnBrk="1" hangingPunct="1">
              <a:buFontTx/>
              <a:buNone/>
              <a:defRPr/>
            </a:pPr>
            <a:r>
              <a:rPr lang="de-DE" altLang="de-DE" dirty="0" smtClean="0">
                <a:solidFill>
                  <a:schemeClr val="folHlink"/>
                </a:solidFill>
              </a:rPr>
              <a:t>Cluster </a:t>
            </a:r>
            <a:r>
              <a:rPr lang="de-DE" altLang="de-DE" dirty="0" err="1" smtClean="0">
                <a:solidFill>
                  <a:schemeClr val="folHlink"/>
                </a:solidFill>
              </a:rPr>
              <a:t>targets</a:t>
            </a:r>
            <a:r>
              <a:rPr lang="de-DE" altLang="de-DE" dirty="0" smtClean="0">
                <a:solidFill>
                  <a:schemeClr val="folHlink"/>
                </a:solidFill>
              </a:rPr>
              <a:t>, gas </a:t>
            </a:r>
            <a:r>
              <a:rPr lang="de-DE" altLang="de-DE" dirty="0" err="1" smtClean="0">
                <a:solidFill>
                  <a:schemeClr val="folHlink"/>
                </a:solidFill>
              </a:rPr>
              <a:t>jet</a:t>
            </a:r>
            <a:r>
              <a:rPr lang="de-DE" altLang="de-DE" dirty="0" smtClean="0">
                <a:solidFill>
                  <a:schemeClr val="folHlink"/>
                </a:solidFill>
              </a:rPr>
              <a:t> </a:t>
            </a:r>
            <a:r>
              <a:rPr lang="de-DE" altLang="de-DE" dirty="0" err="1" smtClean="0">
                <a:solidFill>
                  <a:schemeClr val="folHlink"/>
                </a:solidFill>
              </a:rPr>
              <a:t>targets</a:t>
            </a:r>
            <a:r>
              <a:rPr lang="de-DE" altLang="de-DE" dirty="0" smtClean="0">
                <a:solidFill>
                  <a:schemeClr val="folHlink"/>
                </a:solidFill>
              </a:rPr>
              <a:t>, pellet </a:t>
            </a:r>
            <a:r>
              <a:rPr lang="de-DE" altLang="de-DE" dirty="0" err="1" smtClean="0">
                <a:solidFill>
                  <a:schemeClr val="folHlink"/>
                </a:solidFill>
              </a:rPr>
              <a:t>targets</a:t>
            </a:r>
            <a:endParaRPr lang="de-DE" altLang="de-DE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Production of Pellet beams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931988"/>
            <a:ext cx="4583112" cy="4160837"/>
          </a:xfrm>
        </p:spPr>
        <p:txBody>
          <a:bodyPr/>
          <a:lstStyle/>
          <a:p>
            <a:pPr eaLnBrk="1" hangingPunct="1"/>
            <a:r>
              <a:rPr lang="de-DE" altLang="de-DE" smtClean="0"/>
              <a:t>Injection of a jet of a cryogenic liquid through a thin nozzle into a gas close to triple-point conditions</a:t>
            </a:r>
          </a:p>
          <a:p>
            <a:pPr eaLnBrk="1" hangingPunct="1"/>
            <a:r>
              <a:rPr lang="de-DE" altLang="de-DE" smtClean="0"/>
              <a:t>Excitation of the nozzle by a piezoelectric transducer</a:t>
            </a:r>
          </a:p>
          <a:p>
            <a:pPr eaLnBrk="1" hangingPunct="1">
              <a:buFontTx/>
              <a:buNone/>
            </a:pPr>
            <a:r>
              <a:rPr lang="de-DE" altLang="de-DE" smtClean="0"/>
              <a:t>	→ periodic monosized droplets</a:t>
            </a:r>
          </a:p>
          <a:p>
            <a:pPr eaLnBrk="1" hangingPunct="1"/>
            <a:r>
              <a:rPr lang="de-DE" altLang="de-DE" smtClean="0"/>
              <a:t>Droplet size depends on nozzle diameter and piezo frequency</a:t>
            </a:r>
          </a:p>
        </p:txBody>
      </p:sp>
      <p:grpSp>
        <p:nvGrpSpPr>
          <p:cNvPr id="37893" name="Group 4"/>
          <p:cNvGrpSpPr>
            <a:grpSpLocks/>
          </p:cNvGrpSpPr>
          <p:nvPr/>
        </p:nvGrpSpPr>
        <p:grpSpPr bwMode="auto">
          <a:xfrm>
            <a:off x="5072063" y="2420938"/>
            <a:ext cx="4071937" cy="4071937"/>
            <a:chOff x="68" y="1389"/>
            <a:chExt cx="2565" cy="2565"/>
          </a:xfrm>
        </p:grpSpPr>
        <p:pic>
          <p:nvPicPr>
            <p:cNvPr id="37898" name="Picture 5" descr="RIMG0037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7" r="9639" b="2008"/>
            <a:stretch>
              <a:fillRect/>
            </a:stretch>
          </p:blipFill>
          <p:spPr bwMode="auto">
            <a:xfrm>
              <a:off x="68" y="1389"/>
              <a:ext cx="2565" cy="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518" y="3774"/>
              <a:ext cx="270" cy="18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27" y="3684"/>
              <a:ext cx="358" cy="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sz="1600" dirty="0">
                  <a:solidFill>
                    <a:srgbClr val="FFFF00"/>
                  </a:solidFill>
                  <a:latin typeface="Comic Sans MS" pitchFamily="66" charset="0"/>
                  <a:cs typeface="+mn-cs"/>
                </a:rPr>
                <a:t> </a:t>
              </a:r>
              <a:r>
                <a:rPr lang="en-GB" sz="1600" dirty="0">
                  <a:solidFill>
                    <a:srgbClr val="FFFF00"/>
                  </a:solidFill>
                  <a:latin typeface="+mn-lt"/>
                  <a:cs typeface="+mn-cs"/>
                </a:rPr>
                <a:t>H</a:t>
              </a:r>
              <a:r>
                <a:rPr lang="en-GB" sz="1400" dirty="0">
                  <a:solidFill>
                    <a:srgbClr val="FFFF00"/>
                  </a:solidFill>
                  <a:latin typeface="+mn-lt"/>
                  <a:cs typeface="+mn-cs"/>
                </a:rPr>
                <a:t>2</a:t>
              </a:r>
              <a:r>
                <a:rPr lang="en-GB" sz="1600" dirty="0">
                  <a:solidFill>
                    <a:srgbClr val="FFFF00"/>
                  </a:solidFill>
                  <a:latin typeface="Comic Sans MS" pitchFamily="66" charset="0"/>
                  <a:cs typeface="+mn-cs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25" y="3639"/>
              <a:ext cx="360" cy="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sz="1600" dirty="0">
                  <a:solidFill>
                    <a:srgbClr val="FFFF00"/>
                  </a:solidFill>
                  <a:latin typeface="Comic Sans MS" pitchFamily="66" charset="0"/>
                  <a:cs typeface="+mn-cs"/>
                </a:rPr>
                <a:t> </a:t>
              </a:r>
              <a:r>
                <a:rPr lang="en-GB" sz="1600" dirty="0">
                  <a:solidFill>
                    <a:srgbClr val="FFFF00"/>
                  </a:solidFill>
                  <a:latin typeface="+mn-lt"/>
                  <a:cs typeface="+mn-cs"/>
                </a:rPr>
                <a:t>He</a:t>
              </a:r>
              <a:r>
                <a:rPr lang="en-GB" sz="1600" dirty="0">
                  <a:solidFill>
                    <a:srgbClr val="FFFF00"/>
                  </a:solidFill>
                  <a:latin typeface="Comic Sans MS" pitchFamily="66" charset="0"/>
                  <a:cs typeface="+mn-cs"/>
                </a:rPr>
                <a:t>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50" y="3414"/>
              <a:ext cx="360" cy="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sz="1600" dirty="0">
                  <a:solidFill>
                    <a:srgbClr val="FFFF00"/>
                  </a:solidFill>
                  <a:latin typeface="Comic Sans MS" pitchFamily="66" charset="0"/>
                  <a:cs typeface="+mn-cs"/>
                </a:rPr>
                <a:t> </a:t>
              </a:r>
              <a:r>
                <a:rPr lang="en-GB" sz="1600" dirty="0">
                  <a:solidFill>
                    <a:srgbClr val="FFFF00"/>
                  </a:solidFill>
                  <a:latin typeface="+mn-lt"/>
                  <a:cs typeface="+mn-cs"/>
                </a:rPr>
                <a:t>He</a:t>
              </a:r>
              <a:r>
                <a:rPr lang="en-GB" sz="1600" dirty="0">
                  <a:solidFill>
                    <a:srgbClr val="FFFF00"/>
                  </a:solidFill>
                  <a:latin typeface="Comic Sans MS" pitchFamily="66" charset="0"/>
                  <a:cs typeface="+mn-cs"/>
                </a:rPr>
                <a:t>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8" y="3111"/>
              <a:ext cx="897" cy="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sz="1600" dirty="0">
                  <a:solidFill>
                    <a:srgbClr val="FFFF00"/>
                  </a:solidFill>
                  <a:latin typeface="Comic Sans MS" pitchFamily="66" charset="0"/>
                  <a:cs typeface="+mn-cs"/>
                </a:rPr>
                <a:t> </a:t>
              </a:r>
              <a:r>
                <a:rPr lang="en-GB" sz="1600" dirty="0">
                  <a:solidFill>
                    <a:srgbClr val="FFFF00"/>
                  </a:solidFill>
                  <a:latin typeface="+mn-lt"/>
                  <a:cs typeface="+mn-cs"/>
                </a:rPr>
                <a:t>pumping out</a:t>
              </a:r>
              <a:r>
                <a:rPr lang="en-GB" sz="1600" dirty="0">
                  <a:solidFill>
                    <a:srgbClr val="FFFF00"/>
                  </a:solidFill>
                  <a:latin typeface="Comic Sans MS" pitchFamily="66" charset="0"/>
                  <a:cs typeface="+mn-cs"/>
                </a:rPr>
                <a:t> 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1460" y="3414"/>
              <a:ext cx="270" cy="9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1206" y="3784"/>
              <a:ext cx="315" cy="2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833" y="2964"/>
              <a:ext cx="270" cy="9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>
              <a:off x="1553" y="2829"/>
              <a:ext cx="450" cy="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733" y="2829"/>
              <a:ext cx="686" cy="2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sz="1600" dirty="0">
                  <a:solidFill>
                    <a:srgbClr val="FFFF00"/>
                  </a:solidFill>
                  <a:latin typeface="Comic Sans MS" pitchFamily="66" charset="0"/>
                  <a:cs typeface="+mn-cs"/>
                </a:rPr>
                <a:t> </a:t>
              </a:r>
              <a:r>
                <a:rPr lang="en-GB" sz="1600" dirty="0">
                  <a:solidFill>
                    <a:srgbClr val="FFFF00"/>
                  </a:solidFill>
                  <a:latin typeface="+mn-lt"/>
                  <a:cs typeface="+mn-cs"/>
                </a:rPr>
                <a:t>gas input</a:t>
              </a:r>
              <a:endParaRPr lang="en-GB" sz="1600" dirty="0">
                <a:solidFill>
                  <a:srgbClr val="FFFF00"/>
                </a:solidFill>
                <a:latin typeface="Comic Sans MS" pitchFamily="66" charset="0"/>
                <a:cs typeface="+mn-cs"/>
              </a:endParaRPr>
            </a:p>
          </p:txBody>
        </p:sp>
      </p:grpSp>
      <p:pic>
        <p:nvPicPr>
          <p:cNvPr id="37894" name="Content Placeholder 8" descr="image0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10017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Line 4"/>
          <p:cNvSpPr>
            <a:spLocks noChangeShapeType="1"/>
          </p:cNvSpPr>
          <p:nvPr/>
        </p:nvSpPr>
        <p:spPr bwMode="auto">
          <a:xfrm flipH="1" flipV="1">
            <a:off x="5435600" y="1773238"/>
            <a:ext cx="504825" cy="215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896" name="Text Box 5"/>
          <p:cNvSpPr txBox="1">
            <a:spLocks noChangeArrowheads="1"/>
          </p:cNvSpPr>
          <p:nvPr/>
        </p:nvSpPr>
        <p:spPr bwMode="auto">
          <a:xfrm>
            <a:off x="6011863" y="1844675"/>
            <a:ext cx="2949575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glass nozzle, Ø 10-20 µm</a:t>
            </a:r>
          </a:p>
        </p:txBody>
      </p:sp>
      <p:sp>
        <p:nvSpPr>
          <p:cNvPr id="37897" name="Line 4"/>
          <p:cNvSpPr>
            <a:spLocks noChangeShapeType="1"/>
          </p:cNvSpPr>
          <p:nvPr/>
        </p:nvSpPr>
        <p:spPr bwMode="auto">
          <a:xfrm>
            <a:off x="7019925" y="2276475"/>
            <a:ext cx="576263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Production of Pellet beams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931988"/>
            <a:ext cx="3287712" cy="4160837"/>
          </a:xfrm>
        </p:spPr>
        <p:txBody>
          <a:bodyPr/>
          <a:lstStyle/>
          <a:p>
            <a:pPr eaLnBrk="1" hangingPunct="1"/>
            <a:r>
              <a:rPr lang="de-DE" altLang="de-DE" smtClean="0"/>
              <a:t>Droplets pass through a thin tube into vacuum („vacuum injection“)</a:t>
            </a:r>
          </a:p>
          <a:p>
            <a:pPr eaLnBrk="1" hangingPunct="1">
              <a:buFontTx/>
              <a:buNone/>
            </a:pPr>
            <a:r>
              <a:rPr lang="de-DE" altLang="de-DE" smtClean="0"/>
              <a:t>	→ cooling due to surface evaporation</a:t>
            </a:r>
          </a:p>
          <a:p>
            <a:pPr eaLnBrk="1" hangingPunct="1">
              <a:buFontTx/>
              <a:buNone/>
            </a:pPr>
            <a:r>
              <a:rPr lang="de-DE" altLang="de-DE" smtClean="0"/>
              <a:t>	→ frozen pellets</a:t>
            </a:r>
          </a:p>
          <a:p>
            <a:pPr eaLnBrk="1" hangingPunct="1"/>
            <a:r>
              <a:rPr lang="de-DE" altLang="de-DE" smtClean="0"/>
              <a:t>Pellets pass the scattering chamber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076450"/>
            <a:ext cx="3824288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2988" r="42091" b="32768"/>
          <a:stretch>
            <a:fillRect/>
          </a:stretch>
        </p:blipFill>
        <p:spPr bwMode="auto">
          <a:xfrm>
            <a:off x="7358063" y="1738313"/>
            <a:ext cx="1785937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87900" y="2276475"/>
            <a:ext cx="714375" cy="292893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400"/>
          </a:p>
        </p:txBody>
      </p:sp>
      <p:sp>
        <p:nvSpPr>
          <p:cNvPr id="38920" name="Line 7"/>
          <p:cNvSpPr>
            <a:spLocks noChangeShapeType="1"/>
          </p:cNvSpPr>
          <p:nvPr/>
        </p:nvSpPr>
        <p:spPr bwMode="auto">
          <a:xfrm>
            <a:off x="5580063" y="3284538"/>
            <a:ext cx="2592387" cy="2889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21" name="Text Box 5"/>
          <p:cNvSpPr txBox="1">
            <a:spLocks noChangeArrowheads="1"/>
          </p:cNvSpPr>
          <p:nvPr/>
        </p:nvSpPr>
        <p:spPr bwMode="auto">
          <a:xfrm>
            <a:off x="4932363" y="1268413"/>
            <a:ext cx="2087562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glass nozzle</a:t>
            </a:r>
          </a:p>
        </p:txBody>
      </p:sp>
      <p:sp>
        <p:nvSpPr>
          <p:cNvPr id="38922" name="Line 4"/>
          <p:cNvSpPr>
            <a:spLocks noChangeShapeType="1"/>
          </p:cNvSpPr>
          <p:nvPr/>
        </p:nvSpPr>
        <p:spPr bwMode="auto">
          <a:xfrm flipH="1">
            <a:off x="5292725" y="1700213"/>
            <a:ext cx="574675" cy="2889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23" name="Line 4"/>
          <p:cNvSpPr>
            <a:spLocks noChangeShapeType="1"/>
          </p:cNvSpPr>
          <p:nvPr/>
        </p:nvSpPr>
        <p:spPr bwMode="auto">
          <a:xfrm>
            <a:off x="7092950" y="1484313"/>
            <a:ext cx="1079500" cy="2889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924" name="Text Box 5"/>
          <p:cNvSpPr txBox="1">
            <a:spLocks noChangeArrowheads="1"/>
          </p:cNvSpPr>
          <p:nvPr/>
        </p:nvSpPr>
        <p:spPr bwMode="auto">
          <a:xfrm>
            <a:off x="5724525" y="3709988"/>
            <a:ext cx="2303463" cy="1192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hydrogen droplets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Ø</a:t>
            </a:r>
            <a:r>
              <a:rPr lang="de-DE" altLang="de-DE" sz="1800"/>
              <a:t> </a:t>
            </a:r>
            <a:r>
              <a:rPr lang="de-DE" altLang="de-DE" sz="1800" b="1"/>
              <a:t>~ 10 µm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f = 181 kHz</a:t>
            </a:r>
          </a:p>
        </p:txBody>
      </p:sp>
      <p:sp>
        <p:nvSpPr>
          <p:cNvPr id="38925" name="Line 12"/>
          <p:cNvSpPr>
            <a:spLocks noChangeShapeType="1"/>
          </p:cNvSpPr>
          <p:nvPr/>
        </p:nvSpPr>
        <p:spPr bwMode="auto">
          <a:xfrm>
            <a:off x="3132138" y="3429000"/>
            <a:ext cx="1223962" cy="19446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39939" name="Picture 30" descr="fig3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557338"/>
            <a:ext cx="4716462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Prototype for PANDA: The Jülich/Moscow Target</a:t>
            </a:r>
          </a:p>
        </p:txBody>
      </p:sp>
      <p:pic>
        <p:nvPicPr>
          <p:cNvPr id="39941" name="Content Placeholder 4" descr="rimg00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4363"/>
            <a:ext cx="3643312" cy="4857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rot="10800000">
            <a:off x="2251075" y="2884488"/>
            <a:ext cx="785813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2322513" y="4598988"/>
            <a:ext cx="571500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44" name="Group 36"/>
          <p:cNvGrpSpPr>
            <a:grpSpLocks/>
          </p:cNvGrpSpPr>
          <p:nvPr/>
        </p:nvGrpSpPr>
        <p:grpSpPr bwMode="auto">
          <a:xfrm>
            <a:off x="893763" y="4098925"/>
            <a:ext cx="214312" cy="73025"/>
            <a:chOff x="5357818" y="3642520"/>
            <a:chExt cx="357984" cy="7382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5357818" y="3714736"/>
              <a:ext cx="357984" cy="160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321710" y="3678628"/>
              <a:ext cx="72216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678370" y="3677302"/>
              <a:ext cx="72216" cy="265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45" name="TextBox 37"/>
          <p:cNvSpPr txBox="1">
            <a:spLocks noChangeArrowheads="1"/>
          </p:cNvSpPr>
          <p:nvPr/>
        </p:nvSpPr>
        <p:spPr bwMode="auto">
          <a:xfrm>
            <a:off x="750888" y="3813175"/>
            <a:ext cx="546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400">
                <a:solidFill>
                  <a:srgbClr val="FFFF00"/>
                </a:solidFill>
                <a:latin typeface="Comic Sans MS" pitchFamily="66" charset="0"/>
              </a:rPr>
              <a:t>1 cm</a:t>
            </a:r>
          </a:p>
        </p:txBody>
      </p:sp>
      <p:sp>
        <p:nvSpPr>
          <p:cNvPr id="39946" name="TextBox 38"/>
          <p:cNvSpPr txBox="1">
            <a:spLocks noChangeArrowheads="1"/>
          </p:cNvSpPr>
          <p:nvPr/>
        </p:nvSpPr>
        <p:spPr bwMode="auto">
          <a:xfrm>
            <a:off x="2965450" y="3598863"/>
            <a:ext cx="904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200">
                <a:solidFill>
                  <a:srgbClr val="FFFF00"/>
                </a:solidFill>
                <a:latin typeface="Comic Sans MS" pitchFamily="66" charset="0"/>
              </a:rPr>
              <a:t>condenser</a:t>
            </a:r>
          </a:p>
        </p:txBody>
      </p:sp>
      <p:sp>
        <p:nvSpPr>
          <p:cNvPr id="39947" name="TextBox 39"/>
          <p:cNvSpPr txBox="1">
            <a:spLocks noChangeArrowheads="1"/>
          </p:cNvSpPr>
          <p:nvPr/>
        </p:nvSpPr>
        <p:spPr bwMode="auto">
          <a:xfrm>
            <a:off x="2622550" y="4994275"/>
            <a:ext cx="97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200">
                <a:solidFill>
                  <a:srgbClr val="FFFF00"/>
                </a:solidFill>
                <a:latin typeface="Comic Sans MS" pitchFamily="66" charset="0"/>
              </a:rPr>
              <a:t>triple point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200">
                <a:solidFill>
                  <a:srgbClr val="FFFF00"/>
                </a:solidFill>
                <a:latin typeface="Comic Sans MS" pitchFamily="66" charset="0"/>
              </a:rPr>
              <a:t>chamber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108075" y="5384800"/>
            <a:ext cx="801688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9" name="TextBox 49"/>
          <p:cNvSpPr txBox="1">
            <a:spLocks noChangeArrowheads="1"/>
          </p:cNvSpPr>
          <p:nvPr/>
        </p:nvSpPr>
        <p:spPr bwMode="auto">
          <a:xfrm>
            <a:off x="250825" y="5751513"/>
            <a:ext cx="979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200">
                <a:solidFill>
                  <a:srgbClr val="FFFF00"/>
                </a:solidFill>
                <a:latin typeface="Comic Sans MS" pitchFamily="66" charset="0"/>
              </a:rPr>
              <a:t>glass sluice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rot="10800000">
            <a:off x="2036763" y="3670300"/>
            <a:ext cx="785812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1" name="TextBox 38"/>
          <p:cNvSpPr txBox="1">
            <a:spLocks noChangeArrowheads="1"/>
          </p:cNvSpPr>
          <p:nvPr/>
        </p:nvSpPr>
        <p:spPr bwMode="auto">
          <a:xfrm>
            <a:off x="2822575" y="4179888"/>
            <a:ext cx="8874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 sz="1200">
                <a:solidFill>
                  <a:srgbClr val="FFFF00"/>
                </a:solidFill>
                <a:latin typeface="Comic Sans MS" pitchFamily="66" charset="0"/>
              </a:rPr>
              <a:t>generator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4159250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A Pellet Target in Operation: WASA-at-COSY</a:t>
            </a:r>
          </a:p>
        </p:txBody>
      </p:sp>
      <p:sp>
        <p:nvSpPr>
          <p:cNvPr id="40965" name="Line 4"/>
          <p:cNvSpPr>
            <a:spLocks noChangeShapeType="1"/>
          </p:cNvSpPr>
          <p:nvPr/>
        </p:nvSpPr>
        <p:spPr bwMode="auto">
          <a:xfrm flipV="1">
            <a:off x="2268538" y="2276475"/>
            <a:ext cx="1008062" cy="2889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107950" y="234156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glass nozzle</a:t>
            </a:r>
          </a:p>
        </p:txBody>
      </p:sp>
      <p:sp>
        <p:nvSpPr>
          <p:cNvPr id="40967" name="Text Box 5"/>
          <p:cNvSpPr txBox="1">
            <a:spLocks noChangeArrowheads="1"/>
          </p:cNvSpPr>
          <p:nvPr/>
        </p:nvSpPr>
        <p:spPr bwMode="auto">
          <a:xfrm>
            <a:off x="107950" y="3854450"/>
            <a:ext cx="208756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vacuum injection</a:t>
            </a:r>
          </a:p>
        </p:txBody>
      </p:sp>
      <p:sp>
        <p:nvSpPr>
          <p:cNvPr id="40968" name="Line 7"/>
          <p:cNvSpPr>
            <a:spLocks noChangeShapeType="1"/>
          </p:cNvSpPr>
          <p:nvPr/>
        </p:nvSpPr>
        <p:spPr bwMode="auto">
          <a:xfrm flipV="1">
            <a:off x="2268538" y="3644900"/>
            <a:ext cx="935037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9" name="Line 8"/>
          <p:cNvSpPr>
            <a:spLocks noChangeShapeType="1"/>
          </p:cNvSpPr>
          <p:nvPr/>
        </p:nvSpPr>
        <p:spPr bwMode="auto">
          <a:xfrm flipV="1">
            <a:off x="2268538" y="2924175"/>
            <a:ext cx="1079500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0" name="Text Box 5"/>
          <p:cNvSpPr txBox="1">
            <a:spLocks noChangeArrowheads="1"/>
          </p:cNvSpPr>
          <p:nvPr/>
        </p:nvSpPr>
        <p:spPr bwMode="auto">
          <a:xfrm>
            <a:off x="107950" y="314166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droplets</a:t>
            </a:r>
          </a:p>
        </p:txBody>
      </p:sp>
      <p:sp>
        <p:nvSpPr>
          <p:cNvPr id="40971" name="Text Box 5"/>
          <p:cNvSpPr txBox="1">
            <a:spLocks noChangeArrowheads="1"/>
          </p:cNvSpPr>
          <p:nvPr/>
        </p:nvSpPr>
        <p:spPr bwMode="auto">
          <a:xfrm>
            <a:off x="107950" y="551021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skimmer</a:t>
            </a:r>
          </a:p>
        </p:txBody>
      </p:sp>
      <p:sp>
        <p:nvSpPr>
          <p:cNvPr id="40972" name="Line 11"/>
          <p:cNvSpPr>
            <a:spLocks noChangeShapeType="1"/>
          </p:cNvSpPr>
          <p:nvPr/>
        </p:nvSpPr>
        <p:spPr bwMode="auto">
          <a:xfrm>
            <a:off x="2268538" y="5661025"/>
            <a:ext cx="647700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3" name="Line 12"/>
          <p:cNvSpPr>
            <a:spLocks noChangeShapeType="1"/>
          </p:cNvSpPr>
          <p:nvPr/>
        </p:nvSpPr>
        <p:spPr bwMode="auto">
          <a:xfrm flipV="1">
            <a:off x="2268538" y="4724400"/>
            <a:ext cx="790575" cy="1444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4" name="Text Box 5"/>
          <p:cNvSpPr txBox="1">
            <a:spLocks noChangeArrowheads="1"/>
          </p:cNvSpPr>
          <p:nvPr/>
        </p:nvSpPr>
        <p:spPr bwMode="auto">
          <a:xfrm>
            <a:off x="107950" y="4725988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pellets</a:t>
            </a:r>
          </a:p>
        </p:txBody>
      </p:sp>
      <p:sp>
        <p:nvSpPr>
          <p:cNvPr id="40975" name="Text Box 5"/>
          <p:cNvSpPr txBox="1">
            <a:spLocks noChangeArrowheads="1"/>
          </p:cNvSpPr>
          <p:nvPr/>
        </p:nvSpPr>
        <p:spPr bwMode="auto">
          <a:xfrm>
            <a:off x="6804025" y="3854450"/>
            <a:ext cx="208756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vacuum injection</a:t>
            </a:r>
          </a:p>
        </p:txBody>
      </p:sp>
      <p:sp>
        <p:nvSpPr>
          <p:cNvPr id="40976" name="Line 15"/>
          <p:cNvSpPr>
            <a:spLocks noChangeShapeType="1"/>
          </p:cNvSpPr>
          <p:nvPr/>
        </p:nvSpPr>
        <p:spPr bwMode="auto">
          <a:xfrm flipH="1" flipV="1">
            <a:off x="5867400" y="3573463"/>
            <a:ext cx="865188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7" name="Line 16"/>
          <p:cNvSpPr>
            <a:spLocks noChangeShapeType="1"/>
          </p:cNvSpPr>
          <p:nvPr/>
        </p:nvSpPr>
        <p:spPr bwMode="auto">
          <a:xfrm flipH="1" flipV="1">
            <a:off x="5364163" y="2492375"/>
            <a:ext cx="1368425" cy="7921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8" name="Text Box 5"/>
          <p:cNvSpPr txBox="1">
            <a:spLocks noChangeArrowheads="1"/>
          </p:cNvSpPr>
          <p:nvPr/>
        </p:nvSpPr>
        <p:spPr bwMode="auto">
          <a:xfrm>
            <a:off x="6804025" y="314166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droplets</a:t>
            </a:r>
          </a:p>
        </p:txBody>
      </p:sp>
      <p:sp>
        <p:nvSpPr>
          <p:cNvPr id="40979" name="Text Box 5"/>
          <p:cNvSpPr txBox="1">
            <a:spLocks noChangeArrowheads="1"/>
          </p:cNvSpPr>
          <p:nvPr/>
        </p:nvSpPr>
        <p:spPr bwMode="auto">
          <a:xfrm>
            <a:off x="6804025" y="551021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skimmer</a:t>
            </a:r>
          </a:p>
        </p:txBody>
      </p:sp>
      <p:sp>
        <p:nvSpPr>
          <p:cNvPr id="40980" name="Line 19"/>
          <p:cNvSpPr>
            <a:spLocks noChangeShapeType="1"/>
          </p:cNvSpPr>
          <p:nvPr/>
        </p:nvSpPr>
        <p:spPr bwMode="auto">
          <a:xfrm flipH="1">
            <a:off x="5724525" y="5661025"/>
            <a:ext cx="1008063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81" name="Line 20"/>
          <p:cNvSpPr>
            <a:spLocks noChangeShapeType="1"/>
          </p:cNvSpPr>
          <p:nvPr/>
        </p:nvSpPr>
        <p:spPr bwMode="auto">
          <a:xfrm flipH="1">
            <a:off x="5795963" y="4941888"/>
            <a:ext cx="936625" cy="3587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82" name="Text Box 5"/>
          <p:cNvSpPr txBox="1">
            <a:spLocks noChangeArrowheads="1"/>
          </p:cNvSpPr>
          <p:nvPr/>
        </p:nvSpPr>
        <p:spPr bwMode="auto">
          <a:xfrm>
            <a:off x="6804025" y="4725988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pellets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1628775"/>
            <a:ext cx="4144962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A Pellet Target in Operation: WASA-at-COSY</a:t>
            </a:r>
          </a:p>
        </p:txBody>
      </p:sp>
      <p:sp>
        <p:nvSpPr>
          <p:cNvPr id="41989" name="Line 6"/>
          <p:cNvSpPr>
            <a:spLocks noChangeShapeType="1"/>
          </p:cNvSpPr>
          <p:nvPr/>
        </p:nvSpPr>
        <p:spPr bwMode="auto">
          <a:xfrm flipV="1">
            <a:off x="2268538" y="2276475"/>
            <a:ext cx="1008062" cy="2889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107950" y="234156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glass nozzle</a:t>
            </a:r>
          </a:p>
        </p:txBody>
      </p:sp>
      <p:sp>
        <p:nvSpPr>
          <p:cNvPr id="41991" name="Text Box 5"/>
          <p:cNvSpPr txBox="1">
            <a:spLocks noChangeArrowheads="1"/>
          </p:cNvSpPr>
          <p:nvPr/>
        </p:nvSpPr>
        <p:spPr bwMode="auto">
          <a:xfrm>
            <a:off x="107950" y="3854450"/>
            <a:ext cx="208756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vacuum injection</a:t>
            </a:r>
          </a:p>
        </p:txBody>
      </p:sp>
      <p:sp>
        <p:nvSpPr>
          <p:cNvPr id="41992" name="Line 9"/>
          <p:cNvSpPr>
            <a:spLocks noChangeShapeType="1"/>
          </p:cNvSpPr>
          <p:nvPr/>
        </p:nvSpPr>
        <p:spPr bwMode="auto">
          <a:xfrm flipV="1">
            <a:off x="2268538" y="3644900"/>
            <a:ext cx="935037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3" name="Line 10"/>
          <p:cNvSpPr>
            <a:spLocks noChangeShapeType="1"/>
          </p:cNvSpPr>
          <p:nvPr/>
        </p:nvSpPr>
        <p:spPr bwMode="auto">
          <a:xfrm flipV="1">
            <a:off x="2268538" y="2924175"/>
            <a:ext cx="1079500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4" name="Text Box 5"/>
          <p:cNvSpPr txBox="1">
            <a:spLocks noChangeArrowheads="1"/>
          </p:cNvSpPr>
          <p:nvPr/>
        </p:nvSpPr>
        <p:spPr bwMode="auto">
          <a:xfrm>
            <a:off x="107950" y="314166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droplets</a:t>
            </a:r>
          </a:p>
        </p:txBody>
      </p:sp>
      <p:sp>
        <p:nvSpPr>
          <p:cNvPr id="41995" name="Text Box 5"/>
          <p:cNvSpPr txBox="1">
            <a:spLocks noChangeArrowheads="1"/>
          </p:cNvSpPr>
          <p:nvPr/>
        </p:nvSpPr>
        <p:spPr bwMode="auto">
          <a:xfrm>
            <a:off x="107950" y="551021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skimmer</a:t>
            </a:r>
          </a:p>
        </p:txBody>
      </p:sp>
      <p:sp>
        <p:nvSpPr>
          <p:cNvPr id="41996" name="Line 13"/>
          <p:cNvSpPr>
            <a:spLocks noChangeShapeType="1"/>
          </p:cNvSpPr>
          <p:nvPr/>
        </p:nvSpPr>
        <p:spPr bwMode="auto">
          <a:xfrm>
            <a:off x="2268538" y="5661025"/>
            <a:ext cx="647700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7" name="Line 14"/>
          <p:cNvSpPr>
            <a:spLocks noChangeShapeType="1"/>
          </p:cNvSpPr>
          <p:nvPr/>
        </p:nvSpPr>
        <p:spPr bwMode="auto">
          <a:xfrm flipV="1">
            <a:off x="2268538" y="4724400"/>
            <a:ext cx="790575" cy="1444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98" name="Text Box 5"/>
          <p:cNvSpPr txBox="1">
            <a:spLocks noChangeArrowheads="1"/>
          </p:cNvSpPr>
          <p:nvPr/>
        </p:nvSpPr>
        <p:spPr bwMode="auto">
          <a:xfrm>
            <a:off x="107950" y="4725988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pellets</a:t>
            </a:r>
          </a:p>
        </p:txBody>
      </p:sp>
      <p:sp>
        <p:nvSpPr>
          <p:cNvPr id="41999" name="Text Box 5"/>
          <p:cNvSpPr txBox="1">
            <a:spLocks noChangeArrowheads="1"/>
          </p:cNvSpPr>
          <p:nvPr/>
        </p:nvSpPr>
        <p:spPr bwMode="auto">
          <a:xfrm>
            <a:off x="6804025" y="3854450"/>
            <a:ext cx="208756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vacuum injection</a:t>
            </a:r>
          </a:p>
        </p:txBody>
      </p:sp>
      <p:sp>
        <p:nvSpPr>
          <p:cNvPr id="42000" name="Line 17"/>
          <p:cNvSpPr>
            <a:spLocks noChangeShapeType="1"/>
          </p:cNvSpPr>
          <p:nvPr/>
        </p:nvSpPr>
        <p:spPr bwMode="auto">
          <a:xfrm flipH="1" flipV="1">
            <a:off x="5867400" y="3573463"/>
            <a:ext cx="865188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001" name="Line 18"/>
          <p:cNvSpPr>
            <a:spLocks noChangeShapeType="1"/>
          </p:cNvSpPr>
          <p:nvPr/>
        </p:nvSpPr>
        <p:spPr bwMode="auto">
          <a:xfrm flipH="1" flipV="1">
            <a:off x="5364163" y="2492375"/>
            <a:ext cx="1368425" cy="7921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002" name="Text Box 5"/>
          <p:cNvSpPr txBox="1">
            <a:spLocks noChangeArrowheads="1"/>
          </p:cNvSpPr>
          <p:nvPr/>
        </p:nvSpPr>
        <p:spPr bwMode="auto">
          <a:xfrm>
            <a:off x="6804025" y="314166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droplets</a:t>
            </a:r>
          </a:p>
        </p:txBody>
      </p:sp>
      <p:sp>
        <p:nvSpPr>
          <p:cNvPr id="42003" name="Text Box 5"/>
          <p:cNvSpPr txBox="1">
            <a:spLocks noChangeArrowheads="1"/>
          </p:cNvSpPr>
          <p:nvPr/>
        </p:nvSpPr>
        <p:spPr bwMode="auto">
          <a:xfrm>
            <a:off x="6804025" y="5510213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skimmer</a:t>
            </a:r>
          </a:p>
        </p:txBody>
      </p:sp>
      <p:sp>
        <p:nvSpPr>
          <p:cNvPr id="42004" name="Line 21"/>
          <p:cNvSpPr>
            <a:spLocks noChangeShapeType="1"/>
          </p:cNvSpPr>
          <p:nvPr/>
        </p:nvSpPr>
        <p:spPr bwMode="auto">
          <a:xfrm flipH="1">
            <a:off x="5724525" y="5661025"/>
            <a:ext cx="1008063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005" name="Line 22"/>
          <p:cNvSpPr>
            <a:spLocks noChangeShapeType="1"/>
          </p:cNvSpPr>
          <p:nvPr/>
        </p:nvSpPr>
        <p:spPr bwMode="auto">
          <a:xfrm flipH="1">
            <a:off x="5795963" y="4941888"/>
            <a:ext cx="936625" cy="3587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2006" name="Text Box 5"/>
          <p:cNvSpPr txBox="1">
            <a:spLocks noChangeArrowheads="1"/>
          </p:cNvSpPr>
          <p:nvPr/>
        </p:nvSpPr>
        <p:spPr bwMode="auto">
          <a:xfrm>
            <a:off x="6804025" y="4725988"/>
            <a:ext cx="208756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/>
              <a:t>pellets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Pellet Tracking System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1931988"/>
            <a:ext cx="7996237" cy="430530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Determination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velocity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3D-vertex </a:t>
            </a:r>
            <a:r>
              <a:rPr lang="de-DE" altLang="de-DE" dirty="0" err="1" smtClean="0"/>
              <a:t>information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individual </a:t>
            </a:r>
            <a:r>
              <a:rPr lang="de-DE" altLang="de-DE" dirty="0" err="1" smtClean="0"/>
              <a:t>pellets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by</a:t>
            </a:r>
            <a:r>
              <a:rPr lang="de-DE" altLang="de-DE" dirty="0" smtClean="0"/>
              <a:t> a multi-</a:t>
            </a:r>
            <a:r>
              <a:rPr lang="de-DE" altLang="de-DE" dirty="0" err="1" smtClean="0"/>
              <a:t>camera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tracking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system</a:t>
            </a:r>
            <a:endParaRPr lang="de-DE" altLang="de-DE" dirty="0" smtClean="0"/>
          </a:p>
          <a:p>
            <a:pPr eaLnBrk="1" hangingPunct="1"/>
            <a:r>
              <a:rPr lang="de-DE" altLang="de-DE" dirty="0" err="1" smtClean="0"/>
              <a:t>Aimed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resolution</a:t>
            </a:r>
            <a:r>
              <a:rPr lang="de-DE" altLang="de-DE" dirty="0" smtClean="0"/>
              <a:t>: &lt; 1mm</a:t>
            </a:r>
          </a:p>
          <a:p>
            <a:pPr eaLnBrk="1" hangingPunct="1"/>
            <a:r>
              <a:rPr lang="de-DE" altLang="de-DE" dirty="0" err="1" smtClean="0"/>
              <a:t>Upper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tracking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device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two</a:t>
            </a:r>
            <a:endParaRPr lang="de-DE" altLang="de-DE" dirty="0" smtClean="0"/>
          </a:p>
          <a:p>
            <a:pPr eaLnBrk="1" hangingPunct="1">
              <a:buFontTx/>
              <a:buNone/>
            </a:pPr>
            <a:r>
              <a:rPr lang="de-DE" altLang="de-DE" dirty="0" smtClean="0"/>
              <a:t>	</a:t>
            </a:r>
            <a:r>
              <a:rPr lang="de-DE" altLang="de-DE" dirty="0" err="1" smtClean="0"/>
              <a:t>levels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close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pellet</a:t>
            </a:r>
          </a:p>
          <a:p>
            <a:pPr eaLnBrk="1" hangingPunct="1">
              <a:buFontTx/>
              <a:buNone/>
            </a:pPr>
            <a:r>
              <a:rPr lang="de-DE" altLang="de-DE" dirty="0" smtClean="0"/>
              <a:t>	</a:t>
            </a:r>
            <a:r>
              <a:rPr lang="de-DE" altLang="de-DE" dirty="0" err="1" smtClean="0"/>
              <a:t>generator</a:t>
            </a:r>
            <a:r>
              <a:rPr lang="de-DE" altLang="de-DE" dirty="0" smtClean="0"/>
              <a:t> (8 </a:t>
            </a:r>
            <a:r>
              <a:rPr lang="de-DE" altLang="de-DE" dirty="0" err="1" smtClean="0"/>
              <a:t>linescan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cameras</a:t>
            </a:r>
            <a:r>
              <a:rPr lang="de-DE" altLang="de-DE" dirty="0" smtClean="0"/>
              <a:t>)</a:t>
            </a:r>
          </a:p>
          <a:p>
            <a:pPr eaLnBrk="1" hangingPunct="1"/>
            <a:r>
              <a:rPr lang="de-DE" altLang="de-DE" dirty="0" err="1" smtClean="0"/>
              <a:t>Lower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tracking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device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two</a:t>
            </a:r>
            <a:endParaRPr lang="de-DE" altLang="de-DE" dirty="0" smtClean="0"/>
          </a:p>
          <a:p>
            <a:pPr eaLnBrk="1" hangingPunct="1">
              <a:buFontTx/>
              <a:buNone/>
            </a:pPr>
            <a:r>
              <a:rPr lang="de-DE" altLang="de-DE" dirty="0" smtClean="0"/>
              <a:t>	</a:t>
            </a:r>
            <a:r>
              <a:rPr lang="de-DE" altLang="de-DE" dirty="0" err="1" smtClean="0"/>
              <a:t>levels</a:t>
            </a:r>
            <a:r>
              <a:rPr lang="de-DE" altLang="de-DE" dirty="0" smtClean="0"/>
              <a:t> at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dump</a:t>
            </a:r>
            <a:r>
              <a:rPr lang="de-DE" altLang="de-DE" dirty="0" smtClean="0"/>
              <a:t> </a:t>
            </a:r>
          </a:p>
          <a:p>
            <a:pPr eaLnBrk="1" hangingPunct="1">
              <a:buFontTx/>
              <a:buNone/>
            </a:pPr>
            <a:r>
              <a:rPr lang="de-DE" altLang="de-DE" dirty="0" smtClean="0"/>
              <a:t>	(8 </a:t>
            </a:r>
            <a:r>
              <a:rPr lang="de-DE" altLang="de-DE" dirty="0" err="1" smtClean="0"/>
              <a:t>linescan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cameras</a:t>
            </a:r>
            <a:r>
              <a:rPr lang="de-DE" altLang="de-DE" dirty="0" smtClean="0"/>
              <a:t>)</a:t>
            </a:r>
          </a:p>
        </p:txBody>
      </p:sp>
      <p:grpSp>
        <p:nvGrpSpPr>
          <p:cNvPr id="43013" name="Group 4"/>
          <p:cNvGrpSpPr>
            <a:grpSpLocks/>
          </p:cNvGrpSpPr>
          <p:nvPr/>
        </p:nvGrpSpPr>
        <p:grpSpPr bwMode="auto">
          <a:xfrm>
            <a:off x="5346700" y="2781300"/>
            <a:ext cx="3797300" cy="3840163"/>
            <a:chOff x="3309" y="509"/>
            <a:chExt cx="2392" cy="2419"/>
          </a:xfrm>
        </p:grpSpPr>
        <p:pic>
          <p:nvPicPr>
            <p:cNvPr id="43016" name="Picture 13" descr="DSC_2596edit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" y="509"/>
              <a:ext cx="2392" cy="2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7" name="Rectangle 15"/>
            <p:cNvSpPr>
              <a:spLocks noChangeArrowheads="1"/>
            </p:cNvSpPr>
            <p:nvPr/>
          </p:nvSpPr>
          <p:spPr bwMode="auto">
            <a:xfrm>
              <a:off x="5520" y="2400"/>
              <a:ext cx="164" cy="1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sv-SE" altLang="de-DE" sz="1400" b="1">
                  <a:latin typeface="Calibri" pitchFamily="34" charset="0"/>
                </a:rPr>
                <a:t>B</a:t>
              </a:r>
              <a:endParaRPr lang="en-US" altLang="de-DE" sz="1400" b="1">
                <a:latin typeface="Calibri" pitchFamily="34" charset="0"/>
              </a:endParaRPr>
            </a:p>
          </p:txBody>
        </p:sp>
        <p:sp>
          <p:nvSpPr>
            <p:cNvPr id="43018" name="Rectangle 15"/>
            <p:cNvSpPr>
              <a:spLocks noChangeArrowheads="1"/>
            </p:cNvSpPr>
            <p:nvPr/>
          </p:nvSpPr>
          <p:spPr bwMode="auto">
            <a:xfrm>
              <a:off x="5520" y="2112"/>
              <a:ext cx="164" cy="1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sv-SE" altLang="de-DE" sz="1400" b="1">
                  <a:latin typeface="Calibri" pitchFamily="34" charset="0"/>
                </a:rPr>
                <a:t>A</a:t>
              </a:r>
              <a:endParaRPr lang="en-US" altLang="de-DE" sz="1400" b="1">
                <a:latin typeface="Calibri" pitchFamily="34" charset="0"/>
              </a:endParaRPr>
            </a:p>
          </p:txBody>
        </p:sp>
      </p:grpSp>
      <p:pic>
        <p:nvPicPr>
          <p:cNvPr id="43014" name="Picture 11" descr="PTRch_c3_kf1103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91623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7308850" y="260350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/>
              <a:t>time difference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Summary</a:t>
            </a:r>
          </a:p>
        </p:txBody>
      </p:sp>
      <p:sp>
        <p:nvSpPr>
          <p:cNvPr id="4608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 smtClean="0"/>
              <a:t>Gas </a:t>
            </a:r>
            <a:r>
              <a:rPr lang="de-DE" altLang="de-DE" dirty="0" err="1" smtClean="0"/>
              <a:t>jet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beams</a:t>
            </a:r>
            <a:r>
              <a:rPr lang="de-DE" altLang="de-DE" dirty="0" smtClean="0"/>
              <a:t>:</a:t>
            </a:r>
          </a:p>
          <a:p>
            <a:pPr lvl="1"/>
            <a:r>
              <a:rPr lang="de-DE" altLang="de-DE" dirty="0" smtClean="0"/>
              <a:t>All </a:t>
            </a:r>
            <a:r>
              <a:rPr lang="de-DE" altLang="de-DE" dirty="0" err="1" smtClean="0"/>
              <a:t>types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gases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used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High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(e.g. O(10</a:t>
            </a:r>
            <a:r>
              <a:rPr lang="de-DE" altLang="de-DE" baseline="30000" dirty="0" smtClean="0"/>
              <a:t>19</a:t>
            </a:r>
            <a:r>
              <a:rPr lang="de-DE" altLang="de-DE" dirty="0" smtClean="0"/>
              <a:t>) </a:t>
            </a:r>
            <a:r>
              <a:rPr lang="de-DE" altLang="de-DE" dirty="0" err="1" smtClean="0"/>
              <a:t>atoms</a:t>
            </a:r>
            <a:r>
              <a:rPr lang="de-DE" altLang="de-DE" dirty="0" smtClean="0"/>
              <a:t>/cm</a:t>
            </a:r>
            <a:r>
              <a:rPr lang="de-DE" altLang="de-DE" baseline="30000" dirty="0" smtClean="0"/>
              <a:t>3</a:t>
            </a:r>
            <a:r>
              <a:rPr lang="de-DE" altLang="de-DE" dirty="0" smtClean="0"/>
              <a:t>) </a:t>
            </a:r>
            <a:r>
              <a:rPr lang="de-DE" altLang="de-DE" dirty="0" err="1" smtClean="0"/>
              <a:t>directly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behind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nozzle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Interaction </a:t>
            </a:r>
            <a:r>
              <a:rPr lang="de-DE" altLang="de-DE" dirty="0" err="1" smtClean="0"/>
              <a:t>point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very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close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nozzle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High gas </a:t>
            </a:r>
            <a:r>
              <a:rPr lang="de-DE" altLang="de-DE" dirty="0" err="1" smtClean="0"/>
              <a:t>load</a:t>
            </a:r>
            <a:r>
              <a:rPr lang="de-DE" altLang="de-DE" dirty="0" smtClean="0"/>
              <a:t> at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interaction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point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Rapid </a:t>
            </a:r>
            <a:r>
              <a:rPr lang="de-DE" altLang="de-DE" dirty="0" err="1" smtClean="0"/>
              <a:t>expansion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beam in all </a:t>
            </a:r>
            <a:r>
              <a:rPr lang="de-DE" altLang="de-DE" dirty="0" err="1" smtClean="0"/>
              <a:t>directions</a:t>
            </a:r>
            <a:r>
              <a:rPr lang="de-DE" altLang="de-DE" dirty="0" smtClean="0"/>
              <a:t> </a:t>
            </a:r>
          </a:p>
          <a:p>
            <a:pPr lvl="1"/>
            <a:r>
              <a:rPr lang="de-DE" altLang="de-DE" dirty="0" smtClean="0"/>
              <a:t>Target beam </a:t>
            </a:r>
            <a:r>
              <a:rPr lang="de-DE" altLang="de-DE" dirty="0" err="1" smtClean="0"/>
              <a:t>without</a:t>
            </a:r>
            <a:r>
              <a:rPr lang="de-DE" altLang="de-DE" dirty="0" smtClean="0"/>
              <a:t> time </a:t>
            </a:r>
            <a:r>
              <a:rPr lang="de-DE" altLang="de-DE" dirty="0" err="1" smtClean="0"/>
              <a:t>structure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Simple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variation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Compact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generator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possible</a:t>
            </a:r>
            <a:endParaRPr lang="de-DE" altLang="de-DE" dirty="0" smtClean="0"/>
          </a:p>
        </p:txBody>
      </p:sp>
      <p:sp>
        <p:nvSpPr>
          <p:cNvPr id="4608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46085" name="Grafik 4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692150"/>
            <a:ext cx="3543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Summary</a:t>
            </a:r>
          </a:p>
        </p:txBody>
      </p:sp>
      <p:sp>
        <p:nvSpPr>
          <p:cNvPr id="47107" name="Inhaltsplatzhalter 2"/>
          <p:cNvSpPr>
            <a:spLocks noGrp="1"/>
          </p:cNvSpPr>
          <p:nvPr>
            <p:ph idx="1"/>
          </p:nvPr>
        </p:nvSpPr>
        <p:spPr>
          <a:xfrm>
            <a:off x="204788" y="1931988"/>
            <a:ext cx="6599460" cy="4089400"/>
          </a:xfrm>
        </p:spPr>
        <p:txBody>
          <a:bodyPr/>
          <a:lstStyle/>
          <a:p>
            <a:r>
              <a:rPr lang="de-DE" altLang="de-DE" dirty="0" smtClean="0"/>
              <a:t>Cluster </a:t>
            </a:r>
            <a:r>
              <a:rPr lang="de-DE" altLang="de-DE" dirty="0" err="1" smtClean="0"/>
              <a:t>jet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beams</a:t>
            </a:r>
            <a:r>
              <a:rPr lang="de-DE" altLang="de-DE" dirty="0" smtClean="0"/>
              <a:t>:</a:t>
            </a:r>
          </a:p>
          <a:p>
            <a:pPr lvl="1"/>
            <a:r>
              <a:rPr lang="de-DE" altLang="de-DE" dirty="0" smtClean="0"/>
              <a:t>All </a:t>
            </a:r>
            <a:r>
              <a:rPr lang="de-DE" altLang="de-DE" dirty="0" err="1" smtClean="0"/>
              <a:t>types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gases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used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High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(e.g. O(10</a:t>
            </a:r>
            <a:r>
              <a:rPr lang="de-DE" altLang="de-DE" baseline="30000" dirty="0" smtClean="0"/>
              <a:t>19</a:t>
            </a:r>
            <a:r>
              <a:rPr lang="de-DE" altLang="de-DE" dirty="0" smtClean="0"/>
              <a:t>) at./cm</a:t>
            </a:r>
            <a:r>
              <a:rPr lang="de-DE" altLang="de-DE" baseline="30000" dirty="0" smtClean="0"/>
              <a:t>3</a:t>
            </a:r>
            <a:r>
              <a:rPr lang="de-DE" altLang="de-DE" dirty="0" smtClean="0"/>
              <a:t>) </a:t>
            </a:r>
            <a:r>
              <a:rPr lang="de-DE" altLang="de-DE" dirty="0" err="1" smtClean="0"/>
              <a:t>close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nozzle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High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(O(10</a:t>
            </a:r>
            <a:r>
              <a:rPr lang="de-DE" altLang="de-DE" baseline="30000" dirty="0" smtClean="0"/>
              <a:t>15</a:t>
            </a:r>
            <a:r>
              <a:rPr lang="de-DE" altLang="de-DE" dirty="0" smtClean="0"/>
              <a:t>) at./cm</a:t>
            </a:r>
            <a:r>
              <a:rPr lang="de-DE" altLang="de-DE" baseline="30000" dirty="0" smtClean="0"/>
              <a:t>3</a:t>
            </a:r>
            <a:r>
              <a:rPr lang="de-DE" altLang="de-DE" dirty="0" smtClean="0"/>
              <a:t>) also at large </a:t>
            </a:r>
            <a:r>
              <a:rPr lang="de-DE" altLang="de-DE" dirty="0" err="1" smtClean="0"/>
              <a:t>distances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from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nozzle</a:t>
            </a:r>
            <a:r>
              <a:rPr lang="de-DE" altLang="de-DE" dirty="0" smtClean="0"/>
              <a:t>, i.e. 2 m</a:t>
            </a:r>
          </a:p>
          <a:p>
            <a:pPr lvl="1"/>
            <a:r>
              <a:rPr lang="de-DE" altLang="de-DE" dirty="0" smtClean="0"/>
              <a:t>Target </a:t>
            </a:r>
            <a:r>
              <a:rPr lang="de-DE" altLang="de-DE" dirty="0" err="1" smtClean="0"/>
              <a:t>generator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work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as</a:t>
            </a:r>
            <a:r>
              <a:rPr lang="de-DE" altLang="de-DE" dirty="0" smtClean="0"/>
              <a:t> gas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/</a:t>
            </a:r>
            <a:r>
              <a:rPr lang="de-DE" altLang="de-DE" dirty="0" err="1" smtClean="0"/>
              <a:t>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cluster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source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Interaction </a:t>
            </a:r>
            <a:r>
              <a:rPr lang="de-DE" altLang="de-DE" dirty="0" err="1" smtClean="0"/>
              <a:t>point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very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close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nozzle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or</a:t>
            </a:r>
            <a:r>
              <a:rPr lang="de-DE" altLang="de-DE" dirty="0" smtClean="0"/>
              <a:t> at larger </a:t>
            </a:r>
            <a:r>
              <a:rPr lang="de-DE" altLang="de-DE" dirty="0" err="1" smtClean="0"/>
              <a:t>distances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Easy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shaping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lower</a:t>
            </a:r>
            <a:r>
              <a:rPr lang="de-DE" altLang="de-DE" dirty="0" smtClean="0"/>
              <a:t> gas </a:t>
            </a:r>
            <a:r>
              <a:rPr lang="de-DE" altLang="de-DE" dirty="0" err="1" smtClean="0"/>
              <a:t>load</a:t>
            </a:r>
            <a:r>
              <a:rPr lang="de-DE" altLang="de-DE" dirty="0" smtClean="0"/>
              <a:t> at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interaction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point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use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specially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shaped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collimators</a:t>
            </a:r>
            <a:endParaRPr lang="de-DE" altLang="de-DE" dirty="0" smtClean="0"/>
          </a:p>
          <a:p>
            <a:pPr lvl="1"/>
            <a:r>
              <a:rPr lang="de-DE" altLang="de-DE" dirty="0" err="1" smtClean="0"/>
              <a:t>Well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defined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shape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even</a:t>
            </a:r>
            <a:r>
              <a:rPr lang="de-DE" altLang="de-DE" dirty="0" smtClean="0"/>
              <a:t> at large </a:t>
            </a:r>
            <a:r>
              <a:rPr lang="de-DE" altLang="de-DE" dirty="0" err="1" smtClean="0"/>
              <a:t>distances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Target beam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nearly</a:t>
            </a:r>
            <a:r>
              <a:rPr lang="de-DE" altLang="de-DE" dirty="0" smtClean="0"/>
              <a:t>) </a:t>
            </a:r>
            <a:r>
              <a:rPr lang="de-DE" altLang="de-DE" dirty="0" err="1" smtClean="0"/>
              <a:t>no</a:t>
            </a:r>
            <a:r>
              <a:rPr lang="de-DE" altLang="de-DE" dirty="0" smtClean="0"/>
              <a:t> time </a:t>
            </a:r>
            <a:r>
              <a:rPr lang="de-DE" altLang="de-DE" dirty="0" err="1" smtClean="0"/>
              <a:t>structure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Simple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variation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Compact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generator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possible</a:t>
            </a:r>
            <a:endParaRPr lang="de-DE" altLang="de-DE" dirty="0" smtClean="0"/>
          </a:p>
        </p:txBody>
      </p:sp>
      <p:sp>
        <p:nvSpPr>
          <p:cNvPr id="4710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47109" name="Picture 11" descr="IMG_2658_bearbeitet_ak_80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5888"/>
            <a:ext cx="360045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3573463"/>
            <a:ext cx="2513013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endCxn id="47109" idx="2"/>
          </p:cNvCxnSpPr>
          <p:nvPr/>
        </p:nvCxnSpPr>
        <p:spPr>
          <a:xfrm flipH="1" flipV="1">
            <a:off x="7235825" y="2517775"/>
            <a:ext cx="431800" cy="1847850"/>
          </a:xfrm>
          <a:prstGeom prst="straightConnector1">
            <a:avLst/>
          </a:prstGeom>
          <a:ln w="444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Summary</a:t>
            </a:r>
          </a:p>
        </p:txBody>
      </p:sp>
      <p:sp>
        <p:nvSpPr>
          <p:cNvPr id="4813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 smtClean="0"/>
              <a:t>Pellet </a:t>
            </a:r>
            <a:r>
              <a:rPr lang="de-DE" altLang="de-DE" dirty="0" err="1" smtClean="0"/>
              <a:t>beams</a:t>
            </a:r>
            <a:r>
              <a:rPr lang="de-DE" altLang="de-DE" dirty="0" smtClean="0"/>
              <a:t>:</a:t>
            </a:r>
          </a:p>
          <a:p>
            <a:pPr lvl="1"/>
            <a:r>
              <a:rPr lang="de-DE" altLang="de-DE" dirty="0" smtClean="0"/>
              <a:t>All </a:t>
            </a:r>
            <a:r>
              <a:rPr lang="de-DE" altLang="de-DE" dirty="0" err="1" smtClean="0"/>
              <a:t>types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gases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used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Pellets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uniform </a:t>
            </a:r>
            <a:r>
              <a:rPr lang="de-DE" altLang="de-DE" dirty="0" err="1" smtClean="0"/>
              <a:t>size</a:t>
            </a:r>
            <a:r>
              <a:rPr lang="de-DE" altLang="de-DE" dirty="0" smtClean="0"/>
              <a:t>/</a:t>
            </a:r>
            <a:r>
              <a:rPr lang="de-DE" altLang="de-DE" dirty="0" err="1" smtClean="0"/>
              <a:t>diameter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Individual </a:t>
            </a:r>
            <a:r>
              <a:rPr lang="de-DE" altLang="de-DE" dirty="0" err="1" smtClean="0"/>
              <a:t>pellets</a:t>
            </a:r>
            <a:r>
              <a:rPr lang="de-DE" altLang="de-DE" dirty="0" smtClean="0"/>
              <a:t> (</a:t>
            </a:r>
            <a:r>
              <a:rPr lang="de-DE" dirty="0" smtClean="0"/>
              <a:t>Ø </a:t>
            </a:r>
            <a:r>
              <a:rPr lang="de-DE" altLang="de-DE" dirty="0" smtClean="0"/>
              <a:t>20 µm) </a:t>
            </a:r>
            <a:r>
              <a:rPr lang="de-DE" altLang="de-DE" dirty="0" err="1" smtClean="0"/>
              <a:t>have</a:t>
            </a:r>
            <a:r>
              <a:rPr lang="de-DE" altLang="de-DE" dirty="0" smtClean="0"/>
              <a:t> a </a:t>
            </a:r>
            <a:r>
              <a:rPr lang="de-DE" altLang="de-DE" dirty="0" err="1" smtClean="0"/>
              <a:t>mean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O(10</a:t>
            </a:r>
            <a:r>
              <a:rPr lang="de-DE" altLang="de-DE" baseline="30000" dirty="0" smtClean="0"/>
              <a:t>19</a:t>
            </a:r>
            <a:r>
              <a:rPr lang="de-DE" altLang="de-DE" dirty="0" smtClean="0"/>
              <a:t>) </a:t>
            </a:r>
            <a:r>
              <a:rPr lang="de-DE" altLang="de-DE" dirty="0" err="1" smtClean="0"/>
              <a:t>atoms</a:t>
            </a:r>
            <a:r>
              <a:rPr lang="de-DE" altLang="de-DE" dirty="0" smtClean="0"/>
              <a:t>/cm</a:t>
            </a:r>
            <a:r>
              <a:rPr lang="de-DE" altLang="de-DE" baseline="30000" dirty="0" smtClean="0"/>
              <a:t>2 </a:t>
            </a:r>
            <a:endParaRPr lang="de-DE" altLang="de-DE" dirty="0" smtClean="0"/>
          </a:p>
          <a:p>
            <a:pPr lvl="1"/>
            <a:r>
              <a:rPr lang="de-DE" altLang="de-DE" dirty="0" err="1" smtClean="0"/>
              <a:t>Effective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e.g. O(10</a:t>
            </a:r>
            <a:r>
              <a:rPr lang="de-DE" altLang="de-DE" baseline="30000" dirty="0" smtClean="0"/>
              <a:t>15</a:t>
            </a:r>
            <a:r>
              <a:rPr lang="de-DE" altLang="de-DE" dirty="0" smtClean="0"/>
              <a:t>) </a:t>
            </a:r>
            <a:r>
              <a:rPr lang="de-DE" altLang="de-DE" dirty="0" err="1" smtClean="0"/>
              <a:t>atoms</a:t>
            </a:r>
            <a:r>
              <a:rPr lang="de-DE" altLang="de-DE" dirty="0" smtClean="0"/>
              <a:t>/cm</a:t>
            </a:r>
            <a:r>
              <a:rPr lang="de-DE" altLang="de-DE" baseline="30000" dirty="0" smtClean="0"/>
              <a:t>2  </a:t>
            </a:r>
            <a:r>
              <a:rPr lang="de-DE" altLang="de-DE" dirty="0" smtClean="0"/>
              <a:t>at large </a:t>
            </a:r>
            <a:r>
              <a:rPr lang="de-DE" altLang="de-DE" dirty="0" err="1" smtClean="0"/>
              <a:t>distances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from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nozzle</a:t>
            </a:r>
            <a:r>
              <a:rPr lang="de-DE" altLang="de-DE" dirty="0" smtClean="0"/>
              <a:t>, i.e. 2 m</a:t>
            </a:r>
          </a:p>
          <a:p>
            <a:pPr lvl="1"/>
            <a:r>
              <a:rPr lang="de-DE" altLang="de-DE" dirty="0" smtClean="0"/>
              <a:t>Target beam </a:t>
            </a:r>
            <a:r>
              <a:rPr lang="de-DE" altLang="de-DE" dirty="0" err="1" smtClean="0"/>
              <a:t>shaping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lower</a:t>
            </a:r>
            <a:r>
              <a:rPr lang="de-DE" altLang="de-DE" dirty="0" smtClean="0"/>
              <a:t> gas </a:t>
            </a:r>
            <a:r>
              <a:rPr lang="de-DE" altLang="de-DE" dirty="0" err="1" smtClean="0"/>
              <a:t>load</a:t>
            </a:r>
            <a:r>
              <a:rPr lang="de-DE" altLang="de-DE" dirty="0" smtClean="0"/>
              <a:t> at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interaction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point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use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collimators</a:t>
            </a:r>
            <a:endParaRPr lang="de-DE" altLang="de-DE" dirty="0" smtClean="0"/>
          </a:p>
          <a:p>
            <a:pPr lvl="1"/>
            <a:r>
              <a:rPr lang="de-DE" altLang="de-DE" dirty="0" err="1" smtClean="0"/>
              <a:t>Well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defined</a:t>
            </a:r>
            <a:r>
              <a:rPr lang="de-DE" altLang="de-DE" dirty="0" smtClean="0"/>
              <a:t> beam </a:t>
            </a:r>
            <a:r>
              <a:rPr lang="de-DE" altLang="de-DE" dirty="0" err="1" smtClean="0"/>
              <a:t>shape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even</a:t>
            </a:r>
            <a:r>
              <a:rPr lang="de-DE" altLang="de-DE" dirty="0" smtClean="0"/>
              <a:t> at large </a:t>
            </a:r>
            <a:r>
              <a:rPr lang="de-DE" altLang="de-DE" dirty="0" err="1" smtClean="0"/>
              <a:t>distances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Target beam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time </a:t>
            </a:r>
            <a:r>
              <a:rPr lang="de-DE" altLang="de-DE" dirty="0" err="1" smtClean="0"/>
              <a:t>structure</a:t>
            </a:r>
            <a:r>
              <a:rPr lang="de-DE" altLang="de-DE" dirty="0" smtClean="0"/>
              <a:t> </a:t>
            </a:r>
          </a:p>
          <a:p>
            <a:pPr lvl="1"/>
            <a:r>
              <a:rPr lang="de-DE" altLang="de-DE" dirty="0" smtClean="0"/>
              <a:t>Target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variation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possible</a:t>
            </a:r>
            <a:r>
              <a:rPr lang="de-DE" altLang="de-DE" dirty="0" smtClean="0"/>
              <a:t> (time </a:t>
            </a:r>
            <a:r>
              <a:rPr lang="de-DE" altLang="de-DE" dirty="0" err="1" smtClean="0"/>
              <a:t>structure</a:t>
            </a:r>
            <a:r>
              <a:rPr lang="de-DE" altLang="de-DE" dirty="0" smtClean="0"/>
              <a:t>)</a:t>
            </a:r>
          </a:p>
          <a:p>
            <a:pPr lvl="1"/>
            <a:r>
              <a:rPr lang="de-DE" altLang="de-DE" dirty="0" smtClean="0"/>
              <a:t>More </a:t>
            </a:r>
            <a:r>
              <a:rPr lang="de-DE" altLang="de-DE" dirty="0" err="1" smtClean="0"/>
              <a:t>complex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larger </a:t>
            </a:r>
            <a:r>
              <a:rPr lang="de-DE" altLang="de-DE" dirty="0" err="1" smtClean="0"/>
              <a:t>target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generator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size</a:t>
            </a:r>
            <a:endParaRPr lang="de-DE" altLang="de-DE" dirty="0" smtClean="0"/>
          </a:p>
        </p:txBody>
      </p:sp>
      <p:sp>
        <p:nvSpPr>
          <p:cNvPr id="48132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2988" r="42091" b="32768"/>
          <a:stretch>
            <a:fillRect/>
          </a:stretch>
        </p:blipFill>
        <p:spPr bwMode="auto">
          <a:xfrm>
            <a:off x="7972425" y="2376488"/>
            <a:ext cx="117157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ußzeilenplatzhalt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49155" name="Picture 32" descr="Ikp Pyramide5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33"/>
          <p:cNvSpPr>
            <a:spLocks noChangeArrowheads="1"/>
          </p:cNvSpPr>
          <p:nvPr/>
        </p:nvSpPr>
        <p:spPr bwMode="auto">
          <a:xfrm>
            <a:off x="204788" y="981075"/>
            <a:ext cx="79962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chemeClr val="bg1"/>
                </a:solidFill>
              </a:rPr>
              <a:t>Thank you very much....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Production of Gas, Cluster and Pellet Beams</a:t>
            </a:r>
          </a:p>
        </p:txBody>
      </p:sp>
      <p:sp>
        <p:nvSpPr>
          <p:cNvPr id="7171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7172" name="Grafik 4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700808"/>
            <a:ext cx="9086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hteck 28"/>
          <p:cNvSpPr/>
          <p:nvPr/>
        </p:nvSpPr>
        <p:spPr>
          <a:xfrm>
            <a:off x="7620108" y="4005064"/>
            <a:ext cx="216024" cy="37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7693200" y="2420888"/>
            <a:ext cx="45719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7707600" y="2420888"/>
            <a:ext cx="22859" cy="1872208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8" name="Gerade Verbindung mit Pfeil 7167"/>
          <p:cNvCxnSpPr/>
          <p:nvPr/>
        </p:nvCxnSpPr>
        <p:spPr>
          <a:xfrm>
            <a:off x="8098133" y="1772816"/>
            <a:ext cx="0" cy="36004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Erzeugung von </a:t>
            </a:r>
            <a:r>
              <a:rPr lang="en-US" smtClean="0">
                <a:latin typeface="Symbol" pitchFamily="18" charset="2"/>
              </a:rPr>
              <a:t>h</a:t>
            </a:r>
            <a:r>
              <a:rPr lang="en-US" smtClean="0"/>
              <a:t>-Mesonen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First Cluster Beams (03.12.2015!) </a:t>
            </a: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29700" name="Textfeld 2"/>
          <p:cNvSpPr txBox="1">
            <a:spLocks noChangeArrowheads="1"/>
          </p:cNvSpPr>
          <p:nvPr/>
        </p:nvSpPr>
        <p:spPr bwMode="auto">
          <a:xfrm>
            <a:off x="5268913" y="6526213"/>
            <a:ext cx="1152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>
                <a:solidFill>
                  <a:srgbClr val="FFFF00"/>
                </a:solidFill>
              </a:rPr>
              <a:t>skimmer</a:t>
            </a:r>
          </a:p>
        </p:txBody>
      </p:sp>
      <p:pic>
        <p:nvPicPr>
          <p:cNvPr id="2970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5038"/>
            <a:ext cx="4418013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44196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feld 2"/>
          <p:cNvSpPr txBox="1">
            <a:spLocks noChangeArrowheads="1"/>
          </p:cNvSpPr>
          <p:nvPr/>
        </p:nvSpPr>
        <p:spPr bwMode="auto">
          <a:xfrm>
            <a:off x="2555875" y="2781300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FFFF00"/>
                </a:solidFill>
              </a:rPr>
              <a:t>Cluster beam</a:t>
            </a:r>
          </a:p>
        </p:txBody>
      </p:sp>
      <p:sp>
        <p:nvSpPr>
          <p:cNvPr id="29704" name="Textfeld 2"/>
          <p:cNvSpPr txBox="1">
            <a:spLocks noChangeArrowheads="1"/>
          </p:cNvSpPr>
          <p:nvPr/>
        </p:nvSpPr>
        <p:spPr bwMode="auto">
          <a:xfrm>
            <a:off x="2708275" y="4818063"/>
            <a:ext cx="1584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>
                <a:solidFill>
                  <a:srgbClr val="FFFF00"/>
                </a:solidFill>
              </a:rPr>
              <a:t>Skimmer tip</a:t>
            </a:r>
          </a:p>
        </p:txBody>
      </p:sp>
      <p:sp>
        <p:nvSpPr>
          <p:cNvPr id="29705" name="Textfeld 2"/>
          <p:cNvSpPr txBox="1">
            <a:spLocks noChangeArrowheads="1"/>
          </p:cNvSpPr>
          <p:nvPr/>
        </p:nvSpPr>
        <p:spPr bwMode="auto">
          <a:xfrm>
            <a:off x="5748338" y="1849438"/>
            <a:ext cx="2209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/>
              <a:t>T = 22 K, p = 17 bar</a:t>
            </a:r>
          </a:p>
        </p:txBody>
      </p:sp>
      <p:sp>
        <p:nvSpPr>
          <p:cNvPr id="29706" name="Textfeld 2"/>
          <p:cNvSpPr txBox="1">
            <a:spLocks noChangeArrowheads="1"/>
          </p:cNvSpPr>
          <p:nvPr/>
        </p:nvSpPr>
        <p:spPr bwMode="auto">
          <a:xfrm>
            <a:off x="1212850" y="186690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/>
              <a:t>T = 22 K, p = 16 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Mechanical Adjustments</a:t>
            </a:r>
          </a:p>
        </p:txBody>
      </p:sp>
      <p:sp>
        <p:nvSpPr>
          <p:cNvPr id="24580" name="Rectangle 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Both skimmers can be moved during operation</a:t>
            </a:r>
          </a:p>
          <a:p>
            <a:pPr lvl="1" eaLnBrk="1" hangingPunct="1"/>
            <a:r>
              <a:rPr lang="de-DE" altLang="de-DE" smtClean="0"/>
              <a:t>Alignment of the target beam in the scattering chamber</a:t>
            </a:r>
          </a:p>
          <a:p>
            <a:pPr eaLnBrk="1" hangingPunct="1"/>
            <a:r>
              <a:rPr lang="de-DE" altLang="de-DE" smtClean="0"/>
              <a:t>The complete nozzle setup can be tilted relative to the (fixed) skimmer</a:t>
            </a:r>
          </a:p>
          <a:p>
            <a:pPr lvl="1" eaLnBrk="1" hangingPunct="1"/>
            <a:r>
              <a:rPr lang="de-DE" altLang="de-DE" smtClean="0"/>
              <a:t>Selection of the high-density cluster core</a:t>
            </a: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36975"/>
            <a:ext cx="3944937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2987675" y="4164013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skimmer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6804025" y="3933825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skimmer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 rot="-5400000">
            <a:off x="-397669" y="4799807"/>
            <a:ext cx="1512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nozzle     (not visible)</a:t>
            </a:r>
          </a:p>
        </p:txBody>
      </p:sp>
      <p:pic>
        <p:nvPicPr>
          <p:cNvPr id="24585" name="Picture 11" descr="20110824_19K_18_4bar_sw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933825"/>
            <a:ext cx="33178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3203575" y="4379913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>
                <a:solidFill>
                  <a:schemeClr val="bg1"/>
                </a:solidFill>
              </a:rPr>
              <a:t>skimmer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Mechanical Adjustments</a:t>
            </a:r>
          </a:p>
        </p:txBody>
      </p:sp>
      <p:pic>
        <p:nvPicPr>
          <p:cNvPr id="25603" name="Inhaltsplatzhalter 4" descr="Bildschirmausschnitt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88" y="2089150"/>
            <a:ext cx="7996237" cy="3468688"/>
          </a:xfrm>
        </p:spPr>
      </p:pic>
      <p:sp>
        <p:nvSpPr>
          <p:cNvPr id="2560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29000"/>
            <a:ext cx="650557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Recent Results on Cluster Beams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/>
              <a:t>Studies on </a:t>
            </a:r>
            <a:r>
              <a:rPr lang="de-DE" altLang="de-DE" dirty="0" err="1" smtClean="0"/>
              <a:t>cluster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mass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distributions</a:t>
            </a:r>
            <a:r>
              <a:rPr lang="de-DE" altLang="de-DE" dirty="0" smtClean="0"/>
              <a:t> </a:t>
            </a:r>
            <a:r>
              <a:rPr lang="de-DE" altLang="de-DE" sz="1600" dirty="0" smtClean="0"/>
              <a:t>(</a:t>
            </a:r>
            <a:r>
              <a:rPr lang="de-DE" altLang="de-DE" sz="1600" dirty="0" err="1" smtClean="0"/>
              <a:t>here</a:t>
            </a:r>
            <a:r>
              <a:rPr lang="de-DE" altLang="de-DE" sz="1600" dirty="0" smtClean="0"/>
              <a:t>: hydrogen in </a:t>
            </a:r>
            <a:r>
              <a:rPr lang="de-DE" altLang="de-DE" sz="1600" dirty="0" err="1" smtClean="0"/>
              <a:t>gaseous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phase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before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entering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the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nozzle</a:t>
            </a:r>
            <a:r>
              <a:rPr lang="de-DE" altLang="de-DE" sz="1600" dirty="0" smtClean="0"/>
              <a:t>)</a:t>
            </a:r>
          </a:p>
          <a:p>
            <a:pPr>
              <a:defRPr/>
            </a:pPr>
            <a:r>
              <a:rPr lang="de-DE" altLang="de-DE" dirty="0" smtClean="0"/>
              <a:t>Cluster beam </a:t>
            </a:r>
            <a:r>
              <a:rPr lang="de-DE" altLang="de-DE" dirty="0" err="1" smtClean="0"/>
              <a:t>mass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distribution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described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well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by</a:t>
            </a:r>
            <a:r>
              <a:rPr lang="de-DE" altLang="de-DE" dirty="0" smtClean="0"/>
              <a:t> log-normal </a:t>
            </a:r>
            <a:r>
              <a:rPr lang="de-DE" altLang="de-DE" dirty="0" err="1" smtClean="0"/>
              <a:t>distribution</a:t>
            </a:r>
            <a:endParaRPr lang="de-DE" altLang="de-DE" dirty="0" smtClean="0"/>
          </a:p>
          <a:p>
            <a:pPr>
              <a:defRPr/>
            </a:pPr>
            <a:endParaRPr lang="de-DE" altLang="de-DE" dirty="0"/>
          </a:p>
          <a:p>
            <a:pPr marL="0" indent="0">
              <a:buFontTx/>
              <a:buNone/>
              <a:defRPr/>
            </a:pPr>
            <a:endParaRPr lang="de-DE" altLang="de-DE" dirty="0" smtClean="0"/>
          </a:p>
        </p:txBody>
      </p:sp>
      <p:sp>
        <p:nvSpPr>
          <p:cNvPr id="3379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33798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418013"/>
            <a:ext cx="30956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feld 3"/>
          <p:cNvSpPr txBox="1">
            <a:spLocks noChangeArrowheads="1"/>
          </p:cNvSpPr>
          <p:nvPr/>
        </p:nvSpPr>
        <p:spPr bwMode="auto">
          <a:xfrm rot="-1588351">
            <a:off x="6313488" y="5408613"/>
            <a:ext cx="2808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b="1">
                <a:solidFill>
                  <a:srgbClr val="FF0000"/>
                </a:solidFill>
              </a:rPr>
              <a:t>Esperanza Köhler, PhD thesis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44035" name="Picture 3" descr="Panda_TDR_Pellet1.jpg"/>
          <p:cNvPicPr>
            <a:picLocks noChangeAspect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02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From the Prototype to PANDA</a:t>
            </a:r>
          </a:p>
        </p:txBody>
      </p:sp>
      <p:pic>
        <p:nvPicPr>
          <p:cNvPr id="44037" name="Picture 3" descr="image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38671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12"/>
          <p:cNvSpPr>
            <a:spLocks noChangeArrowheads="1"/>
          </p:cNvSpPr>
          <p:nvPr/>
        </p:nvSpPr>
        <p:spPr bwMode="auto">
          <a:xfrm>
            <a:off x="4140200" y="2925763"/>
            <a:ext cx="460851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Optimization and design studies on the pellet generator in progress </a:t>
            </a:r>
            <a:r>
              <a:rPr lang="de-DE" altLang="de-DE" sz="1800"/>
              <a:t>(ITEP)</a:t>
            </a:r>
          </a:p>
          <a:p>
            <a:pPr eaLnBrk="1" hangingPunct="1"/>
            <a:r>
              <a:rPr lang="de-DE" altLang="de-DE"/>
              <a:t>Design of the pellet tracking is fixed and will be build up and optimized</a:t>
            </a:r>
          </a:p>
          <a:p>
            <a:pPr eaLnBrk="1" hangingPunct="1">
              <a:buFontTx/>
              <a:buNone/>
            </a:pPr>
            <a:r>
              <a:rPr lang="de-DE" altLang="de-DE" sz="1800"/>
              <a:t>	(Univ. Uppsala)</a:t>
            </a:r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altLang="de-DE" smtClean="0"/>
              <a:t>Expected Target Parameters at PANDA</a:t>
            </a:r>
          </a:p>
        </p:txBody>
      </p:sp>
      <p:graphicFrame>
        <p:nvGraphicFramePr>
          <p:cNvPr id="390448" name="Group 304"/>
          <p:cNvGraphicFramePr>
            <a:graphicFrameLocks noGrp="1"/>
          </p:cNvGraphicFramePr>
          <p:nvPr/>
        </p:nvGraphicFramePr>
        <p:xfrm>
          <a:off x="250825" y="1916113"/>
          <a:ext cx="8137525" cy="4105278"/>
        </p:xfrm>
        <a:graphic>
          <a:graphicData uri="http://schemas.openxmlformats.org/drawingml/2006/table">
            <a:tbl>
              <a:tblPr/>
              <a:tblGrid>
                <a:gridCol w="2454275"/>
                <a:gridCol w="1928813"/>
                <a:gridCol w="1928812"/>
                <a:gridCol w="1825625"/>
              </a:tblGrid>
              <a:tr h="41751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Cluster 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Pellet 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50482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PTR mode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(tracking)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PHL mode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(high luminosity)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Effective target thickness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 1x10</a:t>
                      </a:r>
                      <a:r>
                        <a:rPr kumimoji="0" lang="de-DE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 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at./cm</a:t>
                      </a:r>
                      <a:r>
                        <a:rPr kumimoji="0" lang="de-DE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≤ 2x10</a:t>
                      </a:r>
                      <a:r>
                        <a:rPr kumimoji="0" lang="de-DE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15 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at./cm</a:t>
                      </a:r>
                      <a:r>
                        <a:rPr kumimoji="0" lang="de-DE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 4x10</a:t>
                      </a:r>
                      <a:r>
                        <a:rPr kumimoji="0" lang="de-DE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at./cm</a:t>
                      </a:r>
                      <a:r>
                        <a:rPr kumimoji="0" lang="de-DE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Cluster/Pellet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nm - 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Ø ≥ 20 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Ø ≤ 15 µm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Cluster/Pellet frequency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Continuous beam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≈ 15 k plt/s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 150 k plt/s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Target stream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 mm x 12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Ø ≈ 3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Ø ≤ 3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Average dist.between cluster/pellets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≤  10 µm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 4 mm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&lt;&lt; 4 mm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beam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Ø ≤ 1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Ø</a:t>
                      </a:r>
                      <a:r>
                        <a:rPr kumimoji="0" lang="de-DE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vertical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≥ 3.5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Ø</a:t>
                      </a:r>
                      <a:r>
                        <a:rPr kumimoji="0" lang="de-DE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vertical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 ≤ 3.5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Average no. of cluster/pellets in p beam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 10</a:t>
                      </a:r>
                      <a:r>
                        <a:rPr kumimoji="0" lang="de-DE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≈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≈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109" name="Line 51"/>
          <p:cNvSpPr>
            <a:spLocks noChangeShapeType="1"/>
          </p:cNvSpPr>
          <p:nvPr/>
        </p:nvSpPr>
        <p:spPr bwMode="auto">
          <a:xfrm>
            <a:off x="1835150" y="5734050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5110" name="Line 296"/>
          <p:cNvSpPr>
            <a:spLocks noChangeShapeType="1"/>
          </p:cNvSpPr>
          <p:nvPr/>
        </p:nvSpPr>
        <p:spPr bwMode="auto">
          <a:xfrm>
            <a:off x="323850" y="5084763"/>
            <a:ext cx="1444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feld 7174"/>
          <p:cNvSpPr txBox="1"/>
          <p:nvPr/>
        </p:nvSpPr>
        <p:spPr>
          <a:xfrm rot="16200000">
            <a:off x="456958" y="5169975"/>
            <a:ext cx="856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dN</a:t>
            </a:r>
            <a:r>
              <a:rPr lang="de-DE" sz="1400" dirty="0" smtClean="0"/>
              <a:t>/</a:t>
            </a:r>
            <a:r>
              <a:rPr lang="de-DE" sz="1400" dirty="0" err="1" smtClean="0"/>
              <a:t>dm</a:t>
            </a:r>
            <a:endParaRPr lang="de-DE" sz="1400" dirty="0"/>
          </a:p>
        </p:txBody>
      </p:sp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Production of Gas, Cluster and Pellet Beams</a:t>
            </a:r>
          </a:p>
        </p:txBody>
      </p:sp>
      <p:sp>
        <p:nvSpPr>
          <p:cNvPr id="7171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7172" name="Grafik 4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700808"/>
            <a:ext cx="9086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ihandform 10"/>
          <p:cNvSpPr/>
          <p:nvPr/>
        </p:nvSpPr>
        <p:spPr>
          <a:xfrm>
            <a:off x="1039091" y="4880797"/>
            <a:ext cx="7422078" cy="1018124"/>
          </a:xfrm>
          <a:custGeom>
            <a:avLst/>
            <a:gdLst>
              <a:gd name="connsiteX0" fmla="*/ 0 w 7422078"/>
              <a:gd name="connsiteY0" fmla="*/ 920338 h 1018124"/>
              <a:gd name="connsiteX1" fmla="*/ 1371600 w 7422078"/>
              <a:gd name="connsiteY1" fmla="*/ 932213 h 1018124"/>
              <a:gd name="connsiteX2" fmla="*/ 3705101 w 7422078"/>
              <a:gd name="connsiteY2" fmla="*/ 0 h 1018124"/>
              <a:gd name="connsiteX3" fmla="*/ 6050478 w 7422078"/>
              <a:gd name="connsiteY3" fmla="*/ 926276 h 1018124"/>
              <a:gd name="connsiteX4" fmla="*/ 7422078 w 7422078"/>
              <a:gd name="connsiteY4" fmla="*/ 920338 h 101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2078" h="1018124">
                <a:moveTo>
                  <a:pt x="0" y="920338"/>
                </a:moveTo>
                <a:cubicBezTo>
                  <a:pt x="377041" y="1002970"/>
                  <a:pt x="754083" y="1085603"/>
                  <a:pt x="1371600" y="932213"/>
                </a:cubicBezTo>
                <a:cubicBezTo>
                  <a:pt x="1989117" y="778823"/>
                  <a:pt x="2925288" y="990"/>
                  <a:pt x="3705101" y="0"/>
                </a:cubicBezTo>
                <a:cubicBezTo>
                  <a:pt x="4484914" y="-990"/>
                  <a:pt x="5430982" y="772886"/>
                  <a:pt x="6050478" y="926276"/>
                </a:cubicBezTo>
                <a:cubicBezTo>
                  <a:pt x="6669974" y="1079666"/>
                  <a:pt x="7046026" y="1000002"/>
                  <a:pt x="7422078" y="920338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1039091" y="4970283"/>
            <a:ext cx="724597" cy="92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039091" y="4748808"/>
            <a:ext cx="0" cy="115011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7735835" y="4985289"/>
            <a:ext cx="724597" cy="92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1043608" y="5906387"/>
            <a:ext cx="770485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1763688" y="4970283"/>
            <a:ext cx="0" cy="9286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7524328" y="4977749"/>
            <a:ext cx="0" cy="92863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7620108" y="4005064"/>
            <a:ext cx="216024" cy="37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7693200" y="2420888"/>
            <a:ext cx="45719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7707600" y="2420888"/>
            <a:ext cx="22859" cy="1872208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8" name="Gerade Verbindung mit Pfeil 7167"/>
          <p:cNvCxnSpPr/>
          <p:nvPr/>
        </p:nvCxnSpPr>
        <p:spPr>
          <a:xfrm>
            <a:off x="8098133" y="1772816"/>
            <a:ext cx="0" cy="36004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3" name="Gerade Verbindung 7172"/>
          <p:cNvCxnSpPr/>
          <p:nvPr/>
        </p:nvCxnSpPr>
        <p:spPr>
          <a:xfrm>
            <a:off x="1763688" y="5733256"/>
            <a:ext cx="0" cy="16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7524328" y="5733256"/>
            <a:ext cx="0" cy="16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2483768" y="5733256"/>
            <a:ext cx="0" cy="16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3203848" y="5733256"/>
            <a:ext cx="0" cy="16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3923928" y="5733256"/>
            <a:ext cx="0" cy="16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4644008" y="5733256"/>
            <a:ext cx="0" cy="16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5364088" y="5733256"/>
            <a:ext cx="0" cy="16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>
            <a:off x="6084168" y="5733256"/>
            <a:ext cx="0" cy="16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6804248" y="5733256"/>
            <a:ext cx="0" cy="16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feld 7173"/>
          <p:cNvSpPr txBox="1"/>
          <p:nvPr/>
        </p:nvSpPr>
        <p:spPr>
          <a:xfrm>
            <a:off x="1475656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0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164288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16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2195736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2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2915816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4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3635896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6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4355976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8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076056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10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5796136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12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6516216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14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7524328" y="5877272"/>
            <a:ext cx="161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 smtClean="0"/>
              <a:t>Mass</a:t>
            </a:r>
            <a:r>
              <a:rPr lang="de-DE" sz="1400" dirty="0" smtClean="0"/>
              <a:t> </a:t>
            </a:r>
            <a:r>
              <a:rPr lang="de-DE" sz="1400" dirty="0" err="1" smtClean="0"/>
              <a:t>distribution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609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8195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pic>
        <p:nvPicPr>
          <p:cNvPr id="8196" name="Grafik 4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7777163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3068638"/>
            <a:ext cx="7996237" cy="647700"/>
          </a:xfrm>
        </p:spPr>
        <p:txBody>
          <a:bodyPr/>
          <a:lstStyle/>
          <a:p>
            <a:pPr eaLnBrk="1" hangingPunct="1"/>
            <a:r>
              <a:rPr lang="de-DE" altLang="de-DE" smtClean="0"/>
              <a:t>	</a:t>
            </a:r>
            <a:r>
              <a:rPr lang="de-DE" altLang="de-DE" b="1" smtClean="0"/>
              <a:t>Gas Jet Beams</a:t>
            </a:r>
            <a:r>
              <a:rPr lang="de-DE" altLang="de-DE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nozzlem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4827588"/>
            <a:ext cx="183673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Production of Gas-Jet Beams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Expansion of gas through Laval nozzles into vacuum</a:t>
            </a:r>
          </a:p>
          <a:p>
            <a:pPr eaLnBrk="1" hangingPunct="1"/>
            <a:r>
              <a:rPr lang="de-DE" altLang="de-DE" smtClean="0"/>
              <a:t>Production of supersonic jets</a:t>
            </a:r>
          </a:p>
          <a:p>
            <a:pPr eaLnBrk="1" hangingPunct="1"/>
            <a:r>
              <a:rPr lang="de-DE" altLang="de-DE" smtClean="0"/>
              <a:t>High target thickness directly behind nozzle</a:t>
            </a:r>
          </a:p>
          <a:p>
            <a:pPr lvl="1" eaLnBrk="1" hangingPunct="1"/>
            <a:r>
              <a:rPr lang="de-DE" altLang="de-DE" smtClean="0"/>
              <a:t>E.g. 10</a:t>
            </a:r>
            <a:r>
              <a:rPr lang="de-DE" altLang="de-DE" baseline="30000" smtClean="0"/>
              <a:t>19</a:t>
            </a:r>
            <a:r>
              <a:rPr lang="de-DE" altLang="de-DE" smtClean="0"/>
              <a:t> atoms/cm</a:t>
            </a:r>
            <a:r>
              <a:rPr lang="de-DE" altLang="de-DE" baseline="30000" smtClean="0"/>
              <a:t>3</a:t>
            </a:r>
          </a:p>
          <a:p>
            <a:pPr lvl="1" eaLnBrk="1" hangingPunct="1"/>
            <a:r>
              <a:rPr lang="de-DE" altLang="de-DE" smtClean="0"/>
              <a:t>Formation of typical node structure</a:t>
            </a:r>
          </a:p>
          <a:p>
            <a:pPr eaLnBrk="1" hangingPunct="1"/>
            <a:r>
              <a:rPr lang="de-DE" altLang="de-DE" smtClean="0"/>
              <a:t>But:</a:t>
            </a:r>
          </a:p>
          <a:p>
            <a:pPr lvl="1" eaLnBrk="1" hangingPunct="1"/>
            <a:r>
              <a:rPr lang="de-DE" altLang="de-DE" smtClean="0"/>
              <a:t>Target thickness decreases rapidly with distance from nozzle</a:t>
            </a:r>
          </a:p>
          <a:p>
            <a:pPr lvl="1" eaLnBrk="1" hangingPunct="1"/>
            <a:r>
              <a:rPr lang="de-DE" altLang="de-DE" smtClean="0"/>
              <a:t>Gas beam strongly expands in lateral direction</a:t>
            </a:r>
          </a:p>
          <a:p>
            <a:pPr lvl="1" eaLnBrk="1" hangingPunct="1"/>
            <a:r>
              <a:rPr lang="de-DE" altLang="de-DE" smtClean="0"/>
              <a:t>High pumping speeds required</a:t>
            </a:r>
          </a:p>
          <a:p>
            <a:pPr eaLnBrk="1" hangingPunct="1"/>
            <a:endParaRPr lang="de-DE" altLang="de-DE" smtClean="0"/>
          </a:p>
        </p:txBody>
      </p:sp>
      <p:pic>
        <p:nvPicPr>
          <p:cNvPr id="1024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260975"/>
            <a:ext cx="136842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Grafik 1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2205038"/>
            <a:ext cx="122078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Gas Jet Beams</a:t>
            </a:r>
          </a:p>
        </p:txBody>
      </p:sp>
      <p:pic>
        <p:nvPicPr>
          <p:cNvPr id="11267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463" y="1931988"/>
            <a:ext cx="6134100" cy="4089400"/>
          </a:xfrm>
        </p:spPr>
      </p:pic>
      <p:sp>
        <p:nvSpPr>
          <p:cNvPr id="1126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mtClean="0">
                <a:solidFill>
                  <a:schemeClr val="bg1"/>
                </a:solidFill>
              </a:rPr>
              <a:t>Erzeugung von </a:t>
            </a:r>
            <a:r>
              <a:rPr lang="en-US" altLang="de-DE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altLang="de-DE" smtClean="0">
                <a:solidFill>
                  <a:schemeClr val="bg1"/>
                </a:solidFill>
              </a:rPr>
              <a:t>-Mesonen</a:t>
            </a:r>
          </a:p>
        </p:txBody>
      </p:sp>
      <p:sp>
        <p:nvSpPr>
          <p:cNvPr id="11269" name="Textfeld 5"/>
          <p:cNvSpPr txBox="1">
            <a:spLocks noChangeArrowheads="1"/>
          </p:cNvSpPr>
          <p:nvPr/>
        </p:nvSpPr>
        <p:spPr bwMode="auto">
          <a:xfrm>
            <a:off x="5580063" y="1052513"/>
            <a:ext cx="2520950" cy="9239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Argon (293 K, 17 bar)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/>
              <a:t>Nozzle</a:t>
            </a:r>
            <a:r>
              <a:rPr lang="de-DE" altLang="de-DE" sz="1800" dirty="0"/>
              <a:t>:	</a:t>
            </a:r>
            <a:r>
              <a:rPr lang="de-DE" altLang="de-DE" sz="1800" dirty="0" err="1" smtClean="0"/>
              <a:t>d</a:t>
            </a:r>
            <a:r>
              <a:rPr lang="de-DE" altLang="de-DE" sz="1800" baseline="-25000" dirty="0" err="1" smtClean="0"/>
              <a:t>min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= 0.5 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	</a:t>
            </a:r>
            <a:r>
              <a:rPr lang="de-DE" altLang="de-DE" sz="1800" dirty="0" err="1"/>
              <a:t>d</a:t>
            </a:r>
            <a:r>
              <a:rPr lang="de-DE" altLang="de-DE" sz="1800" baseline="-25000" dirty="0" err="1" smtClean="0"/>
              <a:t>out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= 1.0 mm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6948264" y="3429000"/>
            <a:ext cx="900100" cy="1368152"/>
            <a:chOff x="6948264" y="2852936"/>
            <a:chExt cx="900100" cy="1368152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6948264" y="2924944"/>
              <a:ext cx="396044" cy="1215752"/>
              <a:chOff x="6948264" y="2924944"/>
              <a:chExt cx="396044" cy="1215752"/>
            </a:xfrm>
          </p:grpSpPr>
          <p:cxnSp>
            <p:nvCxnSpPr>
              <p:cNvPr id="10" name="Gerade Verbindung 9"/>
              <p:cNvCxnSpPr/>
              <p:nvPr/>
            </p:nvCxnSpPr>
            <p:spPr>
              <a:xfrm>
                <a:off x="6948264" y="2924944"/>
                <a:ext cx="396044" cy="936104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16"/>
              <p:cNvCxnSpPr/>
              <p:nvPr/>
            </p:nvCxnSpPr>
            <p:spPr>
              <a:xfrm flipV="1">
                <a:off x="7146286" y="3861048"/>
                <a:ext cx="198022" cy="27964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Gerade Verbindung 22"/>
            <p:cNvCxnSpPr/>
            <p:nvPr/>
          </p:nvCxnSpPr>
          <p:spPr>
            <a:xfrm>
              <a:off x="7452320" y="2924944"/>
              <a:ext cx="396044" cy="936104"/>
            </a:xfrm>
            <a:prstGeom prst="line">
              <a:avLst/>
            </a:prstGeom>
            <a:ln w="50800"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flipV="1">
              <a:off x="7452320" y="3861048"/>
              <a:ext cx="198022" cy="279648"/>
            </a:xfrm>
            <a:prstGeom prst="line">
              <a:avLst/>
            </a:prstGeom>
            <a:ln w="50800">
              <a:solidFill>
                <a:schemeClr val="tx1"/>
              </a:solidFill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/>
            <p:cNvSpPr/>
            <p:nvPr/>
          </p:nvSpPr>
          <p:spPr>
            <a:xfrm>
              <a:off x="6948264" y="2852936"/>
              <a:ext cx="900100" cy="14401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146286" y="4077072"/>
              <a:ext cx="504056" cy="14401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7313194" y="3816000"/>
              <a:ext cx="162000" cy="7200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7704348" y="42210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 err="1"/>
              <a:t>d</a:t>
            </a:r>
            <a:r>
              <a:rPr lang="de-DE" altLang="de-DE" baseline="-25000" dirty="0" err="1"/>
              <a:t>min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7856748" y="32129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 err="1" smtClean="0"/>
              <a:t>d</a:t>
            </a:r>
            <a:r>
              <a:rPr lang="de-DE" altLang="de-DE" baseline="-25000" dirty="0" err="1" smtClean="0"/>
              <a:t>max</a:t>
            </a:r>
            <a:endParaRPr lang="de-DE" dirty="0"/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7394400" y="3068960"/>
            <a:ext cx="22874" cy="1944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27" idx="4"/>
          </p:cNvCxnSpPr>
          <p:nvPr/>
        </p:nvCxnSpPr>
        <p:spPr>
          <a:xfrm flipV="1">
            <a:off x="7394194" y="3068960"/>
            <a:ext cx="310154" cy="1395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27" idx="0"/>
          </p:cNvCxnSpPr>
          <p:nvPr/>
        </p:nvCxnSpPr>
        <p:spPr>
          <a:xfrm flipH="1" flipV="1">
            <a:off x="7115154" y="3068960"/>
            <a:ext cx="279040" cy="1323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>
            <a:stCxn id="27" idx="0"/>
          </p:cNvCxnSpPr>
          <p:nvPr/>
        </p:nvCxnSpPr>
        <p:spPr>
          <a:xfrm flipH="1">
            <a:off x="7236296" y="4392064"/>
            <a:ext cx="157898" cy="62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7399717" y="4392064"/>
            <a:ext cx="140324" cy="62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U_02weißPPT2003">
  <a:themeElements>
    <a:clrScheme name="WWU_02weißPPT2003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66FF"/>
      </a:folHlink>
    </a:clrScheme>
    <a:fontScheme name="WWU_02weißPPT200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WU_02weißPPT20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WU_02weißPPT20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WU_02weißPPT200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WWU_02weißPPT2003</Template>
  <TotalTime>0</TotalTime>
  <Words>1638</Words>
  <Application>Microsoft Office PowerPoint</Application>
  <PresentationFormat>Bildschirmpräsentation (4:3)</PresentationFormat>
  <Paragraphs>361</Paragraphs>
  <Slides>46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7" baseType="lpstr">
      <vt:lpstr>WWU_02weißPPT2003</vt:lpstr>
      <vt:lpstr>Gases, Clusters and Pellets: Jet Targets for Accelerator Experiments             New  Vistas in Low-Energy Precision Physics (LEPP) Kupferbergterrasse Mainz, April 4-7, 2016</vt:lpstr>
      <vt:lpstr>Typical Requirements on Internal Targets</vt:lpstr>
      <vt:lpstr>Typical Requirements on Internal Targets</vt:lpstr>
      <vt:lpstr>Production of Gas, Cluster and Pellet Beams</vt:lpstr>
      <vt:lpstr>Production of Gas, Cluster and Pellet Beams</vt:lpstr>
      <vt:lpstr>PowerPoint-Präsentation</vt:lpstr>
      <vt:lpstr> Gas Jet Beams </vt:lpstr>
      <vt:lpstr>Production of Gas-Jet Beams</vt:lpstr>
      <vt:lpstr>Gas Jet Beams</vt:lpstr>
      <vt:lpstr>Gas Target Thickness Variation</vt:lpstr>
      <vt:lpstr>Gas Target Thickness Variation</vt:lpstr>
      <vt:lpstr>Gas Flow and Vacuum Conditions</vt:lpstr>
      <vt:lpstr>Gas Jet Beams</vt:lpstr>
      <vt:lpstr> Cluster Jet Beams </vt:lpstr>
      <vt:lpstr>Production of Cluster-Jet Beams</vt:lpstr>
      <vt:lpstr>Production of Cluster-Jet Beams</vt:lpstr>
      <vt:lpstr>Production of Cluster-Jet Beams</vt:lpstr>
      <vt:lpstr>Production of Cluster-Jet Beams</vt:lpstr>
      <vt:lpstr>Production of Cluster-Jet Beams</vt:lpstr>
      <vt:lpstr>Production of Cluster-Jet Beams</vt:lpstr>
      <vt:lpstr>Cluster Beam Preparation by Skimmers</vt:lpstr>
      <vt:lpstr>The PANDA Cluster-Source </vt:lpstr>
      <vt:lpstr>PANDA Cluster Target </vt:lpstr>
      <vt:lpstr>Planned PANDA Setup with Cluster Target</vt:lpstr>
      <vt:lpstr>Cluster Beam Profiles at the PANDA Vertex Point</vt:lpstr>
      <vt:lpstr>Target Thickness Variation</vt:lpstr>
      <vt:lpstr>Recent Results on Cluster Beams</vt:lpstr>
      <vt:lpstr>The Gas/Cluster-Jet Target for MAGIX</vt:lpstr>
      <vt:lpstr> Pellet Beams </vt:lpstr>
      <vt:lpstr>Production of Pellet beams</vt:lpstr>
      <vt:lpstr>Production of Pellet beams</vt:lpstr>
      <vt:lpstr>Prototype for PANDA: The Jülich/Moscow Target</vt:lpstr>
      <vt:lpstr>A Pellet Target in Operation: WASA-at-COSY</vt:lpstr>
      <vt:lpstr>A Pellet Target in Operation: WASA-at-COSY</vt:lpstr>
      <vt:lpstr>Pellet Tracking System</vt:lpstr>
      <vt:lpstr>Summary</vt:lpstr>
      <vt:lpstr>Summary</vt:lpstr>
      <vt:lpstr>Summary</vt:lpstr>
      <vt:lpstr>PowerPoint-Präsentation</vt:lpstr>
      <vt:lpstr>PowerPoint-Präsentation</vt:lpstr>
      <vt:lpstr>First Cluster Beams (03.12.2015!) </vt:lpstr>
      <vt:lpstr>Mechanical Adjustments</vt:lpstr>
      <vt:lpstr>Mechanical Adjustments</vt:lpstr>
      <vt:lpstr>Recent Results on Cluster Beams</vt:lpstr>
      <vt:lpstr>From the Prototype to PANDA</vt:lpstr>
      <vt:lpstr>Expected Target Parameters at PANDA</vt:lpstr>
    </vt:vector>
  </TitlesOfParts>
  <Company>Universität Münster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 Untertitel der Präsentation</dc:title>
  <dc:creator>khoukaz</dc:creator>
  <cp:lastModifiedBy>Alfons</cp:lastModifiedBy>
  <cp:revision>723</cp:revision>
  <cp:lastPrinted>2015-06-15T12:20:42Z</cp:lastPrinted>
  <dcterms:created xsi:type="dcterms:W3CDTF">2008-04-11T14:50:46Z</dcterms:created>
  <dcterms:modified xsi:type="dcterms:W3CDTF">2016-04-03T19:36:01Z</dcterms:modified>
</cp:coreProperties>
</file>