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64"/>
  </p:notesMasterIdLst>
  <p:handoutMasterIdLst>
    <p:handoutMasterId r:id="rId65"/>
  </p:handoutMasterIdLst>
  <p:sldIdLst>
    <p:sldId id="256" r:id="rId2"/>
    <p:sldId id="279" r:id="rId3"/>
    <p:sldId id="258" r:id="rId4"/>
    <p:sldId id="259" r:id="rId5"/>
    <p:sldId id="260" r:id="rId6"/>
    <p:sldId id="262" r:id="rId7"/>
    <p:sldId id="263" r:id="rId8"/>
    <p:sldId id="261" r:id="rId9"/>
    <p:sldId id="289" r:id="rId10"/>
    <p:sldId id="296" r:id="rId11"/>
    <p:sldId id="290" r:id="rId12"/>
    <p:sldId id="293" r:id="rId13"/>
    <p:sldId id="281" r:id="rId14"/>
    <p:sldId id="295" r:id="rId15"/>
    <p:sldId id="305" r:id="rId16"/>
    <p:sldId id="304" r:id="rId17"/>
    <p:sldId id="271" r:id="rId18"/>
    <p:sldId id="266" r:id="rId19"/>
    <p:sldId id="272" r:id="rId20"/>
    <p:sldId id="283" r:id="rId21"/>
    <p:sldId id="284" r:id="rId22"/>
    <p:sldId id="276" r:id="rId23"/>
    <p:sldId id="277" r:id="rId24"/>
    <p:sldId id="273" r:id="rId25"/>
    <p:sldId id="267" r:id="rId26"/>
    <p:sldId id="265" r:id="rId27"/>
    <p:sldId id="264" r:id="rId28"/>
    <p:sldId id="308" r:id="rId29"/>
    <p:sldId id="268" r:id="rId30"/>
    <p:sldId id="269" r:id="rId31"/>
    <p:sldId id="274" r:id="rId32"/>
    <p:sldId id="270" r:id="rId33"/>
    <p:sldId id="294" r:id="rId34"/>
    <p:sldId id="324" r:id="rId35"/>
    <p:sldId id="309" r:id="rId36"/>
    <p:sldId id="282" r:id="rId37"/>
    <p:sldId id="288" r:id="rId38"/>
    <p:sldId id="300" r:id="rId39"/>
    <p:sldId id="275" r:id="rId40"/>
    <p:sldId id="314" r:id="rId41"/>
    <p:sldId id="315" r:id="rId42"/>
    <p:sldId id="301" r:id="rId43"/>
    <p:sldId id="298" r:id="rId44"/>
    <p:sldId id="322" r:id="rId45"/>
    <p:sldId id="321" r:id="rId46"/>
    <p:sldId id="317" r:id="rId47"/>
    <p:sldId id="286" r:id="rId48"/>
    <p:sldId id="291" r:id="rId49"/>
    <p:sldId id="297" r:id="rId50"/>
    <p:sldId id="306" r:id="rId51"/>
    <p:sldId id="287" r:id="rId52"/>
    <p:sldId id="285" r:id="rId53"/>
    <p:sldId id="302" r:id="rId54"/>
    <p:sldId id="303" r:id="rId55"/>
    <p:sldId id="311" r:id="rId56"/>
    <p:sldId id="312" r:id="rId57"/>
    <p:sldId id="313" r:id="rId58"/>
    <p:sldId id="316" r:id="rId59"/>
    <p:sldId id="318" r:id="rId60"/>
    <p:sldId id="319" r:id="rId61"/>
    <p:sldId id="320" r:id="rId62"/>
    <p:sldId id="323" r:id="rId6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2FF"/>
    <a:srgbClr val="B4A99D"/>
    <a:srgbClr val="4733D4"/>
    <a:srgbClr val="48D23B"/>
    <a:srgbClr val="00FFFF"/>
    <a:srgbClr val="FE00FF"/>
    <a:srgbClr val="0EFF01"/>
    <a:srgbClr val="CB3BCE"/>
    <a:srgbClr val="CB15CE"/>
    <a:srgbClr val="3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325" autoAdjust="0"/>
    <p:restoredTop sz="94223" autoAdjust="0"/>
  </p:normalViewPr>
  <p:slideViewPr>
    <p:cSldViewPr snapToGrid="0" snapToObjects="1">
      <p:cViewPr varScale="1">
        <p:scale>
          <a:sx n="132" d="100"/>
          <a:sy n="132" d="100"/>
        </p:scale>
        <p:origin x="-38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handoutMaster" Target="handoutMasters/handout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8C22C3-3E86-554B-8AD0-B1C320B5510E}" type="datetimeFigureOut">
              <a:rPr lang="en-US" smtClean="0"/>
              <a:t>05/04/16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4C1CE4-3815-1842-A7B6-2783F873C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8486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779FE3-DBD1-914C-AEA7-BB5AC2B398C3}" type="datetimeFigureOut">
              <a:rPr lang="en-US" smtClean="0"/>
              <a:t>05/04/16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A88855-638A-8A46-9F38-5E9B48F9E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6303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D2E96-C09B-F441-83E3-D0134A78CA52}" type="datetime1">
              <a:rPr lang="it-IT" smtClean="0"/>
              <a:t>05/04/16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6B42C-AB3A-424F-BE7E-FC13F0A2DCF7}" type="datetime1">
              <a:rPr lang="it-IT" smtClean="0"/>
              <a:t>05/04/16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>
            <a:lvl1pPr>
              <a:defRPr sz="14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</a:lstStyle>
          <a:p>
            <a:fld id="{40A3CA33-E29A-BA4A-9536-A59504B7E1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6CAC7-C3BB-474F-B5A4-BE531AE52025}" type="datetime1">
              <a:rPr lang="it-IT" smtClean="0"/>
              <a:t>05/04/16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6A101-9290-6942-9B92-A169CD9B18D3}" type="datetime1">
              <a:rPr lang="it-IT" smtClean="0"/>
              <a:t>05/04/16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>
            <a:lvl1pPr>
              <a:defRPr sz="14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</a:lstStyle>
          <a:p>
            <a:fld id="{40A3CA33-E29A-BA4A-9536-A59504B7E1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F5C8E-1870-6544-A88A-9DB7A1549206}" type="datetime1">
              <a:rPr lang="it-IT" smtClean="0"/>
              <a:t>05/04/16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9769"/>
            <a:ext cx="2133600" cy="365125"/>
          </a:xfrm>
        </p:spPr>
        <p:txBody>
          <a:bodyPr/>
          <a:lstStyle>
            <a:lvl1pPr>
              <a:defRPr sz="14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</a:lstStyle>
          <a:p>
            <a:fld id="{40A3CA33-E29A-BA4A-9536-A59504B7E1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png"/><Relationship Id="rId9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6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373C8-E32B-FF4D-8C6B-439CABA8AEF5}" type="datetime1">
              <a:rPr lang="it-IT" smtClean="0"/>
              <a:t>05/04/16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3CA33-E29A-BA4A-9536-A59504B7E1A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7"/>
          <a:srcRect l="11805" t="45081" r="11575" b="34937"/>
          <a:stretch/>
        </p:blipFill>
        <p:spPr>
          <a:xfrm>
            <a:off x="-16709" y="5832328"/>
            <a:ext cx="9188234" cy="10423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3536" y="5883134"/>
            <a:ext cx="1520311" cy="419208"/>
          </a:xfrm>
          <a:prstGeom prst="rect">
            <a:avLst/>
          </a:prstGeom>
        </p:spPr>
      </p:pic>
      <p:pic>
        <p:nvPicPr>
          <p:cNvPr id="11" name="Picture 20"/>
          <p:cNvPicPr>
            <a:picLocks noChangeAspect="1"/>
          </p:cNvPicPr>
          <p:nvPr userDrawn="1"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7900" y="5849040"/>
            <a:ext cx="615827" cy="599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 userDrawn="1"/>
        </p:nvSpPr>
        <p:spPr>
          <a:xfrm>
            <a:off x="7190158" y="5858688"/>
            <a:ext cx="19718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dirty="0" smtClean="0">
                <a:solidFill>
                  <a:schemeClr val="bg1"/>
                </a:solidFill>
              </a:rPr>
              <a:t>Paolo Valente – </a:t>
            </a:r>
            <a:r>
              <a:rPr lang="en-US" sz="1200" b="0" i="1" dirty="0" smtClean="0">
                <a:solidFill>
                  <a:schemeClr val="bg1"/>
                </a:solidFill>
              </a:rPr>
              <a:t>INFN Roma</a:t>
            </a:r>
            <a:endParaRPr lang="en-US" sz="1200" b="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7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microsoft.com/office/2007/relationships/hdphoto" Target="../media/hdphoto3.wdp"/><Relationship Id="rId5" Type="http://schemas.openxmlformats.org/officeDocument/2006/relationships/image" Target="../media/image82.png"/><Relationship Id="rId6" Type="http://schemas.microsoft.com/office/2007/relationships/hdphoto" Target="../media/hdphoto4.wdp"/><Relationship Id="rId7" Type="http://schemas.openxmlformats.org/officeDocument/2006/relationships/image" Target="../media/image83.png"/><Relationship Id="rId8" Type="http://schemas.microsoft.com/office/2007/relationships/hdphoto" Target="../media/hdphoto5.wdp"/><Relationship Id="rId9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6" Type="http://schemas.openxmlformats.org/officeDocument/2006/relationships/image" Target="../media/image97.png"/><Relationship Id="rId7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4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1.png"/><Relationship Id="rId3" Type="http://schemas.openxmlformats.org/officeDocument/2006/relationships/image" Target="../media/image11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5" Type="http://schemas.openxmlformats.org/officeDocument/2006/relationships/image" Target="../media/image120.png"/><Relationship Id="rId6" Type="http://schemas.openxmlformats.org/officeDocument/2006/relationships/image" Target="../media/image121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547428"/>
          </a:xfrm>
        </p:spPr>
        <p:txBody>
          <a:bodyPr>
            <a:noAutofit/>
          </a:bodyPr>
          <a:lstStyle/>
          <a:p>
            <a:r>
              <a:rPr lang="en-US" sz="3200" dirty="0"/>
              <a:t>Dark photon searches in positron annihilations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with </a:t>
            </a:r>
            <a:r>
              <a:rPr lang="en-US" sz="3200" dirty="0"/>
              <a:t>the PADME experiment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2786" y="1547428"/>
            <a:ext cx="6400800" cy="333872"/>
          </a:xfrm>
        </p:spPr>
        <p:txBody>
          <a:bodyPr>
            <a:noAutofit/>
          </a:bodyPr>
          <a:lstStyle/>
          <a:p>
            <a:r>
              <a:rPr lang="en-US" sz="1400" dirty="0" smtClean="0"/>
              <a:t>Paolo Valente – </a:t>
            </a:r>
            <a:r>
              <a:rPr lang="en-US" sz="1400" i="1" dirty="0" smtClean="0"/>
              <a:t>INFN Roma</a:t>
            </a:r>
            <a:endParaRPr lang="en-US" sz="1400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84" b="97138" l="2086" r="9759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905080" y="2178168"/>
            <a:ext cx="5161550" cy="34385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4400" y="5893216"/>
            <a:ext cx="1773075" cy="2150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53834" y="5806965"/>
            <a:ext cx="4213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008000"/>
                </a:solidFill>
              </a:rPr>
              <a:t>New Vistas in Low-Energy Precision Physics (LEPP</a:t>
            </a:r>
            <a:r>
              <a:rPr lang="en-US" sz="1100" dirty="0" smtClean="0">
                <a:solidFill>
                  <a:srgbClr val="008000"/>
                </a:solidFill>
              </a:rPr>
              <a:t>)</a:t>
            </a:r>
          </a:p>
          <a:p>
            <a:pPr algn="ctr"/>
            <a:r>
              <a:rPr lang="en-US" sz="1000" dirty="0" smtClean="0">
                <a:solidFill>
                  <a:srgbClr val="008000"/>
                </a:solidFill>
              </a:rPr>
              <a:t>4-7 April 2016 </a:t>
            </a:r>
            <a:r>
              <a:rPr lang="en-US" sz="1000" dirty="0" err="1" smtClean="0">
                <a:solidFill>
                  <a:srgbClr val="008000"/>
                </a:solidFill>
              </a:rPr>
              <a:t>Kupferbergterrasse</a:t>
            </a:r>
            <a:r>
              <a:rPr lang="en-US" sz="1000" dirty="0" smtClean="0">
                <a:solidFill>
                  <a:srgbClr val="008000"/>
                </a:solidFill>
              </a:rPr>
              <a:t> Mainz</a:t>
            </a:r>
            <a:endParaRPr lang="en-US" sz="10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70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ounded Rectangle 163"/>
          <p:cNvSpPr/>
          <p:nvPr/>
        </p:nvSpPr>
        <p:spPr>
          <a:xfrm>
            <a:off x="5016808" y="911660"/>
            <a:ext cx="3614287" cy="1326687"/>
          </a:xfrm>
          <a:prstGeom prst="roundRect">
            <a:avLst/>
          </a:prstGeom>
          <a:solidFill>
            <a:srgbClr val="FFFFFF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A452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Dark photon experiments/electrons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86914" y="1491387"/>
            <a:ext cx="692301" cy="0"/>
          </a:xfrm>
          <a:prstGeom prst="straightConnector1">
            <a:avLst/>
          </a:prstGeom>
          <a:ln>
            <a:solidFill>
              <a:srgbClr val="D9969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282294" y="1501011"/>
            <a:ext cx="356006" cy="14998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82294" y="1346866"/>
            <a:ext cx="0" cy="2790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569576" y="952562"/>
            <a:ext cx="180099" cy="11353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DEAD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586914" y="4050044"/>
            <a:ext cx="692301" cy="1744"/>
          </a:xfrm>
          <a:prstGeom prst="straightConnector1">
            <a:avLst/>
          </a:prstGeom>
          <a:ln>
            <a:solidFill>
              <a:srgbClr val="D9969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1132546" y="4785123"/>
            <a:ext cx="14560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i="1" dirty="0" smtClean="0"/>
              <a:t>e</a:t>
            </a:r>
            <a:r>
              <a:rPr lang="it-IT" sz="1200" baseline="30000" dirty="0" smtClean="0">
                <a:latin typeface="Symbol" charset="2"/>
                <a:cs typeface="Symbol" charset="2"/>
              </a:rPr>
              <a:t>-</a:t>
            </a:r>
            <a:r>
              <a:rPr lang="it-IT" sz="1200" i="1" dirty="0" err="1" smtClean="0"/>
              <a:t>Z</a:t>
            </a:r>
            <a:r>
              <a:rPr lang="it-IT" sz="1200" dirty="0" smtClean="0"/>
              <a:t> </a:t>
            </a:r>
            <a:r>
              <a:rPr lang="it-IT" sz="1200" dirty="0" smtClean="0">
                <a:sym typeface="Symbol"/>
              </a:rPr>
              <a:t> </a:t>
            </a:r>
            <a:r>
              <a:rPr lang="it-IT" sz="1200" i="1" dirty="0" smtClean="0"/>
              <a:t>e</a:t>
            </a:r>
            <a:r>
              <a:rPr lang="it-IT" sz="1200" baseline="30000" dirty="0" smtClean="0">
                <a:latin typeface="Symbol" charset="2"/>
                <a:cs typeface="Symbol" charset="2"/>
              </a:rPr>
              <a:t>-</a:t>
            </a:r>
            <a:r>
              <a:rPr lang="it-IT" sz="1200" i="1" dirty="0" err="1" smtClean="0"/>
              <a:t>Z</a:t>
            </a:r>
            <a:r>
              <a:rPr lang="it-IT" sz="1200" i="1" dirty="0" smtClean="0"/>
              <a:t> A’</a:t>
            </a:r>
            <a:r>
              <a:rPr lang="it-IT" sz="1200" baseline="30000" dirty="0" smtClean="0">
                <a:latin typeface="Symbol" charset="2"/>
                <a:cs typeface="Symbol" charset="2"/>
              </a:rPr>
              <a:t> </a:t>
            </a:r>
          </a:p>
          <a:p>
            <a:r>
              <a:rPr lang="it-IT" sz="1200" i="1" baseline="30000" dirty="0">
                <a:latin typeface="Symbol" charset="2"/>
                <a:cs typeface="Symbol" charset="2"/>
              </a:rPr>
              <a:t> </a:t>
            </a:r>
            <a:r>
              <a:rPr lang="it-IT" sz="1200" i="1" baseline="30000" dirty="0" smtClean="0">
                <a:latin typeface="Symbol" charset="2"/>
                <a:cs typeface="Symbol" charset="2"/>
              </a:rPr>
              <a:t>                        </a:t>
            </a:r>
            <a:r>
              <a:rPr lang="it-IT" sz="1200" i="1" dirty="0" smtClean="0"/>
              <a:t>A</a:t>
            </a:r>
            <a:r>
              <a:rPr lang="it-IT" sz="1200" i="1" dirty="0"/>
              <a:t>’</a:t>
            </a:r>
            <a:r>
              <a:rPr lang="it-IT" sz="1200" baseline="30000" dirty="0">
                <a:latin typeface="Symbol" charset="2"/>
                <a:cs typeface="Symbol" charset="2"/>
              </a:rPr>
              <a:t> </a:t>
            </a:r>
            <a:r>
              <a:rPr lang="it-IT" sz="1200" dirty="0" smtClean="0">
                <a:sym typeface="Symbol"/>
              </a:rPr>
              <a:t> </a:t>
            </a:r>
            <a:r>
              <a:rPr lang="it-IT" sz="1200" i="1" dirty="0" err="1" smtClean="0"/>
              <a:t>e</a:t>
            </a:r>
            <a:r>
              <a:rPr lang="it-IT" sz="1200" baseline="30000" dirty="0" err="1">
                <a:latin typeface="Symbol" charset="2"/>
                <a:cs typeface="Symbol" charset="2"/>
              </a:rPr>
              <a:t>+</a:t>
            </a:r>
            <a:r>
              <a:rPr lang="it-IT" sz="1200" i="1" dirty="0" err="1"/>
              <a:t>e</a:t>
            </a:r>
            <a:r>
              <a:rPr lang="it-IT" sz="1200" baseline="30000" dirty="0">
                <a:latin typeface="Symbol" charset="2"/>
                <a:cs typeface="Symbol" charset="2"/>
              </a:rPr>
              <a:t>-</a:t>
            </a:r>
            <a:r>
              <a:rPr lang="it-IT" sz="1200" dirty="0">
                <a:sym typeface="Symbol"/>
              </a:rPr>
              <a:t> </a:t>
            </a:r>
            <a:endParaRPr lang="en-US" sz="1200" dirty="0"/>
          </a:p>
          <a:p>
            <a:endParaRPr lang="en-US" sz="1200" dirty="0"/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1294994" y="4071033"/>
            <a:ext cx="775178" cy="307898"/>
          </a:xfrm>
          <a:prstGeom prst="straightConnector1">
            <a:avLst/>
          </a:prstGeom>
          <a:ln>
            <a:solidFill>
              <a:srgbClr val="FFFFFF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3582276" y="3522584"/>
            <a:ext cx="167399" cy="1135384"/>
          </a:xfrm>
          <a:prstGeom prst="rect">
            <a:avLst/>
          </a:prstGeom>
          <a:solidFill>
            <a:srgbClr val="FDEADA"/>
          </a:solidFill>
          <a:ln>
            <a:solidFill>
              <a:srgbClr val="FDEAD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1279215" y="3907266"/>
            <a:ext cx="315026" cy="2790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Arrow Connector 72"/>
          <p:cNvCxnSpPr/>
          <p:nvPr/>
        </p:nvCxnSpPr>
        <p:spPr>
          <a:xfrm>
            <a:off x="5195591" y="4165508"/>
            <a:ext cx="709992" cy="0"/>
          </a:xfrm>
          <a:prstGeom prst="straightConnector1">
            <a:avLst/>
          </a:prstGeom>
          <a:ln>
            <a:solidFill>
              <a:srgbClr val="D9969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Rectangle 73"/>
          <p:cNvSpPr/>
          <p:nvPr/>
        </p:nvSpPr>
        <p:spPr>
          <a:xfrm>
            <a:off x="5758914" y="4778788"/>
            <a:ext cx="13334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i="1" dirty="0" smtClean="0"/>
              <a:t>e</a:t>
            </a:r>
            <a:r>
              <a:rPr lang="it-IT" sz="1200" baseline="30000" dirty="0" smtClean="0">
                <a:latin typeface="Symbol" charset="2"/>
                <a:cs typeface="Symbol" charset="2"/>
              </a:rPr>
              <a:t>-</a:t>
            </a:r>
            <a:r>
              <a:rPr lang="it-IT" sz="1200" i="1" dirty="0" err="1" smtClean="0"/>
              <a:t>Z</a:t>
            </a:r>
            <a:r>
              <a:rPr lang="it-IT" sz="1200" dirty="0" smtClean="0"/>
              <a:t> </a:t>
            </a:r>
            <a:r>
              <a:rPr lang="it-IT" sz="1200" dirty="0" smtClean="0">
                <a:sym typeface="Symbol"/>
              </a:rPr>
              <a:t> </a:t>
            </a:r>
            <a:r>
              <a:rPr lang="it-IT" sz="1200" i="1" dirty="0"/>
              <a:t>e</a:t>
            </a:r>
            <a:r>
              <a:rPr lang="it-IT" sz="1200" baseline="30000" dirty="0" smtClean="0">
                <a:latin typeface="Symbol" charset="2"/>
                <a:cs typeface="Symbol" charset="2"/>
              </a:rPr>
              <a:t>-</a:t>
            </a:r>
            <a:r>
              <a:rPr lang="it-IT" sz="1200" i="1" dirty="0" err="1" smtClean="0"/>
              <a:t>Z</a:t>
            </a:r>
            <a:r>
              <a:rPr lang="it-IT" sz="1200" i="1" dirty="0" smtClean="0"/>
              <a:t> </a:t>
            </a:r>
            <a:r>
              <a:rPr lang="it-IT" sz="1200" i="1" dirty="0"/>
              <a:t>A’</a:t>
            </a:r>
            <a:r>
              <a:rPr lang="it-IT" sz="1200" baseline="30000" dirty="0">
                <a:latin typeface="Symbol" charset="2"/>
                <a:cs typeface="Symbol" charset="2"/>
              </a:rPr>
              <a:t> </a:t>
            </a:r>
          </a:p>
          <a:p>
            <a:r>
              <a:rPr lang="it-IT" sz="1200" dirty="0" smtClean="0">
                <a:sym typeface="Symbol"/>
              </a:rPr>
              <a:t> </a:t>
            </a:r>
            <a:r>
              <a:rPr lang="it-IT" sz="1200" dirty="0" smtClean="0">
                <a:latin typeface="Symbol" charset="2"/>
                <a:cs typeface="Symbol" charset="2"/>
                <a:sym typeface="Symbol"/>
              </a:rPr>
              <a:t> </a:t>
            </a:r>
            <a:r>
              <a:rPr lang="it-IT" sz="1200" dirty="0" smtClean="0">
                <a:sym typeface="Symbol"/>
              </a:rPr>
              <a:t>                </a:t>
            </a:r>
            <a:r>
              <a:rPr lang="it-IT" sz="1200" i="1" dirty="0" smtClean="0"/>
              <a:t>A</a:t>
            </a:r>
            <a:r>
              <a:rPr lang="it-IT" sz="1200" i="1" dirty="0"/>
              <a:t>’</a:t>
            </a:r>
            <a:r>
              <a:rPr lang="it-IT" sz="1200" baseline="30000" dirty="0">
                <a:latin typeface="Symbol" charset="2"/>
                <a:cs typeface="Symbol" charset="2"/>
              </a:rPr>
              <a:t> </a:t>
            </a:r>
            <a:r>
              <a:rPr lang="it-IT" sz="1200" dirty="0">
                <a:sym typeface="Symbol"/>
              </a:rPr>
              <a:t> </a:t>
            </a:r>
            <a:r>
              <a:rPr lang="it-IT" sz="1200" dirty="0">
                <a:latin typeface="Symbol" charset="2"/>
                <a:cs typeface="Symbol" charset="2"/>
                <a:sym typeface="Symbol"/>
              </a:rPr>
              <a:t>c</a:t>
            </a:r>
            <a:r>
              <a:rPr lang="it-IT" sz="1200" dirty="0" smtClean="0">
                <a:latin typeface="Symbol" charset="2"/>
                <a:cs typeface="Symbol" charset="2"/>
              </a:rPr>
              <a:t>c</a:t>
            </a:r>
            <a:r>
              <a:rPr lang="it-IT" sz="1200" dirty="0" smtClean="0">
                <a:sym typeface="Symbol"/>
              </a:rPr>
              <a:t> </a:t>
            </a:r>
            <a:endParaRPr lang="en-US" sz="1200" dirty="0"/>
          </a:p>
          <a:p>
            <a:endParaRPr lang="en-US" sz="1200" dirty="0"/>
          </a:p>
        </p:txBody>
      </p:sp>
      <p:sp>
        <p:nvSpPr>
          <p:cNvPr id="75" name="Rectangle 74"/>
          <p:cNvSpPr/>
          <p:nvPr/>
        </p:nvSpPr>
        <p:spPr>
          <a:xfrm>
            <a:off x="8195944" y="3626682"/>
            <a:ext cx="259781" cy="113538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Arrow Connector 75"/>
          <p:cNvCxnSpPr/>
          <p:nvPr/>
        </p:nvCxnSpPr>
        <p:spPr>
          <a:xfrm>
            <a:off x="5921362" y="4184753"/>
            <a:ext cx="775178" cy="307898"/>
          </a:xfrm>
          <a:prstGeom prst="straightConnector1">
            <a:avLst/>
          </a:prstGeom>
          <a:ln>
            <a:solidFill>
              <a:srgbClr val="FFFFFF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8208644" y="3625164"/>
            <a:ext cx="835533" cy="1135384"/>
          </a:xfrm>
          <a:prstGeom prst="rect">
            <a:avLst/>
          </a:prstGeom>
          <a:solidFill>
            <a:srgbClr val="FDEADA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Arrow Connector 77"/>
          <p:cNvCxnSpPr/>
          <p:nvPr/>
        </p:nvCxnSpPr>
        <p:spPr>
          <a:xfrm flipV="1">
            <a:off x="6696540" y="4186497"/>
            <a:ext cx="1771885" cy="314229"/>
          </a:xfrm>
          <a:prstGeom prst="straightConnector1">
            <a:avLst/>
          </a:prstGeom>
          <a:ln>
            <a:solidFill>
              <a:srgbClr val="FFFFFF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6696540" y="4500724"/>
            <a:ext cx="1116090" cy="270964"/>
          </a:xfrm>
          <a:prstGeom prst="straightConnector1">
            <a:avLst/>
          </a:prstGeom>
          <a:ln>
            <a:solidFill>
              <a:srgbClr val="FFFFFF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>
          <a:xfrm>
            <a:off x="5905583" y="4020986"/>
            <a:ext cx="315026" cy="2790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8471600" y="4152613"/>
            <a:ext cx="72000" cy="7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extBox 103"/>
          <p:cNvSpPr txBox="1"/>
          <p:nvPr/>
        </p:nvSpPr>
        <p:spPr>
          <a:xfrm>
            <a:off x="1195256" y="2588637"/>
            <a:ext cx="2664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Thin target, visible decays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1121943" y="5242727"/>
            <a:ext cx="2193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Dump, visible decays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5753057" y="5242727"/>
            <a:ext cx="3017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Dump, invisible decays, recoil</a:t>
            </a:r>
            <a:endParaRPr lang="en-US" b="1" dirty="0">
              <a:solidFill>
                <a:srgbClr val="FFFF00"/>
              </a:solidFill>
            </a:endParaRPr>
          </a:p>
        </p:txBody>
      </p:sp>
      <p:cxnSp>
        <p:nvCxnSpPr>
          <p:cNvPr id="113" name="Straight Arrow Connector 112"/>
          <p:cNvCxnSpPr/>
          <p:nvPr/>
        </p:nvCxnSpPr>
        <p:spPr>
          <a:xfrm flipV="1">
            <a:off x="1291915" y="1346866"/>
            <a:ext cx="549585" cy="154146"/>
          </a:xfrm>
          <a:prstGeom prst="straightConnector1">
            <a:avLst/>
          </a:prstGeom>
          <a:ln>
            <a:solidFill>
              <a:srgbClr val="D9969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Rectangle 116"/>
          <p:cNvSpPr/>
          <p:nvPr/>
        </p:nvSpPr>
        <p:spPr>
          <a:xfrm>
            <a:off x="1170927" y="2193787"/>
            <a:ext cx="14304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i="1" dirty="0" smtClean="0"/>
              <a:t>e</a:t>
            </a:r>
            <a:r>
              <a:rPr lang="it-IT" sz="1200" baseline="30000" dirty="0" smtClean="0">
                <a:latin typeface="Symbol" charset="2"/>
                <a:cs typeface="Symbol" charset="2"/>
              </a:rPr>
              <a:t>-</a:t>
            </a:r>
            <a:r>
              <a:rPr lang="it-IT" sz="1200" i="1" dirty="0" err="1" smtClean="0"/>
              <a:t>Z</a:t>
            </a:r>
            <a:r>
              <a:rPr lang="it-IT" sz="1200" dirty="0" smtClean="0"/>
              <a:t> </a:t>
            </a:r>
            <a:r>
              <a:rPr lang="it-IT" sz="1200" dirty="0" smtClean="0">
                <a:sym typeface="Symbol"/>
              </a:rPr>
              <a:t> </a:t>
            </a:r>
            <a:r>
              <a:rPr lang="it-IT" sz="1200" i="1" dirty="0" smtClean="0"/>
              <a:t>e</a:t>
            </a:r>
            <a:r>
              <a:rPr lang="it-IT" sz="1200" baseline="30000" dirty="0" smtClean="0">
                <a:latin typeface="Symbol" charset="2"/>
                <a:cs typeface="Symbol" charset="2"/>
              </a:rPr>
              <a:t>-</a:t>
            </a:r>
            <a:r>
              <a:rPr lang="it-IT" sz="1200" i="1" dirty="0" err="1" smtClean="0"/>
              <a:t>Z</a:t>
            </a:r>
            <a:r>
              <a:rPr lang="it-IT" sz="1200" i="1" dirty="0" smtClean="0"/>
              <a:t> A’</a:t>
            </a:r>
            <a:r>
              <a:rPr lang="it-IT" sz="1200" baseline="30000" dirty="0" smtClean="0">
                <a:latin typeface="Symbol" charset="2"/>
                <a:cs typeface="Symbol" charset="2"/>
              </a:rPr>
              <a:t> </a:t>
            </a:r>
          </a:p>
          <a:p>
            <a:r>
              <a:rPr lang="it-IT" sz="1200" i="1" baseline="30000" dirty="0">
                <a:latin typeface="Symbol" charset="2"/>
                <a:cs typeface="Symbol" charset="2"/>
              </a:rPr>
              <a:t> </a:t>
            </a:r>
            <a:r>
              <a:rPr lang="it-IT" sz="1200" i="1" baseline="30000" dirty="0" smtClean="0">
                <a:latin typeface="Symbol" charset="2"/>
                <a:cs typeface="Symbol" charset="2"/>
              </a:rPr>
              <a:t>                        </a:t>
            </a:r>
            <a:r>
              <a:rPr lang="it-IT" sz="1200" i="1" dirty="0" smtClean="0"/>
              <a:t>A</a:t>
            </a:r>
            <a:r>
              <a:rPr lang="it-IT" sz="1200" i="1" dirty="0"/>
              <a:t>’</a:t>
            </a:r>
            <a:r>
              <a:rPr lang="it-IT" sz="1200" baseline="30000" dirty="0">
                <a:latin typeface="Symbol" charset="2"/>
                <a:cs typeface="Symbol" charset="2"/>
              </a:rPr>
              <a:t> </a:t>
            </a:r>
            <a:r>
              <a:rPr lang="it-IT" sz="1200" dirty="0" smtClean="0">
                <a:sym typeface="Symbol"/>
              </a:rPr>
              <a:t> </a:t>
            </a:r>
            <a:r>
              <a:rPr lang="it-IT" sz="1200" i="1" dirty="0" err="1" smtClean="0"/>
              <a:t>e</a:t>
            </a:r>
            <a:r>
              <a:rPr lang="it-IT" sz="1200" baseline="30000" dirty="0" err="1">
                <a:latin typeface="Symbol" charset="2"/>
                <a:cs typeface="Symbol" charset="2"/>
              </a:rPr>
              <a:t>+</a:t>
            </a:r>
            <a:r>
              <a:rPr lang="it-IT" sz="1200" i="1" dirty="0" err="1"/>
              <a:t>e</a:t>
            </a:r>
            <a:r>
              <a:rPr lang="it-IT" sz="1200" baseline="30000" dirty="0">
                <a:latin typeface="Symbol" charset="2"/>
                <a:cs typeface="Symbol" charset="2"/>
              </a:rPr>
              <a:t>-</a:t>
            </a:r>
            <a:r>
              <a:rPr lang="it-IT" sz="1200" dirty="0">
                <a:sym typeface="Symbol"/>
              </a:rPr>
              <a:t> </a:t>
            </a:r>
            <a:endParaRPr lang="en-US" sz="1200" dirty="0"/>
          </a:p>
        </p:txBody>
      </p:sp>
      <p:cxnSp>
        <p:nvCxnSpPr>
          <p:cNvPr id="119" name="Straight Connector 118"/>
          <p:cNvCxnSpPr/>
          <p:nvPr/>
        </p:nvCxnSpPr>
        <p:spPr>
          <a:xfrm>
            <a:off x="1291915" y="1346865"/>
            <a:ext cx="0" cy="27903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>
          <a:xfrm flipV="1">
            <a:off x="1638300" y="1374777"/>
            <a:ext cx="1934451" cy="276223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>
            <a:off x="1638300" y="1651000"/>
            <a:ext cx="1944358" cy="379214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>
            <a:off x="2779081" y="952561"/>
            <a:ext cx="9622" cy="1135384"/>
          </a:xfrm>
          <a:prstGeom prst="line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2633215" y="952561"/>
            <a:ext cx="9622" cy="1135384"/>
          </a:xfrm>
          <a:prstGeom prst="line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>
            <a:off x="2931481" y="962183"/>
            <a:ext cx="9622" cy="1135384"/>
          </a:xfrm>
          <a:prstGeom prst="line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8" name="Rectangle 127"/>
          <p:cNvSpPr>
            <a:spLocks noChangeAspect="1"/>
          </p:cNvSpPr>
          <p:nvPr/>
        </p:nvSpPr>
        <p:spPr>
          <a:xfrm>
            <a:off x="2616362" y="1490193"/>
            <a:ext cx="36000" cy="3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2768578" y="1460543"/>
            <a:ext cx="36000" cy="3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>
            <a:spLocks noChangeAspect="1"/>
          </p:cNvSpPr>
          <p:nvPr/>
        </p:nvSpPr>
        <p:spPr>
          <a:xfrm>
            <a:off x="2917803" y="1432225"/>
            <a:ext cx="36000" cy="3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>
            <a:spLocks noChangeAspect="1"/>
          </p:cNvSpPr>
          <p:nvPr/>
        </p:nvSpPr>
        <p:spPr>
          <a:xfrm>
            <a:off x="2771937" y="1871193"/>
            <a:ext cx="36000" cy="3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/>
          <p:cNvSpPr>
            <a:spLocks noChangeAspect="1"/>
          </p:cNvSpPr>
          <p:nvPr/>
        </p:nvSpPr>
        <p:spPr>
          <a:xfrm>
            <a:off x="2924337" y="1893418"/>
            <a:ext cx="36000" cy="3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>
            <a:spLocks noChangeAspect="1"/>
          </p:cNvSpPr>
          <p:nvPr/>
        </p:nvSpPr>
        <p:spPr>
          <a:xfrm>
            <a:off x="2625887" y="1842618"/>
            <a:ext cx="36000" cy="3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5" name="Straight Arrow Connector 144"/>
          <p:cNvCxnSpPr/>
          <p:nvPr/>
        </p:nvCxnSpPr>
        <p:spPr>
          <a:xfrm flipV="1">
            <a:off x="2079793" y="4138386"/>
            <a:ext cx="1502483" cy="248619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/>
          <p:nvPr/>
        </p:nvCxnSpPr>
        <p:spPr>
          <a:xfrm>
            <a:off x="2082872" y="4387005"/>
            <a:ext cx="1512486" cy="213231"/>
          </a:xfrm>
          <a:prstGeom prst="straightConnector1">
            <a:avLst/>
          </a:prstGeom>
          <a:ln>
            <a:solidFill>
              <a:srgbClr val="D9969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>
            <a:off x="2791781" y="3522583"/>
            <a:ext cx="9622" cy="1135384"/>
          </a:xfrm>
          <a:prstGeom prst="line">
            <a:avLst/>
          </a:prstGeom>
          <a:ln>
            <a:solidFill>
              <a:srgbClr val="FDEAD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/>
        </p:nvCxnSpPr>
        <p:spPr>
          <a:xfrm>
            <a:off x="2645915" y="3522583"/>
            <a:ext cx="9622" cy="1135384"/>
          </a:xfrm>
          <a:prstGeom prst="line">
            <a:avLst/>
          </a:prstGeom>
          <a:ln>
            <a:solidFill>
              <a:srgbClr val="FDEAD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>
            <a:off x="2944181" y="3532205"/>
            <a:ext cx="9622" cy="1135384"/>
          </a:xfrm>
          <a:prstGeom prst="line">
            <a:avLst/>
          </a:prstGeom>
          <a:ln>
            <a:solidFill>
              <a:srgbClr val="FDEAD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0" name="Rectangle 149"/>
          <p:cNvSpPr>
            <a:spLocks noChangeAspect="1"/>
          </p:cNvSpPr>
          <p:nvPr/>
        </p:nvSpPr>
        <p:spPr>
          <a:xfrm>
            <a:off x="2629062" y="4276115"/>
            <a:ext cx="36000" cy="3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/>
          <p:cNvSpPr/>
          <p:nvPr/>
        </p:nvSpPr>
        <p:spPr>
          <a:xfrm>
            <a:off x="2781278" y="4246465"/>
            <a:ext cx="36000" cy="3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ectangle 151"/>
          <p:cNvSpPr>
            <a:spLocks noChangeAspect="1"/>
          </p:cNvSpPr>
          <p:nvPr/>
        </p:nvSpPr>
        <p:spPr>
          <a:xfrm>
            <a:off x="2930503" y="4218147"/>
            <a:ext cx="36000" cy="3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ectangle 152"/>
          <p:cNvSpPr>
            <a:spLocks noChangeAspect="1"/>
          </p:cNvSpPr>
          <p:nvPr/>
        </p:nvSpPr>
        <p:spPr>
          <a:xfrm>
            <a:off x="2784637" y="4476140"/>
            <a:ext cx="36000" cy="3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Rectangle 153"/>
          <p:cNvSpPr>
            <a:spLocks noChangeAspect="1"/>
          </p:cNvSpPr>
          <p:nvPr/>
        </p:nvSpPr>
        <p:spPr>
          <a:xfrm>
            <a:off x="2937037" y="4498365"/>
            <a:ext cx="36000" cy="3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ectangle 154"/>
          <p:cNvSpPr>
            <a:spLocks noChangeAspect="1"/>
          </p:cNvSpPr>
          <p:nvPr/>
        </p:nvSpPr>
        <p:spPr>
          <a:xfrm>
            <a:off x="2638587" y="4447565"/>
            <a:ext cx="36000" cy="3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ectangle 155"/>
          <p:cNvSpPr/>
          <p:nvPr/>
        </p:nvSpPr>
        <p:spPr>
          <a:xfrm>
            <a:off x="3572751" y="1318452"/>
            <a:ext cx="166830" cy="11264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ectangle 156"/>
          <p:cNvSpPr/>
          <p:nvPr/>
        </p:nvSpPr>
        <p:spPr>
          <a:xfrm>
            <a:off x="3572751" y="1984194"/>
            <a:ext cx="166830" cy="920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ectangle 157"/>
          <p:cNvSpPr/>
          <p:nvPr/>
        </p:nvSpPr>
        <p:spPr>
          <a:xfrm>
            <a:off x="3589008" y="4070890"/>
            <a:ext cx="166830" cy="11264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ectangle 158"/>
          <p:cNvSpPr/>
          <p:nvPr/>
        </p:nvSpPr>
        <p:spPr>
          <a:xfrm>
            <a:off x="3585833" y="4551389"/>
            <a:ext cx="166830" cy="920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TextBox 159"/>
          <p:cNvSpPr txBox="1"/>
          <p:nvPr/>
        </p:nvSpPr>
        <p:spPr>
          <a:xfrm>
            <a:off x="1768284" y="2890042"/>
            <a:ext cx="10796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(APEX, HPS, A1)</a:t>
            </a:r>
            <a:endParaRPr lang="en-US" sz="1100" dirty="0"/>
          </a:p>
        </p:txBody>
      </p:sp>
      <p:sp>
        <p:nvSpPr>
          <p:cNvPr id="161" name="TextBox 160"/>
          <p:cNvSpPr txBox="1"/>
          <p:nvPr/>
        </p:nvSpPr>
        <p:spPr>
          <a:xfrm>
            <a:off x="1294994" y="5535597"/>
            <a:ext cx="19543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(E-137, E-141, E-774, </a:t>
            </a:r>
            <a:r>
              <a:rPr lang="en-US" sz="1100" dirty="0" err="1" smtClean="0"/>
              <a:t>Orsay</a:t>
            </a:r>
            <a:r>
              <a:rPr lang="en-US" sz="1100" dirty="0" smtClean="0"/>
              <a:t>, …)</a:t>
            </a:r>
            <a:endParaRPr lang="en-US" sz="1100" dirty="0"/>
          </a:p>
        </p:txBody>
      </p:sp>
      <p:sp>
        <p:nvSpPr>
          <p:cNvPr id="162" name="TextBox 161"/>
          <p:cNvSpPr txBox="1"/>
          <p:nvPr/>
        </p:nvSpPr>
        <p:spPr>
          <a:xfrm>
            <a:off x="5982551" y="5535597"/>
            <a:ext cx="5069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(BDX)</a:t>
            </a:r>
            <a:endParaRPr lang="en-US" sz="1100" dirty="0"/>
          </a:p>
        </p:txBody>
      </p:sp>
      <p:sp>
        <p:nvSpPr>
          <p:cNvPr id="163" name="TextBox 162"/>
          <p:cNvSpPr txBox="1"/>
          <p:nvPr/>
        </p:nvSpPr>
        <p:spPr>
          <a:xfrm>
            <a:off x="5094796" y="986929"/>
            <a:ext cx="351841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US" sz="1600" dirty="0" smtClean="0">
                <a:solidFill>
                  <a:srgbClr val="4A452A"/>
                </a:solidFill>
              </a:rPr>
              <a:t>We have to add experiments using meson decays: </a:t>
            </a:r>
            <a:r>
              <a:rPr lang="en-US" sz="1600" b="1" dirty="0" smtClean="0">
                <a:solidFill>
                  <a:srgbClr val="4A452A"/>
                </a:solidFill>
                <a:latin typeface="Symbol" charset="2"/>
                <a:cs typeface="Symbol" charset="2"/>
              </a:rPr>
              <a:t>h</a:t>
            </a:r>
            <a:r>
              <a:rPr lang="en-US" sz="1600" b="1" dirty="0" smtClean="0">
                <a:solidFill>
                  <a:srgbClr val="4A452A"/>
                </a:solidFill>
              </a:rPr>
              <a:t>,</a:t>
            </a:r>
            <a:r>
              <a:rPr lang="en-US" sz="1600" b="1" dirty="0" smtClean="0">
                <a:solidFill>
                  <a:srgbClr val="4A452A"/>
                </a:solidFill>
                <a:latin typeface="Symbol" charset="2"/>
                <a:cs typeface="Symbol" charset="2"/>
              </a:rPr>
              <a:t>p</a:t>
            </a:r>
            <a:r>
              <a:rPr lang="en-US" sz="1600" b="1" baseline="30000" dirty="0" smtClean="0">
                <a:solidFill>
                  <a:srgbClr val="4A452A"/>
                </a:solidFill>
                <a:latin typeface="Symbol" charset="2"/>
                <a:cs typeface="Symbol" charset="2"/>
              </a:rPr>
              <a:t>0</a:t>
            </a:r>
            <a:r>
              <a:rPr lang="en-US" sz="1600" b="1" dirty="0" smtClean="0">
                <a:solidFill>
                  <a:srgbClr val="4A452A"/>
                </a:solidFill>
              </a:rPr>
              <a:t> </a:t>
            </a:r>
            <a:r>
              <a:rPr lang="it-IT" sz="1600" b="1" dirty="0" smtClean="0">
                <a:solidFill>
                  <a:srgbClr val="4A452A"/>
                </a:solidFill>
                <a:sym typeface="Symbol"/>
              </a:rPr>
              <a:t> </a:t>
            </a:r>
            <a:r>
              <a:rPr lang="it-IT" sz="1600" b="1" dirty="0" smtClean="0">
                <a:solidFill>
                  <a:srgbClr val="4A452A"/>
                </a:solidFill>
                <a:latin typeface="Symbol" charset="2"/>
                <a:cs typeface="Symbol" charset="2"/>
                <a:sym typeface="Symbol"/>
              </a:rPr>
              <a:t>g</a:t>
            </a:r>
            <a:r>
              <a:rPr lang="it-IT" sz="1600" b="1" dirty="0" smtClean="0">
                <a:solidFill>
                  <a:srgbClr val="4A452A"/>
                </a:solidFill>
                <a:sym typeface="Symbol"/>
              </a:rPr>
              <a:t> </a:t>
            </a:r>
            <a:r>
              <a:rPr lang="it-IT" sz="1600" b="1" i="1" dirty="0" smtClean="0">
                <a:solidFill>
                  <a:srgbClr val="4A452A"/>
                </a:solidFill>
                <a:sym typeface="Symbol"/>
              </a:rPr>
              <a:t>A’</a:t>
            </a:r>
            <a:r>
              <a:rPr lang="en-US" sz="1600" b="1" dirty="0">
                <a:solidFill>
                  <a:srgbClr val="4A452A"/>
                </a:solidFill>
              </a:rPr>
              <a:t> </a:t>
            </a:r>
            <a:r>
              <a:rPr lang="en-US" sz="1600" dirty="0" smtClean="0">
                <a:solidFill>
                  <a:srgbClr val="4A452A"/>
                </a:solidFill>
              </a:rPr>
              <a:t>with dark photon “</a:t>
            </a:r>
            <a:r>
              <a:rPr lang="en-US" sz="1600" dirty="0" err="1" smtClean="0">
                <a:solidFill>
                  <a:srgbClr val="4A452A"/>
                </a:solidFill>
              </a:rPr>
              <a:t>visibile</a:t>
            </a:r>
            <a:r>
              <a:rPr lang="en-US" sz="1600" dirty="0" smtClean="0">
                <a:solidFill>
                  <a:srgbClr val="4A452A"/>
                </a:solidFill>
              </a:rPr>
              <a:t>” decay; 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US" sz="1600" dirty="0">
                <a:solidFill>
                  <a:srgbClr val="4A452A"/>
                </a:solidFill>
              </a:rPr>
              <a:t>O</a:t>
            </a:r>
            <a:r>
              <a:rPr lang="en-US" sz="1600" dirty="0" smtClean="0">
                <a:solidFill>
                  <a:srgbClr val="4A452A"/>
                </a:solidFill>
              </a:rPr>
              <a:t>r </a:t>
            </a:r>
            <a:r>
              <a:rPr lang="en-US" sz="1600" i="1" dirty="0" smtClean="0">
                <a:solidFill>
                  <a:srgbClr val="4A452A"/>
                </a:solidFill>
              </a:rPr>
              <a:t>A’</a:t>
            </a:r>
            <a:r>
              <a:rPr lang="en-US" sz="1600" dirty="0" smtClean="0">
                <a:solidFill>
                  <a:srgbClr val="4A452A"/>
                </a:solidFill>
              </a:rPr>
              <a:t> coming from dark Higgs decays</a:t>
            </a:r>
            <a:endParaRPr lang="en-US" sz="1600" i="1" dirty="0">
              <a:solidFill>
                <a:srgbClr val="4A452A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938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Decay to visible states (</a:t>
            </a:r>
            <a:r>
              <a:rPr lang="en-US" i="1" dirty="0" err="1" smtClean="0"/>
              <a:t>e</a:t>
            </a:r>
            <a:r>
              <a:rPr lang="en-US" i="1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i="1" dirty="0" err="1" smtClean="0"/>
              <a:t>e</a:t>
            </a:r>
            <a:r>
              <a:rPr lang="en-US" i="1" baseline="30000" dirty="0" smtClean="0">
                <a:latin typeface="Symbol" charset="2"/>
                <a:cs typeface="Symbol" charset="2"/>
              </a:rPr>
              <a:t>-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40A3CA33-E29A-BA4A-9536-A59504B7E1AB}" type="slidenum">
              <a:rPr lang="en-US" smtClean="0"/>
              <a:t>11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826759" y="4459132"/>
            <a:ext cx="320583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FFFFFF"/>
                </a:solidFill>
              </a:rPr>
              <a:t>Practically, all the (g-2)</a:t>
            </a:r>
            <a:r>
              <a:rPr lang="en-US" sz="1600" baseline="-25000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solidFill>
                  <a:srgbClr val="FFFFFF"/>
                </a:solidFill>
              </a:rPr>
              <a:t> favored band already excluded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FFFF00"/>
                </a:solidFill>
              </a:rPr>
              <a:t>Still large interest for excluding the uncovered parameter space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26759" y="787380"/>
            <a:ext cx="3205830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Wingdings" charset="2"/>
              <a:buChar char="§"/>
            </a:pPr>
            <a:r>
              <a:rPr lang="en-US" sz="1600" dirty="0" smtClean="0">
                <a:solidFill>
                  <a:srgbClr val="FFFFFF"/>
                </a:solidFill>
              </a:rPr>
              <a:t>Bremsstrahlung on thick target (dump experiments)</a:t>
            </a:r>
          </a:p>
          <a:p>
            <a:pPr marL="742950" lvl="1" indent="-285750">
              <a:spcAft>
                <a:spcPts val="300"/>
              </a:spcAft>
              <a:buFont typeface="Wingdings" charset="2"/>
              <a:buChar char="§"/>
            </a:pPr>
            <a:r>
              <a:rPr lang="en-US" sz="1400" dirty="0" smtClean="0">
                <a:solidFill>
                  <a:srgbClr val="FFFF00"/>
                </a:solidFill>
              </a:rPr>
              <a:t>Requires the dark photon to decay beyond the dump</a:t>
            </a:r>
          </a:p>
          <a:p>
            <a:pPr marL="285750" indent="-285750">
              <a:spcAft>
                <a:spcPts val="300"/>
              </a:spcAft>
              <a:buFont typeface="Wingdings" charset="2"/>
              <a:buChar char="§"/>
            </a:pPr>
            <a:r>
              <a:rPr lang="en-US" sz="1600" dirty="0" smtClean="0">
                <a:solidFill>
                  <a:srgbClr val="FFFFFF"/>
                </a:solidFill>
              </a:rPr>
              <a:t>Bremsstrahlung on thin target</a:t>
            </a:r>
          </a:p>
          <a:p>
            <a:pPr marL="742950" lvl="1" indent="-285750">
              <a:spcAft>
                <a:spcPts val="300"/>
              </a:spcAft>
              <a:buFont typeface="Wingdings" charset="2"/>
              <a:buChar char="§"/>
            </a:pPr>
            <a:r>
              <a:rPr lang="en-US" sz="1400" dirty="0" smtClean="0">
                <a:solidFill>
                  <a:srgbClr val="FFFFFF"/>
                </a:solidFill>
              </a:rPr>
              <a:t>Look for </a:t>
            </a:r>
            <a:r>
              <a:rPr lang="en-US" sz="1400" i="1" dirty="0" err="1" smtClean="0">
                <a:solidFill>
                  <a:srgbClr val="FFFFFF"/>
                </a:solidFill>
              </a:rPr>
              <a:t>e</a:t>
            </a:r>
            <a:r>
              <a:rPr lang="en-US" sz="1400" i="1" baseline="30000" dirty="0" err="1" smtClean="0">
                <a:solidFill>
                  <a:srgbClr val="FFFFFF"/>
                </a:solidFill>
                <a:latin typeface="Symbol" charset="2"/>
                <a:cs typeface="Symbol" charset="2"/>
              </a:rPr>
              <a:t>+</a:t>
            </a:r>
            <a:r>
              <a:rPr lang="en-US" sz="1400" i="1" dirty="0" err="1" smtClean="0">
                <a:solidFill>
                  <a:srgbClr val="FFFFFF"/>
                </a:solidFill>
              </a:rPr>
              <a:t>e</a:t>
            </a:r>
            <a:r>
              <a:rPr lang="en-US" sz="1400" i="1" baseline="30000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-</a:t>
            </a:r>
            <a:r>
              <a:rPr lang="en-US" sz="1400" i="1" dirty="0" smtClean="0">
                <a:solidFill>
                  <a:srgbClr val="FFFFFF"/>
                </a:solidFill>
              </a:rPr>
              <a:t> </a:t>
            </a:r>
            <a:r>
              <a:rPr lang="en-US" sz="1400" dirty="0" smtClean="0">
                <a:solidFill>
                  <a:srgbClr val="FFFFFF"/>
                </a:solidFill>
              </a:rPr>
              <a:t>excess over Standard Model background (</a:t>
            </a:r>
            <a:r>
              <a:rPr lang="en-US" sz="1400" b="1" dirty="0" smtClean="0">
                <a:solidFill>
                  <a:srgbClr val="FFFFFF"/>
                </a:solidFill>
              </a:rPr>
              <a:t>bump hunt</a:t>
            </a:r>
            <a:r>
              <a:rPr lang="en-US" sz="1400" dirty="0" smtClean="0">
                <a:solidFill>
                  <a:srgbClr val="FFFFFF"/>
                </a:solidFill>
              </a:rPr>
              <a:t>, </a:t>
            </a:r>
            <a:r>
              <a:rPr lang="en-US" sz="1400" b="1" dirty="0" smtClean="0">
                <a:solidFill>
                  <a:srgbClr val="FFFFFF"/>
                </a:solidFill>
              </a:rPr>
              <a:t>displaced vertices</a:t>
            </a:r>
            <a:r>
              <a:rPr lang="en-US" sz="1400" dirty="0" smtClean="0">
                <a:solidFill>
                  <a:srgbClr val="FFFFFF"/>
                </a:solidFill>
              </a:rPr>
              <a:t>)</a:t>
            </a:r>
          </a:p>
          <a:p>
            <a:pPr marL="742950" lvl="1" indent="-285750">
              <a:spcAft>
                <a:spcPts val="300"/>
              </a:spcAft>
              <a:buFont typeface="Wingdings" charset="2"/>
              <a:buChar char="§"/>
            </a:pPr>
            <a:r>
              <a:rPr lang="en-US" sz="1400" dirty="0" smtClean="0">
                <a:solidFill>
                  <a:srgbClr val="FFFF00"/>
                </a:solidFill>
              </a:rPr>
              <a:t>Requires M</a:t>
            </a:r>
            <a:r>
              <a:rPr lang="en-US" sz="1400" baseline="-25000" dirty="0" smtClean="0">
                <a:solidFill>
                  <a:srgbClr val="FFFF00"/>
                </a:solidFill>
              </a:rPr>
              <a:t>A’ </a:t>
            </a:r>
            <a:r>
              <a:rPr lang="en-US" sz="1400" dirty="0" smtClean="0">
                <a:solidFill>
                  <a:srgbClr val="FFFF00"/>
                </a:solidFill>
              </a:rPr>
              <a:t>&gt; 2m</a:t>
            </a:r>
            <a:r>
              <a:rPr lang="en-US" sz="1400" i="1" baseline="-25000" dirty="0" smtClean="0">
                <a:solidFill>
                  <a:srgbClr val="FFFF00"/>
                </a:solidFill>
              </a:rPr>
              <a:t>e</a:t>
            </a:r>
            <a:endParaRPr lang="en-US" sz="1600" dirty="0" smtClean="0">
              <a:solidFill>
                <a:srgbClr val="FFFFFF"/>
              </a:solidFill>
            </a:endParaRPr>
          </a:p>
          <a:p>
            <a:pPr marL="285750" indent="-285750">
              <a:spcAft>
                <a:spcPts val="300"/>
              </a:spcAft>
              <a:buFont typeface="Wingdings" charset="2"/>
              <a:buChar char="§"/>
            </a:pPr>
            <a:r>
              <a:rPr lang="en-US" sz="1600" dirty="0" smtClean="0">
                <a:solidFill>
                  <a:srgbClr val="FFFFFF"/>
                </a:solidFill>
              </a:rPr>
              <a:t>Meson decays (collider experiment)</a:t>
            </a:r>
          </a:p>
          <a:p>
            <a:pPr marL="742950" lvl="1" indent="-285750">
              <a:spcAft>
                <a:spcPts val="300"/>
              </a:spcAft>
              <a:buFont typeface="Wingdings" charset="2"/>
              <a:buChar char="§"/>
            </a:pPr>
            <a:r>
              <a:rPr lang="en-US" sz="1400" dirty="0" smtClean="0">
                <a:solidFill>
                  <a:srgbClr val="FFFF00"/>
                </a:solidFill>
              </a:rPr>
              <a:t>Requires coupling to quarks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455" y="1301351"/>
            <a:ext cx="4957569" cy="3928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148" y="1385458"/>
            <a:ext cx="4522970" cy="34845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06848" y="4756622"/>
            <a:ext cx="1473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m</a:t>
            </a:r>
            <a:r>
              <a:rPr lang="en-US" sz="2000" i="1" baseline="-25000" dirty="0" smtClean="0">
                <a:solidFill>
                  <a:schemeClr val="bg1"/>
                </a:solidFill>
              </a:rPr>
              <a:t>A’</a:t>
            </a:r>
            <a:r>
              <a:rPr lang="en-US" sz="2000" dirty="0" smtClean="0">
                <a:solidFill>
                  <a:schemeClr val="bg1"/>
                </a:solidFill>
              </a:rPr>
              <a:t> (</a:t>
            </a:r>
            <a:r>
              <a:rPr lang="en-US" sz="2000" dirty="0" err="1" smtClean="0">
                <a:solidFill>
                  <a:schemeClr val="bg1"/>
                </a:solidFill>
              </a:rPr>
              <a:t>GeV</a:t>
            </a:r>
            <a:r>
              <a:rPr lang="en-US" sz="2000" dirty="0" smtClean="0">
                <a:solidFill>
                  <a:schemeClr val="bg1"/>
                </a:solidFill>
              </a:rPr>
              <a:t>/c</a:t>
            </a:r>
            <a:r>
              <a:rPr lang="en-US" sz="2000" baseline="30000" dirty="0" smtClean="0">
                <a:solidFill>
                  <a:schemeClr val="bg1"/>
                </a:solidFill>
              </a:rPr>
              <a:t>2</a:t>
            </a:r>
            <a:r>
              <a:rPr lang="en-US" sz="2000" dirty="0" smtClean="0">
                <a:solidFill>
                  <a:schemeClr val="bg1"/>
                </a:solidFill>
              </a:rPr>
              <a:t>)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516721" y="2852516"/>
            <a:ext cx="319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e</a:t>
            </a:r>
            <a:endParaRPr lang="en-US" sz="2400" dirty="0">
              <a:solidFill>
                <a:srgbClr val="000000"/>
              </a:solidFill>
              <a:latin typeface="Symbol" charset="2"/>
              <a:cs typeface="Symbol" charset="2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098086" y="3424381"/>
            <a:ext cx="720037" cy="1824684"/>
          </a:xfrm>
          <a:prstGeom prst="straightConnector1">
            <a:avLst/>
          </a:prstGeom>
          <a:ln w="9525" cmpd="sng"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141" y="5249065"/>
            <a:ext cx="2162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Re-analysis of electron </a:t>
            </a:r>
            <a:r>
              <a:rPr lang="en-US" sz="1400" i="1" dirty="0" smtClean="0">
                <a:solidFill>
                  <a:schemeClr val="tx2">
                    <a:lumMod val="75000"/>
                  </a:schemeClr>
                </a:solidFill>
              </a:rPr>
              <a:t>beam-dump 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experiments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45773" y="1216978"/>
            <a:ext cx="997281" cy="1858484"/>
          </a:xfrm>
          <a:prstGeom prst="straightConnector1">
            <a:avLst/>
          </a:prstGeom>
          <a:ln w="9525" cmpd="sng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1387" y="478314"/>
            <a:ext cx="11212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Indirect limits from  </a:t>
            </a:r>
            <a:r>
              <a:rPr lang="en-US" sz="1400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</a:t>
            </a:r>
            <a:r>
              <a:rPr lang="en-US" sz="1400" baseline="-25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sz="1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and </a:t>
            </a:r>
            <a:r>
              <a:rPr lang="en-US" sz="1400" i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</a:t>
            </a:r>
            <a:r>
              <a:rPr lang="en-US" sz="1400" i="1" baseline="-250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e</a:t>
            </a:r>
            <a:endParaRPr lang="en-US" sz="1400" i="1" baseline="-25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45773" y="1216978"/>
            <a:ext cx="843777" cy="1286257"/>
          </a:xfrm>
          <a:prstGeom prst="straightConnector1">
            <a:avLst/>
          </a:prstGeom>
          <a:ln w="9525" cmpd="sng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701004" y="932085"/>
            <a:ext cx="3211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Thin target or meson decays, </a:t>
            </a:r>
            <a:r>
              <a:rPr lang="en-US" sz="1400" i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A’</a:t>
            </a:r>
            <a:r>
              <a:rPr lang="en-US" sz="14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it-IT" sz="1400" dirty="0" smtClean="0">
                <a:solidFill>
                  <a:schemeClr val="accent6">
                    <a:lumMod val="20000"/>
                    <a:lumOff val="80000"/>
                  </a:schemeClr>
                </a:solidFill>
                <a:sym typeface="Symbol"/>
              </a:rPr>
              <a:t></a:t>
            </a:r>
            <a:r>
              <a:rPr lang="it-IT" sz="1400" i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/>
              </a:rPr>
              <a:t> </a:t>
            </a:r>
            <a:r>
              <a:rPr lang="en-US" sz="14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visible</a:t>
            </a:r>
            <a:endParaRPr lang="en-US" sz="1400" baseline="30000" dirty="0">
              <a:solidFill>
                <a:schemeClr val="accent6">
                  <a:lumMod val="20000"/>
                  <a:lumOff val="80000"/>
                </a:schemeClr>
              </a:solidFill>
              <a:latin typeface="Symbol" charset="2"/>
              <a:cs typeface="Symbol" charset="2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2642404" y="1216978"/>
            <a:ext cx="766742" cy="1286257"/>
          </a:xfrm>
          <a:prstGeom prst="straightConnector1">
            <a:avLst/>
          </a:prstGeom>
          <a:ln w="9525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406848" y="3075462"/>
            <a:ext cx="847029" cy="739708"/>
          </a:xfrm>
          <a:prstGeom prst="straightConnector1">
            <a:avLst/>
          </a:prstGeom>
          <a:ln w="9525" cmpd="sng">
            <a:solidFill>
              <a:schemeClr val="accent1">
                <a:lumMod val="75000"/>
              </a:schemeClr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932912" y="3787251"/>
            <a:ext cx="11111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Thin target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236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Decay to invisible states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FFA315A9-49B5-FE48-939C-B27D5AAA1BEA}" type="slidenum">
              <a:rPr lang="en-US" smtClean="0"/>
              <a:t>12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230897" y="1624872"/>
            <a:ext cx="5659645" cy="2451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dirty="0">
                <a:solidFill>
                  <a:srgbClr val="FFFF00"/>
                </a:solidFill>
              </a:rPr>
              <a:t>Direct searches </a:t>
            </a:r>
            <a:r>
              <a:rPr lang="en-US" sz="2000" dirty="0">
                <a:solidFill>
                  <a:srgbClr val="FFFFFF"/>
                </a:solidFill>
              </a:rPr>
              <a:t>for </a:t>
            </a:r>
            <a:r>
              <a:rPr lang="en-US" sz="2000" i="1" dirty="0">
                <a:solidFill>
                  <a:srgbClr val="FFFFFF"/>
                </a:solidFill>
              </a:rPr>
              <a:t>A’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smtClean="0">
                <a:solidFill>
                  <a:srgbClr val="FFFFFF"/>
                </a:solidFill>
              </a:rPr>
              <a:t>invisible decays only </a:t>
            </a:r>
            <a:r>
              <a:rPr lang="en-US" sz="2000" dirty="0">
                <a:solidFill>
                  <a:srgbClr val="FFFFFF"/>
                </a:solidFill>
              </a:rPr>
              <a:t>depend on </a:t>
            </a:r>
            <a:r>
              <a:rPr lang="en-US" sz="20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e</a:t>
            </a:r>
            <a:r>
              <a:rPr lang="en-US" sz="2000" baseline="30000" dirty="0" smtClean="0">
                <a:solidFill>
                  <a:srgbClr val="FFFF00"/>
                </a:solidFill>
              </a:rPr>
              <a:t>2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>
                <a:solidFill>
                  <a:srgbClr val="FFFFFF"/>
                </a:solidFill>
              </a:rPr>
              <a:t>and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i="1" dirty="0" smtClean="0">
                <a:solidFill>
                  <a:srgbClr val="FFFF00"/>
                </a:solidFill>
              </a:rPr>
              <a:t>m</a:t>
            </a:r>
            <a:r>
              <a:rPr lang="en-US" sz="2000" i="1" baseline="-25000" dirty="0" smtClean="0">
                <a:solidFill>
                  <a:srgbClr val="FFFF00"/>
                </a:solidFill>
              </a:rPr>
              <a:t>A’</a:t>
            </a:r>
          </a:p>
          <a:p>
            <a:endParaRPr lang="en-US" sz="2000" i="1" baseline="-25000" dirty="0" smtClean="0">
              <a:solidFill>
                <a:srgbClr val="FFFF00"/>
              </a:solidFill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000" b="1" dirty="0" smtClean="0">
                <a:solidFill>
                  <a:srgbClr val="FFFF00"/>
                </a:solidFill>
              </a:rPr>
              <a:t>No assumptions on coupling to quarks </a:t>
            </a:r>
            <a:r>
              <a:rPr lang="en-US" sz="2000" dirty="0" smtClean="0"/>
              <a:t>(Both </a:t>
            </a:r>
            <a:r>
              <a:rPr lang="en-US" sz="2000" dirty="0">
                <a:latin typeface="Symbol" charset="2"/>
                <a:cs typeface="Symbol" charset="2"/>
              </a:rPr>
              <a:t>U</a:t>
            </a:r>
            <a:r>
              <a:rPr lang="en-US" sz="2000" baseline="-25000" dirty="0" smtClean="0"/>
              <a:t>3S</a:t>
            </a:r>
            <a:r>
              <a:rPr lang="en-US" sz="2000" dirty="0" smtClean="0"/>
              <a:t> and </a:t>
            </a:r>
            <a:r>
              <a:rPr lang="en-US" sz="2000" i="1" dirty="0" smtClean="0"/>
              <a:t>K</a:t>
            </a:r>
            <a:r>
              <a:rPr lang="en-US" sz="2000" baseline="30000" dirty="0">
                <a:cs typeface="Calibri"/>
              </a:rPr>
              <a:t>±</a:t>
            </a:r>
            <a:r>
              <a:rPr lang="en-US" sz="2000" dirty="0" smtClean="0"/>
              <a:t> results rely on that)</a:t>
            </a:r>
          </a:p>
          <a:p>
            <a:pPr marL="285750" indent="-285750">
              <a:buFont typeface="Wingdings" charset="2"/>
              <a:buChar char="§"/>
            </a:pPr>
            <a:endParaRPr lang="en-US" sz="2000" dirty="0"/>
          </a:p>
          <a:p>
            <a:pPr marL="285750" lvl="1" indent="-285750">
              <a:buFont typeface="Wingdings" charset="2"/>
              <a:buChar char="§"/>
            </a:pPr>
            <a:r>
              <a:rPr lang="en-US" sz="2000" b="1" dirty="0">
                <a:latin typeface="Symbol" charset="2"/>
                <a:cs typeface="Symbol" charset="2"/>
              </a:rPr>
              <a:t> c</a:t>
            </a:r>
            <a:r>
              <a:rPr lang="en-US" sz="2000" b="1" dirty="0"/>
              <a:t> scattering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tx2"/>
                </a:solidFill>
              </a:rPr>
              <a:t>searches depend on </a:t>
            </a:r>
            <a:r>
              <a:rPr lang="en-US" sz="2000" b="1" dirty="0"/>
              <a:t>4 parameters</a:t>
            </a:r>
            <a:r>
              <a:rPr lang="en-US" sz="2000" dirty="0">
                <a:solidFill>
                  <a:srgbClr val="EEECE1"/>
                </a:solidFill>
              </a:rPr>
              <a:t>: </a:t>
            </a:r>
            <a:r>
              <a:rPr lang="en-US" sz="2000" dirty="0">
                <a:solidFill>
                  <a:srgbClr val="EEECE1"/>
                </a:solidFill>
                <a:latin typeface="Symbol" charset="2"/>
                <a:cs typeface="Symbol" charset="2"/>
              </a:rPr>
              <a:t>e</a:t>
            </a:r>
            <a:r>
              <a:rPr lang="en-US" sz="2000" baseline="30000" dirty="0">
                <a:solidFill>
                  <a:srgbClr val="EEECE1"/>
                </a:solidFill>
              </a:rPr>
              <a:t>2</a:t>
            </a:r>
            <a:r>
              <a:rPr lang="en-US" sz="2000" dirty="0">
                <a:solidFill>
                  <a:srgbClr val="EEECE1"/>
                </a:solidFill>
              </a:rPr>
              <a:t>, M</a:t>
            </a:r>
            <a:r>
              <a:rPr lang="en-US" sz="2000" baseline="-25000" dirty="0">
                <a:solidFill>
                  <a:srgbClr val="EEECE1"/>
                </a:solidFill>
              </a:rPr>
              <a:t>A</a:t>
            </a:r>
            <a:r>
              <a:rPr lang="en-US" sz="2000" baseline="-25000" dirty="0">
                <a:solidFill>
                  <a:srgbClr val="FFFFFF"/>
                </a:solidFill>
              </a:rPr>
              <a:t>’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/>
              <a:t>and </a:t>
            </a:r>
            <a:r>
              <a:rPr lang="en-US" sz="2000" dirty="0" err="1"/>
              <a:t>M</a:t>
            </a:r>
            <a:r>
              <a:rPr lang="en-US" sz="2000" baseline="-25000" dirty="0" err="1">
                <a:latin typeface="Symbol" charset="2"/>
                <a:cs typeface="Symbol" charset="2"/>
              </a:rPr>
              <a:t>c</a:t>
            </a:r>
            <a:r>
              <a:rPr lang="en-US" sz="2000" dirty="0"/>
              <a:t> and </a:t>
            </a:r>
            <a:r>
              <a:rPr lang="en-US" sz="2000" dirty="0" err="1" smtClean="0">
                <a:latin typeface="Symbol" charset="2"/>
                <a:cs typeface="Symbol" charset="2"/>
              </a:rPr>
              <a:t>a</a:t>
            </a:r>
            <a:r>
              <a:rPr lang="en-US" sz="2000" baseline="-25000" dirty="0" err="1" smtClean="0"/>
              <a:t>D</a:t>
            </a:r>
            <a:endParaRPr lang="en-US" sz="2000" baseline="-25000" dirty="0"/>
          </a:p>
        </p:txBody>
      </p:sp>
      <p:sp>
        <p:nvSpPr>
          <p:cNvPr id="10" name="Rectangle 9"/>
          <p:cNvSpPr/>
          <p:nvPr/>
        </p:nvSpPr>
        <p:spPr>
          <a:xfrm>
            <a:off x="2627216" y="706567"/>
            <a:ext cx="206315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Babar </a:t>
            </a:r>
            <a:r>
              <a:rPr lang="fr-FR" sz="9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’</a:t>
            </a:r>
            <a:r>
              <a:rPr lang="en-US" sz="9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08 </a:t>
            </a:r>
            <a:r>
              <a:rPr lang="en-US" sz="900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ArXiv</a:t>
            </a:r>
            <a:r>
              <a:rPr lang="en-US" sz="9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0808.0017</a:t>
            </a:r>
            <a:br>
              <a:rPr lang="en-US" sz="9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sz="9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Search for Invisible Decays of a </a:t>
            </a:r>
            <a:r>
              <a:rPr lang="en-US" sz="9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Light </a:t>
            </a:r>
            <a:r>
              <a:rPr lang="en-US" sz="9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Scalar in </a:t>
            </a:r>
            <a:r>
              <a:rPr lang="en-US" sz="900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Radiative</a:t>
            </a:r>
            <a:r>
              <a:rPr lang="en-US" sz="9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9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Transitions </a:t>
            </a:r>
            <a:r>
              <a:rPr lang="en-US" sz="900" dirty="0">
                <a:solidFill>
                  <a:schemeClr val="accent1">
                    <a:lumMod val="20000"/>
                    <a:lumOff val="80000"/>
                  </a:schemeClr>
                </a:solidFill>
                <a:latin typeface="Symbol" charset="2"/>
                <a:cs typeface="Symbol" charset="2"/>
              </a:rPr>
              <a:t>U</a:t>
            </a:r>
            <a:r>
              <a:rPr lang="en-US" sz="900" baseline="-25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3S</a:t>
            </a:r>
            <a:r>
              <a:rPr lang="en-US" sz="9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</a:t>
            </a:r>
            <a:r>
              <a:rPr lang="en-US" sz="9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ymbol" charset="2"/>
                <a:cs typeface="Symbol" charset="2"/>
              </a:rPr>
              <a:t>g</a:t>
            </a:r>
            <a:r>
              <a:rPr lang="en-US" sz="9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A’ </a:t>
            </a:r>
            <a:endParaRPr lang="en-US" sz="900" baseline="-25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31" y="619960"/>
            <a:ext cx="2543485" cy="2486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92"/>
          <a:stretch/>
        </p:blipFill>
        <p:spPr>
          <a:xfrm>
            <a:off x="83731" y="3198829"/>
            <a:ext cx="2528925" cy="254303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r="7751"/>
          <a:stretch/>
        </p:blipFill>
        <p:spPr>
          <a:xfrm>
            <a:off x="827326" y="1727106"/>
            <a:ext cx="1590041" cy="1017242"/>
          </a:xfrm>
          <a:prstGeom prst="rect">
            <a:avLst/>
          </a:prstGeom>
        </p:spPr>
      </p:pic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3493507" y="4429218"/>
            <a:ext cx="3712798" cy="1307898"/>
            <a:chOff x="3108651" y="4609554"/>
            <a:chExt cx="3068428" cy="108090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8651" y="4624528"/>
              <a:ext cx="3068428" cy="106593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/>
            <a:srcRect l="5620" r="7834" b="10452"/>
            <a:stretch/>
          </p:blipFill>
          <p:spPr>
            <a:xfrm>
              <a:off x="5008312" y="4792749"/>
              <a:ext cx="1015318" cy="77558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/>
            <a:srcRect l="4658" t="4126"/>
            <a:stretch/>
          </p:blipFill>
          <p:spPr>
            <a:xfrm>
              <a:off x="3600901" y="4687931"/>
              <a:ext cx="1093587" cy="96600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18646" y="5337932"/>
              <a:ext cx="278246" cy="132735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4020973" y="4609554"/>
              <a:ext cx="300993" cy="2289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 smtClean="0">
                  <a:solidFill>
                    <a:schemeClr val="accent6"/>
                  </a:solidFill>
                  <a:latin typeface="Symbol" charset="2"/>
                  <a:cs typeface="Symbol" charset="2"/>
                </a:rPr>
                <a:t>a</a:t>
              </a:r>
              <a:r>
                <a:rPr lang="en-US" sz="1200" b="1" baseline="-25000" dirty="0" err="1" smtClean="0">
                  <a:solidFill>
                    <a:schemeClr val="accent6"/>
                  </a:solidFill>
                </a:rPr>
                <a:t>D</a:t>
              </a:r>
              <a:r>
                <a:rPr lang="en-US" sz="1200" dirty="0" smtClean="0">
                  <a:solidFill>
                    <a:schemeClr val="accent6"/>
                  </a:solidFill>
                </a:rPr>
                <a:t> </a:t>
              </a:r>
              <a:endParaRPr lang="en-US" sz="1200" dirty="0">
                <a:solidFill>
                  <a:schemeClr val="accent6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345072" y="4824614"/>
              <a:ext cx="300993" cy="2289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 smtClean="0">
                  <a:solidFill>
                    <a:schemeClr val="accent6"/>
                  </a:solidFill>
                  <a:latin typeface="Symbol" charset="2"/>
                  <a:cs typeface="Symbol" charset="2"/>
                </a:rPr>
                <a:t>a</a:t>
              </a:r>
              <a:r>
                <a:rPr lang="en-US" sz="1200" b="1" baseline="-25000" dirty="0" err="1" smtClean="0">
                  <a:solidFill>
                    <a:schemeClr val="accent6"/>
                  </a:solidFill>
                </a:rPr>
                <a:t>D</a:t>
              </a:r>
              <a:r>
                <a:rPr lang="en-US" sz="1200" dirty="0" smtClean="0">
                  <a:solidFill>
                    <a:schemeClr val="accent6"/>
                  </a:solidFill>
                </a:rPr>
                <a:t> </a:t>
              </a:r>
              <a:endParaRPr lang="en-US" sz="1200" dirty="0">
                <a:solidFill>
                  <a:schemeClr val="accent6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721345" y="5021090"/>
              <a:ext cx="237403" cy="2289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i="1" dirty="0" smtClean="0">
                  <a:solidFill>
                    <a:schemeClr val="accent6"/>
                  </a:solidFill>
                  <a:latin typeface="Symbol" charset="2"/>
                  <a:cs typeface="Symbol" charset="2"/>
                </a:rPr>
                <a:t>e</a:t>
              </a:r>
              <a:endParaRPr lang="en-US" sz="1200" dirty="0">
                <a:solidFill>
                  <a:schemeClr val="accent6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386676" y="5435742"/>
              <a:ext cx="237403" cy="2289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i="1" dirty="0" smtClean="0">
                  <a:solidFill>
                    <a:schemeClr val="accent6"/>
                  </a:solidFill>
                  <a:latin typeface="Symbol" charset="2"/>
                  <a:cs typeface="Symbol" charset="2"/>
                </a:rPr>
                <a:t>e</a:t>
              </a:r>
              <a:endParaRPr lang="en-US" sz="1200" dirty="0">
                <a:solidFill>
                  <a:schemeClr val="accent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3297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03408"/>
            <a:ext cx="8229600" cy="706567"/>
          </a:xfrm>
        </p:spPr>
        <p:txBody>
          <a:bodyPr>
            <a:normAutofit/>
          </a:bodyPr>
          <a:lstStyle/>
          <a:p>
            <a:r>
              <a:rPr lang="it-IT" dirty="0" smtClean="0"/>
              <a:t>The PADME </a:t>
            </a:r>
            <a:r>
              <a:rPr lang="it-IT" dirty="0" err="1" smtClean="0"/>
              <a:t>approach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729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PADME approach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40A3CA33-E29A-BA4A-9536-A59504B7E1AB}" type="slidenum">
              <a:rPr lang="en-US" smtClean="0"/>
              <a:t>14</a:t>
            </a:fld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86914" y="1780047"/>
            <a:ext cx="692301" cy="0"/>
          </a:xfrm>
          <a:prstGeom prst="straightConnector1">
            <a:avLst/>
          </a:prstGeom>
          <a:ln>
            <a:solidFill>
              <a:srgbClr val="95B3D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1291915" y="1452904"/>
            <a:ext cx="2277661" cy="336767"/>
          </a:xfrm>
          <a:prstGeom prst="straightConnector1">
            <a:avLst/>
          </a:prstGeom>
          <a:ln>
            <a:solidFill>
              <a:srgbClr val="FFFF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282294" y="1789671"/>
            <a:ext cx="1481706" cy="586935"/>
          </a:xfrm>
          <a:prstGeom prst="straightConnector1">
            <a:avLst/>
          </a:prstGeom>
          <a:ln>
            <a:solidFill>
              <a:srgbClr val="FFFFFF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282294" y="1635526"/>
            <a:ext cx="0" cy="2790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189355" y="2482447"/>
            <a:ext cx="11249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i="1" dirty="0" err="1" smtClean="0"/>
              <a:t>e</a:t>
            </a:r>
            <a:r>
              <a:rPr lang="it-IT" sz="1200" baseline="30000" dirty="0" err="1" smtClean="0">
                <a:latin typeface="Symbol" charset="2"/>
                <a:cs typeface="Symbol" charset="2"/>
              </a:rPr>
              <a:t>+</a:t>
            </a:r>
            <a:r>
              <a:rPr lang="it-IT" sz="1200" i="1" dirty="0" err="1" smtClean="0"/>
              <a:t>e</a:t>
            </a:r>
            <a:r>
              <a:rPr lang="it-IT" sz="1200" baseline="30000" dirty="0">
                <a:latin typeface="Symbol" charset="2"/>
                <a:cs typeface="Symbol" charset="2"/>
              </a:rPr>
              <a:t>-</a:t>
            </a:r>
            <a:r>
              <a:rPr lang="it-IT" sz="1200" dirty="0"/>
              <a:t> </a:t>
            </a:r>
            <a:r>
              <a:rPr lang="it-IT" sz="1200" dirty="0">
                <a:sym typeface="Symbol"/>
              </a:rPr>
              <a:t> </a:t>
            </a:r>
            <a:r>
              <a:rPr lang="it-IT" sz="1200" dirty="0">
                <a:latin typeface="Symbol" charset="2"/>
                <a:cs typeface="Symbol" charset="2"/>
                <a:sym typeface="Symbol"/>
              </a:rPr>
              <a:t>g</a:t>
            </a:r>
            <a:r>
              <a:rPr lang="it-IT" sz="1200" dirty="0">
                <a:sym typeface="Symbol"/>
              </a:rPr>
              <a:t> (</a:t>
            </a:r>
            <a:r>
              <a:rPr lang="it-IT" sz="1200" i="1" dirty="0" err="1">
                <a:sym typeface="Symbol"/>
              </a:rPr>
              <a:t>E</a:t>
            </a:r>
            <a:r>
              <a:rPr lang="it-IT" sz="1200" i="1" baseline="-25000" dirty="0" err="1">
                <a:sym typeface="Symbol"/>
              </a:rPr>
              <a:t>miss</a:t>
            </a:r>
            <a:r>
              <a:rPr lang="it-IT" sz="1200" dirty="0">
                <a:sym typeface="Symbol"/>
              </a:rPr>
              <a:t>) 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3569576" y="1241222"/>
            <a:ext cx="180099" cy="1135384"/>
          </a:xfrm>
          <a:prstGeom prst="rect">
            <a:avLst/>
          </a:prstGeom>
          <a:solidFill>
            <a:srgbClr val="FDEADA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576495" y="1420062"/>
            <a:ext cx="166830" cy="1674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195256" y="2877297"/>
            <a:ext cx="2971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Annihilation, invisible decays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" y="3540729"/>
            <a:ext cx="8189156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dirty="0" smtClean="0">
                <a:solidFill>
                  <a:srgbClr val="EEECE1"/>
                </a:solidFill>
              </a:rPr>
              <a:t>Know </a:t>
            </a:r>
            <a:r>
              <a:rPr lang="en-US" i="1" dirty="0" smtClean="0">
                <a:solidFill>
                  <a:srgbClr val="EEECE1"/>
                </a:solidFill>
              </a:rPr>
              <a:t>e</a:t>
            </a:r>
            <a:r>
              <a:rPr lang="en-US" baseline="30000" dirty="0" smtClean="0">
                <a:solidFill>
                  <a:srgbClr val="EEECE1"/>
                </a:solidFill>
              </a:rPr>
              <a:t>+</a:t>
            </a:r>
            <a:r>
              <a:rPr lang="en-US" dirty="0" smtClean="0">
                <a:solidFill>
                  <a:srgbClr val="EEECE1"/>
                </a:solidFill>
              </a:rPr>
              <a:t> beam </a:t>
            </a:r>
            <a:r>
              <a:rPr lang="en-US" b="1" dirty="0" smtClean="0"/>
              <a:t>momentum and position</a:t>
            </a:r>
          </a:p>
          <a:p>
            <a:pPr marL="800100" lvl="1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Tunable intensity (in order to optimize annihilation vs. 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pile-up)</a:t>
            </a:r>
            <a:endParaRPr lang="en-US" sz="1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dirty="0" smtClean="0">
                <a:solidFill>
                  <a:srgbClr val="EEECE1"/>
                </a:solidFill>
              </a:rPr>
              <a:t>Measure the recoil photon </a:t>
            </a:r>
            <a:r>
              <a:rPr lang="en-US" b="1" dirty="0" smtClean="0"/>
              <a:t>position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2"/>
                </a:solidFill>
              </a:rPr>
              <a:t>and</a:t>
            </a:r>
            <a:r>
              <a:rPr lang="en-US" dirty="0" smtClean="0"/>
              <a:t> </a:t>
            </a:r>
            <a:r>
              <a:rPr lang="en-US" b="1" dirty="0" smtClean="0"/>
              <a:t>energy 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dirty="0" smtClean="0">
                <a:solidFill>
                  <a:srgbClr val="EEECE1"/>
                </a:solidFill>
              </a:rPr>
              <a:t>Calculate</a:t>
            </a:r>
            <a:r>
              <a:rPr lang="en-US" dirty="0" smtClean="0"/>
              <a:t> </a:t>
            </a:r>
            <a:r>
              <a:rPr lang="en-US" i="1" dirty="0" smtClean="0"/>
              <a:t>M</a:t>
            </a:r>
            <a:r>
              <a:rPr lang="en-US" baseline="30000" dirty="0" smtClean="0"/>
              <a:t>2</a:t>
            </a:r>
            <a:r>
              <a:rPr lang="en-US" baseline="-25000" dirty="0" smtClean="0"/>
              <a:t>miss </a:t>
            </a:r>
            <a:r>
              <a:rPr lang="en-US" dirty="0" smtClean="0"/>
              <a:t>= (</a:t>
            </a:r>
            <a:r>
              <a:rPr lang="en-US" b="1" i="1" u="sng" dirty="0" smtClean="0"/>
              <a:t>P</a:t>
            </a:r>
            <a:r>
              <a:rPr lang="en-US" b="1" i="1" baseline="-25000" dirty="0" smtClean="0"/>
              <a:t> </a:t>
            </a:r>
            <a:r>
              <a:rPr lang="en-US" i="1" baseline="-25000" dirty="0" smtClean="0"/>
              <a:t>e</a:t>
            </a:r>
            <a:r>
              <a:rPr lang="en-US" baseline="-25000" dirty="0" smtClean="0"/>
              <a:t>+ </a:t>
            </a:r>
            <a:r>
              <a:rPr lang="en-US" dirty="0" smtClean="0">
                <a:latin typeface="Symbol" charset="2"/>
                <a:cs typeface="Symbol" charset="2"/>
              </a:rPr>
              <a:t>+</a:t>
            </a:r>
            <a:r>
              <a:rPr lang="en-US" baseline="30000" dirty="0" smtClean="0"/>
              <a:t> </a:t>
            </a:r>
            <a:r>
              <a:rPr lang="en-US" b="1" i="1" u="sng" dirty="0" smtClean="0"/>
              <a:t>P</a:t>
            </a:r>
            <a:r>
              <a:rPr lang="en-US" b="1" i="1" baseline="-25000" dirty="0" smtClean="0"/>
              <a:t> </a:t>
            </a:r>
            <a:r>
              <a:rPr lang="en-US" i="1" baseline="-25000" dirty="0"/>
              <a:t>e</a:t>
            </a:r>
            <a:r>
              <a:rPr lang="en-US" baseline="-25000" dirty="0"/>
              <a:t>+</a:t>
            </a:r>
            <a:r>
              <a:rPr lang="en-US" baseline="30000" dirty="0"/>
              <a:t> </a:t>
            </a:r>
            <a:r>
              <a:rPr lang="en-US" dirty="0" smtClean="0">
                <a:latin typeface="Symbol" charset="2"/>
                <a:cs typeface="Symbol" charset="2"/>
              </a:rPr>
              <a:t>- </a:t>
            </a:r>
            <a:r>
              <a:rPr lang="en-US" b="1" i="1" u="sng" dirty="0" smtClean="0"/>
              <a:t>P</a:t>
            </a:r>
            <a:r>
              <a:rPr lang="en-US" b="1" i="1" baseline="-25000" dirty="0" smtClean="0"/>
              <a:t> </a:t>
            </a:r>
            <a:r>
              <a:rPr lang="en-US" baseline="-25000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)</a:t>
            </a:r>
            <a:r>
              <a:rPr lang="en-US" baseline="30000" dirty="0" smtClean="0"/>
              <a:t>2</a:t>
            </a:r>
          </a:p>
          <a:p>
            <a:pPr marL="800100" lvl="1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Only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minimal assumption: </a:t>
            </a:r>
            <a:r>
              <a:rPr lang="en-US" sz="1600" i="1" dirty="0"/>
              <a:t>A’ </a:t>
            </a:r>
            <a:r>
              <a:rPr lang="en-US" sz="1600" dirty="0"/>
              <a:t>couples to </a:t>
            </a:r>
            <a:r>
              <a:rPr lang="en-US" sz="1600" dirty="0" smtClean="0"/>
              <a:t>leptons</a:t>
            </a:r>
          </a:p>
          <a:p>
            <a:pPr marL="800100" lvl="1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PADME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will limit the coupling of </a:t>
            </a:r>
            <a:r>
              <a:rPr lang="en-US" sz="1600" b="1" dirty="0"/>
              <a:t>any new light particle</a:t>
            </a:r>
            <a:r>
              <a:rPr lang="en-US" sz="1600" dirty="0"/>
              <a:t>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produced in </a:t>
            </a:r>
            <a:r>
              <a:rPr lang="en-US" sz="1600" i="1" dirty="0" err="1">
                <a:solidFill>
                  <a:schemeClr val="tx2">
                    <a:lumMod val="75000"/>
                  </a:schemeClr>
                </a:solidFill>
              </a:rPr>
              <a:t>e</a:t>
            </a:r>
            <a:r>
              <a:rPr lang="en-US" sz="1600" baseline="30000" dirty="0" err="1">
                <a:solidFill>
                  <a:schemeClr val="tx2">
                    <a:lumMod val="75000"/>
                  </a:schemeClr>
                </a:solidFill>
              </a:rPr>
              <a:t>+</a:t>
            </a:r>
            <a:r>
              <a:rPr lang="en-US" sz="1600" i="1" dirty="0" err="1">
                <a:solidFill>
                  <a:schemeClr val="tx2">
                    <a:lumMod val="75000"/>
                  </a:schemeClr>
                </a:solidFill>
              </a:rPr>
              <a:t>e</a:t>
            </a:r>
            <a:r>
              <a:rPr lang="en-US" sz="1600" baseline="30000" dirty="0">
                <a:solidFill>
                  <a:schemeClr val="tx2">
                    <a:lumMod val="75000"/>
                  </a:schemeClr>
                </a:solidFill>
                <a:latin typeface="Symbol" charset="2"/>
                <a:cs typeface="Symbol" charset="2"/>
              </a:rPr>
              <a:t>-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annihilations: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scalars (</a:t>
            </a:r>
            <a:r>
              <a:rPr lang="en-US" sz="1600" i="1" dirty="0">
                <a:solidFill>
                  <a:srgbClr val="FFFFFF"/>
                </a:solidFill>
              </a:rPr>
              <a:t>h’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), vectors (</a:t>
            </a:r>
            <a:r>
              <a:rPr lang="en-US" sz="1600" i="1" dirty="0">
                <a:solidFill>
                  <a:srgbClr val="FFFFFF"/>
                </a:solidFill>
              </a:rPr>
              <a:t>A’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) or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</a:rPr>
              <a:t>pseudoscalars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 (</a:t>
            </a:r>
            <a:r>
              <a:rPr lang="en-US" sz="1600" dirty="0" smtClean="0">
                <a:solidFill>
                  <a:srgbClr val="FFFFFF"/>
                </a:solidFill>
              </a:rPr>
              <a:t>ALPs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80335" y="706567"/>
            <a:ext cx="22231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one </a:t>
            </a:r>
            <a:r>
              <a:rPr lang="en-US" dirty="0">
                <a:solidFill>
                  <a:srgbClr val="FFFF00"/>
                </a:solidFill>
              </a:rPr>
              <a:t>photon </a:t>
            </a:r>
            <a:r>
              <a:rPr lang="en-US" dirty="0" smtClean="0">
                <a:solidFill>
                  <a:srgbClr val="FFFFFF"/>
                </a:solidFill>
                <a:cs typeface="Calibri"/>
              </a:rPr>
              <a:t>+ </a:t>
            </a:r>
            <a:r>
              <a:rPr lang="en-US" dirty="0">
                <a:solidFill>
                  <a:srgbClr val="FFFFFF"/>
                </a:solidFill>
                <a:cs typeface="Calibri"/>
              </a:rPr>
              <a:t>nothing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5188" b="2181"/>
          <a:stretch/>
        </p:blipFill>
        <p:spPr>
          <a:xfrm>
            <a:off x="4955056" y="683151"/>
            <a:ext cx="4130940" cy="314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845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 and background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40A3CA33-E29A-BA4A-9536-A59504B7E1AB}" type="slidenum">
              <a:rPr lang="en-US" smtClean="0"/>
              <a:t>15</a:t>
            </a:fld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1021560" y="4578885"/>
            <a:ext cx="1403350" cy="1054100"/>
          </a:xfrm>
          <a:custGeom>
            <a:avLst/>
            <a:gdLst>
              <a:gd name="connsiteX0" fmla="*/ 0 w 1435100"/>
              <a:gd name="connsiteY0" fmla="*/ 292100 h 952500"/>
              <a:gd name="connsiteX1" fmla="*/ 730250 w 1435100"/>
              <a:gd name="connsiteY1" fmla="*/ 952500 h 952500"/>
              <a:gd name="connsiteX2" fmla="*/ 1435100 w 1435100"/>
              <a:gd name="connsiteY2" fmla="*/ 673100 h 952500"/>
              <a:gd name="connsiteX3" fmla="*/ 673100 w 1435100"/>
              <a:gd name="connsiteY3" fmla="*/ 0 h 952500"/>
              <a:gd name="connsiteX4" fmla="*/ 0 w 1435100"/>
              <a:gd name="connsiteY4" fmla="*/ 292100 h 952500"/>
              <a:gd name="connsiteX0" fmla="*/ 0 w 1429360"/>
              <a:gd name="connsiteY0" fmla="*/ 292100 h 952500"/>
              <a:gd name="connsiteX1" fmla="*/ 730250 w 1429360"/>
              <a:gd name="connsiteY1" fmla="*/ 952500 h 952500"/>
              <a:gd name="connsiteX2" fmla="*/ 1429360 w 1429360"/>
              <a:gd name="connsiteY2" fmla="*/ 603250 h 952500"/>
              <a:gd name="connsiteX3" fmla="*/ 673100 w 1429360"/>
              <a:gd name="connsiteY3" fmla="*/ 0 h 952500"/>
              <a:gd name="connsiteX4" fmla="*/ 0 w 1429360"/>
              <a:gd name="connsiteY4" fmla="*/ 292100 h 952500"/>
              <a:gd name="connsiteX0" fmla="*/ 0 w 1429360"/>
              <a:gd name="connsiteY0" fmla="*/ 342900 h 1003300"/>
              <a:gd name="connsiteX1" fmla="*/ 730250 w 1429360"/>
              <a:gd name="connsiteY1" fmla="*/ 1003300 h 1003300"/>
              <a:gd name="connsiteX2" fmla="*/ 1429360 w 1429360"/>
              <a:gd name="connsiteY2" fmla="*/ 654050 h 1003300"/>
              <a:gd name="connsiteX3" fmla="*/ 719023 w 1429360"/>
              <a:gd name="connsiteY3" fmla="*/ 0 h 1003300"/>
              <a:gd name="connsiteX4" fmla="*/ 0 w 1429360"/>
              <a:gd name="connsiteY4" fmla="*/ 342900 h 1003300"/>
              <a:gd name="connsiteX0" fmla="*/ 0 w 1429360"/>
              <a:gd name="connsiteY0" fmla="*/ 342900 h 1003300"/>
              <a:gd name="connsiteX1" fmla="*/ 626922 w 1429360"/>
              <a:gd name="connsiteY1" fmla="*/ 1003300 h 1003300"/>
              <a:gd name="connsiteX2" fmla="*/ 1429360 w 1429360"/>
              <a:gd name="connsiteY2" fmla="*/ 654050 h 1003300"/>
              <a:gd name="connsiteX3" fmla="*/ 719023 w 1429360"/>
              <a:gd name="connsiteY3" fmla="*/ 0 h 1003300"/>
              <a:gd name="connsiteX4" fmla="*/ 0 w 1429360"/>
              <a:gd name="connsiteY4" fmla="*/ 342900 h 1003300"/>
              <a:gd name="connsiteX0" fmla="*/ 0 w 1429360"/>
              <a:gd name="connsiteY0" fmla="*/ 342900 h 1003300"/>
              <a:gd name="connsiteX1" fmla="*/ 558038 w 1429360"/>
              <a:gd name="connsiteY1" fmla="*/ 1003300 h 1003300"/>
              <a:gd name="connsiteX2" fmla="*/ 1429360 w 1429360"/>
              <a:gd name="connsiteY2" fmla="*/ 654050 h 1003300"/>
              <a:gd name="connsiteX3" fmla="*/ 719023 w 1429360"/>
              <a:gd name="connsiteY3" fmla="*/ 0 h 1003300"/>
              <a:gd name="connsiteX4" fmla="*/ 0 w 1429360"/>
              <a:gd name="connsiteY4" fmla="*/ 342900 h 1003300"/>
              <a:gd name="connsiteX0" fmla="*/ 0 w 1429360"/>
              <a:gd name="connsiteY0" fmla="*/ 342900 h 1041400"/>
              <a:gd name="connsiteX1" fmla="*/ 581000 w 1429360"/>
              <a:gd name="connsiteY1" fmla="*/ 1041400 h 1041400"/>
              <a:gd name="connsiteX2" fmla="*/ 1429360 w 1429360"/>
              <a:gd name="connsiteY2" fmla="*/ 654050 h 1041400"/>
              <a:gd name="connsiteX3" fmla="*/ 719023 w 1429360"/>
              <a:gd name="connsiteY3" fmla="*/ 0 h 1041400"/>
              <a:gd name="connsiteX4" fmla="*/ 0 w 1429360"/>
              <a:gd name="connsiteY4" fmla="*/ 342900 h 1041400"/>
              <a:gd name="connsiteX0" fmla="*/ 0 w 1429360"/>
              <a:gd name="connsiteY0" fmla="*/ 342900 h 1073150"/>
              <a:gd name="connsiteX1" fmla="*/ 603962 w 1429360"/>
              <a:gd name="connsiteY1" fmla="*/ 1073150 h 1073150"/>
              <a:gd name="connsiteX2" fmla="*/ 1429360 w 1429360"/>
              <a:gd name="connsiteY2" fmla="*/ 654050 h 1073150"/>
              <a:gd name="connsiteX3" fmla="*/ 719023 w 1429360"/>
              <a:gd name="connsiteY3" fmla="*/ 0 h 1073150"/>
              <a:gd name="connsiteX4" fmla="*/ 0 w 1429360"/>
              <a:gd name="connsiteY4" fmla="*/ 342900 h 1073150"/>
              <a:gd name="connsiteX0" fmla="*/ 0 w 1429360"/>
              <a:gd name="connsiteY0" fmla="*/ 342900 h 1054100"/>
              <a:gd name="connsiteX1" fmla="*/ 506375 w 1429360"/>
              <a:gd name="connsiteY1" fmla="*/ 1054100 h 1054100"/>
              <a:gd name="connsiteX2" fmla="*/ 1429360 w 1429360"/>
              <a:gd name="connsiteY2" fmla="*/ 654050 h 1054100"/>
              <a:gd name="connsiteX3" fmla="*/ 719023 w 1429360"/>
              <a:gd name="connsiteY3" fmla="*/ 0 h 1054100"/>
              <a:gd name="connsiteX4" fmla="*/ 0 w 1429360"/>
              <a:gd name="connsiteY4" fmla="*/ 342900 h 1054100"/>
              <a:gd name="connsiteX0" fmla="*/ 0 w 1268629"/>
              <a:gd name="connsiteY0" fmla="*/ 342900 h 1054100"/>
              <a:gd name="connsiteX1" fmla="*/ 506375 w 1268629"/>
              <a:gd name="connsiteY1" fmla="*/ 1054100 h 1054100"/>
              <a:gd name="connsiteX2" fmla="*/ 1268629 w 1268629"/>
              <a:gd name="connsiteY2" fmla="*/ 654050 h 1054100"/>
              <a:gd name="connsiteX3" fmla="*/ 719023 w 1268629"/>
              <a:gd name="connsiteY3" fmla="*/ 0 h 1054100"/>
              <a:gd name="connsiteX4" fmla="*/ 0 w 1268629"/>
              <a:gd name="connsiteY4" fmla="*/ 34290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629" h="1054100">
                <a:moveTo>
                  <a:pt x="0" y="342900"/>
                </a:moveTo>
                <a:lnTo>
                  <a:pt x="506375" y="1054100"/>
                </a:lnTo>
                <a:lnTo>
                  <a:pt x="1268629" y="654050"/>
                </a:lnTo>
                <a:lnTo>
                  <a:pt x="719023" y="0"/>
                </a:lnTo>
                <a:lnTo>
                  <a:pt x="0" y="342900"/>
                </a:lnTo>
                <a:close/>
              </a:path>
            </a:pathLst>
          </a:custGeom>
          <a:solidFill>
            <a:srgbClr val="9BBB59">
              <a:alpha val="51000"/>
            </a:srgbClr>
          </a:solidFill>
          <a:ln>
            <a:solidFill>
              <a:srgbClr val="4F62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22812" y="5015857"/>
            <a:ext cx="716493" cy="323850"/>
          </a:xfrm>
          <a:prstGeom prst="straightConnector1">
            <a:avLst/>
          </a:prstGeom>
          <a:ln>
            <a:solidFill>
              <a:srgbClr val="95B3D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reeform 6"/>
          <p:cNvSpPr/>
          <p:nvPr/>
        </p:nvSpPr>
        <p:spPr>
          <a:xfrm>
            <a:off x="1148559" y="4373902"/>
            <a:ext cx="612774" cy="638779"/>
          </a:xfrm>
          <a:custGeom>
            <a:avLst/>
            <a:gdLst>
              <a:gd name="connsiteX0" fmla="*/ 0 w 1841500"/>
              <a:gd name="connsiteY0" fmla="*/ 1079500 h 1079500"/>
              <a:gd name="connsiteX1" fmla="*/ 156633 w 1841500"/>
              <a:gd name="connsiteY1" fmla="*/ 1020234 h 1079500"/>
              <a:gd name="connsiteX2" fmla="*/ 220133 w 1841500"/>
              <a:gd name="connsiteY2" fmla="*/ 994834 h 1079500"/>
              <a:gd name="connsiteX3" fmla="*/ 368300 w 1841500"/>
              <a:gd name="connsiteY3" fmla="*/ 931334 h 1079500"/>
              <a:gd name="connsiteX4" fmla="*/ 520700 w 1841500"/>
              <a:gd name="connsiteY4" fmla="*/ 876300 h 1079500"/>
              <a:gd name="connsiteX5" fmla="*/ 601133 w 1841500"/>
              <a:gd name="connsiteY5" fmla="*/ 833967 h 1079500"/>
              <a:gd name="connsiteX6" fmla="*/ 698500 w 1841500"/>
              <a:gd name="connsiteY6" fmla="*/ 778934 h 1079500"/>
              <a:gd name="connsiteX7" fmla="*/ 880533 w 1841500"/>
              <a:gd name="connsiteY7" fmla="*/ 677334 h 1079500"/>
              <a:gd name="connsiteX8" fmla="*/ 1054100 w 1841500"/>
              <a:gd name="connsiteY8" fmla="*/ 567267 h 1079500"/>
              <a:gd name="connsiteX9" fmla="*/ 1202266 w 1841500"/>
              <a:gd name="connsiteY9" fmla="*/ 465667 h 1079500"/>
              <a:gd name="connsiteX10" fmla="*/ 1409700 w 1841500"/>
              <a:gd name="connsiteY10" fmla="*/ 317500 h 1079500"/>
              <a:gd name="connsiteX11" fmla="*/ 1841500 w 1841500"/>
              <a:gd name="connsiteY11" fmla="*/ 0 h 107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41500" h="1079500">
                <a:moveTo>
                  <a:pt x="0" y="1079500"/>
                </a:moveTo>
                <a:lnTo>
                  <a:pt x="156633" y="1020234"/>
                </a:lnTo>
                <a:lnTo>
                  <a:pt x="220133" y="994834"/>
                </a:lnTo>
                <a:lnTo>
                  <a:pt x="368300" y="931334"/>
                </a:lnTo>
                <a:lnTo>
                  <a:pt x="520700" y="876300"/>
                </a:lnTo>
                <a:lnTo>
                  <a:pt x="601133" y="833967"/>
                </a:lnTo>
                <a:lnTo>
                  <a:pt x="698500" y="778934"/>
                </a:lnTo>
                <a:lnTo>
                  <a:pt x="880533" y="677334"/>
                </a:lnTo>
                <a:lnTo>
                  <a:pt x="1054100" y="567267"/>
                </a:lnTo>
                <a:lnTo>
                  <a:pt x="1202266" y="465667"/>
                </a:lnTo>
                <a:lnTo>
                  <a:pt x="1409700" y="317500"/>
                </a:lnTo>
                <a:lnTo>
                  <a:pt x="1841500" y="0"/>
                </a:lnTo>
              </a:path>
            </a:pathLst>
          </a:custGeom>
          <a:ln>
            <a:solidFill>
              <a:schemeClr val="accent1">
                <a:lumMod val="60000"/>
                <a:lumOff val="40000"/>
              </a:schemeClr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053309" y="4257031"/>
            <a:ext cx="844550" cy="508000"/>
          </a:xfrm>
          <a:custGeom>
            <a:avLst/>
            <a:gdLst>
              <a:gd name="connsiteX0" fmla="*/ 22225 w 844550"/>
              <a:gd name="connsiteY0" fmla="*/ 508000 h 508000"/>
              <a:gd name="connsiteX1" fmla="*/ 0 w 844550"/>
              <a:gd name="connsiteY1" fmla="*/ 381000 h 508000"/>
              <a:gd name="connsiteX2" fmla="*/ 844550 w 844550"/>
              <a:gd name="connsiteY2" fmla="*/ 0 h 508000"/>
              <a:gd name="connsiteX3" fmla="*/ 841375 w 844550"/>
              <a:gd name="connsiteY3" fmla="*/ 136525 h 508000"/>
              <a:gd name="connsiteX4" fmla="*/ 22225 w 844550"/>
              <a:gd name="connsiteY4" fmla="*/ 5080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4550" h="508000">
                <a:moveTo>
                  <a:pt x="22225" y="508000"/>
                </a:moveTo>
                <a:lnTo>
                  <a:pt x="0" y="381000"/>
                </a:lnTo>
                <a:lnTo>
                  <a:pt x="844550" y="0"/>
                </a:lnTo>
                <a:cubicBezTo>
                  <a:pt x="843492" y="45508"/>
                  <a:pt x="842433" y="91017"/>
                  <a:pt x="841375" y="136525"/>
                </a:cubicBezTo>
                <a:lnTo>
                  <a:pt x="22225" y="508000"/>
                </a:lnTo>
                <a:close/>
              </a:path>
            </a:pathLst>
          </a:custGeom>
          <a:solidFill>
            <a:srgbClr val="FFFFFF">
              <a:alpha val="57000"/>
            </a:srgbClr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091408" y="4933307"/>
            <a:ext cx="101600" cy="155575"/>
          </a:xfrm>
          <a:custGeom>
            <a:avLst/>
            <a:gdLst>
              <a:gd name="connsiteX0" fmla="*/ 0 w 101600"/>
              <a:gd name="connsiteY0" fmla="*/ 0 h 155575"/>
              <a:gd name="connsiteX1" fmla="*/ 101600 w 101600"/>
              <a:gd name="connsiteY1" fmla="*/ 73025 h 155575"/>
              <a:gd name="connsiteX2" fmla="*/ 95250 w 101600"/>
              <a:gd name="connsiteY2" fmla="*/ 155575 h 155575"/>
              <a:gd name="connsiteX3" fmla="*/ 9525 w 101600"/>
              <a:gd name="connsiteY3" fmla="*/ 95250 h 155575"/>
              <a:gd name="connsiteX4" fmla="*/ 0 w 101600"/>
              <a:gd name="connsiteY4" fmla="*/ 0 h 15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600" h="155575">
                <a:moveTo>
                  <a:pt x="0" y="0"/>
                </a:moveTo>
                <a:lnTo>
                  <a:pt x="101600" y="73025"/>
                </a:lnTo>
                <a:lnTo>
                  <a:pt x="95250" y="155575"/>
                </a:lnTo>
                <a:lnTo>
                  <a:pt x="9525" y="95250"/>
                </a:lnTo>
                <a:lnTo>
                  <a:pt x="0" y="0"/>
                </a:lnTo>
                <a:close/>
              </a:path>
            </a:pathLst>
          </a:custGeom>
          <a:solidFill>
            <a:srgbClr val="660066">
              <a:alpha val="5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an 11"/>
          <p:cNvSpPr/>
          <p:nvPr/>
        </p:nvSpPr>
        <p:spPr>
          <a:xfrm rot="14801306">
            <a:off x="2873542" y="3870087"/>
            <a:ext cx="469900" cy="412750"/>
          </a:xfrm>
          <a:prstGeom prst="can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996160" y="3846852"/>
            <a:ext cx="1403350" cy="1054100"/>
          </a:xfrm>
          <a:custGeom>
            <a:avLst/>
            <a:gdLst>
              <a:gd name="connsiteX0" fmla="*/ 0 w 1435100"/>
              <a:gd name="connsiteY0" fmla="*/ 292100 h 952500"/>
              <a:gd name="connsiteX1" fmla="*/ 730250 w 1435100"/>
              <a:gd name="connsiteY1" fmla="*/ 952500 h 952500"/>
              <a:gd name="connsiteX2" fmla="*/ 1435100 w 1435100"/>
              <a:gd name="connsiteY2" fmla="*/ 673100 h 952500"/>
              <a:gd name="connsiteX3" fmla="*/ 673100 w 1435100"/>
              <a:gd name="connsiteY3" fmla="*/ 0 h 952500"/>
              <a:gd name="connsiteX4" fmla="*/ 0 w 1435100"/>
              <a:gd name="connsiteY4" fmla="*/ 292100 h 952500"/>
              <a:gd name="connsiteX0" fmla="*/ 0 w 1429360"/>
              <a:gd name="connsiteY0" fmla="*/ 292100 h 952500"/>
              <a:gd name="connsiteX1" fmla="*/ 730250 w 1429360"/>
              <a:gd name="connsiteY1" fmla="*/ 952500 h 952500"/>
              <a:gd name="connsiteX2" fmla="*/ 1429360 w 1429360"/>
              <a:gd name="connsiteY2" fmla="*/ 603250 h 952500"/>
              <a:gd name="connsiteX3" fmla="*/ 673100 w 1429360"/>
              <a:gd name="connsiteY3" fmla="*/ 0 h 952500"/>
              <a:gd name="connsiteX4" fmla="*/ 0 w 1429360"/>
              <a:gd name="connsiteY4" fmla="*/ 292100 h 952500"/>
              <a:gd name="connsiteX0" fmla="*/ 0 w 1429360"/>
              <a:gd name="connsiteY0" fmla="*/ 342900 h 1003300"/>
              <a:gd name="connsiteX1" fmla="*/ 730250 w 1429360"/>
              <a:gd name="connsiteY1" fmla="*/ 1003300 h 1003300"/>
              <a:gd name="connsiteX2" fmla="*/ 1429360 w 1429360"/>
              <a:gd name="connsiteY2" fmla="*/ 654050 h 1003300"/>
              <a:gd name="connsiteX3" fmla="*/ 719023 w 1429360"/>
              <a:gd name="connsiteY3" fmla="*/ 0 h 1003300"/>
              <a:gd name="connsiteX4" fmla="*/ 0 w 1429360"/>
              <a:gd name="connsiteY4" fmla="*/ 342900 h 1003300"/>
              <a:gd name="connsiteX0" fmla="*/ 0 w 1429360"/>
              <a:gd name="connsiteY0" fmla="*/ 342900 h 1003300"/>
              <a:gd name="connsiteX1" fmla="*/ 626922 w 1429360"/>
              <a:gd name="connsiteY1" fmla="*/ 1003300 h 1003300"/>
              <a:gd name="connsiteX2" fmla="*/ 1429360 w 1429360"/>
              <a:gd name="connsiteY2" fmla="*/ 654050 h 1003300"/>
              <a:gd name="connsiteX3" fmla="*/ 719023 w 1429360"/>
              <a:gd name="connsiteY3" fmla="*/ 0 h 1003300"/>
              <a:gd name="connsiteX4" fmla="*/ 0 w 1429360"/>
              <a:gd name="connsiteY4" fmla="*/ 342900 h 1003300"/>
              <a:gd name="connsiteX0" fmla="*/ 0 w 1429360"/>
              <a:gd name="connsiteY0" fmla="*/ 342900 h 1003300"/>
              <a:gd name="connsiteX1" fmla="*/ 558038 w 1429360"/>
              <a:gd name="connsiteY1" fmla="*/ 1003300 h 1003300"/>
              <a:gd name="connsiteX2" fmla="*/ 1429360 w 1429360"/>
              <a:gd name="connsiteY2" fmla="*/ 654050 h 1003300"/>
              <a:gd name="connsiteX3" fmla="*/ 719023 w 1429360"/>
              <a:gd name="connsiteY3" fmla="*/ 0 h 1003300"/>
              <a:gd name="connsiteX4" fmla="*/ 0 w 1429360"/>
              <a:gd name="connsiteY4" fmla="*/ 342900 h 1003300"/>
              <a:gd name="connsiteX0" fmla="*/ 0 w 1429360"/>
              <a:gd name="connsiteY0" fmla="*/ 342900 h 1041400"/>
              <a:gd name="connsiteX1" fmla="*/ 581000 w 1429360"/>
              <a:gd name="connsiteY1" fmla="*/ 1041400 h 1041400"/>
              <a:gd name="connsiteX2" fmla="*/ 1429360 w 1429360"/>
              <a:gd name="connsiteY2" fmla="*/ 654050 h 1041400"/>
              <a:gd name="connsiteX3" fmla="*/ 719023 w 1429360"/>
              <a:gd name="connsiteY3" fmla="*/ 0 h 1041400"/>
              <a:gd name="connsiteX4" fmla="*/ 0 w 1429360"/>
              <a:gd name="connsiteY4" fmla="*/ 342900 h 1041400"/>
              <a:gd name="connsiteX0" fmla="*/ 0 w 1429360"/>
              <a:gd name="connsiteY0" fmla="*/ 342900 h 1073150"/>
              <a:gd name="connsiteX1" fmla="*/ 603962 w 1429360"/>
              <a:gd name="connsiteY1" fmla="*/ 1073150 h 1073150"/>
              <a:gd name="connsiteX2" fmla="*/ 1429360 w 1429360"/>
              <a:gd name="connsiteY2" fmla="*/ 654050 h 1073150"/>
              <a:gd name="connsiteX3" fmla="*/ 719023 w 1429360"/>
              <a:gd name="connsiteY3" fmla="*/ 0 h 1073150"/>
              <a:gd name="connsiteX4" fmla="*/ 0 w 1429360"/>
              <a:gd name="connsiteY4" fmla="*/ 342900 h 1073150"/>
              <a:gd name="connsiteX0" fmla="*/ 0 w 1429360"/>
              <a:gd name="connsiteY0" fmla="*/ 342900 h 1054100"/>
              <a:gd name="connsiteX1" fmla="*/ 506375 w 1429360"/>
              <a:gd name="connsiteY1" fmla="*/ 1054100 h 1054100"/>
              <a:gd name="connsiteX2" fmla="*/ 1429360 w 1429360"/>
              <a:gd name="connsiteY2" fmla="*/ 654050 h 1054100"/>
              <a:gd name="connsiteX3" fmla="*/ 719023 w 1429360"/>
              <a:gd name="connsiteY3" fmla="*/ 0 h 1054100"/>
              <a:gd name="connsiteX4" fmla="*/ 0 w 1429360"/>
              <a:gd name="connsiteY4" fmla="*/ 342900 h 1054100"/>
              <a:gd name="connsiteX0" fmla="*/ 0 w 1268629"/>
              <a:gd name="connsiteY0" fmla="*/ 342900 h 1054100"/>
              <a:gd name="connsiteX1" fmla="*/ 506375 w 1268629"/>
              <a:gd name="connsiteY1" fmla="*/ 1054100 h 1054100"/>
              <a:gd name="connsiteX2" fmla="*/ 1268629 w 1268629"/>
              <a:gd name="connsiteY2" fmla="*/ 654050 h 1054100"/>
              <a:gd name="connsiteX3" fmla="*/ 719023 w 1268629"/>
              <a:gd name="connsiteY3" fmla="*/ 0 h 1054100"/>
              <a:gd name="connsiteX4" fmla="*/ 0 w 1268629"/>
              <a:gd name="connsiteY4" fmla="*/ 34290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629" h="1054100">
                <a:moveTo>
                  <a:pt x="0" y="342900"/>
                </a:moveTo>
                <a:lnTo>
                  <a:pt x="506375" y="1054100"/>
                </a:lnTo>
                <a:lnTo>
                  <a:pt x="1268629" y="654050"/>
                </a:lnTo>
                <a:lnTo>
                  <a:pt x="719023" y="0"/>
                </a:lnTo>
                <a:lnTo>
                  <a:pt x="0" y="342900"/>
                </a:lnTo>
                <a:close/>
              </a:path>
            </a:pathLst>
          </a:custGeom>
          <a:solidFill>
            <a:srgbClr val="9BBB59">
              <a:alpha val="51000"/>
            </a:srgbClr>
          </a:solidFill>
          <a:ln>
            <a:solidFill>
              <a:srgbClr val="4F62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825987" y="4316582"/>
            <a:ext cx="9101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calorimeter</a:t>
            </a:r>
            <a:endParaRPr lang="en-US" sz="12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38083" y="5130562"/>
            <a:ext cx="6627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3"/>
                </a:solidFill>
              </a:rPr>
              <a:t>magnet</a:t>
            </a:r>
            <a:endParaRPr lang="en-US" sz="1200" dirty="0">
              <a:solidFill>
                <a:schemeClr val="accent3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136198" y="4003032"/>
            <a:ext cx="1815760" cy="1012827"/>
          </a:xfrm>
          <a:prstGeom prst="straightConnector1">
            <a:avLst/>
          </a:prstGeom>
          <a:ln>
            <a:solidFill>
              <a:srgbClr val="FFFF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9818" y="4396168"/>
            <a:ext cx="1042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</a:t>
            </a:r>
            <a:r>
              <a:rPr lang="en-US" sz="1200" dirty="0" smtClean="0"/>
              <a:t>ositron veto detector</a:t>
            </a:r>
            <a:endParaRPr lang="en-US" sz="1200" dirty="0"/>
          </a:p>
        </p:txBody>
      </p:sp>
      <p:sp>
        <p:nvSpPr>
          <p:cNvPr id="18" name="Freeform 17"/>
          <p:cNvSpPr/>
          <p:nvPr/>
        </p:nvSpPr>
        <p:spPr>
          <a:xfrm>
            <a:off x="1021560" y="1846044"/>
            <a:ext cx="1403350" cy="1054100"/>
          </a:xfrm>
          <a:custGeom>
            <a:avLst/>
            <a:gdLst>
              <a:gd name="connsiteX0" fmla="*/ 0 w 1435100"/>
              <a:gd name="connsiteY0" fmla="*/ 292100 h 952500"/>
              <a:gd name="connsiteX1" fmla="*/ 730250 w 1435100"/>
              <a:gd name="connsiteY1" fmla="*/ 952500 h 952500"/>
              <a:gd name="connsiteX2" fmla="*/ 1435100 w 1435100"/>
              <a:gd name="connsiteY2" fmla="*/ 673100 h 952500"/>
              <a:gd name="connsiteX3" fmla="*/ 673100 w 1435100"/>
              <a:gd name="connsiteY3" fmla="*/ 0 h 952500"/>
              <a:gd name="connsiteX4" fmla="*/ 0 w 1435100"/>
              <a:gd name="connsiteY4" fmla="*/ 292100 h 952500"/>
              <a:gd name="connsiteX0" fmla="*/ 0 w 1429360"/>
              <a:gd name="connsiteY0" fmla="*/ 292100 h 952500"/>
              <a:gd name="connsiteX1" fmla="*/ 730250 w 1429360"/>
              <a:gd name="connsiteY1" fmla="*/ 952500 h 952500"/>
              <a:gd name="connsiteX2" fmla="*/ 1429360 w 1429360"/>
              <a:gd name="connsiteY2" fmla="*/ 603250 h 952500"/>
              <a:gd name="connsiteX3" fmla="*/ 673100 w 1429360"/>
              <a:gd name="connsiteY3" fmla="*/ 0 h 952500"/>
              <a:gd name="connsiteX4" fmla="*/ 0 w 1429360"/>
              <a:gd name="connsiteY4" fmla="*/ 292100 h 952500"/>
              <a:gd name="connsiteX0" fmla="*/ 0 w 1429360"/>
              <a:gd name="connsiteY0" fmla="*/ 342900 h 1003300"/>
              <a:gd name="connsiteX1" fmla="*/ 730250 w 1429360"/>
              <a:gd name="connsiteY1" fmla="*/ 1003300 h 1003300"/>
              <a:gd name="connsiteX2" fmla="*/ 1429360 w 1429360"/>
              <a:gd name="connsiteY2" fmla="*/ 654050 h 1003300"/>
              <a:gd name="connsiteX3" fmla="*/ 719023 w 1429360"/>
              <a:gd name="connsiteY3" fmla="*/ 0 h 1003300"/>
              <a:gd name="connsiteX4" fmla="*/ 0 w 1429360"/>
              <a:gd name="connsiteY4" fmla="*/ 342900 h 1003300"/>
              <a:gd name="connsiteX0" fmla="*/ 0 w 1429360"/>
              <a:gd name="connsiteY0" fmla="*/ 342900 h 1003300"/>
              <a:gd name="connsiteX1" fmla="*/ 626922 w 1429360"/>
              <a:gd name="connsiteY1" fmla="*/ 1003300 h 1003300"/>
              <a:gd name="connsiteX2" fmla="*/ 1429360 w 1429360"/>
              <a:gd name="connsiteY2" fmla="*/ 654050 h 1003300"/>
              <a:gd name="connsiteX3" fmla="*/ 719023 w 1429360"/>
              <a:gd name="connsiteY3" fmla="*/ 0 h 1003300"/>
              <a:gd name="connsiteX4" fmla="*/ 0 w 1429360"/>
              <a:gd name="connsiteY4" fmla="*/ 342900 h 1003300"/>
              <a:gd name="connsiteX0" fmla="*/ 0 w 1429360"/>
              <a:gd name="connsiteY0" fmla="*/ 342900 h 1003300"/>
              <a:gd name="connsiteX1" fmla="*/ 558038 w 1429360"/>
              <a:gd name="connsiteY1" fmla="*/ 1003300 h 1003300"/>
              <a:gd name="connsiteX2" fmla="*/ 1429360 w 1429360"/>
              <a:gd name="connsiteY2" fmla="*/ 654050 h 1003300"/>
              <a:gd name="connsiteX3" fmla="*/ 719023 w 1429360"/>
              <a:gd name="connsiteY3" fmla="*/ 0 h 1003300"/>
              <a:gd name="connsiteX4" fmla="*/ 0 w 1429360"/>
              <a:gd name="connsiteY4" fmla="*/ 342900 h 1003300"/>
              <a:gd name="connsiteX0" fmla="*/ 0 w 1429360"/>
              <a:gd name="connsiteY0" fmla="*/ 342900 h 1041400"/>
              <a:gd name="connsiteX1" fmla="*/ 581000 w 1429360"/>
              <a:gd name="connsiteY1" fmla="*/ 1041400 h 1041400"/>
              <a:gd name="connsiteX2" fmla="*/ 1429360 w 1429360"/>
              <a:gd name="connsiteY2" fmla="*/ 654050 h 1041400"/>
              <a:gd name="connsiteX3" fmla="*/ 719023 w 1429360"/>
              <a:gd name="connsiteY3" fmla="*/ 0 h 1041400"/>
              <a:gd name="connsiteX4" fmla="*/ 0 w 1429360"/>
              <a:gd name="connsiteY4" fmla="*/ 342900 h 1041400"/>
              <a:gd name="connsiteX0" fmla="*/ 0 w 1429360"/>
              <a:gd name="connsiteY0" fmla="*/ 342900 h 1073150"/>
              <a:gd name="connsiteX1" fmla="*/ 603962 w 1429360"/>
              <a:gd name="connsiteY1" fmla="*/ 1073150 h 1073150"/>
              <a:gd name="connsiteX2" fmla="*/ 1429360 w 1429360"/>
              <a:gd name="connsiteY2" fmla="*/ 654050 h 1073150"/>
              <a:gd name="connsiteX3" fmla="*/ 719023 w 1429360"/>
              <a:gd name="connsiteY3" fmla="*/ 0 h 1073150"/>
              <a:gd name="connsiteX4" fmla="*/ 0 w 1429360"/>
              <a:gd name="connsiteY4" fmla="*/ 342900 h 1073150"/>
              <a:gd name="connsiteX0" fmla="*/ 0 w 1429360"/>
              <a:gd name="connsiteY0" fmla="*/ 342900 h 1054100"/>
              <a:gd name="connsiteX1" fmla="*/ 506375 w 1429360"/>
              <a:gd name="connsiteY1" fmla="*/ 1054100 h 1054100"/>
              <a:gd name="connsiteX2" fmla="*/ 1429360 w 1429360"/>
              <a:gd name="connsiteY2" fmla="*/ 654050 h 1054100"/>
              <a:gd name="connsiteX3" fmla="*/ 719023 w 1429360"/>
              <a:gd name="connsiteY3" fmla="*/ 0 h 1054100"/>
              <a:gd name="connsiteX4" fmla="*/ 0 w 1429360"/>
              <a:gd name="connsiteY4" fmla="*/ 342900 h 1054100"/>
              <a:gd name="connsiteX0" fmla="*/ 0 w 1268629"/>
              <a:gd name="connsiteY0" fmla="*/ 342900 h 1054100"/>
              <a:gd name="connsiteX1" fmla="*/ 506375 w 1268629"/>
              <a:gd name="connsiteY1" fmla="*/ 1054100 h 1054100"/>
              <a:gd name="connsiteX2" fmla="*/ 1268629 w 1268629"/>
              <a:gd name="connsiteY2" fmla="*/ 654050 h 1054100"/>
              <a:gd name="connsiteX3" fmla="*/ 719023 w 1268629"/>
              <a:gd name="connsiteY3" fmla="*/ 0 h 1054100"/>
              <a:gd name="connsiteX4" fmla="*/ 0 w 1268629"/>
              <a:gd name="connsiteY4" fmla="*/ 34290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629" h="1054100">
                <a:moveTo>
                  <a:pt x="0" y="342900"/>
                </a:moveTo>
                <a:lnTo>
                  <a:pt x="506375" y="1054100"/>
                </a:lnTo>
                <a:lnTo>
                  <a:pt x="1268629" y="654050"/>
                </a:lnTo>
                <a:lnTo>
                  <a:pt x="719023" y="0"/>
                </a:lnTo>
                <a:lnTo>
                  <a:pt x="0" y="342900"/>
                </a:lnTo>
                <a:close/>
              </a:path>
            </a:pathLst>
          </a:custGeom>
          <a:solidFill>
            <a:srgbClr val="9BBB59">
              <a:alpha val="51000"/>
            </a:srgbClr>
          </a:solidFill>
          <a:ln>
            <a:solidFill>
              <a:srgbClr val="4F62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422812" y="2283016"/>
            <a:ext cx="716493" cy="323850"/>
          </a:xfrm>
          <a:prstGeom prst="straightConnector1">
            <a:avLst/>
          </a:prstGeom>
          <a:ln>
            <a:solidFill>
              <a:srgbClr val="95B3D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Freeform 20"/>
          <p:cNvSpPr/>
          <p:nvPr/>
        </p:nvSpPr>
        <p:spPr>
          <a:xfrm>
            <a:off x="1053309" y="1524190"/>
            <a:ext cx="844550" cy="508000"/>
          </a:xfrm>
          <a:custGeom>
            <a:avLst/>
            <a:gdLst>
              <a:gd name="connsiteX0" fmla="*/ 22225 w 844550"/>
              <a:gd name="connsiteY0" fmla="*/ 508000 h 508000"/>
              <a:gd name="connsiteX1" fmla="*/ 0 w 844550"/>
              <a:gd name="connsiteY1" fmla="*/ 381000 h 508000"/>
              <a:gd name="connsiteX2" fmla="*/ 844550 w 844550"/>
              <a:gd name="connsiteY2" fmla="*/ 0 h 508000"/>
              <a:gd name="connsiteX3" fmla="*/ 841375 w 844550"/>
              <a:gd name="connsiteY3" fmla="*/ 136525 h 508000"/>
              <a:gd name="connsiteX4" fmla="*/ 22225 w 844550"/>
              <a:gd name="connsiteY4" fmla="*/ 5080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4550" h="508000">
                <a:moveTo>
                  <a:pt x="22225" y="508000"/>
                </a:moveTo>
                <a:lnTo>
                  <a:pt x="0" y="381000"/>
                </a:lnTo>
                <a:lnTo>
                  <a:pt x="844550" y="0"/>
                </a:lnTo>
                <a:cubicBezTo>
                  <a:pt x="843492" y="45508"/>
                  <a:pt x="842433" y="91017"/>
                  <a:pt x="841375" y="136525"/>
                </a:cubicBezTo>
                <a:lnTo>
                  <a:pt x="22225" y="508000"/>
                </a:lnTo>
                <a:close/>
              </a:path>
            </a:pathLst>
          </a:custGeom>
          <a:solidFill>
            <a:srgbClr val="FFFFFF">
              <a:alpha val="57000"/>
            </a:srgbClr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1091408" y="2200466"/>
            <a:ext cx="101600" cy="155575"/>
          </a:xfrm>
          <a:custGeom>
            <a:avLst/>
            <a:gdLst>
              <a:gd name="connsiteX0" fmla="*/ 0 w 101600"/>
              <a:gd name="connsiteY0" fmla="*/ 0 h 155575"/>
              <a:gd name="connsiteX1" fmla="*/ 101600 w 101600"/>
              <a:gd name="connsiteY1" fmla="*/ 73025 h 155575"/>
              <a:gd name="connsiteX2" fmla="*/ 95250 w 101600"/>
              <a:gd name="connsiteY2" fmla="*/ 155575 h 155575"/>
              <a:gd name="connsiteX3" fmla="*/ 9525 w 101600"/>
              <a:gd name="connsiteY3" fmla="*/ 95250 h 155575"/>
              <a:gd name="connsiteX4" fmla="*/ 0 w 101600"/>
              <a:gd name="connsiteY4" fmla="*/ 0 h 15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600" h="155575">
                <a:moveTo>
                  <a:pt x="0" y="0"/>
                </a:moveTo>
                <a:lnTo>
                  <a:pt x="101600" y="73025"/>
                </a:lnTo>
                <a:lnTo>
                  <a:pt x="95250" y="155575"/>
                </a:lnTo>
                <a:lnTo>
                  <a:pt x="9525" y="95250"/>
                </a:lnTo>
                <a:lnTo>
                  <a:pt x="0" y="0"/>
                </a:lnTo>
                <a:close/>
              </a:path>
            </a:pathLst>
          </a:custGeom>
          <a:solidFill>
            <a:srgbClr val="660066">
              <a:alpha val="5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an 22"/>
          <p:cNvSpPr/>
          <p:nvPr/>
        </p:nvSpPr>
        <p:spPr>
          <a:xfrm rot="14801306">
            <a:off x="2873542" y="1137246"/>
            <a:ext cx="469900" cy="412750"/>
          </a:xfrm>
          <a:prstGeom prst="can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996160" y="1114011"/>
            <a:ext cx="1403350" cy="1054100"/>
          </a:xfrm>
          <a:custGeom>
            <a:avLst/>
            <a:gdLst>
              <a:gd name="connsiteX0" fmla="*/ 0 w 1435100"/>
              <a:gd name="connsiteY0" fmla="*/ 292100 h 952500"/>
              <a:gd name="connsiteX1" fmla="*/ 730250 w 1435100"/>
              <a:gd name="connsiteY1" fmla="*/ 952500 h 952500"/>
              <a:gd name="connsiteX2" fmla="*/ 1435100 w 1435100"/>
              <a:gd name="connsiteY2" fmla="*/ 673100 h 952500"/>
              <a:gd name="connsiteX3" fmla="*/ 673100 w 1435100"/>
              <a:gd name="connsiteY3" fmla="*/ 0 h 952500"/>
              <a:gd name="connsiteX4" fmla="*/ 0 w 1435100"/>
              <a:gd name="connsiteY4" fmla="*/ 292100 h 952500"/>
              <a:gd name="connsiteX0" fmla="*/ 0 w 1429360"/>
              <a:gd name="connsiteY0" fmla="*/ 292100 h 952500"/>
              <a:gd name="connsiteX1" fmla="*/ 730250 w 1429360"/>
              <a:gd name="connsiteY1" fmla="*/ 952500 h 952500"/>
              <a:gd name="connsiteX2" fmla="*/ 1429360 w 1429360"/>
              <a:gd name="connsiteY2" fmla="*/ 603250 h 952500"/>
              <a:gd name="connsiteX3" fmla="*/ 673100 w 1429360"/>
              <a:gd name="connsiteY3" fmla="*/ 0 h 952500"/>
              <a:gd name="connsiteX4" fmla="*/ 0 w 1429360"/>
              <a:gd name="connsiteY4" fmla="*/ 292100 h 952500"/>
              <a:gd name="connsiteX0" fmla="*/ 0 w 1429360"/>
              <a:gd name="connsiteY0" fmla="*/ 342900 h 1003300"/>
              <a:gd name="connsiteX1" fmla="*/ 730250 w 1429360"/>
              <a:gd name="connsiteY1" fmla="*/ 1003300 h 1003300"/>
              <a:gd name="connsiteX2" fmla="*/ 1429360 w 1429360"/>
              <a:gd name="connsiteY2" fmla="*/ 654050 h 1003300"/>
              <a:gd name="connsiteX3" fmla="*/ 719023 w 1429360"/>
              <a:gd name="connsiteY3" fmla="*/ 0 h 1003300"/>
              <a:gd name="connsiteX4" fmla="*/ 0 w 1429360"/>
              <a:gd name="connsiteY4" fmla="*/ 342900 h 1003300"/>
              <a:gd name="connsiteX0" fmla="*/ 0 w 1429360"/>
              <a:gd name="connsiteY0" fmla="*/ 342900 h 1003300"/>
              <a:gd name="connsiteX1" fmla="*/ 626922 w 1429360"/>
              <a:gd name="connsiteY1" fmla="*/ 1003300 h 1003300"/>
              <a:gd name="connsiteX2" fmla="*/ 1429360 w 1429360"/>
              <a:gd name="connsiteY2" fmla="*/ 654050 h 1003300"/>
              <a:gd name="connsiteX3" fmla="*/ 719023 w 1429360"/>
              <a:gd name="connsiteY3" fmla="*/ 0 h 1003300"/>
              <a:gd name="connsiteX4" fmla="*/ 0 w 1429360"/>
              <a:gd name="connsiteY4" fmla="*/ 342900 h 1003300"/>
              <a:gd name="connsiteX0" fmla="*/ 0 w 1429360"/>
              <a:gd name="connsiteY0" fmla="*/ 342900 h 1003300"/>
              <a:gd name="connsiteX1" fmla="*/ 558038 w 1429360"/>
              <a:gd name="connsiteY1" fmla="*/ 1003300 h 1003300"/>
              <a:gd name="connsiteX2" fmla="*/ 1429360 w 1429360"/>
              <a:gd name="connsiteY2" fmla="*/ 654050 h 1003300"/>
              <a:gd name="connsiteX3" fmla="*/ 719023 w 1429360"/>
              <a:gd name="connsiteY3" fmla="*/ 0 h 1003300"/>
              <a:gd name="connsiteX4" fmla="*/ 0 w 1429360"/>
              <a:gd name="connsiteY4" fmla="*/ 342900 h 1003300"/>
              <a:gd name="connsiteX0" fmla="*/ 0 w 1429360"/>
              <a:gd name="connsiteY0" fmla="*/ 342900 h 1041400"/>
              <a:gd name="connsiteX1" fmla="*/ 581000 w 1429360"/>
              <a:gd name="connsiteY1" fmla="*/ 1041400 h 1041400"/>
              <a:gd name="connsiteX2" fmla="*/ 1429360 w 1429360"/>
              <a:gd name="connsiteY2" fmla="*/ 654050 h 1041400"/>
              <a:gd name="connsiteX3" fmla="*/ 719023 w 1429360"/>
              <a:gd name="connsiteY3" fmla="*/ 0 h 1041400"/>
              <a:gd name="connsiteX4" fmla="*/ 0 w 1429360"/>
              <a:gd name="connsiteY4" fmla="*/ 342900 h 1041400"/>
              <a:gd name="connsiteX0" fmla="*/ 0 w 1429360"/>
              <a:gd name="connsiteY0" fmla="*/ 342900 h 1073150"/>
              <a:gd name="connsiteX1" fmla="*/ 603962 w 1429360"/>
              <a:gd name="connsiteY1" fmla="*/ 1073150 h 1073150"/>
              <a:gd name="connsiteX2" fmla="*/ 1429360 w 1429360"/>
              <a:gd name="connsiteY2" fmla="*/ 654050 h 1073150"/>
              <a:gd name="connsiteX3" fmla="*/ 719023 w 1429360"/>
              <a:gd name="connsiteY3" fmla="*/ 0 h 1073150"/>
              <a:gd name="connsiteX4" fmla="*/ 0 w 1429360"/>
              <a:gd name="connsiteY4" fmla="*/ 342900 h 1073150"/>
              <a:gd name="connsiteX0" fmla="*/ 0 w 1429360"/>
              <a:gd name="connsiteY0" fmla="*/ 342900 h 1054100"/>
              <a:gd name="connsiteX1" fmla="*/ 506375 w 1429360"/>
              <a:gd name="connsiteY1" fmla="*/ 1054100 h 1054100"/>
              <a:gd name="connsiteX2" fmla="*/ 1429360 w 1429360"/>
              <a:gd name="connsiteY2" fmla="*/ 654050 h 1054100"/>
              <a:gd name="connsiteX3" fmla="*/ 719023 w 1429360"/>
              <a:gd name="connsiteY3" fmla="*/ 0 h 1054100"/>
              <a:gd name="connsiteX4" fmla="*/ 0 w 1429360"/>
              <a:gd name="connsiteY4" fmla="*/ 342900 h 1054100"/>
              <a:gd name="connsiteX0" fmla="*/ 0 w 1268629"/>
              <a:gd name="connsiteY0" fmla="*/ 342900 h 1054100"/>
              <a:gd name="connsiteX1" fmla="*/ 506375 w 1268629"/>
              <a:gd name="connsiteY1" fmla="*/ 1054100 h 1054100"/>
              <a:gd name="connsiteX2" fmla="*/ 1268629 w 1268629"/>
              <a:gd name="connsiteY2" fmla="*/ 654050 h 1054100"/>
              <a:gd name="connsiteX3" fmla="*/ 719023 w 1268629"/>
              <a:gd name="connsiteY3" fmla="*/ 0 h 1054100"/>
              <a:gd name="connsiteX4" fmla="*/ 0 w 1268629"/>
              <a:gd name="connsiteY4" fmla="*/ 34290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629" h="1054100">
                <a:moveTo>
                  <a:pt x="0" y="342900"/>
                </a:moveTo>
                <a:lnTo>
                  <a:pt x="506375" y="1054100"/>
                </a:lnTo>
                <a:lnTo>
                  <a:pt x="1268629" y="654050"/>
                </a:lnTo>
                <a:lnTo>
                  <a:pt x="719023" y="0"/>
                </a:lnTo>
                <a:lnTo>
                  <a:pt x="0" y="342900"/>
                </a:lnTo>
                <a:close/>
              </a:path>
            </a:pathLst>
          </a:custGeom>
          <a:solidFill>
            <a:srgbClr val="9BBB59">
              <a:alpha val="51000"/>
            </a:srgbClr>
          </a:solidFill>
          <a:ln>
            <a:solidFill>
              <a:srgbClr val="4F62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825987" y="1583741"/>
            <a:ext cx="9101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calorimeter</a:t>
            </a:r>
            <a:endParaRPr lang="en-US" sz="12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38083" y="2397721"/>
            <a:ext cx="6627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3"/>
                </a:solidFill>
              </a:rPr>
              <a:t>magnet</a:t>
            </a:r>
            <a:endParaRPr lang="en-US" sz="1200" dirty="0">
              <a:solidFill>
                <a:schemeClr val="accent3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1136198" y="1270191"/>
            <a:ext cx="1815760" cy="1012827"/>
          </a:xfrm>
          <a:prstGeom prst="straightConnector1">
            <a:avLst/>
          </a:prstGeom>
          <a:ln>
            <a:solidFill>
              <a:srgbClr val="FFFF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19308" y="722315"/>
            <a:ext cx="1944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Dark photon event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19308" y="3459175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Bremsstrahlung event</a:t>
            </a:r>
            <a:endParaRPr lang="en-US" dirty="0"/>
          </a:p>
        </p:txBody>
      </p:sp>
      <p:sp>
        <p:nvSpPr>
          <p:cNvPr id="31" name="Freeform 30"/>
          <p:cNvSpPr/>
          <p:nvPr/>
        </p:nvSpPr>
        <p:spPr>
          <a:xfrm>
            <a:off x="4895064" y="4561832"/>
            <a:ext cx="1403350" cy="1054100"/>
          </a:xfrm>
          <a:custGeom>
            <a:avLst/>
            <a:gdLst>
              <a:gd name="connsiteX0" fmla="*/ 0 w 1435100"/>
              <a:gd name="connsiteY0" fmla="*/ 292100 h 952500"/>
              <a:gd name="connsiteX1" fmla="*/ 730250 w 1435100"/>
              <a:gd name="connsiteY1" fmla="*/ 952500 h 952500"/>
              <a:gd name="connsiteX2" fmla="*/ 1435100 w 1435100"/>
              <a:gd name="connsiteY2" fmla="*/ 673100 h 952500"/>
              <a:gd name="connsiteX3" fmla="*/ 673100 w 1435100"/>
              <a:gd name="connsiteY3" fmla="*/ 0 h 952500"/>
              <a:gd name="connsiteX4" fmla="*/ 0 w 1435100"/>
              <a:gd name="connsiteY4" fmla="*/ 292100 h 952500"/>
              <a:gd name="connsiteX0" fmla="*/ 0 w 1429360"/>
              <a:gd name="connsiteY0" fmla="*/ 292100 h 952500"/>
              <a:gd name="connsiteX1" fmla="*/ 730250 w 1429360"/>
              <a:gd name="connsiteY1" fmla="*/ 952500 h 952500"/>
              <a:gd name="connsiteX2" fmla="*/ 1429360 w 1429360"/>
              <a:gd name="connsiteY2" fmla="*/ 603250 h 952500"/>
              <a:gd name="connsiteX3" fmla="*/ 673100 w 1429360"/>
              <a:gd name="connsiteY3" fmla="*/ 0 h 952500"/>
              <a:gd name="connsiteX4" fmla="*/ 0 w 1429360"/>
              <a:gd name="connsiteY4" fmla="*/ 292100 h 952500"/>
              <a:gd name="connsiteX0" fmla="*/ 0 w 1429360"/>
              <a:gd name="connsiteY0" fmla="*/ 342900 h 1003300"/>
              <a:gd name="connsiteX1" fmla="*/ 730250 w 1429360"/>
              <a:gd name="connsiteY1" fmla="*/ 1003300 h 1003300"/>
              <a:gd name="connsiteX2" fmla="*/ 1429360 w 1429360"/>
              <a:gd name="connsiteY2" fmla="*/ 654050 h 1003300"/>
              <a:gd name="connsiteX3" fmla="*/ 719023 w 1429360"/>
              <a:gd name="connsiteY3" fmla="*/ 0 h 1003300"/>
              <a:gd name="connsiteX4" fmla="*/ 0 w 1429360"/>
              <a:gd name="connsiteY4" fmla="*/ 342900 h 1003300"/>
              <a:gd name="connsiteX0" fmla="*/ 0 w 1429360"/>
              <a:gd name="connsiteY0" fmla="*/ 342900 h 1003300"/>
              <a:gd name="connsiteX1" fmla="*/ 626922 w 1429360"/>
              <a:gd name="connsiteY1" fmla="*/ 1003300 h 1003300"/>
              <a:gd name="connsiteX2" fmla="*/ 1429360 w 1429360"/>
              <a:gd name="connsiteY2" fmla="*/ 654050 h 1003300"/>
              <a:gd name="connsiteX3" fmla="*/ 719023 w 1429360"/>
              <a:gd name="connsiteY3" fmla="*/ 0 h 1003300"/>
              <a:gd name="connsiteX4" fmla="*/ 0 w 1429360"/>
              <a:gd name="connsiteY4" fmla="*/ 342900 h 1003300"/>
              <a:gd name="connsiteX0" fmla="*/ 0 w 1429360"/>
              <a:gd name="connsiteY0" fmla="*/ 342900 h 1003300"/>
              <a:gd name="connsiteX1" fmla="*/ 558038 w 1429360"/>
              <a:gd name="connsiteY1" fmla="*/ 1003300 h 1003300"/>
              <a:gd name="connsiteX2" fmla="*/ 1429360 w 1429360"/>
              <a:gd name="connsiteY2" fmla="*/ 654050 h 1003300"/>
              <a:gd name="connsiteX3" fmla="*/ 719023 w 1429360"/>
              <a:gd name="connsiteY3" fmla="*/ 0 h 1003300"/>
              <a:gd name="connsiteX4" fmla="*/ 0 w 1429360"/>
              <a:gd name="connsiteY4" fmla="*/ 342900 h 1003300"/>
              <a:gd name="connsiteX0" fmla="*/ 0 w 1429360"/>
              <a:gd name="connsiteY0" fmla="*/ 342900 h 1041400"/>
              <a:gd name="connsiteX1" fmla="*/ 581000 w 1429360"/>
              <a:gd name="connsiteY1" fmla="*/ 1041400 h 1041400"/>
              <a:gd name="connsiteX2" fmla="*/ 1429360 w 1429360"/>
              <a:gd name="connsiteY2" fmla="*/ 654050 h 1041400"/>
              <a:gd name="connsiteX3" fmla="*/ 719023 w 1429360"/>
              <a:gd name="connsiteY3" fmla="*/ 0 h 1041400"/>
              <a:gd name="connsiteX4" fmla="*/ 0 w 1429360"/>
              <a:gd name="connsiteY4" fmla="*/ 342900 h 1041400"/>
              <a:gd name="connsiteX0" fmla="*/ 0 w 1429360"/>
              <a:gd name="connsiteY0" fmla="*/ 342900 h 1073150"/>
              <a:gd name="connsiteX1" fmla="*/ 603962 w 1429360"/>
              <a:gd name="connsiteY1" fmla="*/ 1073150 h 1073150"/>
              <a:gd name="connsiteX2" fmla="*/ 1429360 w 1429360"/>
              <a:gd name="connsiteY2" fmla="*/ 654050 h 1073150"/>
              <a:gd name="connsiteX3" fmla="*/ 719023 w 1429360"/>
              <a:gd name="connsiteY3" fmla="*/ 0 h 1073150"/>
              <a:gd name="connsiteX4" fmla="*/ 0 w 1429360"/>
              <a:gd name="connsiteY4" fmla="*/ 342900 h 1073150"/>
              <a:gd name="connsiteX0" fmla="*/ 0 w 1429360"/>
              <a:gd name="connsiteY0" fmla="*/ 342900 h 1054100"/>
              <a:gd name="connsiteX1" fmla="*/ 506375 w 1429360"/>
              <a:gd name="connsiteY1" fmla="*/ 1054100 h 1054100"/>
              <a:gd name="connsiteX2" fmla="*/ 1429360 w 1429360"/>
              <a:gd name="connsiteY2" fmla="*/ 654050 h 1054100"/>
              <a:gd name="connsiteX3" fmla="*/ 719023 w 1429360"/>
              <a:gd name="connsiteY3" fmla="*/ 0 h 1054100"/>
              <a:gd name="connsiteX4" fmla="*/ 0 w 1429360"/>
              <a:gd name="connsiteY4" fmla="*/ 342900 h 1054100"/>
              <a:gd name="connsiteX0" fmla="*/ 0 w 1268629"/>
              <a:gd name="connsiteY0" fmla="*/ 342900 h 1054100"/>
              <a:gd name="connsiteX1" fmla="*/ 506375 w 1268629"/>
              <a:gd name="connsiteY1" fmla="*/ 1054100 h 1054100"/>
              <a:gd name="connsiteX2" fmla="*/ 1268629 w 1268629"/>
              <a:gd name="connsiteY2" fmla="*/ 654050 h 1054100"/>
              <a:gd name="connsiteX3" fmla="*/ 719023 w 1268629"/>
              <a:gd name="connsiteY3" fmla="*/ 0 h 1054100"/>
              <a:gd name="connsiteX4" fmla="*/ 0 w 1268629"/>
              <a:gd name="connsiteY4" fmla="*/ 34290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629" h="1054100">
                <a:moveTo>
                  <a:pt x="0" y="342900"/>
                </a:moveTo>
                <a:lnTo>
                  <a:pt x="506375" y="1054100"/>
                </a:lnTo>
                <a:lnTo>
                  <a:pt x="1268629" y="654050"/>
                </a:lnTo>
                <a:lnTo>
                  <a:pt x="719023" y="0"/>
                </a:lnTo>
                <a:lnTo>
                  <a:pt x="0" y="342900"/>
                </a:lnTo>
                <a:close/>
              </a:path>
            </a:pathLst>
          </a:custGeom>
          <a:solidFill>
            <a:srgbClr val="9BBB59">
              <a:alpha val="51000"/>
            </a:srgbClr>
          </a:solidFill>
          <a:ln>
            <a:solidFill>
              <a:srgbClr val="4F62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4296316" y="4998804"/>
            <a:ext cx="716493" cy="323850"/>
          </a:xfrm>
          <a:prstGeom prst="straightConnector1">
            <a:avLst/>
          </a:prstGeom>
          <a:ln>
            <a:solidFill>
              <a:srgbClr val="95B3D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Freeform 32"/>
          <p:cNvSpPr/>
          <p:nvPr/>
        </p:nvSpPr>
        <p:spPr>
          <a:xfrm>
            <a:off x="4926813" y="4239978"/>
            <a:ext cx="844550" cy="508000"/>
          </a:xfrm>
          <a:custGeom>
            <a:avLst/>
            <a:gdLst>
              <a:gd name="connsiteX0" fmla="*/ 22225 w 844550"/>
              <a:gd name="connsiteY0" fmla="*/ 508000 h 508000"/>
              <a:gd name="connsiteX1" fmla="*/ 0 w 844550"/>
              <a:gd name="connsiteY1" fmla="*/ 381000 h 508000"/>
              <a:gd name="connsiteX2" fmla="*/ 844550 w 844550"/>
              <a:gd name="connsiteY2" fmla="*/ 0 h 508000"/>
              <a:gd name="connsiteX3" fmla="*/ 841375 w 844550"/>
              <a:gd name="connsiteY3" fmla="*/ 136525 h 508000"/>
              <a:gd name="connsiteX4" fmla="*/ 22225 w 844550"/>
              <a:gd name="connsiteY4" fmla="*/ 5080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4550" h="508000">
                <a:moveTo>
                  <a:pt x="22225" y="508000"/>
                </a:moveTo>
                <a:lnTo>
                  <a:pt x="0" y="381000"/>
                </a:lnTo>
                <a:lnTo>
                  <a:pt x="844550" y="0"/>
                </a:lnTo>
                <a:cubicBezTo>
                  <a:pt x="843492" y="45508"/>
                  <a:pt x="842433" y="91017"/>
                  <a:pt x="841375" y="136525"/>
                </a:cubicBezTo>
                <a:lnTo>
                  <a:pt x="22225" y="508000"/>
                </a:lnTo>
                <a:close/>
              </a:path>
            </a:pathLst>
          </a:custGeom>
          <a:solidFill>
            <a:srgbClr val="FFFFFF">
              <a:alpha val="57000"/>
            </a:srgbClr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4964912" y="4916254"/>
            <a:ext cx="101600" cy="155575"/>
          </a:xfrm>
          <a:custGeom>
            <a:avLst/>
            <a:gdLst>
              <a:gd name="connsiteX0" fmla="*/ 0 w 101600"/>
              <a:gd name="connsiteY0" fmla="*/ 0 h 155575"/>
              <a:gd name="connsiteX1" fmla="*/ 101600 w 101600"/>
              <a:gd name="connsiteY1" fmla="*/ 73025 h 155575"/>
              <a:gd name="connsiteX2" fmla="*/ 95250 w 101600"/>
              <a:gd name="connsiteY2" fmla="*/ 155575 h 155575"/>
              <a:gd name="connsiteX3" fmla="*/ 9525 w 101600"/>
              <a:gd name="connsiteY3" fmla="*/ 95250 h 155575"/>
              <a:gd name="connsiteX4" fmla="*/ 0 w 101600"/>
              <a:gd name="connsiteY4" fmla="*/ 0 h 15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600" h="155575">
                <a:moveTo>
                  <a:pt x="0" y="0"/>
                </a:moveTo>
                <a:lnTo>
                  <a:pt x="101600" y="73025"/>
                </a:lnTo>
                <a:lnTo>
                  <a:pt x="95250" y="155575"/>
                </a:lnTo>
                <a:lnTo>
                  <a:pt x="9525" y="95250"/>
                </a:lnTo>
                <a:lnTo>
                  <a:pt x="0" y="0"/>
                </a:lnTo>
                <a:close/>
              </a:path>
            </a:pathLst>
          </a:custGeom>
          <a:solidFill>
            <a:srgbClr val="660066">
              <a:alpha val="5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an 34"/>
          <p:cNvSpPr/>
          <p:nvPr/>
        </p:nvSpPr>
        <p:spPr>
          <a:xfrm rot="14801306">
            <a:off x="6747046" y="3853034"/>
            <a:ext cx="469900" cy="412750"/>
          </a:xfrm>
          <a:prstGeom prst="can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4869664" y="3829799"/>
            <a:ext cx="1403350" cy="1054100"/>
          </a:xfrm>
          <a:custGeom>
            <a:avLst/>
            <a:gdLst>
              <a:gd name="connsiteX0" fmla="*/ 0 w 1435100"/>
              <a:gd name="connsiteY0" fmla="*/ 292100 h 952500"/>
              <a:gd name="connsiteX1" fmla="*/ 730250 w 1435100"/>
              <a:gd name="connsiteY1" fmla="*/ 952500 h 952500"/>
              <a:gd name="connsiteX2" fmla="*/ 1435100 w 1435100"/>
              <a:gd name="connsiteY2" fmla="*/ 673100 h 952500"/>
              <a:gd name="connsiteX3" fmla="*/ 673100 w 1435100"/>
              <a:gd name="connsiteY3" fmla="*/ 0 h 952500"/>
              <a:gd name="connsiteX4" fmla="*/ 0 w 1435100"/>
              <a:gd name="connsiteY4" fmla="*/ 292100 h 952500"/>
              <a:gd name="connsiteX0" fmla="*/ 0 w 1429360"/>
              <a:gd name="connsiteY0" fmla="*/ 292100 h 952500"/>
              <a:gd name="connsiteX1" fmla="*/ 730250 w 1429360"/>
              <a:gd name="connsiteY1" fmla="*/ 952500 h 952500"/>
              <a:gd name="connsiteX2" fmla="*/ 1429360 w 1429360"/>
              <a:gd name="connsiteY2" fmla="*/ 603250 h 952500"/>
              <a:gd name="connsiteX3" fmla="*/ 673100 w 1429360"/>
              <a:gd name="connsiteY3" fmla="*/ 0 h 952500"/>
              <a:gd name="connsiteX4" fmla="*/ 0 w 1429360"/>
              <a:gd name="connsiteY4" fmla="*/ 292100 h 952500"/>
              <a:gd name="connsiteX0" fmla="*/ 0 w 1429360"/>
              <a:gd name="connsiteY0" fmla="*/ 342900 h 1003300"/>
              <a:gd name="connsiteX1" fmla="*/ 730250 w 1429360"/>
              <a:gd name="connsiteY1" fmla="*/ 1003300 h 1003300"/>
              <a:gd name="connsiteX2" fmla="*/ 1429360 w 1429360"/>
              <a:gd name="connsiteY2" fmla="*/ 654050 h 1003300"/>
              <a:gd name="connsiteX3" fmla="*/ 719023 w 1429360"/>
              <a:gd name="connsiteY3" fmla="*/ 0 h 1003300"/>
              <a:gd name="connsiteX4" fmla="*/ 0 w 1429360"/>
              <a:gd name="connsiteY4" fmla="*/ 342900 h 1003300"/>
              <a:gd name="connsiteX0" fmla="*/ 0 w 1429360"/>
              <a:gd name="connsiteY0" fmla="*/ 342900 h 1003300"/>
              <a:gd name="connsiteX1" fmla="*/ 626922 w 1429360"/>
              <a:gd name="connsiteY1" fmla="*/ 1003300 h 1003300"/>
              <a:gd name="connsiteX2" fmla="*/ 1429360 w 1429360"/>
              <a:gd name="connsiteY2" fmla="*/ 654050 h 1003300"/>
              <a:gd name="connsiteX3" fmla="*/ 719023 w 1429360"/>
              <a:gd name="connsiteY3" fmla="*/ 0 h 1003300"/>
              <a:gd name="connsiteX4" fmla="*/ 0 w 1429360"/>
              <a:gd name="connsiteY4" fmla="*/ 342900 h 1003300"/>
              <a:gd name="connsiteX0" fmla="*/ 0 w 1429360"/>
              <a:gd name="connsiteY0" fmla="*/ 342900 h 1003300"/>
              <a:gd name="connsiteX1" fmla="*/ 558038 w 1429360"/>
              <a:gd name="connsiteY1" fmla="*/ 1003300 h 1003300"/>
              <a:gd name="connsiteX2" fmla="*/ 1429360 w 1429360"/>
              <a:gd name="connsiteY2" fmla="*/ 654050 h 1003300"/>
              <a:gd name="connsiteX3" fmla="*/ 719023 w 1429360"/>
              <a:gd name="connsiteY3" fmla="*/ 0 h 1003300"/>
              <a:gd name="connsiteX4" fmla="*/ 0 w 1429360"/>
              <a:gd name="connsiteY4" fmla="*/ 342900 h 1003300"/>
              <a:gd name="connsiteX0" fmla="*/ 0 w 1429360"/>
              <a:gd name="connsiteY0" fmla="*/ 342900 h 1041400"/>
              <a:gd name="connsiteX1" fmla="*/ 581000 w 1429360"/>
              <a:gd name="connsiteY1" fmla="*/ 1041400 h 1041400"/>
              <a:gd name="connsiteX2" fmla="*/ 1429360 w 1429360"/>
              <a:gd name="connsiteY2" fmla="*/ 654050 h 1041400"/>
              <a:gd name="connsiteX3" fmla="*/ 719023 w 1429360"/>
              <a:gd name="connsiteY3" fmla="*/ 0 h 1041400"/>
              <a:gd name="connsiteX4" fmla="*/ 0 w 1429360"/>
              <a:gd name="connsiteY4" fmla="*/ 342900 h 1041400"/>
              <a:gd name="connsiteX0" fmla="*/ 0 w 1429360"/>
              <a:gd name="connsiteY0" fmla="*/ 342900 h 1073150"/>
              <a:gd name="connsiteX1" fmla="*/ 603962 w 1429360"/>
              <a:gd name="connsiteY1" fmla="*/ 1073150 h 1073150"/>
              <a:gd name="connsiteX2" fmla="*/ 1429360 w 1429360"/>
              <a:gd name="connsiteY2" fmla="*/ 654050 h 1073150"/>
              <a:gd name="connsiteX3" fmla="*/ 719023 w 1429360"/>
              <a:gd name="connsiteY3" fmla="*/ 0 h 1073150"/>
              <a:gd name="connsiteX4" fmla="*/ 0 w 1429360"/>
              <a:gd name="connsiteY4" fmla="*/ 342900 h 1073150"/>
              <a:gd name="connsiteX0" fmla="*/ 0 w 1429360"/>
              <a:gd name="connsiteY0" fmla="*/ 342900 h 1054100"/>
              <a:gd name="connsiteX1" fmla="*/ 506375 w 1429360"/>
              <a:gd name="connsiteY1" fmla="*/ 1054100 h 1054100"/>
              <a:gd name="connsiteX2" fmla="*/ 1429360 w 1429360"/>
              <a:gd name="connsiteY2" fmla="*/ 654050 h 1054100"/>
              <a:gd name="connsiteX3" fmla="*/ 719023 w 1429360"/>
              <a:gd name="connsiteY3" fmla="*/ 0 h 1054100"/>
              <a:gd name="connsiteX4" fmla="*/ 0 w 1429360"/>
              <a:gd name="connsiteY4" fmla="*/ 342900 h 1054100"/>
              <a:gd name="connsiteX0" fmla="*/ 0 w 1268629"/>
              <a:gd name="connsiteY0" fmla="*/ 342900 h 1054100"/>
              <a:gd name="connsiteX1" fmla="*/ 506375 w 1268629"/>
              <a:gd name="connsiteY1" fmla="*/ 1054100 h 1054100"/>
              <a:gd name="connsiteX2" fmla="*/ 1268629 w 1268629"/>
              <a:gd name="connsiteY2" fmla="*/ 654050 h 1054100"/>
              <a:gd name="connsiteX3" fmla="*/ 719023 w 1268629"/>
              <a:gd name="connsiteY3" fmla="*/ 0 h 1054100"/>
              <a:gd name="connsiteX4" fmla="*/ 0 w 1268629"/>
              <a:gd name="connsiteY4" fmla="*/ 34290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629" h="1054100">
                <a:moveTo>
                  <a:pt x="0" y="342900"/>
                </a:moveTo>
                <a:lnTo>
                  <a:pt x="506375" y="1054100"/>
                </a:lnTo>
                <a:lnTo>
                  <a:pt x="1268629" y="654050"/>
                </a:lnTo>
                <a:lnTo>
                  <a:pt x="719023" y="0"/>
                </a:lnTo>
                <a:lnTo>
                  <a:pt x="0" y="342900"/>
                </a:lnTo>
                <a:close/>
              </a:path>
            </a:pathLst>
          </a:custGeom>
          <a:solidFill>
            <a:srgbClr val="9BBB59">
              <a:alpha val="51000"/>
            </a:srgbClr>
          </a:solidFill>
          <a:ln>
            <a:solidFill>
              <a:srgbClr val="4F62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6699491" y="4299529"/>
            <a:ext cx="9101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calorimeter</a:t>
            </a:r>
            <a:endParaRPr lang="en-US" sz="12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811587" y="5113509"/>
            <a:ext cx="6627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3"/>
                </a:solidFill>
              </a:rPr>
              <a:t>magnet</a:t>
            </a:r>
            <a:endParaRPr lang="en-US" sz="1200" dirty="0">
              <a:solidFill>
                <a:schemeClr val="accent3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5009702" y="4032250"/>
            <a:ext cx="1851473" cy="966558"/>
          </a:xfrm>
          <a:prstGeom prst="straightConnector1">
            <a:avLst/>
          </a:prstGeom>
          <a:ln>
            <a:solidFill>
              <a:srgbClr val="FFFF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393247" y="3438103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gg</a:t>
            </a:r>
            <a:r>
              <a:rPr lang="en-US" dirty="0" smtClean="0">
                <a:solidFill>
                  <a:schemeClr val="accent6"/>
                </a:solidFill>
                <a:latin typeface="Calibri"/>
                <a:cs typeface="Calibri"/>
              </a:rPr>
              <a:t>(</a:t>
            </a:r>
            <a:r>
              <a:rPr lang="en-US" dirty="0" smtClean="0">
                <a:solidFill>
                  <a:schemeClr val="accent6"/>
                </a:solidFill>
                <a:latin typeface="Symbol" charset="2"/>
                <a:cs typeface="Symbol" charset="2"/>
              </a:rPr>
              <a:t>g</a:t>
            </a:r>
            <a:r>
              <a:rPr lang="en-US" dirty="0" smtClean="0">
                <a:solidFill>
                  <a:srgbClr val="F79646"/>
                </a:solidFill>
                <a:latin typeface="Calibri"/>
                <a:cs typeface="Calibri"/>
              </a:rPr>
              <a:t>)</a:t>
            </a:r>
            <a:r>
              <a:rPr lang="en-US" dirty="0" smtClean="0"/>
              <a:t> event</a:t>
            </a:r>
            <a:endParaRPr lang="en-US" dirty="0"/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5012537" y="4246329"/>
            <a:ext cx="1911350" cy="749300"/>
          </a:xfrm>
          <a:prstGeom prst="straightConnector1">
            <a:avLst/>
          </a:prstGeom>
          <a:ln>
            <a:solidFill>
              <a:srgbClr val="FFFF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4393247" y="2145201"/>
            <a:ext cx="40443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EEECE1"/>
                </a:solidFill>
              </a:rPr>
              <a:t>We need to fight the backgrounds: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one photon </a:t>
            </a:r>
            <a:r>
              <a:rPr lang="en-US" dirty="0" smtClean="0">
                <a:solidFill>
                  <a:srgbClr val="EEECE1"/>
                </a:solidFill>
              </a:rPr>
              <a:t>+ </a:t>
            </a:r>
            <a:r>
              <a:rPr lang="is-IS" dirty="0" smtClean="0">
                <a:solidFill>
                  <a:srgbClr val="EEECE1"/>
                </a:solidFill>
              </a:rPr>
              <a:t>something else, typically</a:t>
            </a:r>
            <a:r>
              <a:rPr lang="is-IS" b="1" dirty="0" smtClean="0">
                <a:solidFill>
                  <a:srgbClr val="EEECE1"/>
                </a:solidFill>
              </a:rPr>
              <a:t> </a:t>
            </a:r>
            <a:r>
              <a:rPr lang="en-US" b="1" dirty="0" smtClean="0">
                <a:solidFill>
                  <a:srgbClr val="EEECE1"/>
                </a:solidFill>
              </a:rPr>
              <a:t>one or more photons </a:t>
            </a:r>
            <a:r>
              <a:rPr lang="is-IS" dirty="0" smtClean="0">
                <a:solidFill>
                  <a:srgbClr val="EEECE1"/>
                </a:solidFill>
              </a:rPr>
              <a:t>going undetected:</a:t>
            </a:r>
            <a:endParaRPr lang="en-US" dirty="0">
              <a:solidFill>
                <a:srgbClr val="EEECE1"/>
              </a:solidFill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4990312" y="4673600"/>
            <a:ext cx="2020088" cy="334730"/>
          </a:xfrm>
          <a:prstGeom prst="straightConnector1">
            <a:avLst/>
          </a:prstGeom>
          <a:ln>
            <a:solidFill>
              <a:schemeClr val="accent6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8211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reeform 54"/>
          <p:cNvSpPr/>
          <p:nvPr/>
        </p:nvSpPr>
        <p:spPr>
          <a:xfrm>
            <a:off x="2543177" y="4477928"/>
            <a:ext cx="1403350" cy="1054100"/>
          </a:xfrm>
          <a:custGeom>
            <a:avLst/>
            <a:gdLst>
              <a:gd name="connsiteX0" fmla="*/ 0 w 1435100"/>
              <a:gd name="connsiteY0" fmla="*/ 292100 h 952500"/>
              <a:gd name="connsiteX1" fmla="*/ 730250 w 1435100"/>
              <a:gd name="connsiteY1" fmla="*/ 952500 h 952500"/>
              <a:gd name="connsiteX2" fmla="*/ 1435100 w 1435100"/>
              <a:gd name="connsiteY2" fmla="*/ 673100 h 952500"/>
              <a:gd name="connsiteX3" fmla="*/ 673100 w 1435100"/>
              <a:gd name="connsiteY3" fmla="*/ 0 h 952500"/>
              <a:gd name="connsiteX4" fmla="*/ 0 w 1435100"/>
              <a:gd name="connsiteY4" fmla="*/ 292100 h 952500"/>
              <a:gd name="connsiteX0" fmla="*/ 0 w 1429360"/>
              <a:gd name="connsiteY0" fmla="*/ 292100 h 952500"/>
              <a:gd name="connsiteX1" fmla="*/ 730250 w 1429360"/>
              <a:gd name="connsiteY1" fmla="*/ 952500 h 952500"/>
              <a:gd name="connsiteX2" fmla="*/ 1429360 w 1429360"/>
              <a:gd name="connsiteY2" fmla="*/ 603250 h 952500"/>
              <a:gd name="connsiteX3" fmla="*/ 673100 w 1429360"/>
              <a:gd name="connsiteY3" fmla="*/ 0 h 952500"/>
              <a:gd name="connsiteX4" fmla="*/ 0 w 1429360"/>
              <a:gd name="connsiteY4" fmla="*/ 292100 h 952500"/>
              <a:gd name="connsiteX0" fmla="*/ 0 w 1429360"/>
              <a:gd name="connsiteY0" fmla="*/ 342900 h 1003300"/>
              <a:gd name="connsiteX1" fmla="*/ 730250 w 1429360"/>
              <a:gd name="connsiteY1" fmla="*/ 1003300 h 1003300"/>
              <a:gd name="connsiteX2" fmla="*/ 1429360 w 1429360"/>
              <a:gd name="connsiteY2" fmla="*/ 654050 h 1003300"/>
              <a:gd name="connsiteX3" fmla="*/ 719023 w 1429360"/>
              <a:gd name="connsiteY3" fmla="*/ 0 h 1003300"/>
              <a:gd name="connsiteX4" fmla="*/ 0 w 1429360"/>
              <a:gd name="connsiteY4" fmla="*/ 342900 h 1003300"/>
              <a:gd name="connsiteX0" fmla="*/ 0 w 1429360"/>
              <a:gd name="connsiteY0" fmla="*/ 342900 h 1003300"/>
              <a:gd name="connsiteX1" fmla="*/ 626922 w 1429360"/>
              <a:gd name="connsiteY1" fmla="*/ 1003300 h 1003300"/>
              <a:gd name="connsiteX2" fmla="*/ 1429360 w 1429360"/>
              <a:gd name="connsiteY2" fmla="*/ 654050 h 1003300"/>
              <a:gd name="connsiteX3" fmla="*/ 719023 w 1429360"/>
              <a:gd name="connsiteY3" fmla="*/ 0 h 1003300"/>
              <a:gd name="connsiteX4" fmla="*/ 0 w 1429360"/>
              <a:gd name="connsiteY4" fmla="*/ 342900 h 1003300"/>
              <a:gd name="connsiteX0" fmla="*/ 0 w 1429360"/>
              <a:gd name="connsiteY0" fmla="*/ 342900 h 1003300"/>
              <a:gd name="connsiteX1" fmla="*/ 558038 w 1429360"/>
              <a:gd name="connsiteY1" fmla="*/ 1003300 h 1003300"/>
              <a:gd name="connsiteX2" fmla="*/ 1429360 w 1429360"/>
              <a:gd name="connsiteY2" fmla="*/ 654050 h 1003300"/>
              <a:gd name="connsiteX3" fmla="*/ 719023 w 1429360"/>
              <a:gd name="connsiteY3" fmla="*/ 0 h 1003300"/>
              <a:gd name="connsiteX4" fmla="*/ 0 w 1429360"/>
              <a:gd name="connsiteY4" fmla="*/ 342900 h 1003300"/>
              <a:gd name="connsiteX0" fmla="*/ 0 w 1429360"/>
              <a:gd name="connsiteY0" fmla="*/ 342900 h 1041400"/>
              <a:gd name="connsiteX1" fmla="*/ 581000 w 1429360"/>
              <a:gd name="connsiteY1" fmla="*/ 1041400 h 1041400"/>
              <a:gd name="connsiteX2" fmla="*/ 1429360 w 1429360"/>
              <a:gd name="connsiteY2" fmla="*/ 654050 h 1041400"/>
              <a:gd name="connsiteX3" fmla="*/ 719023 w 1429360"/>
              <a:gd name="connsiteY3" fmla="*/ 0 h 1041400"/>
              <a:gd name="connsiteX4" fmla="*/ 0 w 1429360"/>
              <a:gd name="connsiteY4" fmla="*/ 342900 h 1041400"/>
              <a:gd name="connsiteX0" fmla="*/ 0 w 1429360"/>
              <a:gd name="connsiteY0" fmla="*/ 342900 h 1073150"/>
              <a:gd name="connsiteX1" fmla="*/ 603962 w 1429360"/>
              <a:gd name="connsiteY1" fmla="*/ 1073150 h 1073150"/>
              <a:gd name="connsiteX2" fmla="*/ 1429360 w 1429360"/>
              <a:gd name="connsiteY2" fmla="*/ 654050 h 1073150"/>
              <a:gd name="connsiteX3" fmla="*/ 719023 w 1429360"/>
              <a:gd name="connsiteY3" fmla="*/ 0 h 1073150"/>
              <a:gd name="connsiteX4" fmla="*/ 0 w 1429360"/>
              <a:gd name="connsiteY4" fmla="*/ 342900 h 1073150"/>
              <a:gd name="connsiteX0" fmla="*/ 0 w 1429360"/>
              <a:gd name="connsiteY0" fmla="*/ 342900 h 1054100"/>
              <a:gd name="connsiteX1" fmla="*/ 506375 w 1429360"/>
              <a:gd name="connsiteY1" fmla="*/ 1054100 h 1054100"/>
              <a:gd name="connsiteX2" fmla="*/ 1429360 w 1429360"/>
              <a:gd name="connsiteY2" fmla="*/ 654050 h 1054100"/>
              <a:gd name="connsiteX3" fmla="*/ 719023 w 1429360"/>
              <a:gd name="connsiteY3" fmla="*/ 0 h 1054100"/>
              <a:gd name="connsiteX4" fmla="*/ 0 w 1429360"/>
              <a:gd name="connsiteY4" fmla="*/ 342900 h 1054100"/>
              <a:gd name="connsiteX0" fmla="*/ 0 w 1268629"/>
              <a:gd name="connsiteY0" fmla="*/ 342900 h 1054100"/>
              <a:gd name="connsiteX1" fmla="*/ 506375 w 1268629"/>
              <a:gd name="connsiteY1" fmla="*/ 1054100 h 1054100"/>
              <a:gd name="connsiteX2" fmla="*/ 1268629 w 1268629"/>
              <a:gd name="connsiteY2" fmla="*/ 654050 h 1054100"/>
              <a:gd name="connsiteX3" fmla="*/ 719023 w 1268629"/>
              <a:gd name="connsiteY3" fmla="*/ 0 h 1054100"/>
              <a:gd name="connsiteX4" fmla="*/ 0 w 1268629"/>
              <a:gd name="connsiteY4" fmla="*/ 34290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629" h="1054100">
                <a:moveTo>
                  <a:pt x="0" y="342900"/>
                </a:moveTo>
                <a:lnTo>
                  <a:pt x="506375" y="1054100"/>
                </a:lnTo>
                <a:lnTo>
                  <a:pt x="1268629" y="654050"/>
                </a:lnTo>
                <a:lnTo>
                  <a:pt x="719023" y="0"/>
                </a:lnTo>
                <a:lnTo>
                  <a:pt x="0" y="342900"/>
                </a:lnTo>
                <a:close/>
              </a:path>
            </a:pathLst>
          </a:custGeom>
          <a:solidFill>
            <a:srgbClr val="9BBB59">
              <a:alpha val="51000"/>
            </a:srgbClr>
          </a:solidFill>
          <a:ln>
            <a:solidFill>
              <a:srgbClr val="4F62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PADME-visible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40A3CA33-E29A-BA4A-9536-A59504B7E1AB}" type="slidenum">
              <a:rPr lang="en-US" smtClean="0"/>
              <a:t>16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467094" y="2583228"/>
            <a:ext cx="13550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i="1" dirty="0" err="1"/>
              <a:t>e</a:t>
            </a:r>
            <a:r>
              <a:rPr lang="it-IT" sz="1200" baseline="30000" dirty="0" err="1">
                <a:latin typeface="Symbol" charset="2"/>
                <a:cs typeface="Symbol" charset="2"/>
              </a:rPr>
              <a:t>+</a:t>
            </a:r>
            <a:r>
              <a:rPr lang="it-IT" sz="1200" i="1" dirty="0" err="1"/>
              <a:t>e</a:t>
            </a:r>
            <a:r>
              <a:rPr lang="it-IT" sz="1200" baseline="30000" dirty="0">
                <a:latin typeface="Symbol" charset="2"/>
                <a:cs typeface="Symbol" charset="2"/>
              </a:rPr>
              <a:t>-</a:t>
            </a:r>
            <a:r>
              <a:rPr lang="it-IT" sz="1200" dirty="0"/>
              <a:t> </a:t>
            </a:r>
            <a:r>
              <a:rPr lang="it-IT" sz="1200" dirty="0">
                <a:sym typeface="Symbol"/>
              </a:rPr>
              <a:t> </a:t>
            </a:r>
            <a:r>
              <a:rPr lang="it-IT" sz="1200" dirty="0">
                <a:latin typeface="Symbol" charset="2"/>
                <a:cs typeface="Symbol" charset="2"/>
                <a:sym typeface="Symbol"/>
              </a:rPr>
              <a:t>g</a:t>
            </a:r>
            <a:r>
              <a:rPr lang="it-IT" sz="1200" dirty="0">
                <a:sym typeface="Symbol"/>
              </a:rPr>
              <a:t> </a:t>
            </a:r>
            <a:r>
              <a:rPr lang="it-IT" sz="1200" i="1" dirty="0" smtClean="0">
                <a:sym typeface="Symbol"/>
              </a:rPr>
              <a:t>A’ </a:t>
            </a:r>
          </a:p>
          <a:p>
            <a:r>
              <a:rPr lang="it-IT" sz="1200" i="1" dirty="0">
                <a:sym typeface="Symbol"/>
              </a:rPr>
              <a:t> </a:t>
            </a:r>
            <a:r>
              <a:rPr lang="it-IT" sz="1200" i="1" dirty="0" smtClean="0">
                <a:sym typeface="Symbol"/>
              </a:rPr>
              <a:t>                A</a:t>
            </a:r>
            <a:r>
              <a:rPr lang="it-IT" sz="1200" i="1" dirty="0">
                <a:sym typeface="Symbol"/>
              </a:rPr>
              <a:t>’</a:t>
            </a:r>
            <a:r>
              <a:rPr lang="it-IT" sz="1200" dirty="0" smtClean="0">
                <a:sym typeface="Symbol"/>
              </a:rPr>
              <a:t> </a:t>
            </a:r>
            <a:r>
              <a:rPr lang="it-IT" sz="1200" i="1" dirty="0" err="1" smtClean="0"/>
              <a:t>e</a:t>
            </a:r>
            <a:r>
              <a:rPr lang="it-IT" sz="1200" baseline="30000" dirty="0" err="1">
                <a:latin typeface="Symbol" charset="2"/>
                <a:cs typeface="Symbol" charset="2"/>
              </a:rPr>
              <a:t>+</a:t>
            </a:r>
            <a:r>
              <a:rPr lang="it-IT" sz="1200" i="1" dirty="0" err="1"/>
              <a:t>e</a:t>
            </a:r>
            <a:r>
              <a:rPr lang="it-IT" sz="1200" baseline="30000" dirty="0">
                <a:latin typeface="Symbol" charset="2"/>
                <a:cs typeface="Symbol" charset="2"/>
              </a:rPr>
              <a:t>-</a:t>
            </a:r>
            <a:r>
              <a:rPr lang="it-IT" sz="1200" dirty="0" smtClean="0">
                <a:sym typeface="Symbol"/>
              </a:rPr>
              <a:t> 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2445004" y="2968454"/>
            <a:ext cx="2790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Annihilation, visible decays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6" y="810304"/>
            <a:ext cx="68228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US" dirty="0" smtClean="0"/>
              <a:t>Of course, also visible decays can </a:t>
            </a:r>
            <a:r>
              <a:rPr lang="en-US" dirty="0" smtClean="0"/>
              <a:t>be searched </a:t>
            </a:r>
            <a:r>
              <a:rPr lang="en-US" dirty="0" smtClean="0"/>
              <a:t>for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US" dirty="0"/>
              <a:t>P</a:t>
            </a:r>
            <a:r>
              <a:rPr lang="en-US" dirty="0" smtClean="0"/>
              <a:t>resent </a:t>
            </a:r>
            <a:r>
              <a:rPr lang="en-US" b="1" dirty="0" smtClean="0"/>
              <a:t>PADME</a:t>
            </a:r>
            <a:r>
              <a:rPr lang="en-US" dirty="0" smtClean="0"/>
              <a:t> detector has been optimized for the </a:t>
            </a:r>
            <a:r>
              <a:rPr lang="en-US" dirty="0" smtClean="0">
                <a:solidFill>
                  <a:srgbClr val="FFFF00"/>
                </a:solidFill>
              </a:rPr>
              <a:t>invisible</a:t>
            </a:r>
            <a:r>
              <a:rPr lang="en-US" dirty="0" smtClean="0"/>
              <a:t> search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US" dirty="0" smtClean="0"/>
              <a:t>However, we </a:t>
            </a:r>
            <a:r>
              <a:rPr lang="en-US" dirty="0" smtClean="0"/>
              <a:t>foresee scintillator detectors both on the “electron” and “positron” side of the analyzing </a:t>
            </a:r>
            <a:r>
              <a:rPr lang="en-US" dirty="0" smtClean="0"/>
              <a:t>magnet to allow detection of decays to </a:t>
            </a:r>
            <a:r>
              <a:rPr lang="en-US" dirty="0" err="1" smtClean="0">
                <a:latin typeface="Mistral"/>
                <a:cs typeface="Mistral"/>
              </a:rPr>
              <a:t>l</a:t>
            </a:r>
            <a:r>
              <a:rPr lang="en-US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dirty="0" err="1">
                <a:latin typeface="Mistral"/>
                <a:cs typeface="Mistral"/>
              </a:rPr>
              <a:t>l</a:t>
            </a:r>
            <a:r>
              <a:rPr lang="en-US" baseline="30000" dirty="0" smtClean="0">
                <a:latin typeface="Symbol" charset="2"/>
                <a:cs typeface="Symbol" charset="2"/>
              </a:rPr>
              <a:t>-</a:t>
            </a:r>
            <a:r>
              <a:rPr lang="en-US" dirty="0" smtClean="0"/>
              <a:t> pairs</a:t>
            </a:r>
            <a:endParaRPr lang="en-US" dirty="0"/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1944429" y="4914900"/>
            <a:ext cx="716493" cy="323850"/>
          </a:xfrm>
          <a:prstGeom prst="straightConnector1">
            <a:avLst/>
          </a:prstGeom>
          <a:ln>
            <a:solidFill>
              <a:srgbClr val="95B3D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Freeform 40"/>
          <p:cNvSpPr/>
          <p:nvPr/>
        </p:nvSpPr>
        <p:spPr>
          <a:xfrm>
            <a:off x="2670176" y="4272945"/>
            <a:ext cx="612774" cy="638779"/>
          </a:xfrm>
          <a:custGeom>
            <a:avLst/>
            <a:gdLst>
              <a:gd name="connsiteX0" fmla="*/ 0 w 1841500"/>
              <a:gd name="connsiteY0" fmla="*/ 1079500 h 1079500"/>
              <a:gd name="connsiteX1" fmla="*/ 156633 w 1841500"/>
              <a:gd name="connsiteY1" fmla="*/ 1020234 h 1079500"/>
              <a:gd name="connsiteX2" fmla="*/ 220133 w 1841500"/>
              <a:gd name="connsiteY2" fmla="*/ 994834 h 1079500"/>
              <a:gd name="connsiteX3" fmla="*/ 368300 w 1841500"/>
              <a:gd name="connsiteY3" fmla="*/ 931334 h 1079500"/>
              <a:gd name="connsiteX4" fmla="*/ 520700 w 1841500"/>
              <a:gd name="connsiteY4" fmla="*/ 876300 h 1079500"/>
              <a:gd name="connsiteX5" fmla="*/ 601133 w 1841500"/>
              <a:gd name="connsiteY5" fmla="*/ 833967 h 1079500"/>
              <a:gd name="connsiteX6" fmla="*/ 698500 w 1841500"/>
              <a:gd name="connsiteY6" fmla="*/ 778934 h 1079500"/>
              <a:gd name="connsiteX7" fmla="*/ 880533 w 1841500"/>
              <a:gd name="connsiteY7" fmla="*/ 677334 h 1079500"/>
              <a:gd name="connsiteX8" fmla="*/ 1054100 w 1841500"/>
              <a:gd name="connsiteY8" fmla="*/ 567267 h 1079500"/>
              <a:gd name="connsiteX9" fmla="*/ 1202266 w 1841500"/>
              <a:gd name="connsiteY9" fmla="*/ 465667 h 1079500"/>
              <a:gd name="connsiteX10" fmla="*/ 1409700 w 1841500"/>
              <a:gd name="connsiteY10" fmla="*/ 317500 h 1079500"/>
              <a:gd name="connsiteX11" fmla="*/ 1841500 w 1841500"/>
              <a:gd name="connsiteY11" fmla="*/ 0 h 107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41500" h="1079500">
                <a:moveTo>
                  <a:pt x="0" y="1079500"/>
                </a:moveTo>
                <a:lnTo>
                  <a:pt x="156633" y="1020234"/>
                </a:lnTo>
                <a:lnTo>
                  <a:pt x="220133" y="994834"/>
                </a:lnTo>
                <a:lnTo>
                  <a:pt x="368300" y="931334"/>
                </a:lnTo>
                <a:lnTo>
                  <a:pt x="520700" y="876300"/>
                </a:lnTo>
                <a:lnTo>
                  <a:pt x="601133" y="833967"/>
                </a:lnTo>
                <a:lnTo>
                  <a:pt x="698500" y="778934"/>
                </a:lnTo>
                <a:lnTo>
                  <a:pt x="880533" y="677334"/>
                </a:lnTo>
                <a:lnTo>
                  <a:pt x="1054100" y="567267"/>
                </a:lnTo>
                <a:lnTo>
                  <a:pt x="1202266" y="465667"/>
                </a:lnTo>
                <a:lnTo>
                  <a:pt x="1409700" y="317500"/>
                </a:lnTo>
                <a:lnTo>
                  <a:pt x="1841500" y="0"/>
                </a:lnTo>
              </a:path>
            </a:pathLst>
          </a:custGeom>
          <a:ln>
            <a:solidFill>
              <a:schemeClr val="accent1">
                <a:lumMod val="60000"/>
                <a:lumOff val="40000"/>
              </a:schemeClr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 rot="19874945" flipV="1">
            <a:off x="2710181" y="4664934"/>
            <a:ext cx="942611" cy="420004"/>
          </a:xfrm>
          <a:custGeom>
            <a:avLst/>
            <a:gdLst>
              <a:gd name="connsiteX0" fmla="*/ 0 w 1841500"/>
              <a:gd name="connsiteY0" fmla="*/ 1079500 h 1079500"/>
              <a:gd name="connsiteX1" fmla="*/ 156633 w 1841500"/>
              <a:gd name="connsiteY1" fmla="*/ 1020234 h 1079500"/>
              <a:gd name="connsiteX2" fmla="*/ 220133 w 1841500"/>
              <a:gd name="connsiteY2" fmla="*/ 994834 h 1079500"/>
              <a:gd name="connsiteX3" fmla="*/ 368300 w 1841500"/>
              <a:gd name="connsiteY3" fmla="*/ 931334 h 1079500"/>
              <a:gd name="connsiteX4" fmla="*/ 520700 w 1841500"/>
              <a:gd name="connsiteY4" fmla="*/ 876300 h 1079500"/>
              <a:gd name="connsiteX5" fmla="*/ 601133 w 1841500"/>
              <a:gd name="connsiteY5" fmla="*/ 833967 h 1079500"/>
              <a:gd name="connsiteX6" fmla="*/ 698500 w 1841500"/>
              <a:gd name="connsiteY6" fmla="*/ 778934 h 1079500"/>
              <a:gd name="connsiteX7" fmla="*/ 880533 w 1841500"/>
              <a:gd name="connsiteY7" fmla="*/ 677334 h 1079500"/>
              <a:gd name="connsiteX8" fmla="*/ 1054100 w 1841500"/>
              <a:gd name="connsiteY8" fmla="*/ 567267 h 1079500"/>
              <a:gd name="connsiteX9" fmla="*/ 1202266 w 1841500"/>
              <a:gd name="connsiteY9" fmla="*/ 465667 h 1079500"/>
              <a:gd name="connsiteX10" fmla="*/ 1409700 w 1841500"/>
              <a:gd name="connsiteY10" fmla="*/ 317500 h 1079500"/>
              <a:gd name="connsiteX11" fmla="*/ 1841500 w 1841500"/>
              <a:gd name="connsiteY11" fmla="*/ 0 h 107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41500" h="1079500">
                <a:moveTo>
                  <a:pt x="0" y="1079500"/>
                </a:moveTo>
                <a:lnTo>
                  <a:pt x="156633" y="1020234"/>
                </a:lnTo>
                <a:lnTo>
                  <a:pt x="220133" y="994834"/>
                </a:lnTo>
                <a:lnTo>
                  <a:pt x="368300" y="931334"/>
                </a:lnTo>
                <a:lnTo>
                  <a:pt x="520700" y="876300"/>
                </a:lnTo>
                <a:lnTo>
                  <a:pt x="601133" y="833967"/>
                </a:lnTo>
                <a:lnTo>
                  <a:pt x="698500" y="778934"/>
                </a:lnTo>
                <a:lnTo>
                  <a:pt x="880533" y="677334"/>
                </a:lnTo>
                <a:lnTo>
                  <a:pt x="1054100" y="567267"/>
                </a:lnTo>
                <a:lnTo>
                  <a:pt x="1202266" y="465667"/>
                </a:lnTo>
                <a:lnTo>
                  <a:pt x="1409700" y="317500"/>
                </a:lnTo>
                <a:lnTo>
                  <a:pt x="1841500" y="0"/>
                </a:lnTo>
              </a:path>
            </a:pathLst>
          </a:custGeom>
          <a:ln>
            <a:solidFill>
              <a:schemeClr val="accent2">
                <a:lumMod val="40000"/>
                <a:lumOff val="60000"/>
              </a:schemeClr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3076577" y="4714875"/>
            <a:ext cx="844550" cy="508000"/>
          </a:xfrm>
          <a:custGeom>
            <a:avLst/>
            <a:gdLst>
              <a:gd name="connsiteX0" fmla="*/ 22225 w 844550"/>
              <a:gd name="connsiteY0" fmla="*/ 508000 h 508000"/>
              <a:gd name="connsiteX1" fmla="*/ 0 w 844550"/>
              <a:gd name="connsiteY1" fmla="*/ 381000 h 508000"/>
              <a:gd name="connsiteX2" fmla="*/ 844550 w 844550"/>
              <a:gd name="connsiteY2" fmla="*/ 0 h 508000"/>
              <a:gd name="connsiteX3" fmla="*/ 841375 w 844550"/>
              <a:gd name="connsiteY3" fmla="*/ 136525 h 508000"/>
              <a:gd name="connsiteX4" fmla="*/ 22225 w 844550"/>
              <a:gd name="connsiteY4" fmla="*/ 5080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4550" h="508000">
                <a:moveTo>
                  <a:pt x="22225" y="508000"/>
                </a:moveTo>
                <a:lnTo>
                  <a:pt x="0" y="381000"/>
                </a:lnTo>
                <a:lnTo>
                  <a:pt x="844550" y="0"/>
                </a:lnTo>
                <a:cubicBezTo>
                  <a:pt x="843492" y="45508"/>
                  <a:pt x="842433" y="91017"/>
                  <a:pt x="841375" y="136525"/>
                </a:cubicBezTo>
                <a:lnTo>
                  <a:pt x="22225" y="508000"/>
                </a:lnTo>
                <a:close/>
              </a:path>
            </a:pathLst>
          </a:custGeom>
          <a:solidFill>
            <a:srgbClr val="FFFFFF">
              <a:alpha val="57000"/>
            </a:srgbClr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2574926" y="4156074"/>
            <a:ext cx="844550" cy="508000"/>
          </a:xfrm>
          <a:custGeom>
            <a:avLst/>
            <a:gdLst>
              <a:gd name="connsiteX0" fmla="*/ 22225 w 844550"/>
              <a:gd name="connsiteY0" fmla="*/ 508000 h 508000"/>
              <a:gd name="connsiteX1" fmla="*/ 0 w 844550"/>
              <a:gd name="connsiteY1" fmla="*/ 381000 h 508000"/>
              <a:gd name="connsiteX2" fmla="*/ 844550 w 844550"/>
              <a:gd name="connsiteY2" fmla="*/ 0 h 508000"/>
              <a:gd name="connsiteX3" fmla="*/ 841375 w 844550"/>
              <a:gd name="connsiteY3" fmla="*/ 136525 h 508000"/>
              <a:gd name="connsiteX4" fmla="*/ 22225 w 844550"/>
              <a:gd name="connsiteY4" fmla="*/ 5080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4550" h="508000">
                <a:moveTo>
                  <a:pt x="22225" y="508000"/>
                </a:moveTo>
                <a:lnTo>
                  <a:pt x="0" y="381000"/>
                </a:lnTo>
                <a:lnTo>
                  <a:pt x="844550" y="0"/>
                </a:lnTo>
                <a:cubicBezTo>
                  <a:pt x="843492" y="45508"/>
                  <a:pt x="842433" y="91017"/>
                  <a:pt x="841375" y="136525"/>
                </a:cubicBezTo>
                <a:lnTo>
                  <a:pt x="22225" y="508000"/>
                </a:lnTo>
                <a:close/>
              </a:path>
            </a:pathLst>
          </a:custGeom>
          <a:solidFill>
            <a:srgbClr val="FFFFFF">
              <a:alpha val="57000"/>
            </a:srgbClr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2613025" y="4832350"/>
            <a:ext cx="101600" cy="155575"/>
          </a:xfrm>
          <a:custGeom>
            <a:avLst/>
            <a:gdLst>
              <a:gd name="connsiteX0" fmla="*/ 0 w 101600"/>
              <a:gd name="connsiteY0" fmla="*/ 0 h 155575"/>
              <a:gd name="connsiteX1" fmla="*/ 101600 w 101600"/>
              <a:gd name="connsiteY1" fmla="*/ 73025 h 155575"/>
              <a:gd name="connsiteX2" fmla="*/ 95250 w 101600"/>
              <a:gd name="connsiteY2" fmla="*/ 155575 h 155575"/>
              <a:gd name="connsiteX3" fmla="*/ 9525 w 101600"/>
              <a:gd name="connsiteY3" fmla="*/ 95250 h 155575"/>
              <a:gd name="connsiteX4" fmla="*/ 0 w 101600"/>
              <a:gd name="connsiteY4" fmla="*/ 0 h 15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600" h="155575">
                <a:moveTo>
                  <a:pt x="0" y="0"/>
                </a:moveTo>
                <a:lnTo>
                  <a:pt x="101600" y="73025"/>
                </a:lnTo>
                <a:lnTo>
                  <a:pt x="95250" y="155575"/>
                </a:lnTo>
                <a:lnTo>
                  <a:pt x="9525" y="95250"/>
                </a:lnTo>
                <a:lnTo>
                  <a:pt x="0" y="0"/>
                </a:lnTo>
                <a:close/>
              </a:path>
            </a:pathLst>
          </a:custGeom>
          <a:solidFill>
            <a:srgbClr val="660066">
              <a:alpha val="5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an 47"/>
          <p:cNvSpPr/>
          <p:nvPr/>
        </p:nvSpPr>
        <p:spPr>
          <a:xfrm rot="14801306">
            <a:off x="4395159" y="3769130"/>
            <a:ext cx="469900" cy="412750"/>
          </a:xfrm>
          <a:prstGeom prst="can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2517777" y="3745895"/>
            <a:ext cx="1403350" cy="1054100"/>
          </a:xfrm>
          <a:custGeom>
            <a:avLst/>
            <a:gdLst>
              <a:gd name="connsiteX0" fmla="*/ 0 w 1435100"/>
              <a:gd name="connsiteY0" fmla="*/ 292100 h 952500"/>
              <a:gd name="connsiteX1" fmla="*/ 730250 w 1435100"/>
              <a:gd name="connsiteY1" fmla="*/ 952500 h 952500"/>
              <a:gd name="connsiteX2" fmla="*/ 1435100 w 1435100"/>
              <a:gd name="connsiteY2" fmla="*/ 673100 h 952500"/>
              <a:gd name="connsiteX3" fmla="*/ 673100 w 1435100"/>
              <a:gd name="connsiteY3" fmla="*/ 0 h 952500"/>
              <a:gd name="connsiteX4" fmla="*/ 0 w 1435100"/>
              <a:gd name="connsiteY4" fmla="*/ 292100 h 952500"/>
              <a:gd name="connsiteX0" fmla="*/ 0 w 1429360"/>
              <a:gd name="connsiteY0" fmla="*/ 292100 h 952500"/>
              <a:gd name="connsiteX1" fmla="*/ 730250 w 1429360"/>
              <a:gd name="connsiteY1" fmla="*/ 952500 h 952500"/>
              <a:gd name="connsiteX2" fmla="*/ 1429360 w 1429360"/>
              <a:gd name="connsiteY2" fmla="*/ 603250 h 952500"/>
              <a:gd name="connsiteX3" fmla="*/ 673100 w 1429360"/>
              <a:gd name="connsiteY3" fmla="*/ 0 h 952500"/>
              <a:gd name="connsiteX4" fmla="*/ 0 w 1429360"/>
              <a:gd name="connsiteY4" fmla="*/ 292100 h 952500"/>
              <a:gd name="connsiteX0" fmla="*/ 0 w 1429360"/>
              <a:gd name="connsiteY0" fmla="*/ 342900 h 1003300"/>
              <a:gd name="connsiteX1" fmla="*/ 730250 w 1429360"/>
              <a:gd name="connsiteY1" fmla="*/ 1003300 h 1003300"/>
              <a:gd name="connsiteX2" fmla="*/ 1429360 w 1429360"/>
              <a:gd name="connsiteY2" fmla="*/ 654050 h 1003300"/>
              <a:gd name="connsiteX3" fmla="*/ 719023 w 1429360"/>
              <a:gd name="connsiteY3" fmla="*/ 0 h 1003300"/>
              <a:gd name="connsiteX4" fmla="*/ 0 w 1429360"/>
              <a:gd name="connsiteY4" fmla="*/ 342900 h 1003300"/>
              <a:gd name="connsiteX0" fmla="*/ 0 w 1429360"/>
              <a:gd name="connsiteY0" fmla="*/ 342900 h 1003300"/>
              <a:gd name="connsiteX1" fmla="*/ 626922 w 1429360"/>
              <a:gd name="connsiteY1" fmla="*/ 1003300 h 1003300"/>
              <a:gd name="connsiteX2" fmla="*/ 1429360 w 1429360"/>
              <a:gd name="connsiteY2" fmla="*/ 654050 h 1003300"/>
              <a:gd name="connsiteX3" fmla="*/ 719023 w 1429360"/>
              <a:gd name="connsiteY3" fmla="*/ 0 h 1003300"/>
              <a:gd name="connsiteX4" fmla="*/ 0 w 1429360"/>
              <a:gd name="connsiteY4" fmla="*/ 342900 h 1003300"/>
              <a:gd name="connsiteX0" fmla="*/ 0 w 1429360"/>
              <a:gd name="connsiteY0" fmla="*/ 342900 h 1003300"/>
              <a:gd name="connsiteX1" fmla="*/ 558038 w 1429360"/>
              <a:gd name="connsiteY1" fmla="*/ 1003300 h 1003300"/>
              <a:gd name="connsiteX2" fmla="*/ 1429360 w 1429360"/>
              <a:gd name="connsiteY2" fmla="*/ 654050 h 1003300"/>
              <a:gd name="connsiteX3" fmla="*/ 719023 w 1429360"/>
              <a:gd name="connsiteY3" fmla="*/ 0 h 1003300"/>
              <a:gd name="connsiteX4" fmla="*/ 0 w 1429360"/>
              <a:gd name="connsiteY4" fmla="*/ 342900 h 1003300"/>
              <a:gd name="connsiteX0" fmla="*/ 0 w 1429360"/>
              <a:gd name="connsiteY0" fmla="*/ 342900 h 1041400"/>
              <a:gd name="connsiteX1" fmla="*/ 581000 w 1429360"/>
              <a:gd name="connsiteY1" fmla="*/ 1041400 h 1041400"/>
              <a:gd name="connsiteX2" fmla="*/ 1429360 w 1429360"/>
              <a:gd name="connsiteY2" fmla="*/ 654050 h 1041400"/>
              <a:gd name="connsiteX3" fmla="*/ 719023 w 1429360"/>
              <a:gd name="connsiteY3" fmla="*/ 0 h 1041400"/>
              <a:gd name="connsiteX4" fmla="*/ 0 w 1429360"/>
              <a:gd name="connsiteY4" fmla="*/ 342900 h 1041400"/>
              <a:gd name="connsiteX0" fmla="*/ 0 w 1429360"/>
              <a:gd name="connsiteY0" fmla="*/ 342900 h 1073150"/>
              <a:gd name="connsiteX1" fmla="*/ 603962 w 1429360"/>
              <a:gd name="connsiteY1" fmla="*/ 1073150 h 1073150"/>
              <a:gd name="connsiteX2" fmla="*/ 1429360 w 1429360"/>
              <a:gd name="connsiteY2" fmla="*/ 654050 h 1073150"/>
              <a:gd name="connsiteX3" fmla="*/ 719023 w 1429360"/>
              <a:gd name="connsiteY3" fmla="*/ 0 h 1073150"/>
              <a:gd name="connsiteX4" fmla="*/ 0 w 1429360"/>
              <a:gd name="connsiteY4" fmla="*/ 342900 h 1073150"/>
              <a:gd name="connsiteX0" fmla="*/ 0 w 1429360"/>
              <a:gd name="connsiteY0" fmla="*/ 342900 h 1054100"/>
              <a:gd name="connsiteX1" fmla="*/ 506375 w 1429360"/>
              <a:gd name="connsiteY1" fmla="*/ 1054100 h 1054100"/>
              <a:gd name="connsiteX2" fmla="*/ 1429360 w 1429360"/>
              <a:gd name="connsiteY2" fmla="*/ 654050 h 1054100"/>
              <a:gd name="connsiteX3" fmla="*/ 719023 w 1429360"/>
              <a:gd name="connsiteY3" fmla="*/ 0 h 1054100"/>
              <a:gd name="connsiteX4" fmla="*/ 0 w 1429360"/>
              <a:gd name="connsiteY4" fmla="*/ 342900 h 1054100"/>
              <a:gd name="connsiteX0" fmla="*/ 0 w 1268629"/>
              <a:gd name="connsiteY0" fmla="*/ 342900 h 1054100"/>
              <a:gd name="connsiteX1" fmla="*/ 506375 w 1268629"/>
              <a:gd name="connsiteY1" fmla="*/ 1054100 h 1054100"/>
              <a:gd name="connsiteX2" fmla="*/ 1268629 w 1268629"/>
              <a:gd name="connsiteY2" fmla="*/ 654050 h 1054100"/>
              <a:gd name="connsiteX3" fmla="*/ 719023 w 1268629"/>
              <a:gd name="connsiteY3" fmla="*/ 0 h 1054100"/>
              <a:gd name="connsiteX4" fmla="*/ 0 w 1268629"/>
              <a:gd name="connsiteY4" fmla="*/ 34290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629" h="1054100">
                <a:moveTo>
                  <a:pt x="0" y="342900"/>
                </a:moveTo>
                <a:lnTo>
                  <a:pt x="506375" y="1054100"/>
                </a:lnTo>
                <a:lnTo>
                  <a:pt x="1268629" y="654050"/>
                </a:lnTo>
                <a:lnTo>
                  <a:pt x="719023" y="0"/>
                </a:lnTo>
                <a:lnTo>
                  <a:pt x="0" y="342900"/>
                </a:lnTo>
                <a:close/>
              </a:path>
            </a:pathLst>
          </a:custGeom>
          <a:solidFill>
            <a:srgbClr val="9BBB59">
              <a:alpha val="51000"/>
            </a:srgbClr>
          </a:solidFill>
          <a:ln>
            <a:solidFill>
              <a:srgbClr val="4F62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4347604" y="4215625"/>
            <a:ext cx="9101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calorimeter</a:t>
            </a:r>
            <a:endParaRPr lang="en-US" sz="12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459700" y="5029605"/>
            <a:ext cx="6627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3"/>
                </a:solidFill>
              </a:rPr>
              <a:t>magnet</a:t>
            </a:r>
            <a:endParaRPr lang="en-US" sz="1200" dirty="0">
              <a:solidFill>
                <a:schemeClr val="accent3"/>
              </a:solidFill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 flipV="1">
            <a:off x="2657815" y="3902075"/>
            <a:ext cx="1815760" cy="1012827"/>
          </a:xfrm>
          <a:prstGeom prst="straightConnector1">
            <a:avLst/>
          </a:prstGeom>
          <a:ln>
            <a:solidFill>
              <a:srgbClr val="FFFF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7309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03408"/>
            <a:ext cx="8229600" cy="706567"/>
          </a:xfrm>
        </p:spPr>
        <p:txBody>
          <a:bodyPr>
            <a:normAutofit/>
          </a:bodyPr>
          <a:lstStyle/>
          <a:p>
            <a:r>
              <a:rPr lang="en-US" dirty="0" smtClean="0"/>
              <a:t>First of all, we need the positron beam</a:t>
            </a:r>
            <a:r>
              <a:rPr lang="is-I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93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Frascati</a:t>
            </a:r>
            <a:r>
              <a:rPr lang="en-US" dirty="0" smtClean="0"/>
              <a:t> LINAC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6B9515BF-CE5F-5445-94D8-BFBD636D76B9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2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648" y="865137"/>
            <a:ext cx="4646483" cy="256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4535" r="16609"/>
          <a:stretch/>
        </p:blipFill>
        <p:spPr>
          <a:xfrm>
            <a:off x="70154" y="3705174"/>
            <a:ext cx="4644977" cy="193135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154" y="590347"/>
            <a:ext cx="35445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TW, CG, 2/3</a:t>
            </a:r>
            <a:r>
              <a:rPr lang="en-US" sz="1200" dirty="0" smtClean="0">
                <a:solidFill>
                  <a:schemeClr val="tx2"/>
                </a:solidFill>
                <a:latin typeface="Symbol" charset="2"/>
                <a:cs typeface="Symbol" charset="2"/>
              </a:rPr>
              <a:t>p</a:t>
            </a:r>
            <a:r>
              <a:rPr lang="en-US" sz="1200" dirty="0" smtClean="0">
                <a:solidFill>
                  <a:schemeClr val="tx2"/>
                </a:solidFill>
              </a:rPr>
              <a:t>, S-band SLAC-type accelerating sections</a:t>
            </a:r>
            <a:endParaRPr lang="en-US" sz="1200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9354" y="865137"/>
            <a:ext cx="3467583" cy="413667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3847366" y="2662825"/>
            <a:ext cx="2881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LINAC parameters</a:t>
            </a:r>
            <a:endParaRPr lang="en-US" sz="28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44330" y="5001814"/>
            <a:ext cx="2125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 Hz repetition rate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67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beam test facility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A472CFA8-4BAC-ED4B-B1A1-3C94AC2947CA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616535" y="711458"/>
            <a:ext cx="6811681" cy="4572704"/>
            <a:chOff x="404631" y="744003"/>
            <a:chExt cx="7492848" cy="50299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31908" y="744003"/>
              <a:ext cx="6265571" cy="4647871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 rot="16200000">
              <a:off x="5146137" y="4350097"/>
              <a:ext cx="0" cy="1063625"/>
            </a:xfrm>
            <a:prstGeom prst="straightConnector1">
              <a:avLst/>
            </a:prstGeom>
            <a:ln w="3175" cmpd="sng">
              <a:solidFill>
                <a:schemeClr val="bg2">
                  <a:lumMod val="25000"/>
                </a:schemeClr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4878131" y="4625803"/>
              <a:ext cx="4983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2">
                      <a:lumMod val="25000"/>
                    </a:schemeClr>
                  </a:solidFill>
                </a:rPr>
                <a:t>10 m</a:t>
              </a:r>
              <a:endParaRPr lang="en-US" sz="12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911932" y="1880598"/>
              <a:ext cx="495448" cy="320386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BTF</a:t>
              </a:r>
            </a:p>
            <a:p>
              <a:endParaRPr lang="en-US" sz="1600" b="1" dirty="0">
                <a:solidFill>
                  <a:srgbClr val="FF0000"/>
                </a:solidFill>
              </a:endParaRPr>
            </a:p>
            <a:p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534482" y="1605600"/>
              <a:ext cx="794677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 smtClean="0"/>
                <a:t>Damping </a:t>
              </a:r>
            </a:p>
            <a:p>
              <a:pPr algn="ctr"/>
              <a:r>
                <a:rPr lang="en-US" sz="1050" dirty="0"/>
                <a:t>R</a:t>
              </a:r>
              <a:r>
                <a:rPr lang="en-US" sz="1050" dirty="0" smtClean="0"/>
                <a:t>ing</a:t>
              </a:r>
              <a:endParaRPr lang="en-US" sz="1050" dirty="0"/>
            </a:p>
          </p:txBody>
        </p:sp>
        <p:sp>
          <p:nvSpPr>
            <p:cNvPr id="13" name="TextBox 12"/>
            <p:cNvSpPr txBox="1">
              <a:spLocks noChangeAspect="1"/>
            </p:cNvSpPr>
            <p:nvPr/>
          </p:nvSpPr>
          <p:spPr>
            <a:xfrm rot="18900280">
              <a:off x="4983949" y="2767908"/>
              <a:ext cx="827999" cy="2264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000000"/>
                  </a:solidFill>
                </a:rPr>
                <a:t>t</a:t>
              </a:r>
              <a:r>
                <a:rPr lang="en-US" sz="1000" dirty="0" smtClean="0">
                  <a:solidFill>
                    <a:srgbClr val="000000"/>
                  </a:solidFill>
                </a:rPr>
                <a:t>ransfer line</a:t>
              </a:r>
              <a:endParaRPr lang="en-US" sz="1000" dirty="0">
                <a:solidFill>
                  <a:srgbClr val="00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 rot="3560546">
              <a:off x="3110619" y="4814617"/>
              <a:ext cx="92827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000000"/>
                  </a:solidFill>
                </a:rPr>
                <a:t>t</a:t>
              </a:r>
              <a:r>
                <a:rPr lang="en-US" sz="1000" dirty="0" smtClean="0">
                  <a:solidFill>
                    <a:srgbClr val="000000"/>
                  </a:solidFill>
                </a:rPr>
                <a:t>ransfer line</a:t>
              </a:r>
              <a:endParaRPr lang="en-US" sz="1000" dirty="0">
                <a:solidFill>
                  <a:srgbClr val="00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04631" y="3568217"/>
              <a:ext cx="6942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EEECE1"/>
                  </a:solidFill>
                </a:rPr>
                <a:t>LINAC</a:t>
              </a:r>
              <a:endParaRPr lang="en-US" sz="1600" b="1" dirty="0">
                <a:solidFill>
                  <a:srgbClr val="EEECE1"/>
                </a:solidFill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1147869" y="3778512"/>
              <a:ext cx="37954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cxnSpLocks/>
            </p:cNvCxnSpPr>
            <p:nvPr/>
          </p:nvCxnSpPr>
          <p:spPr>
            <a:xfrm flipV="1">
              <a:off x="3255334" y="2842712"/>
              <a:ext cx="665304" cy="66387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cxnSpLocks noChangeAspect="1"/>
            </p:cNvCxnSpPr>
            <p:nvPr/>
          </p:nvCxnSpPr>
          <p:spPr>
            <a:xfrm flipH="1" flipV="1">
              <a:off x="4159656" y="2221939"/>
              <a:ext cx="4495" cy="31766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3689066" y="3669354"/>
              <a:ext cx="1091741" cy="66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4875677" y="2518030"/>
              <a:ext cx="1075885" cy="1108280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4945900" y="2786942"/>
              <a:ext cx="1075885" cy="1108280"/>
            </a:xfrm>
            <a:prstGeom prst="straightConnector1">
              <a:avLst/>
            </a:prstGeom>
            <a:ln>
              <a:solidFill>
                <a:srgbClr val="7F7F7F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3664798" y="3888449"/>
              <a:ext cx="1091742" cy="16180"/>
            </a:xfrm>
            <a:prstGeom prst="straightConnector1">
              <a:avLst/>
            </a:prstGeom>
            <a:ln>
              <a:solidFill>
                <a:schemeClr val="tx1">
                  <a:lumMod val="50000"/>
                </a:schemeClr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H="1" flipV="1">
              <a:off x="3504198" y="4344259"/>
              <a:ext cx="494464" cy="863592"/>
            </a:xfrm>
            <a:prstGeom prst="straightConnector1">
              <a:avLst/>
            </a:prstGeom>
            <a:ln>
              <a:solidFill>
                <a:schemeClr val="tx1">
                  <a:lumMod val="50000"/>
                </a:schemeClr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V="1">
              <a:off x="3389853" y="3942069"/>
              <a:ext cx="174615" cy="268466"/>
            </a:xfrm>
            <a:prstGeom prst="straightConnector1">
              <a:avLst/>
            </a:prstGeom>
            <a:ln>
              <a:solidFill>
                <a:srgbClr val="7F7F7F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3621854" y="5401569"/>
              <a:ext cx="2173844" cy="3724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EEECE1"/>
                  </a:solidFill>
                </a:rPr>
                <a:t>t</a:t>
              </a:r>
              <a:r>
                <a:rPr lang="en-US" sz="1600" dirty="0" smtClean="0">
                  <a:solidFill>
                    <a:srgbClr val="EEECE1"/>
                  </a:solidFill>
                </a:rPr>
                <a:t>o DA</a:t>
              </a:r>
              <a:r>
                <a:rPr lang="en-US" sz="1600" dirty="0" smtClean="0">
                  <a:solidFill>
                    <a:srgbClr val="EEECE1"/>
                  </a:solidFill>
                  <a:latin typeface="Symbol" charset="2"/>
                  <a:cs typeface="Symbol" charset="2"/>
                </a:rPr>
                <a:t>F</a:t>
              </a:r>
              <a:r>
                <a:rPr lang="en-US" sz="1600" dirty="0" smtClean="0">
                  <a:solidFill>
                    <a:srgbClr val="EEECE1"/>
                  </a:solidFill>
                </a:rPr>
                <a:t>NE </a:t>
              </a:r>
              <a:r>
                <a:rPr lang="en-US" sz="1600" b="1" dirty="0" smtClean="0">
                  <a:solidFill>
                    <a:srgbClr val="EEECE1"/>
                  </a:solidFill>
                </a:rPr>
                <a:t>main rings</a:t>
              </a:r>
              <a:endParaRPr lang="en-US" sz="1600" b="1" dirty="0">
                <a:solidFill>
                  <a:srgbClr val="EEECE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07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03408"/>
            <a:ext cx="8229600" cy="706567"/>
          </a:xfrm>
        </p:spPr>
        <p:txBody>
          <a:bodyPr>
            <a:normAutofit/>
          </a:bodyPr>
          <a:lstStyle/>
          <a:p>
            <a:r>
              <a:rPr lang="en-GB" smtClean="0"/>
              <a:t>Why a dark photon?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172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BTF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740" y="618435"/>
            <a:ext cx="5821059" cy="2229367"/>
          </a:xfrm>
        </p:spPr>
        <p:txBody>
          <a:bodyPr>
            <a:noAutofit/>
          </a:bodyPr>
          <a:lstStyle/>
          <a:p>
            <a:pPr lvl="1">
              <a:buFont typeface="Wingdings" charset="2"/>
              <a:buChar char="§"/>
            </a:pPr>
            <a:r>
              <a:rPr lang="en-US" sz="1600" dirty="0"/>
              <a:t>E</a:t>
            </a:r>
            <a:r>
              <a:rPr lang="en-US" sz="1600" dirty="0" smtClean="0"/>
              <a:t>nergy spread </a:t>
            </a:r>
            <a:r>
              <a:rPr lang="en-US" sz="1600" b="1" dirty="0" err="1" smtClean="0">
                <a:latin typeface="Symbol" charset="2"/>
                <a:cs typeface="Symbol" charset="2"/>
              </a:rPr>
              <a:t>D</a:t>
            </a:r>
            <a:r>
              <a:rPr lang="en-US" sz="1600" b="1" dirty="0" err="1" smtClean="0"/>
              <a:t>p</a:t>
            </a:r>
            <a:r>
              <a:rPr lang="en-US" sz="1600" b="1" dirty="0" smtClean="0"/>
              <a:t>/p ~1</a:t>
            </a:r>
            <a:r>
              <a:rPr lang="en-US" sz="1600" b="1" dirty="0"/>
              <a:t>%</a:t>
            </a:r>
            <a:endParaRPr lang="en-US" sz="1600" b="1" dirty="0" smtClean="0"/>
          </a:p>
          <a:p>
            <a:pPr lvl="1">
              <a:buFont typeface="Wingdings" charset="2"/>
              <a:buChar char="§"/>
            </a:pPr>
            <a:r>
              <a:rPr lang="en-US" sz="1600" dirty="0"/>
              <a:t>B</a:t>
            </a:r>
            <a:r>
              <a:rPr lang="en-US" sz="1600" dirty="0" smtClean="0"/>
              <a:t>eam spot: &lt;</a:t>
            </a:r>
            <a:r>
              <a:rPr lang="en-US" sz="1600" b="1" dirty="0" smtClean="0"/>
              <a:t>1 mm RMS </a:t>
            </a:r>
            <a:endParaRPr lang="en-US" sz="1400" dirty="0"/>
          </a:p>
          <a:p>
            <a:pPr lvl="1">
              <a:buFont typeface="Wingdings" charset="2"/>
              <a:buChar char="§"/>
            </a:pPr>
            <a:r>
              <a:rPr lang="en-US" sz="1600" dirty="0" smtClean="0"/>
              <a:t>Divergence:  </a:t>
            </a:r>
            <a:r>
              <a:rPr lang="en-US" sz="1600" b="1" dirty="0" smtClean="0"/>
              <a:t>1 – 1.5 </a:t>
            </a:r>
            <a:r>
              <a:rPr lang="en-US" sz="1600" b="1" dirty="0" err="1" smtClean="0"/>
              <a:t>mrad</a:t>
            </a:r>
            <a:r>
              <a:rPr lang="en-US" sz="1600" b="1" dirty="0" smtClean="0"/>
              <a:t> </a:t>
            </a:r>
          </a:p>
          <a:p>
            <a:pPr lvl="1">
              <a:buFont typeface="Wingdings" charset="2"/>
              <a:buChar char="§"/>
            </a:pPr>
            <a:r>
              <a:rPr lang="en-US" sz="1600" dirty="0" smtClean="0"/>
              <a:t>Beam position: </a:t>
            </a:r>
            <a:r>
              <a:rPr lang="en-US" sz="1600" b="1" dirty="0" smtClean="0"/>
              <a:t>0.25 mm RMS</a:t>
            </a:r>
            <a:endParaRPr lang="en-US" sz="1600" b="1" dirty="0"/>
          </a:p>
          <a:p>
            <a:pPr lvl="1">
              <a:buFont typeface="Wingdings" charset="2"/>
              <a:buChar char="§"/>
            </a:pPr>
            <a:r>
              <a:rPr lang="en-US" sz="1600" dirty="0" smtClean="0"/>
              <a:t>Pulse duration: </a:t>
            </a:r>
            <a:r>
              <a:rPr lang="en-US" sz="1600" b="1" dirty="0" smtClean="0"/>
              <a:t>1.5 – 40 ns </a:t>
            </a:r>
            <a:endParaRPr lang="en-US" sz="1600" dirty="0"/>
          </a:p>
          <a:p>
            <a:pPr lvl="2">
              <a:buFont typeface="Wingdings" charset="2"/>
              <a:buChar char="§"/>
            </a:pPr>
            <a:r>
              <a:rPr lang="en-US" sz="1200" dirty="0"/>
              <a:t>1</a:t>
            </a:r>
            <a:r>
              <a:rPr lang="en-US" sz="1200" dirty="0" smtClean="0"/>
              <a:t>0 ns during collider operations</a:t>
            </a:r>
          </a:p>
          <a:p>
            <a:pPr lvl="1">
              <a:buFont typeface="Wingdings" charset="2"/>
              <a:buChar char="§"/>
            </a:pPr>
            <a:r>
              <a:rPr lang="en-US" sz="1600" dirty="0" smtClean="0"/>
              <a:t>Two intensity ranges (with and without attenuation target)</a:t>
            </a:r>
          </a:p>
          <a:p>
            <a:pPr lvl="2">
              <a:buFont typeface="Wingdings" charset="2"/>
              <a:buChar char="§"/>
            </a:pPr>
            <a:r>
              <a:rPr lang="en-US" sz="1400" dirty="0" smtClean="0"/>
              <a:t>PADME will be limited by the pile-up anyhow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A472CFA8-4BAC-ED4B-B1A1-3C94AC2947CA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803234" y="562735"/>
            <a:ext cx="1550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EEECE1"/>
                </a:solidFill>
              </a:rPr>
              <a:t>Beam spot size</a:t>
            </a:r>
            <a:endParaRPr lang="en-US" sz="1400" dirty="0">
              <a:solidFill>
                <a:srgbClr val="EEECE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7" r="1555"/>
          <a:stretch/>
        </p:blipFill>
        <p:spPr>
          <a:xfrm>
            <a:off x="6081153" y="873955"/>
            <a:ext cx="2917982" cy="24941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241" y="2915066"/>
            <a:ext cx="4034849" cy="28331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59913" y="3781012"/>
            <a:ext cx="33617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1600" dirty="0"/>
              <a:t>Effect of </a:t>
            </a:r>
            <a:r>
              <a:rPr lang="en-US" sz="1600" b="1" dirty="0"/>
              <a:t>multiple scattering and Bremsstrahlung </a:t>
            </a:r>
            <a:r>
              <a:rPr lang="en-US" sz="1600" dirty="0"/>
              <a:t>on the Beryllium exit window and in air has to be </a:t>
            </a:r>
            <a:r>
              <a:rPr lang="en-US" sz="1600" dirty="0" smtClean="0"/>
              <a:t>considered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600" dirty="0" smtClean="0"/>
              <a:t>Both </a:t>
            </a:r>
            <a:r>
              <a:rPr lang="en-US" sz="1600" dirty="0"/>
              <a:t>size and divergence depend on the </a:t>
            </a:r>
            <a:r>
              <a:rPr lang="en-US" sz="1600" b="1" dirty="0"/>
              <a:t>optics </a:t>
            </a:r>
          </a:p>
        </p:txBody>
      </p:sp>
      <p:sp>
        <p:nvSpPr>
          <p:cNvPr id="6" name="Rectangle 5"/>
          <p:cNvSpPr/>
          <p:nvPr/>
        </p:nvSpPr>
        <p:spPr>
          <a:xfrm rot="16200000">
            <a:off x="-1141222" y="4133291"/>
            <a:ext cx="28410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Beam parameters</a:t>
            </a:r>
            <a:endParaRPr lang="en-US" sz="28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88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BTF experimental hall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FFA315A9-49B5-FE48-939C-B27D5AAA1BEA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1" y="784899"/>
            <a:ext cx="4355785" cy="25945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1" y="3467647"/>
            <a:ext cx="4355785" cy="23463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17068" y="1440611"/>
            <a:ext cx="4550624" cy="30096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38382" y="4836926"/>
            <a:ext cx="3395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DD9C3"/>
                </a:solidFill>
              </a:rPr>
              <a:t>Approximately </a:t>
            </a:r>
            <a:r>
              <a:rPr lang="en-US" b="1" dirty="0" smtClean="0">
                <a:solidFill>
                  <a:srgbClr val="DDD9C3"/>
                </a:solidFill>
              </a:rPr>
              <a:t>&lt;5.5 m total </a:t>
            </a:r>
            <a:r>
              <a:rPr lang="en-US" dirty="0" smtClean="0">
                <a:solidFill>
                  <a:srgbClr val="DDD9C3"/>
                </a:solidFill>
              </a:rPr>
              <a:t>length</a:t>
            </a:r>
          </a:p>
          <a:p>
            <a:r>
              <a:rPr lang="en-US" dirty="0" smtClean="0">
                <a:solidFill>
                  <a:srgbClr val="DDD9C3"/>
                </a:solidFill>
              </a:rPr>
              <a:t>(&lt;3 m lateral width)</a:t>
            </a:r>
            <a:endParaRPr lang="en-US" dirty="0">
              <a:solidFill>
                <a:srgbClr val="DDD9C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66738" y="2242251"/>
            <a:ext cx="938547" cy="53860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BTF </a:t>
            </a:r>
          </a:p>
          <a:p>
            <a:r>
              <a:rPr lang="en-US" sz="1050" dirty="0" smtClean="0">
                <a:solidFill>
                  <a:srgbClr val="000000"/>
                </a:solidFill>
              </a:rPr>
              <a:t>control room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058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03408"/>
            <a:ext cx="8229600" cy="706567"/>
          </a:xfrm>
        </p:spPr>
        <p:txBody>
          <a:bodyPr>
            <a:normAutofit/>
          </a:bodyPr>
          <a:lstStyle/>
          <a:p>
            <a:r>
              <a:rPr lang="en-GB" smtClean="0"/>
              <a:t>Then, we need a low Z target…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172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58" y="3815416"/>
            <a:ext cx="2466913" cy="13563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 diamond target with graphite strips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40A3CA33-E29A-BA4A-9536-A59504B7E1AB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6454"/>
          <a:stretch/>
        </p:blipFill>
        <p:spPr>
          <a:xfrm>
            <a:off x="45958" y="1131625"/>
            <a:ext cx="4527307" cy="26189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5940" y="664902"/>
            <a:ext cx="2647206" cy="19818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75940" y="2731592"/>
            <a:ext cx="33318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>
                  <a:lumMod val="90000"/>
                </a:schemeClr>
              </a:buClr>
              <a:buFont typeface="Wingdings" charset="2"/>
              <a:buChar char="§"/>
            </a:pPr>
            <a:r>
              <a:rPr lang="en-US" sz="1600" b="1" dirty="0" smtClean="0"/>
              <a:t>20×20×0.050 mm</a:t>
            </a:r>
            <a:r>
              <a:rPr lang="en-US" sz="1600" b="1" baseline="30000" dirty="0" smtClean="0"/>
              <a:t>3</a:t>
            </a:r>
            <a:r>
              <a:rPr lang="en-US" sz="1600" b="1" dirty="0" smtClean="0"/>
              <a:t> </a:t>
            </a:r>
            <a:r>
              <a:rPr lang="en-US" sz="1600" dirty="0" smtClean="0"/>
              <a:t>sensor</a:t>
            </a:r>
          </a:p>
          <a:p>
            <a:pPr marL="285750" indent="-285750">
              <a:buClr>
                <a:schemeClr val="tx2">
                  <a:lumMod val="90000"/>
                </a:schemeClr>
              </a:buClr>
              <a:buFont typeface="Wingdings" charset="2"/>
              <a:buChar char="§"/>
            </a:pPr>
            <a:r>
              <a:rPr lang="en-US" sz="1600" b="1" dirty="0" smtClean="0"/>
              <a:t>1 mm </a:t>
            </a:r>
            <a:r>
              <a:rPr lang="en-US" sz="1600" dirty="0" smtClean="0"/>
              <a:t>pitch </a:t>
            </a:r>
            <a:r>
              <a:rPr lang="en-US" sz="1600" i="1" dirty="0" smtClean="0"/>
              <a:t>x-y </a:t>
            </a:r>
            <a:r>
              <a:rPr lang="en-US" sz="1600" dirty="0" smtClean="0"/>
              <a:t>graphitic strips produced by UV laser</a:t>
            </a:r>
          </a:p>
          <a:p>
            <a:pPr marL="285750" indent="-285750">
              <a:buClr>
                <a:schemeClr val="tx2">
                  <a:lumMod val="90000"/>
                </a:schemeClr>
              </a:buClr>
              <a:buFont typeface="Wingdings" charset="2"/>
              <a:buChar char="§"/>
            </a:pPr>
            <a:r>
              <a:rPr lang="en-US" sz="1600" dirty="0" smtClean="0"/>
              <a:t>Very fragile to handle</a:t>
            </a:r>
          </a:p>
          <a:p>
            <a:pPr marL="285750" indent="-285750">
              <a:buClr>
                <a:schemeClr val="tx2">
                  <a:lumMod val="90000"/>
                </a:schemeClr>
              </a:buClr>
              <a:buFont typeface="Wingdings" charset="2"/>
              <a:buChar char="§"/>
            </a:pPr>
            <a:r>
              <a:rPr lang="en-US" sz="1600" dirty="0" smtClean="0"/>
              <a:t>Vacuum and movement system under development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5171736"/>
            <a:ext cx="577594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First beam-test: </a:t>
            </a:r>
            <a:r>
              <a:rPr lang="en-US" b="1" dirty="0" smtClean="0"/>
              <a:t>few not connected strips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1600" dirty="0"/>
              <a:t>Home made PCB, wire bonding with </a:t>
            </a:r>
            <a:r>
              <a:rPr lang="en-US" sz="1600" dirty="0" smtClean="0"/>
              <a:t>Silver </a:t>
            </a:r>
            <a:r>
              <a:rPr lang="en-US" sz="1600" dirty="0"/>
              <a:t>conductive </a:t>
            </a:r>
            <a:r>
              <a:rPr lang="en-US" sz="1600" dirty="0" smtClean="0"/>
              <a:t>glue</a:t>
            </a:r>
            <a:endParaRPr lang="en-US" sz="1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4938" y="3815416"/>
            <a:ext cx="2375101" cy="135770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833185" y="3854032"/>
            <a:ext cx="13962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Beam position scan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8086" y="4423831"/>
            <a:ext cx="1644629" cy="11924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353" y="740885"/>
            <a:ext cx="452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</a:t>
            </a:r>
            <a:r>
              <a:rPr lang="en-US" dirty="0" smtClean="0">
                <a:solidFill>
                  <a:srgbClr val="FFFF00"/>
                </a:solidFill>
              </a:rPr>
              <a:t>onitor beam </a:t>
            </a:r>
            <a:r>
              <a:rPr lang="en-US" b="1" dirty="0" smtClean="0">
                <a:solidFill>
                  <a:srgbClr val="FFFF00"/>
                </a:solidFill>
              </a:rPr>
              <a:t>intensity</a:t>
            </a:r>
            <a:r>
              <a:rPr lang="en-US" dirty="0" smtClean="0">
                <a:solidFill>
                  <a:srgbClr val="FFFF00"/>
                </a:solidFill>
              </a:rPr>
              <a:t> and </a:t>
            </a:r>
            <a:r>
              <a:rPr lang="en-US" b="1" dirty="0" smtClean="0">
                <a:solidFill>
                  <a:srgbClr val="FFFF00"/>
                </a:solidFill>
              </a:rPr>
              <a:t>spot</a:t>
            </a:r>
            <a:r>
              <a:rPr lang="en-US" dirty="0" smtClean="0">
                <a:solidFill>
                  <a:srgbClr val="FFFF00"/>
                </a:solidFill>
              </a:rPr>
              <a:t> position/size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122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03408"/>
            <a:ext cx="8229600" cy="706567"/>
          </a:xfrm>
        </p:spPr>
        <p:txBody>
          <a:bodyPr>
            <a:normAutofit/>
          </a:bodyPr>
          <a:lstStyle/>
          <a:p>
            <a:r>
              <a:rPr lang="en-US" dirty="0" smtClean="0"/>
              <a:t>We need to sweep away the beam</a:t>
            </a:r>
            <a:r>
              <a:rPr lang="is-I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761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 for PADME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40A3CA33-E29A-BA4A-9536-A59504B7E1AB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19" y="642944"/>
            <a:ext cx="4061178" cy="2687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" r="-2230"/>
          <a:stretch/>
        </p:blipFill>
        <p:spPr>
          <a:xfrm>
            <a:off x="5075722" y="642944"/>
            <a:ext cx="3620972" cy="2442748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5722" y="3139531"/>
            <a:ext cx="3620972" cy="244742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6773037" y="5002815"/>
            <a:ext cx="0" cy="358775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931662" y="5002815"/>
            <a:ext cx="0" cy="358775"/>
          </a:xfrm>
          <a:prstGeom prst="straightConnector1">
            <a:avLst/>
          </a:prstGeom>
          <a:ln w="127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7335881" y="2615909"/>
            <a:ext cx="0" cy="358775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731275" y="2615909"/>
            <a:ext cx="0" cy="358775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631546" y="4775138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coils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73037" y="4775138"/>
            <a:ext cx="45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pole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4521" r="5055"/>
          <a:stretch/>
        </p:blipFill>
        <p:spPr>
          <a:xfrm>
            <a:off x="8459730" y="3986882"/>
            <a:ext cx="82023" cy="8099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4256" y="3536901"/>
            <a:ext cx="5037908" cy="2162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Wingdings" charset="2"/>
              <a:buChar char="§"/>
            </a:pPr>
            <a:r>
              <a:rPr lang="en-US" sz="1400" dirty="0" smtClean="0">
                <a:solidFill>
                  <a:srgbClr val="FFFFFF"/>
                </a:solidFill>
              </a:rPr>
              <a:t>MBP-S series, </a:t>
            </a:r>
            <a:r>
              <a:rPr lang="en-US" sz="1400" b="1" dirty="0">
                <a:solidFill>
                  <a:srgbClr val="FFFF00"/>
                </a:solidFill>
              </a:rPr>
              <a:t>o</a:t>
            </a:r>
            <a:r>
              <a:rPr lang="en-US" sz="1400" b="1" dirty="0" smtClean="0">
                <a:solidFill>
                  <a:srgbClr val="FFFF00"/>
                </a:solidFill>
              </a:rPr>
              <a:t>n loan from CERN</a:t>
            </a:r>
            <a:endParaRPr lang="en-US" sz="1400" dirty="0">
              <a:solidFill>
                <a:srgbClr val="FFFF00"/>
              </a:solidFill>
            </a:endParaRPr>
          </a:p>
          <a:p>
            <a:pPr marL="742950" lvl="1" indent="-285750">
              <a:spcAft>
                <a:spcPts val="300"/>
              </a:spcAft>
              <a:buFont typeface="Wingdings" charset="2"/>
              <a:buChar char="§"/>
            </a:pPr>
            <a:r>
              <a:rPr lang="en-US" sz="1400" dirty="0" smtClean="0">
                <a:solidFill>
                  <a:schemeClr val="accent6"/>
                </a:solidFill>
              </a:rPr>
              <a:t>Many thanks to TE-MSC-MNC, R. Lopez, D. </a:t>
            </a:r>
            <a:r>
              <a:rPr lang="en-US" sz="1400" dirty="0" err="1" smtClean="0">
                <a:solidFill>
                  <a:schemeClr val="accent6"/>
                </a:solidFill>
              </a:rPr>
              <a:t>Tommasini</a:t>
            </a:r>
            <a:endParaRPr lang="en-US" sz="1400" dirty="0">
              <a:solidFill>
                <a:schemeClr val="accent6"/>
              </a:solidFill>
            </a:endParaRPr>
          </a:p>
          <a:p>
            <a:pPr marL="742950" lvl="1" indent="-285750">
              <a:spcAft>
                <a:spcPts val="300"/>
              </a:spcAft>
              <a:buFont typeface="Wingdings" charset="2"/>
              <a:buChar char="§"/>
            </a:pPr>
            <a:r>
              <a:rPr lang="en-US" sz="1400" dirty="0" smtClean="0">
                <a:solidFill>
                  <a:srgbClr val="EEECE1"/>
                </a:solidFill>
              </a:rPr>
              <a:t>Shipped to </a:t>
            </a:r>
            <a:r>
              <a:rPr lang="en-US" sz="1400" dirty="0" err="1" smtClean="0">
                <a:solidFill>
                  <a:srgbClr val="EEECE1"/>
                </a:solidFill>
              </a:rPr>
              <a:t>Frascati</a:t>
            </a:r>
            <a:r>
              <a:rPr lang="en-US" sz="1400" dirty="0" smtClean="0">
                <a:solidFill>
                  <a:srgbClr val="EEECE1"/>
                </a:solidFill>
              </a:rPr>
              <a:t> in Dec. 2015</a:t>
            </a:r>
          </a:p>
          <a:p>
            <a:pPr marL="285750" indent="-285750">
              <a:spcAft>
                <a:spcPts val="300"/>
              </a:spcAft>
              <a:buFont typeface="Wingdings" charset="2"/>
              <a:buChar char="§"/>
            </a:pPr>
            <a:r>
              <a:rPr lang="en-US" sz="1400" dirty="0" smtClean="0">
                <a:solidFill>
                  <a:srgbClr val="EEECE1"/>
                </a:solidFill>
              </a:rPr>
              <a:t>Poles: </a:t>
            </a:r>
            <a:r>
              <a:rPr lang="en-US" sz="1400" dirty="0" smtClean="0">
                <a:solidFill>
                  <a:srgbClr val="FFFF00"/>
                </a:solidFill>
              </a:rPr>
              <a:t>100 cm length</a:t>
            </a:r>
            <a:r>
              <a:rPr lang="en-US" sz="1400" dirty="0" smtClean="0">
                <a:solidFill>
                  <a:srgbClr val="EEECE1"/>
                </a:solidFill>
              </a:rPr>
              <a:t>, 52 cm width</a:t>
            </a:r>
          </a:p>
          <a:p>
            <a:pPr marL="285750" indent="-285750">
              <a:spcAft>
                <a:spcPts val="300"/>
              </a:spcAft>
              <a:buFont typeface="Wingdings" charset="2"/>
              <a:buChar char="§"/>
            </a:pPr>
            <a:r>
              <a:rPr lang="en-US" sz="1400" dirty="0" smtClean="0">
                <a:solidFill>
                  <a:srgbClr val="EEECE1"/>
                </a:solidFill>
              </a:rPr>
              <a:t>Variable gap 11 to 20 cm, </a:t>
            </a:r>
            <a:r>
              <a:rPr lang="en-US" sz="1400" b="1" dirty="0" smtClean="0">
                <a:solidFill>
                  <a:srgbClr val="EEECE1"/>
                </a:solidFill>
              </a:rPr>
              <a:t>further extended </a:t>
            </a:r>
            <a:r>
              <a:rPr lang="en-US" sz="1400" dirty="0" smtClean="0">
                <a:solidFill>
                  <a:srgbClr val="EEECE1"/>
                </a:solidFill>
              </a:rPr>
              <a:t>by us </a:t>
            </a:r>
            <a:r>
              <a:rPr lang="en-US" sz="1400" dirty="0" smtClean="0">
                <a:solidFill>
                  <a:srgbClr val="EEECE1"/>
                </a:solidFill>
              </a:rPr>
              <a:t>to </a:t>
            </a:r>
            <a:r>
              <a:rPr lang="en-US" sz="1400" b="1" dirty="0" smtClean="0">
                <a:solidFill>
                  <a:srgbClr val="FFFF00"/>
                </a:solidFill>
              </a:rPr>
              <a:t>23 cm </a:t>
            </a:r>
            <a:r>
              <a:rPr lang="en-US" sz="1400" dirty="0" smtClean="0">
                <a:solidFill>
                  <a:srgbClr val="FFFF00"/>
                </a:solidFill>
              </a:rPr>
              <a:t>gap</a:t>
            </a:r>
          </a:p>
          <a:p>
            <a:pPr marL="285750" indent="-285750">
              <a:spcAft>
                <a:spcPts val="300"/>
              </a:spcAft>
              <a:buFont typeface="Wingdings" charset="2"/>
              <a:buChar char="§"/>
            </a:pPr>
            <a:r>
              <a:rPr lang="en-US" sz="1400" dirty="0" smtClean="0">
                <a:solidFill>
                  <a:srgbClr val="EEECE1"/>
                </a:solidFill>
              </a:rPr>
              <a:t>Detailed f</a:t>
            </a:r>
            <a:r>
              <a:rPr lang="en-US" sz="1400" dirty="0" smtClean="0">
                <a:solidFill>
                  <a:srgbClr val="EEECE1"/>
                </a:solidFill>
              </a:rPr>
              <a:t>ield mapping under way:</a:t>
            </a:r>
            <a:endParaRPr lang="en-US" sz="1400" dirty="0" smtClean="0">
              <a:solidFill>
                <a:srgbClr val="EEECE1"/>
              </a:solidFill>
            </a:endParaRPr>
          </a:p>
          <a:p>
            <a:pPr marL="742950" lvl="1" indent="-285750">
              <a:spcAft>
                <a:spcPts val="300"/>
              </a:spcAft>
              <a:buFont typeface="Wingdings" charset="2"/>
              <a:buChar char="§"/>
            </a:pPr>
            <a:r>
              <a:rPr lang="en-US" sz="1100" dirty="0" smtClean="0">
                <a:solidFill>
                  <a:srgbClr val="EEECE1"/>
                </a:solidFill>
              </a:rPr>
              <a:t>Good B field quality</a:t>
            </a:r>
          </a:p>
          <a:p>
            <a:pPr marL="742950" lvl="1" indent="-285750">
              <a:spcAft>
                <a:spcPts val="300"/>
              </a:spcAft>
              <a:buFont typeface="Wingdings" charset="2"/>
              <a:buChar char="§"/>
            </a:pPr>
            <a:r>
              <a:rPr lang="en-US" sz="1100" b="1" dirty="0" smtClean="0">
                <a:solidFill>
                  <a:srgbClr val="EEECE1"/>
                </a:solidFill>
              </a:rPr>
              <a:t>Fringe field </a:t>
            </a:r>
            <a:r>
              <a:rPr lang="en-US" sz="1100" dirty="0" smtClean="0">
                <a:solidFill>
                  <a:srgbClr val="EEECE1"/>
                </a:solidFill>
              </a:rPr>
              <a:t>not negligible, even outside the coils, relevant </a:t>
            </a:r>
            <a:r>
              <a:rPr lang="en-US" sz="1100" dirty="0" smtClean="0">
                <a:solidFill>
                  <a:srgbClr val="EEECE1"/>
                </a:solidFill>
              </a:rPr>
              <a:t>for the precise </a:t>
            </a:r>
            <a:r>
              <a:rPr lang="en-US" sz="1100" dirty="0" smtClean="0">
                <a:solidFill>
                  <a:srgbClr val="EEECE1"/>
                </a:solidFill>
              </a:rPr>
              <a:t>beam </a:t>
            </a:r>
            <a:r>
              <a:rPr lang="en-US" sz="1100" dirty="0" smtClean="0">
                <a:solidFill>
                  <a:srgbClr val="EEECE1"/>
                </a:solidFill>
              </a:rPr>
              <a:t>steering onto </a:t>
            </a:r>
            <a:r>
              <a:rPr lang="en-US" sz="1100" dirty="0" smtClean="0">
                <a:solidFill>
                  <a:srgbClr val="EEECE1"/>
                </a:solidFill>
              </a:rPr>
              <a:t>the active target</a:t>
            </a:r>
          </a:p>
        </p:txBody>
      </p:sp>
    </p:spTree>
    <p:extLst>
      <p:ext uri="{BB962C8B-B14F-4D97-AF65-F5344CB8AC3E}">
        <p14:creationId xmlns:p14="http://schemas.microsoft.com/office/powerpoint/2010/main" val="1834825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Acceptance vs. magnet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40A3CA33-E29A-BA4A-9536-A59504B7E1AB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-8347" r="-1603"/>
          <a:stretch/>
        </p:blipFill>
        <p:spPr>
          <a:xfrm>
            <a:off x="93001" y="2740415"/>
            <a:ext cx="4767574" cy="2974035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-1603"/>
          <a:stretch/>
        </p:blipFill>
        <p:spPr>
          <a:xfrm>
            <a:off x="93001" y="810903"/>
            <a:ext cx="4767574" cy="179904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TextBox 7"/>
          <p:cNvSpPr txBox="1"/>
          <p:nvPr/>
        </p:nvSpPr>
        <p:spPr>
          <a:xfrm>
            <a:off x="4135415" y="810903"/>
            <a:ext cx="7251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6600"/>
                </a:solidFill>
              </a:rPr>
              <a:t>Side view</a:t>
            </a:r>
            <a:endParaRPr lang="en-US" sz="1100" dirty="0">
              <a:solidFill>
                <a:srgbClr val="FF6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59661" y="2740415"/>
            <a:ext cx="7009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6600"/>
                </a:solidFill>
              </a:rPr>
              <a:t>Top view</a:t>
            </a:r>
            <a:endParaRPr lang="en-US" sz="1100" dirty="0">
              <a:solidFill>
                <a:srgbClr val="FF6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03997" y="1390300"/>
            <a:ext cx="35958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Magnet </a:t>
            </a:r>
            <a:r>
              <a:rPr lang="en-US" sz="1600" b="1" dirty="0" smtClean="0">
                <a:solidFill>
                  <a:srgbClr val="FFFFFF"/>
                </a:solidFill>
              </a:rPr>
              <a:t>gap</a:t>
            </a:r>
            <a:r>
              <a:rPr lang="en-US" sz="1600" dirty="0" smtClean="0">
                <a:solidFill>
                  <a:srgbClr val="FFFFFF"/>
                </a:solidFill>
              </a:rPr>
              <a:t> (– vacuum pipe depth)</a:t>
            </a:r>
          </a:p>
          <a:p>
            <a:r>
              <a:rPr lang="en-US" sz="1600" dirty="0" smtClean="0">
                <a:solidFill>
                  <a:srgbClr val="FFFF00"/>
                </a:solidFill>
              </a:rPr>
              <a:t>Fixes the </a:t>
            </a:r>
            <a:r>
              <a:rPr lang="en-US" sz="1600" dirty="0">
                <a:solidFill>
                  <a:srgbClr val="FFFF00"/>
                </a:solidFill>
              </a:rPr>
              <a:t>maximum (vertical) </a:t>
            </a:r>
            <a:r>
              <a:rPr lang="en-US" sz="1600" b="1" dirty="0" smtClean="0">
                <a:solidFill>
                  <a:srgbClr val="FFFF00"/>
                </a:solidFill>
              </a:rPr>
              <a:t>acceptance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t</a:t>
            </a:r>
            <a:r>
              <a:rPr lang="en-US" sz="1600" b="1" dirty="0" smtClean="0">
                <a:solidFill>
                  <a:schemeClr val="bg1"/>
                </a:solidFill>
              </a:rPr>
              <a:t>ogether with the target position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03997" y="3498322"/>
            <a:ext cx="35958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Given the gap, the minimum magnetic field is given by </a:t>
            </a:r>
            <a:r>
              <a:rPr lang="en-US" sz="1600" b="1" dirty="0" smtClean="0">
                <a:solidFill>
                  <a:srgbClr val="F79646"/>
                </a:solidFill>
              </a:rPr>
              <a:t>beam momentum </a:t>
            </a:r>
            <a:r>
              <a:rPr lang="en-US" sz="1600" dirty="0" smtClean="0">
                <a:solidFill>
                  <a:srgbClr val="FFFFFF"/>
                </a:solidFill>
              </a:rPr>
              <a:t>and needed </a:t>
            </a:r>
            <a:r>
              <a:rPr lang="en-US" sz="1600" b="1" dirty="0" smtClean="0">
                <a:solidFill>
                  <a:srgbClr val="F79646"/>
                </a:solidFill>
              </a:rPr>
              <a:t>sweeping </a:t>
            </a:r>
            <a:r>
              <a:rPr lang="en-US" sz="1600" b="1" dirty="0" smtClean="0">
                <a:solidFill>
                  <a:srgbClr val="F79646"/>
                </a:solidFill>
              </a:rPr>
              <a:t>angle</a:t>
            </a:r>
            <a:r>
              <a:rPr lang="en-US" sz="1600" dirty="0" smtClean="0"/>
              <a:t>, depending on the calorimeter angular acceptance (in the bending, horizontal, plane)</a:t>
            </a:r>
            <a:endParaRPr lang="en-US" sz="1600" dirty="0"/>
          </a:p>
        </p:txBody>
      </p:sp>
      <p:sp>
        <p:nvSpPr>
          <p:cNvPr id="3" name="Rectangle 2"/>
          <p:cNvSpPr/>
          <p:nvPr/>
        </p:nvSpPr>
        <p:spPr>
          <a:xfrm>
            <a:off x="3528399" y="4809627"/>
            <a:ext cx="1322598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Calorimeter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37977" y="2038179"/>
            <a:ext cx="1322598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Calorimeter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05200" y="4243336"/>
            <a:ext cx="206375" cy="535039"/>
          </a:xfrm>
          <a:prstGeom prst="rect">
            <a:avLst/>
          </a:prstGeom>
          <a:solidFill>
            <a:schemeClr val="accent6">
              <a:alpha val="5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505200" y="1463760"/>
            <a:ext cx="206375" cy="535039"/>
          </a:xfrm>
          <a:prstGeom prst="rect">
            <a:avLst/>
          </a:prstGeom>
          <a:solidFill>
            <a:schemeClr val="accent6">
              <a:alpha val="5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077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Calorimeter: signal acceptance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40A3CA33-E29A-BA4A-9536-A59504B7E1AB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5224"/>
          <a:stretch/>
        </p:blipFill>
        <p:spPr>
          <a:xfrm>
            <a:off x="4070379" y="1210370"/>
            <a:ext cx="4772999" cy="3397333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4826003" y="1370296"/>
            <a:ext cx="0" cy="295200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7800622" y="1699555"/>
            <a:ext cx="0" cy="2626546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72" y="1210369"/>
            <a:ext cx="3700509" cy="3397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6269" y="1404183"/>
            <a:ext cx="1397700" cy="20475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12972" y="933371"/>
            <a:ext cx="3700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N</a:t>
            </a:r>
            <a:r>
              <a:rPr lang="en-US" sz="1200" dirty="0" smtClean="0"/>
              <a:t>=616 crystals, 2×2 </a:t>
            </a:r>
            <a:r>
              <a:rPr lang="en-US" sz="1200" dirty="0" smtClean="0"/>
              <a:t>cm</a:t>
            </a:r>
            <a:r>
              <a:rPr lang="en-US" sz="1200" baseline="30000" dirty="0" smtClean="0"/>
              <a:t>2</a:t>
            </a:r>
            <a:r>
              <a:rPr lang="en-US" sz="1200" dirty="0" smtClean="0"/>
              <a:t> size</a:t>
            </a:r>
            <a:endParaRPr lang="en-US" sz="1200" baseline="30000" dirty="0"/>
          </a:p>
        </p:txBody>
      </p:sp>
      <p:sp>
        <p:nvSpPr>
          <p:cNvPr id="3" name="TextBox 2"/>
          <p:cNvSpPr txBox="1"/>
          <p:nvPr/>
        </p:nvSpPr>
        <p:spPr>
          <a:xfrm>
            <a:off x="813684" y="4845730"/>
            <a:ext cx="7678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Central hole to keep under control pile-up, mainly due to Bremsstrahlung events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70379" y="929068"/>
            <a:ext cx="47729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Fraction of energy loss, leaving </a:t>
            </a:r>
            <a:r>
              <a:rPr lang="en-US" sz="1200" dirty="0"/>
              <a:t>at least 1.5 cells for lateral containment</a:t>
            </a:r>
            <a:endParaRPr lang="en-US" sz="1200" baseline="30000" dirty="0"/>
          </a:p>
        </p:txBody>
      </p:sp>
    </p:spTree>
    <p:extLst>
      <p:ext uri="{BB962C8B-B14F-4D97-AF65-F5344CB8AC3E}">
        <p14:creationId xmlns:p14="http://schemas.microsoft.com/office/powerpoint/2010/main" val="3529395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Calorimeter 2</a:t>
            </a:r>
            <a:r>
              <a:rPr lang="en-GB" sz="2800" dirty="0" smtClean="0">
                <a:latin typeface="Symbol" charset="2"/>
                <a:cs typeface="Symbol" charset="2"/>
              </a:rPr>
              <a:t>g</a:t>
            </a:r>
            <a:r>
              <a:rPr lang="en-GB" sz="2800" dirty="0" smtClean="0"/>
              <a:t> and 3</a:t>
            </a:r>
            <a:r>
              <a:rPr lang="en-GB" sz="2800" dirty="0" smtClean="0">
                <a:latin typeface="Symbol" charset="2"/>
                <a:cs typeface="Symbol" charset="2"/>
              </a:rPr>
              <a:t>g</a:t>
            </a:r>
            <a:r>
              <a:rPr lang="en-GB" sz="2800" dirty="0" smtClean="0"/>
              <a:t> backgrounds</a:t>
            </a:r>
            <a:endParaRPr lang="en-GB" sz="2800" dirty="0"/>
          </a:p>
        </p:txBody>
      </p:sp>
      <p:sp>
        <p:nvSpPr>
          <p:cNvPr id="3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315A9-49B5-FE48-939C-B27D5AAA1BEA}" type="slidenum">
              <a:rPr lang="en-US" smtClean="0"/>
              <a:t>28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983101" y="2293648"/>
            <a:ext cx="13757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Region 1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&lt;20 </a:t>
            </a:r>
            <a:r>
              <a:rPr lang="en-GB" dirty="0" err="1">
                <a:solidFill>
                  <a:srgbClr val="FF0000"/>
                </a:solidFill>
              </a:rPr>
              <a:t>mrad</a:t>
            </a:r>
            <a:endParaRPr lang="en-GB" dirty="0">
              <a:solidFill>
                <a:srgbClr val="FF0000"/>
              </a:solidFill>
            </a:endParaRPr>
          </a:p>
          <a:p>
            <a:endParaRPr lang="en-GB" dirty="0" smtClean="0">
              <a:solidFill>
                <a:srgbClr val="FF0000"/>
              </a:solidFill>
              <a:latin typeface="Symbol" charset="2"/>
              <a:cs typeface="Symbol" charset="2"/>
            </a:endParaRPr>
          </a:p>
          <a:p>
            <a:r>
              <a:rPr lang="en-GB" b="1" dirty="0" smtClean="0">
                <a:solidFill>
                  <a:srgbClr val="FF0000"/>
                </a:solidFill>
                <a:latin typeface="Calibri"/>
                <a:cs typeface="Calibri"/>
              </a:rPr>
              <a:t>Region 3</a:t>
            </a:r>
          </a:p>
          <a:p>
            <a:r>
              <a:rPr lang="en-GB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q</a:t>
            </a:r>
            <a:r>
              <a:rPr lang="en-GB" dirty="0">
                <a:solidFill>
                  <a:srgbClr val="FF0000"/>
                </a:solidFill>
              </a:rPr>
              <a:t>&gt;</a:t>
            </a:r>
            <a:r>
              <a:rPr lang="en-GB" dirty="0" smtClean="0">
                <a:solidFill>
                  <a:srgbClr val="FF0000"/>
                </a:solidFill>
              </a:rPr>
              <a:t>75 </a:t>
            </a:r>
            <a:r>
              <a:rPr lang="en-GB" dirty="0" err="1" smtClean="0">
                <a:solidFill>
                  <a:srgbClr val="FF0000"/>
                </a:solidFill>
              </a:rPr>
              <a:t>mrad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28033" y="4718421"/>
            <a:ext cx="27428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6EFF66"/>
                </a:solidFill>
              </a:rPr>
              <a:t>Recoil </a:t>
            </a:r>
            <a:r>
              <a:rPr lang="en-GB" b="1" dirty="0" smtClean="0">
                <a:solidFill>
                  <a:srgbClr val="6EFF66"/>
                </a:solidFill>
                <a:latin typeface="Symbol" charset="2"/>
                <a:cs typeface="Symbol" charset="2"/>
              </a:rPr>
              <a:t>g</a:t>
            </a:r>
            <a:r>
              <a:rPr lang="en-GB" b="1" dirty="0" smtClean="0">
                <a:solidFill>
                  <a:srgbClr val="6EFF66"/>
                </a:solidFill>
              </a:rPr>
              <a:t> definition:</a:t>
            </a:r>
            <a:endParaRPr lang="en-GB" b="1" dirty="0">
              <a:solidFill>
                <a:srgbClr val="6EFF66"/>
              </a:solidFill>
            </a:endParaRPr>
          </a:p>
          <a:p>
            <a:r>
              <a:rPr lang="en-GB" dirty="0" smtClean="0">
                <a:solidFill>
                  <a:srgbClr val="6EFF66"/>
                </a:solidFill>
              </a:rPr>
              <a:t>10 MeV  &lt; E &lt; 400 MeV</a:t>
            </a:r>
          </a:p>
          <a:p>
            <a:r>
              <a:rPr lang="en-GB" dirty="0" smtClean="0">
                <a:solidFill>
                  <a:srgbClr val="6EFF66"/>
                </a:solidFill>
              </a:rPr>
              <a:t>30 </a:t>
            </a:r>
            <a:r>
              <a:rPr lang="en-GB" dirty="0" err="1" smtClean="0">
                <a:solidFill>
                  <a:srgbClr val="6EFF66"/>
                </a:solidFill>
              </a:rPr>
              <a:t>mrad</a:t>
            </a:r>
            <a:r>
              <a:rPr lang="en-GB" dirty="0" smtClean="0">
                <a:solidFill>
                  <a:srgbClr val="6EFF66"/>
                </a:solidFill>
              </a:rPr>
              <a:t> &lt; </a:t>
            </a:r>
            <a:r>
              <a:rPr lang="en-GB" dirty="0" smtClean="0">
                <a:solidFill>
                  <a:srgbClr val="6EFF66"/>
                </a:solidFill>
                <a:latin typeface="Symbol" charset="2"/>
                <a:cs typeface="Symbol" charset="2"/>
              </a:rPr>
              <a:t>q &lt; </a:t>
            </a:r>
            <a:r>
              <a:rPr lang="en-GB" dirty="0" smtClean="0">
                <a:solidFill>
                  <a:srgbClr val="6EFF66"/>
                </a:solidFill>
              </a:rPr>
              <a:t>65 </a:t>
            </a:r>
            <a:r>
              <a:rPr lang="en-GB" dirty="0" err="1" smtClean="0">
                <a:solidFill>
                  <a:srgbClr val="6EFF66"/>
                </a:solidFill>
              </a:rPr>
              <a:t>mrad</a:t>
            </a:r>
            <a:endParaRPr lang="en-GB" dirty="0" smtClean="0">
              <a:solidFill>
                <a:srgbClr val="6EFF66"/>
              </a:solidFill>
            </a:endParaRPr>
          </a:p>
        </p:txBody>
      </p:sp>
      <p:pic>
        <p:nvPicPr>
          <p:cNvPr id="17" name="Picture 16" descr="Screenshot 2016-01-14 12.36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433" y="976136"/>
            <a:ext cx="2780883" cy="21851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41679" y="3177680"/>
            <a:ext cx="11256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No 2</a:t>
            </a:r>
            <a:r>
              <a:rPr lang="en-US" sz="14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g</a:t>
            </a:r>
            <a:r>
              <a:rPr lang="en-US" sz="1400" dirty="0" smtClean="0">
                <a:solidFill>
                  <a:schemeClr val="bg1"/>
                </a:solidFill>
              </a:rPr>
              <a:t> events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8" name="Picture 17" descr="Screenshot 2016-01-14 12.45.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433" y="3569785"/>
            <a:ext cx="2753974" cy="194215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942522" y="1145391"/>
            <a:ext cx="4173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1+2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378162" y="1145391"/>
            <a:ext cx="4173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2+3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952795" y="2266265"/>
            <a:ext cx="5719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1+2+</a:t>
            </a:r>
            <a:r>
              <a:rPr lang="en-US" sz="1200" dirty="0">
                <a:solidFill>
                  <a:srgbClr val="FF0000"/>
                </a:solidFill>
              </a:rPr>
              <a:t>3</a:t>
            </a:r>
            <a:endParaRPr lang="en-US" sz="1200" dirty="0" smtClean="0">
              <a:solidFill>
                <a:srgbClr val="FF0000"/>
              </a:solidFill>
            </a:endParaRPr>
          </a:p>
        </p:txBody>
      </p:sp>
      <p:pic>
        <p:nvPicPr>
          <p:cNvPr id="6" name="Picture 5" descr="Screenshot 2016-01-08 10.19.2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3" t="8239" r="6866" b="10073"/>
          <a:stretch/>
        </p:blipFill>
        <p:spPr>
          <a:xfrm>
            <a:off x="255643" y="1138316"/>
            <a:ext cx="3615181" cy="339005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82262" y="1409579"/>
            <a:ext cx="2771054" cy="2771054"/>
            <a:chOff x="3262330" y="1087042"/>
            <a:chExt cx="5400000" cy="5400000"/>
          </a:xfrm>
        </p:grpSpPr>
        <p:sp>
          <p:nvSpPr>
            <p:cNvPr id="7" name="Oval 6"/>
            <p:cNvSpPr/>
            <p:nvPr/>
          </p:nvSpPr>
          <p:spPr>
            <a:xfrm>
              <a:off x="5260641" y="3052353"/>
              <a:ext cx="1440000" cy="144000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4903175" y="2681603"/>
              <a:ext cx="2160000" cy="2160000"/>
            </a:xfrm>
            <a:prstGeom prst="ellipse">
              <a:avLst/>
            </a:prstGeom>
            <a:noFill/>
            <a:ln w="25400">
              <a:solidFill>
                <a:srgbClr val="6EFF66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3262330" y="1087042"/>
              <a:ext cx="5400000" cy="540000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779778" y="3596284"/>
              <a:ext cx="360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54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/>
            <p:cNvSpPr/>
            <p:nvPr/>
          </p:nvSpPr>
          <p:spPr>
            <a:xfrm>
              <a:off x="3627940" y="1415591"/>
              <a:ext cx="4680000" cy="4680000"/>
            </a:xfrm>
            <a:prstGeom prst="ellipse">
              <a:avLst/>
            </a:prstGeom>
            <a:noFill/>
            <a:ln w="25400">
              <a:solidFill>
                <a:srgbClr val="6EFF66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214539" y="1660656"/>
            <a:ext cx="366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3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44091" y="195506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230742" y="947319"/>
            <a:ext cx="3675387" cy="3681204"/>
          </a:xfrm>
          <a:prstGeom prst="ellipse">
            <a:avLst/>
          </a:prstGeom>
          <a:noFill/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TextBox 29"/>
          <p:cNvSpPr txBox="1"/>
          <p:nvPr/>
        </p:nvSpPr>
        <p:spPr>
          <a:xfrm>
            <a:off x="8114859" y="2263873"/>
            <a:ext cx="442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8064A2"/>
                </a:solidFill>
              </a:rPr>
              <a:t>L</a:t>
            </a:r>
            <a:r>
              <a:rPr lang="en-US" sz="1200" dirty="0" smtClean="0">
                <a:solidFill>
                  <a:srgbClr val="8064A2"/>
                </a:solidFill>
              </a:rPr>
              <a:t>ost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46270" y="5511935"/>
            <a:ext cx="18187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Per-mil 3</a:t>
            </a:r>
            <a:r>
              <a:rPr lang="en-US" sz="14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g</a:t>
            </a:r>
            <a:r>
              <a:rPr lang="en-US" sz="1400" dirty="0" smtClean="0">
                <a:solidFill>
                  <a:schemeClr val="bg1"/>
                </a:solidFill>
              </a:rPr>
              <a:t> background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167104" y="578582"/>
            <a:ext cx="13197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accent4"/>
                </a:solidFill>
                <a:latin typeface="Calibri"/>
                <a:cs typeface="Calibri"/>
              </a:rPr>
              <a:t>Lost</a:t>
            </a:r>
          </a:p>
          <a:p>
            <a:r>
              <a:rPr lang="en-GB" dirty="0" smtClean="0">
                <a:solidFill>
                  <a:schemeClr val="accent4"/>
                </a:solidFill>
                <a:latin typeface="Symbol" charset="2"/>
                <a:cs typeface="Symbol" charset="2"/>
              </a:rPr>
              <a:t>q</a:t>
            </a:r>
            <a:r>
              <a:rPr lang="en-GB" dirty="0" smtClean="0">
                <a:solidFill>
                  <a:schemeClr val="accent4"/>
                </a:solidFill>
              </a:rPr>
              <a:t>&gt;100 </a:t>
            </a:r>
            <a:r>
              <a:rPr lang="en-GB" dirty="0" err="1">
                <a:solidFill>
                  <a:schemeClr val="accent4"/>
                </a:solidFill>
              </a:rPr>
              <a:t>mrad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5" name="Donut 4"/>
          <p:cNvSpPr/>
          <p:nvPr/>
        </p:nvSpPr>
        <p:spPr>
          <a:xfrm>
            <a:off x="879038" y="1590015"/>
            <a:ext cx="2392420" cy="2389741"/>
          </a:xfrm>
          <a:prstGeom prst="donut">
            <a:avLst>
              <a:gd name="adj" fmla="val 27013"/>
            </a:avLst>
          </a:prstGeom>
          <a:solidFill>
            <a:srgbClr val="48D23B">
              <a:alpha val="2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718948" y="2427716"/>
            <a:ext cx="719999" cy="719999"/>
          </a:xfrm>
          <a:prstGeom prst="ellipse">
            <a:avLst/>
          </a:prstGeom>
          <a:solidFill>
            <a:srgbClr val="FF0000">
              <a:alpha val="5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096125" y="2543264"/>
            <a:ext cx="275475" cy="393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1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6" name="Donut 35"/>
          <p:cNvSpPr/>
          <p:nvPr/>
        </p:nvSpPr>
        <p:spPr>
          <a:xfrm>
            <a:off x="249984" y="956892"/>
            <a:ext cx="3640082" cy="3652387"/>
          </a:xfrm>
          <a:prstGeom prst="donut">
            <a:avLst>
              <a:gd name="adj" fmla="val 12068"/>
            </a:avLst>
          </a:prstGeom>
          <a:solidFill>
            <a:srgbClr val="FF0000">
              <a:alpha val="5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419705" y="224839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48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Measuring the recoil photon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FFA315A9-49B5-FE48-939C-B27D5AAA1BEA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6D6D6D"/>
              </a:clrFrom>
              <a:clrTo>
                <a:srgbClr val="6D6D6D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35" b="96904" l="7081" r="100000"/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605677" y="872980"/>
            <a:ext cx="2596813" cy="2348314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1013454" y="1517430"/>
            <a:ext cx="4277121" cy="2721913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868464" y="4067513"/>
            <a:ext cx="276701" cy="324055"/>
          </a:xfrm>
          <a:custGeom>
            <a:avLst/>
            <a:gdLst>
              <a:gd name="connsiteX0" fmla="*/ 0 w 273915"/>
              <a:gd name="connsiteY0" fmla="*/ 0 h 273905"/>
              <a:gd name="connsiteX1" fmla="*/ 273915 w 273915"/>
              <a:gd name="connsiteY1" fmla="*/ 83001 h 273905"/>
              <a:gd name="connsiteX2" fmla="*/ 273915 w 273915"/>
              <a:gd name="connsiteY2" fmla="*/ 273905 h 273905"/>
              <a:gd name="connsiteX3" fmla="*/ 24902 w 273915"/>
              <a:gd name="connsiteY3" fmla="*/ 199203 h 273905"/>
              <a:gd name="connsiteX4" fmla="*/ 16601 w 273915"/>
              <a:gd name="connsiteY4" fmla="*/ 58101 h 273905"/>
              <a:gd name="connsiteX0" fmla="*/ 257314 w 257314"/>
              <a:gd name="connsiteY0" fmla="*/ 24900 h 215804"/>
              <a:gd name="connsiteX1" fmla="*/ 257314 w 257314"/>
              <a:gd name="connsiteY1" fmla="*/ 215804 h 215804"/>
              <a:gd name="connsiteX2" fmla="*/ 8301 w 257314"/>
              <a:gd name="connsiteY2" fmla="*/ 141102 h 215804"/>
              <a:gd name="connsiteX3" fmla="*/ 0 w 257314"/>
              <a:gd name="connsiteY3" fmla="*/ 0 h 215804"/>
              <a:gd name="connsiteX0" fmla="*/ 250964 w 257314"/>
              <a:gd name="connsiteY0" fmla="*/ 75700 h 215804"/>
              <a:gd name="connsiteX1" fmla="*/ 257314 w 257314"/>
              <a:gd name="connsiteY1" fmla="*/ 215804 h 215804"/>
              <a:gd name="connsiteX2" fmla="*/ 8301 w 257314"/>
              <a:gd name="connsiteY2" fmla="*/ 141102 h 215804"/>
              <a:gd name="connsiteX3" fmla="*/ 0 w 257314"/>
              <a:gd name="connsiteY3" fmla="*/ 0 h 215804"/>
              <a:gd name="connsiteX0" fmla="*/ 190639 w 257314"/>
              <a:gd name="connsiteY0" fmla="*/ 59825 h 215804"/>
              <a:gd name="connsiteX1" fmla="*/ 257314 w 257314"/>
              <a:gd name="connsiteY1" fmla="*/ 215804 h 215804"/>
              <a:gd name="connsiteX2" fmla="*/ 8301 w 257314"/>
              <a:gd name="connsiteY2" fmla="*/ 141102 h 215804"/>
              <a:gd name="connsiteX3" fmla="*/ 0 w 257314"/>
              <a:gd name="connsiteY3" fmla="*/ 0 h 215804"/>
              <a:gd name="connsiteX0" fmla="*/ 190639 w 190639"/>
              <a:gd name="connsiteY0" fmla="*/ 59825 h 199929"/>
              <a:gd name="connsiteX1" fmla="*/ 184289 w 190639"/>
              <a:gd name="connsiteY1" fmla="*/ 199929 h 199929"/>
              <a:gd name="connsiteX2" fmla="*/ 8301 w 190639"/>
              <a:gd name="connsiteY2" fmla="*/ 141102 h 199929"/>
              <a:gd name="connsiteX3" fmla="*/ 0 w 190639"/>
              <a:gd name="connsiteY3" fmla="*/ 0 h 199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639" h="199929">
                <a:moveTo>
                  <a:pt x="190639" y="59825"/>
                </a:moveTo>
                <a:lnTo>
                  <a:pt x="184289" y="199929"/>
                </a:lnTo>
                <a:lnTo>
                  <a:pt x="8301" y="141102"/>
                </a:lnTo>
                <a:lnTo>
                  <a:pt x="0" y="0"/>
                </a:lnTo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32816" y="4239341"/>
            <a:ext cx="680638" cy="313906"/>
          </a:xfrm>
          <a:prstGeom prst="straightConnector1">
            <a:avLst/>
          </a:prstGeom>
          <a:ln w="38100" cmpd="sng"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624903" y="3246694"/>
            <a:ext cx="293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g</a:t>
            </a:r>
            <a:endParaRPr lang="en-US" dirty="0">
              <a:solidFill>
                <a:schemeClr val="bg1"/>
              </a:solidFill>
              <a:latin typeface="Symbol" charset="2"/>
              <a:cs typeface="Symbol" charset="2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5290575" y="1480369"/>
            <a:ext cx="56696" cy="69850"/>
          </a:xfrm>
          <a:custGeom>
            <a:avLst/>
            <a:gdLst>
              <a:gd name="connsiteX0" fmla="*/ 0 w 53975"/>
              <a:gd name="connsiteY0" fmla="*/ 0 h 69850"/>
              <a:gd name="connsiteX1" fmla="*/ 50800 w 53975"/>
              <a:gd name="connsiteY1" fmla="*/ 6350 h 69850"/>
              <a:gd name="connsiteX2" fmla="*/ 53975 w 53975"/>
              <a:gd name="connsiteY2" fmla="*/ 69850 h 69850"/>
              <a:gd name="connsiteX3" fmla="*/ 6350 w 53975"/>
              <a:gd name="connsiteY3" fmla="*/ 60325 h 69850"/>
              <a:gd name="connsiteX4" fmla="*/ 0 w 53975"/>
              <a:gd name="connsiteY4" fmla="*/ 0 h 6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75" h="69850">
                <a:moveTo>
                  <a:pt x="0" y="0"/>
                </a:moveTo>
                <a:lnTo>
                  <a:pt x="50800" y="6350"/>
                </a:lnTo>
                <a:lnTo>
                  <a:pt x="53975" y="69850"/>
                </a:lnTo>
                <a:lnTo>
                  <a:pt x="6350" y="60325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57058" y="4022236"/>
            <a:ext cx="409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e</a:t>
            </a:r>
            <a:r>
              <a:rPr lang="en-US" baseline="30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+</a:t>
            </a:r>
            <a:endParaRPr lang="en-US" baseline="30000" dirty="0">
              <a:solidFill>
                <a:schemeClr val="accent1">
                  <a:lumMod val="40000"/>
                  <a:lumOff val="6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50760" y="4266706"/>
            <a:ext cx="828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Target</a:t>
            </a:r>
            <a:endParaRPr lang="en-US" baseline="-25000" dirty="0">
              <a:solidFill>
                <a:srgbClr val="FFFFFF"/>
              </a:solidFill>
              <a:latin typeface="Symbol" charset="2"/>
              <a:cs typeface="Symbol" charset="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143" y="543133"/>
            <a:ext cx="63951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Our main detector is of course a 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calorimeter, with two basic requirements: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600" b="1" dirty="0" smtClean="0">
                <a:solidFill>
                  <a:srgbClr val="FFFF00"/>
                </a:solidFill>
              </a:rPr>
              <a:t>1. Measure </a:t>
            </a:r>
            <a:r>
              <a:rPr lang="en-US" sz="1600" b="1" dirty="0" err="1" smtClean="0">
                <a:solidFill>
                  <a:srgbClr val="FFFF00"/>
                </a:solidFill>
              </a:rPr>
              <a:t>E</a:t>
            </a:r>
            <a:r>
              <a:rPr lang="en-US" sz="1600" b="1" baseline="-25000" dirty="0" err="1" smtClean="0">
                <a:solidFill>
                  <a:srgbClr val="FFFF00"/>
                </a:solidFill>
                <a:latin typeface="Symbol" charset="2"/>
                <a:cs typeface="Symbol" charset="2"/>
              </a:rPr>
              <a:t>g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600" b="1" dirty="0" smtClean="0">
                <a:solidFill>
                  <a:srgbClr val="FFFF00"/>
                </a:solidFill>
              </a:rPr>
              <a:t>and  </a:t>
            </a:r>
            <a:r>
              <a:rPr lang="en-US" sz="1600" b="1" dirty="0" err="1" smtClean="0">
                <a:solidFill>
                  <a:srgbClr val="FFFF00"/>
                </a:solidFill>
                <a:latin typeface="Symbol" charset="2"/>
                <a:cs typeface="Symbol" charset="2"/>
              </a:rPr>
              <a:t>q</a:t>
            </a:r>
            <a:r>
              <a:rPr lang="en-US" sz="1600" b="1" baseline="-25000" dirty="0" err="1" smtClean="0">
                <a:solidFill>
                  <a:srgbClr val="FFFF00"/>
                </a:solidFill>
                <a:latin typeface="Symbol" charset="2"/>
                <a:cs typeface="Symbol" charset="2"/>
              </a:rPr>
              <a:t>g</a:t>
            </a:r>
            <a:endParaRPr lang="en-US" sz="1600" b="1" dirty="0" smtClean="0">
              <a:solidFill>
                <a:srgbClr val="FFFF00"/>
              </a:solidFill>
            </a:endParaRPr>
          </a:p>
          <a:p>
            <a:pPr marL="742950" lvl="1" indent="-285750">
              <a:buFont typeface="Wingdings" charset="2"/>
              <a:buChar char="§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Good energy resolution: 1-2%/√E[</a:t>
            </a:r>
            <a:r>
              <a:rPr lang="en-US" sz="1400" dirty="0" err="1" smtClean="0">
                <a:solidFill>
                  <a:schemeClr val="tx2">
                    <a:lumMod val="75000"/>
                  </a:schemeClr>
                </a:solidFill>
              </a:rPr>
              <a:t>GeV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]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pPr marL="1200150" lvl="2" indent="-285750">
              <a:buFont typeface="Wingdings" charset="2"/>
              <a:buChar char="§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High Photo-statistics</a:t>
            </a:r>
          </a:p>
          <a:p>
            <a:pPr marL="1200150" lvl="2" indent="-285750">
              <a:buFont typeface="Wingdings" charset="2"/>
              <a:buChar char="§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Containment</a:t>
            </a:r>
          </a:p>
          <a:p>
            <a:pPr marL="742950" lvl="1" indent="-285750">
              <a:spcAft>
                <a:spcPts val="600"/>
              </a:spcAft>
              <a:buFont typeface="Wingdings" charset="2"/>
              <a:buChar char="§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Good angular resolution: ≈1 </a:t>
            </a:r>
            <a:r>
              <a:rPr lang="en-US" sz="1400" dirty="0" err="1" smtClean="0">
                <a:solidFill>
                  <a:schemeClr val="tx2">
                    <a:lumMod val="75000"/>
                  </a:schemeClr>
                </a:solidFill>
              </a:rPr>
              <a:t>mrad</a:t>
            </a:r>
            <a:endParaRPr lang="en-US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600" b="1" dirty="0" smtClean="0">
                <a:solidFill>
                  <a:srgbClr val="FFFF00"/>
                </a:solidFill>
              </a:rPr>
              <a:t>2. Fight </a:t>
            </a:r>
            <a:r>
              <a:rPr lang="en-US" sz="1600" b="1" dirty="0">
                <a:solidFill>
                  <a:srgbClr val="FFFF00"/>
                </a:solidFill>
              </a:rPr>
              <a:t>pile-up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Sub-ns timing 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resolution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63201" y="3263970"/>
            <a:ext cx="61807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1400" dirty="0" smtClean="0">
                <a:solidFill>
                  <a:srgbClr val="C4BD97"/>
                </a:solidFill>
              </a:rPr>
              <a:t>The</a:t>
            </a:r>
            <a:r>
              <a:rPr lang="en-US" sz="1400" b="1" dirty="0" smtClean="0">
                <a:solidFill>
                  <a:srgbClr val="C4BD97"/>
                </a:solidFill>
              </a:rPr>
              <a:t> </a:t>
            </a:r>
            <a:r>
              <a:rPr lang="en-US" sz="1400" b="1" dirty="0" smtClean="0">
                <a:solidFill>
                  <a:srgbClr val="FFFFFF"/>
                </a:solidFill>
              </a:rPr>
              <a:t>material</a:t>
            </a:r>
            <a:r>
              <a:rPr lang="en-US" sz="1400" b="1" dirty="0" smtClean="0">
                <a:solidFill>
                  <a:srgbClr val="C4BD97"/>
                </a:solidFill>
              </a:rPr>
              <a:t> </a:t>
            </a:r>
            <a:r>
              <a:rPr lang="en-US" sz="1400" dirty="0" smtClean="0">
                <a:solidFill>
                  <a:srgbClr val="C4BD97"/>
                </a:solidFill>
              </a:rPr>
              <a:t>choice</a:t>
            </a:r>
            <a:r>
              <a:rPr lang="en-US" sz="1400" b="1" dirty="0" smtClean="0">
                <a:solidFill>
                  <a:srgbClr val="C4BD97"/>
                </a:solidFill>
              </a:rPr>
              <a:t> </a:t>
            </a:r>
            <a:r>
              <a:rPr lang="en-US" sz="1400" dirty="0" smtClean="0">
                <a:solidFill>
                  <a:srgbClr val="C4BD97"/>
                </a:solidFill>
              </a:rPr>
              <a:t>fixes </a:t>
            </a:r>
            <a:r>
              <a:rPr lang="en-US" sz="1400" b="1" dirty="0" smtClean="0">
                <a:solidFill>
                  <a:srgbClr val="C4BD97"/>
                </a:solidFill>
              </a:rPr>
              <a:t>light yield </a:t>
            </a:r>
            <a:r>
              <a:rPr lang="en-US" sz="1400" dirty="0" smtClean="0">
                <a:solidFill>
                  <a:srgbClr val="C4BD97"/>
                </a:solidFill>
              </a:rPr>
              <a:t>&amp; </a:t>
            </a:r>
            <a:r>
              <a:rPr lang="en-US" sz="1400" b="1" dirty="0" smtClean="0">
                <a:solidFill>
                  <a:srgbClr val="C4BD97"/>
                </a:solidFill>
              </a:rPr>
              <a:t>time resolution</a:t>
            </a:r>
            <a:r>
              <a:rPr lang="en-US" sz="1400" dirty="0" smtClean="0">
                <a:solidFill>
                  <a:srgbClr val="C4BD97"/>
                </a:solidFill>
              </a:rPr>
              <a:t>,</a:t>
            </a:r>
            <a:r>
              <a:rPr lang="en-US" sz="1400" b="1" dirty="0" smtClean="0">
                <a:solidFill>
                  <a:srgbClr val="C4BD97"/>
                </a:solidFill>
              </a:rPr>
              <a:t> </a:t>
            </a:r>
            <a:r>
              <a:rPr lang="en-US" sz="1400" b="1" dirty="0" err="1" smtClean="0">
                <a:solidFill>
                  <a:srgbClr val="C4BD97"/>
                </a:solidFill>
              </a:rPr>
              <a:t>Moliére</a:t>
            </a:r>
            <a:r>
              <a:rPr lang="en-US" sz="1400" b="1" dirty="0" smtClean="0">
                <a:solidFill>
                  <a:srgbClr val="C4BD97"/>
                </a:solidFill>
              </a:rPr>
              <a:t> radius </a:t>
            </a:r>
            <a:r>
              <a:rPr lang="en-US" sz="1400" dirty="0" smtClean="0">
                <a:solidFill>
                  <a:srgbClr val="C4BD97"/>
                </a:solidFill>
              </a:rPr>
              <a:t>&amp; </a:t>
            </a:r>
            <a:r>
              <a:rPr lang="en-US" sz="1400" b="1" i="1" dirty="0" smtClean="0">
                <a:solidFill>
                  <a:srgbClr val="C4BD97"/>
                </a:solidFill>
              </a:rPr>
              <a:t>X</a:t>
            </a:r>
            <a:r>
              <a:rPr lang="en-US" sz="1400" b="1" baseline="-25000" dirty="0" smtClean="0">
                <a:solidFill>
                  <a:srgbClr val="C4BD97"/>
                </a:solidFill>
              </a:rPr>
              <a:t>0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400" dirty="0">
                <a:solidFill>
                  <a:srgbClr val="C4BD97"/>
                </a:solidFill>
              </a:rPr>
              <a:t>The</a:t>
            </a:r>
            <a:r>
              <a:rPr lang="en-US" sz="1400" b="1" dirty="0">
                <a:solidFill>
                  <a:srgbClr val="C4BD97"/>
                </a:solidFill>
              </a:rPr>
              <a:t> </a:t>
            </a:r>
            <a:r>
              <a:rPr lang="en-US" sz="1400" b="1" dirty="0" err="1" smtClean="0">
                <a:solidFill>
                  <a:srgbClr val="C4BD97"/>
                </a:solidFill>
              </a:rPr>
              <a:t>Moliére</a:t>
            </a:r>
            <a:r>
              <a:rPr lang="en-US" sz="1400" b="1" dirty="0" smtClean="0">
                <a:solidFill>
                  <a:srgbClr val="C4BD97"/>
                </a:solidFill>
              </a:rPr>
              <a:t> radius </a:t>
            </a:r>
            <a:r>
              <a:rPr lang="en-US" sz="1400" dirty="0" smtClean="0">
                <a:solidFill>
                  <a:srgbClr val="C4BD97"/>
                </a:solidFill>
              </a:rPr>
              <a:t>determines </a:t>
            </a:r>
            <a:r>
              <a:rPr lang="en-US" sz="1400" b="1" dirty="0" smtClean="0">
                <a:solidFill>
                  <a:srgbClr val="FFFFFF"/>
                </a:solidFill>
              </a:rPr>
              <a:t>granularity</a:t>
            </a:r>
            <a:endParaRPr lang="is-IS" sz="1400" dirty="0" smtClean="0">
              <a:solidFill>
                <a:srgbClr val="FFFFFF"/>
              </a:solidFill>
            </a:endParaRPr>
          </a:p>
          <a:p>
            <a:pPr marL="285750" indent="-285750">
              <a:buFont typeface="Wingdings" charset="2"/>
              <a:buChar char="§"/>
            </a:pPr>
            <a:r>
              <a:rPr lang="is-IS" sz="1400" dirty="0">
                <a:solidFill>
                  <a:srgbClr val="C4BD97"/>
                </a:solidFill>
              </a:rPr>
              <a:t>T</a:t>
            </a:r>
            <a:r>
              <a:rPr lang="is-IS" sz="1400" dirty="0" smtClean="0">
                <a:solidFill>
                  <a:srgbClr val="C4BD97"/>
                </a:solidFill>
              </a:rPr>
              <a:t>he</a:t>
            </a:r>
            <a:r>
              <a:rPr lang="is-IS" sz="1400" b="1" dirty="0" smtClean="0">
                <a:solidFill>
                  <a:srgbClr val="C4BD97"/>
                </a:solidFill>
              </a:rPr>
              <a:t> </a:t>
            </a:r>
            <a:r>
              <a:rPr lang="is-IS" sz="1400" b="1" dirty="0">
                <a:solidFill>
                  <a:srgbClr val="C4BD97"/>
                </a:solidFill>
              </a:rPr>
              <a:t>g</a:t>
            </a:r>
            <a:r>
              <a:rPr lang="is-IS" sz="1400" b="1" dirty="0" smtClean="0">
                <a:solidFill>
                  <a:srgbClr val="C4BD97"/>
                </a:solidFill>
              </a:rPr>
              <a:t>ranularity</a:t>
            </a:r>
            <a:r>
              <a:rPr lang="is-IS" sz="1400" dirty="0" smtClean="0">
                <a:solidFill>
                  <a:srgbClr val="C4BD97"/>
                </a:solidFill>
              </a:rPr>
              <a:t> + required </a:t>
            </a:r>
            <a:r>
              <a:rPr lang="is-IS" sz="1400" dirty="0" smtClean="0">
                <a:solidFill>
                  <a:srgbClr val="FFFFFF"/>
                </a:solidFill>
              </a:rPr>
              <a:t>a</a:t>
            </a:r>
            <a:r>
              <a:rPr lang="is-IS" sz="1400" b="1" dirty="0" smtClean="0">
                <a:solidFill>
                  <a:srgbClr val="FFFFFF"/>
                </a:solidFill>
              </a:rPr>
              <a:t>ngular resolution</a:t>
            </a:r>
            <a:r>
              <a:rPr lang="is-IS" sz="1400" dirty="0" smtClean="0">
                <a:solidFill>
                  <a:srgbClr val="C4BD97"/>
                </a:solidFill>
              </a:rPr>
              <a:t>, set the </a:t>
            </a:r>
            <a:r>
              <a:rPr lang="is-IS" sz="1400" b="1" dirty="0" smtClean="0">
                <a:solidFill>
                  <a:srgbClr val="FFFFFF"/>
                </a:solidFill>
              </a:rPr>
              <a:t>distance</a:t>
            </a:r>
            <a:r>
              <a:rPr lang="is-I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smtClean="0">
                <a:solidFill>
                  <a:srgbClr val="C4BD97"/>
                </a:solidFill>
              </a:rPr>
              <a:t>from </a:t>
            </a:r>
            <a:r>
              <a:rPr lang="en-US" sz="1400" dirty="0">
                <a:solidFill>
                  <a:srgbClr val="C4BD97"/>
                </a:solidFill>
              </a:rPr>
              <a:t>the </a:t>
            </a:r>
            <a:r>
              <a:rPr lang="en-US" sz="1400" dirty="0" smtClean="0">
                <a:solidFill>
                  <a:srgbClr val="C4BD97"/>
                </a:solidFill>
              </a:rPr>
              <a:t>target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is-IS" sz="1400" dirty="0">
                <a:solidFill>
                  <a:srgbClr val="C4BD97"/>
                </a:solidFill>
              </a:rPr>
              <a:t>G</a:t>
            </a:r>
            <a:r>
              <a:rPr lang="en-US" sz="1400" dirty="0" err="1">
                <a:solidFill>
                  <a:srgbClr val="C4BD97"/>
                </a:solidFill>
              </a:rPr>
              <a:t>iven</a:t>
            </a:r>
            <a:r>
              <a:rPr lang="en-US" sz="1400" dirty="0">
                <a:solidFill>
                  <a:srgbClr val="C4BD97"/>
                </a:solidFill>
              </a:rPr>
              <a:t> the </a:t>
            </a:r>
            <a:r>
              <a:rPr lang="en-US" sz="1400" b="1" dirty="0">
                <a:solidFill>
                  <a:srgbClr val="C4BD97"/>
                </a:solidFill>
              </a:rPr>
              <a:t>distance</a:t>
            </a:r>
            <a:r>
              <a:rPr lang="en-US" sz="1400" dirty="0">
                <a:solidFill>
                  <a:srgbClr val="C4BD97"/>
                </a:solidFill>
              </a:rPr>
              <a:t>, the lateral </a:t>
            </a:r>
            <a:r>
              <a:rPr lang="en-US" sz="1400" b="1" dirty="0">
                <a:solidFill>
                  <a:srgbClr val="C4BD97"/>
                </a:solidFill>
              </a:rPr>
              <a:t>size</a:t>
            </a:r>
            <a:r>
              <a:rPr lang="en-US" sz="1400" dirty="0">
                <a:solidFill>
                  <a:srgbClr val="C4BD97"/>
                </a:solidFill>
              </a:rPr>
              <a:t> fixes the </a:t>
            </a:r>
            <a:r>
              <a:rPr lang="en-US" sz="1400" b="1" dirty="0">
                <a:solidFill>
                  <a:srgbClr val="C4BD97"/>
                </a:solidFill>
              </a:rPr>
              <a:t>angular coverage </a:t>
            </a:r>
            <a:r>
              <a:rPr lang="en-US" sz="1400" dirty="0">
                <a:solidFill>
                  <a:srgbClr val="C4BD97"/>
                </a:solidFill>
              </a:rPr>
              <a:t>(i.e. </a:t>
            </a:r>
            <a:r>
              <a:rPr lang="en-US" sz="1400" b="1" dirty="0">
                <a:solidFill>
                  <a:srgbClr val="FFFFFF"/>
                </a:solidFill>
              </a:rPr>
              <a:t>acceptance</a:t>
            </a:r>
            <a:r>
              <a:rPr lang="en-US" sz="1400" dirty="0" smtClean="0">
                <a:solidFill>
                  <a:srgbClr val="C4BD97"/>
                </a:solidFill>
              </a:rPr>
              <a:t>)</a:t>
            </a:r>
            <a:endParaRPr lang="en-US" sz="100" dirty="0" smtClean="0">
              <a:solidFill>
                <a:srgbClr val="C4BD97"/>
              </a:solidFill>
            </a:endParaRPr>
          </a:p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But</a:t>
            </a:r>
            <a:r>
              <a:rPr lang="is-IS" sz="1600" dirty="0" smtClean="0">
                <a:solidFill>
                  <a:srgbClr val="FFFFFF"/>
                </a:solidFill>
              </a:rPr>
              <a:t>…</a:t>
            </a:r>
            <a:endParaRPr lang="en-US" sz="1600" dirty="0" smtClean="0">
              <a:solidFill>
                <a:srgbClr val="FFFFFF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is-IS" sz="1600" dirty="0" smtClean="0">
                <a:solidFill>
                  <a:srgbClr val="FFFFFF"/>
                </a:solidFill>
              </a:rPr>
              <a:t>…we have to take into account two important constraints:</a:t>
            </a:r>
            <a:endParaRPr lang="en-US" sz="1400" dirty="0" smtClean="0">
              <a:solidFill>
                <a:srgbClr val="FFFFFF"/>
              </a:solidFill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1400" dirty="0" smtClean="0">
                <a:solidFill>
                  <a:srgbClr val="C4BD97"/>
                </a:solidFill>
              </a:rPr>
              <a:t>The </a:t>
            </a:r>
            <a:r>
              <a:rPr lang="en-US" sz="1400" b="1" dirty="0" smtClean="0">
                <a:solidFill>
                  <a:srgbClr val="FFFFFF"/>
                </a:solidFill>
              </a:rPr>
              <a:t>overall size </a:t>
            </a:r>
            <a:r>
              <a:rPr lang="en-US" sz="1400" dirty="0" smtClean="0">
                <a:solidFill>
                  <a:srgbClr val="C4BD97"/>
                </a:solidFill>
              </a:rPr>
              <a:t>of the experiment is the hall length (&lt;5 m)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US" sz="1400" dirty="0" smtClean="0">
                <a:solidFill>
                  <a:srgbClr val="C4BD97"/>
                </a:solidFill>
              </a:rPr>
              <a:t>Another important bound is the </a:t>
            </a:r>
            <a:r>
              <a:rPr lang="en-US" sz="1400" b="1" dirty="0" smtClean="0">
                <a:solidFill>
                  <a:srgbClr val="FFFFFF"/>
                </a:solidFill>
              </a:rPr>
              <a:t>cost</a:t>
            </a:r>
            <a:r>
              <a:rPr lang="en-US" sz="1400" dirty="0" smtClean="0">
                <a:solidFill>
                  <a:srgbClr val="C4BD97"/>
                </a:solidFill>
              </a:rPr>
              <a:t>, which is driven by the </a:t>
            </a:r>
            <a:r>
              <a:rPr lang="en-US" sz="1400" b="1" dirty="0" smtClean="0">
                <a:solidFill>
                  <a:srgbClr val="C4BD97"/>
                </a:solidFill>
              </a:rPr>
              <a:t>material</a:t>
            </a:r>
            <a:r>
              <a:rPr lang="en-US" sz="1400" dirty="0" smtClean="0">
                <a:solidFill>
                  <a:srgbClr val="C4BD97"/>
                </a:solidFill>
              </a:rPr>
              <a:t>, </a:t>
            </a:r>
            <a:r>
              <a:rPr lang="en-US" sz="1400" b="1" dirty="0" smtClean="0">
                <a:solidFill>
                  <a:srgbClr val="C4BD97"/>
                </a:solidFill>
              </a:rPr>
              <a:t>size </a:t>
            </a:r>
            <a:r>
              <a:rPr lang="en-US" sz="1400" dirty="0" smtClean="0">
                <a:solidFill>
                  <a:srgbClr val="C4BD97"/>
                </a:solidFill>
              </a:rPr>
              <a:t>and</a:t>
            </a:r>
            <a:r>
              <a:rPr lang="en-US" sz="1400" b="1" dirty="0" smtClean="0">
                <a:solidFill>
                  <a:srgbClr val="C4BD97"/>
                </a:solidFill>
              </a:rPr>
              <a:t> granularity</a:t>
            </a:r>
            <a:r>
              <a:rPr lang="en-US" sz="1400" dirty="0" smtClean="0">
                <a:solidFill>
                  <a:srgbClr val="C4BD97"/>
                </a:solidFill>
              </a:rPr>
              <a:t> (i.e. the number of channels)</a:t>
            </a:r>
            <a:endParaRPr lang="en-US" sz="1600" dirty="0" smtClean="0">
              <a:solidFill>
                <a:srgbClr val="C4BD97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25892" y="5472106"/>
            <a:ext cx="28546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/>
              <a:t>So we have to keep </a:t>
            </a:r>
            <a:r>
              <a:rPr lang="en-US" sz="1600" dirty="0"/>
              <a:t>it compact</a:t>
            </a:r>
            <a:r>
              <a:rPr lang="en-US" sz="1600" dirty="0" smtClean="0"/>
              <a:t>!</a:t>
            </a:r>
            <a:endParaRPr lang="en-US" sz="1600" dirty="0"/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1013454" y="2117165"/>
            <a:ext cx="4429521" cy="2122178"/>
          </a:xfrm>
          <a:prstGeom prst="straightConnector1">
            <a:avLst/>
          </a:prstGeom>
          <a:ln w="3175" cmpd="sng">
            <a:solidFill>
              <a:schemeClr val="tx2"/>
            </a:solidFill>
            <a:prstDash val="dashDot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756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dark matter problem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FFA315A9-49B5-FE48-939C-B27D5AAA1BEA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063" y="1147704"/>
            <a:ext cx="3572991" cy="46687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5718" y="4609673"/>
            <a:ext cx="1738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DEBB1D"/>
                </a:solidFill>
              </a:rPr>
              <a:t>Roots are strong empirical observations</a:t>
            </a:r>
            <a:endParaRPr lang="en-US" sz="1200" b="1" dirty="0">
              <a:solidFill>
                <a:srgbClr val="DEBB1D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70079" y="2173030"/>
            <a:ext cx="15838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 smtClean="0"/>
              <a:t>Original drawing by Stacy </a:t>
            </a:r>
            <a:r>
              <a:rPr lang="en-US" sz="1100" dirty="0" err="1" smtClean="0"/>
              <a:t>McGaugh</a:t>
            </a:r>
            <a:r>
              <a:rPr lang="en-US" sz="1100" dirty="0" smtClean="0"/>
              <a:t> (1995) </a:t>
            </a:r>
            <a:endParaRPr lang="en-US" sz="1100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815718" y="3430453"/>
            <a:ext cx="69698" cy="109185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74972" y="3146193"/>
            <a:ext cx="197894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1FE8E6"/>
                </a:solidFill>
              </a:rPr>
              <a:t>Several hypothesized solutions </a:t>
            </a:r>
            <a:endParaRPr lang="en-US" sz="1600" dirty="0">
              <a:solidFill>
                <a:srgbClr val="1FE8E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3985009">
            <a:off x="6015459" y="2019141"/>
            <a:ext cx="13866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D157D2"/>
                </a:solidFill>
              </a:rPr>
              <a:t>Modify gravity</a:t>
            </a:r>
            <a:endParaRPr lang="en-US" sz="1400" dirty="0">
              <a:solidFill>
                <a:srgbClr val="D157D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219716">
            <a:off x="4732856" y="663866"/>
            <a:ext cx="1278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D157D2"/>
                </a:solidFill>
              </a:rPr>
              <a:t>Astrophysics</a:t>
            </a:r>
            <a:endParaRPr lang="en-US" sz="1400" dirty="0">
              <a:solidFill>
                <a:srgbClr val="D157D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20588422">
            <a:off x="2221662" y="993816"/>
            <a:ext cx="1297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D157D2"/>
                </a:solidFill>
              </a:rPr>
              <a:t>Particle physics</a:t>
            </a:r>
            <a:endParaRPr lang="en-US" sz="1400" dirty="0">
              <a:solidFill>
                <a:srgbClr val="D157D2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04001" y="3304850"/>
            <a:ext cx="2389481" cy="954107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Particle physics is </a:t>
            </a:r>
            <a:r>
              <a:rPr lang="en-US" sz="1400" b="1" dirty="0" smtClean="0"/>
              <a:t>not the only </a:t>
            </a:r>
            <a:r>
              <a:rPr lang="en-US" sz="1400" dirty="0" smtClean="0"/>
              <a:t>possible solution</a:t>
            </a:r>
          </a:p>
          <a:p>
            <a:pPr algn="r"/>
            <a:endParaRPr lang="en-US" sz="1400" dirty="0"/>
          </a:p>
          <a:p>
            <a:pPr algn="r"/>
            <a:r>
              <a:rPr lang="en-US" sz="1400" dirty="0" smtClean="0"/>
              <a:t>However</a:t>
            </a:r>
            <a:r>
              <a:rPr lang="is-IS" sz="1400" dirty="0" smtClean="0"/>
              <a:t>…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70837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Crystal choice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096305" y="671287"/>
            <a:ext cx="3424087" cy="2253765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Clr>
                <a:schemeClr val="tx2">
                  <a:lumMod val="90000"/>
                </a:schemeClr>
              </a:buClr>
              <a:buNone/>
            </a:pPr>
            <a:r>
              <a:rPr lang="en-US" sz="1600" dirty="0">
                <a:solidFill>
                  <a:srgbClr val="FFFFFF"/>
                </a:solidFill>
              </a:rPr>
              <a:t>Small </a:t>
            </a:r>
            <a:r>
              <a:rPr lang="en-US" sz="1600" dirty="0" err="1">
                <a:solidFill>
                  <a:srgbClr val="FFFFFF"/>
                </a:solidFill>
              </a:rPr>
              <a:t>Moliére</a:t>
            </a:r>
            <a:r>
              <a:rPr lang="en-US" sz="1600" dirty="0">
                <a:solidFill>
                  <a:srgbClr val="FFFFFF"/>
                </a:solidFill>
              </a:rPr>
              <a:t> radius and high light yield: </a:t>
            </a:r>
            <a:r>
              <a:rPr lang="en-US" sz="1600" b="1" dirty="0" smtClean="0">
                <a:solidFill>
                  <a:srgbClr val="FFFFFF"/>
                </a:solidFill>
              </a:rPr>
              <a:t>BGO </a:t>
            </a:r>
            <a:r>
              <a:rPr lang="en-US" sz="1600" dirty="0" smtClean="0">
                <a:solidFill>
                  <a:srgbClr val="FFFFFF"/>
                </a:solidFill>
              </a:rPr>
              <a:t>and </a:t>
            </a:r>
            <a:r>
              <a:rPr lang="en-US" sz="1600" b="1" dirty="0" smtClean="0">
                <a:solidFill>
                  <a:srgbClr val="FFFFFF"/>
                </a:solidFill>
              </a:rPr>
              <a:t>LYSO</a:t>
            </a:r>
            <a:endParaRPr lang="en-US" sz="1600" b="1" dirty="0" smtClean="0">
              <a:solidFill>
                <a:srgbClr val="FFFF00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2">
                  <a:lumMod val="90000"/>
                </a:schemeClr>
              </a:buClr>
              <a:buFont typeface="Wingdings" charset="2"/>
              <a:buChar char="§"/>
            </a:pPr>
            <a:r>
              <a:rPr lang="en-US" sz="1600" b="1" dirty="0" smtClean="0">
                <a:solidFill>
                  <a:srgbClr val="FFFF00"/>
                </a:solidFill>
                <a:cs typeface="Century"/>
              </a:rPr>
              <a:t>BGO</a:t>
            </a:r>
            <a:r>
              <a:rPr lang="en-US" sz="1600" dirty="0" smtClean="0">
                <a:cs typeface="Century"/>
              </a:rPr>
              <a:t>: </a:t>
            </a:r>
            <a:r>
              <a:rPr lang="en-US" sz="1600" dirty="0"/>
              <a:t>high LY, high </a:t>
            </a:r>
            <a:r>
              <a:rPr lang="en-US" sz="1600" dirty="0">
                <a:latin typeface="Symbol" charset="2"/>
                <a:cs typeface="Symbol" charset="2"/>
              </a:rPr>
              <a:t>r, </a:t>
            </a:r>
            <a:r>
              <a:rPr lang="en-US" sz="1600" dirty="0">
                <a:cs typeface="Symbol" charset="2"/>
              </a:rPr>
              <a:t>small </a:t>
            </a:r>
            <a:r>
              <a:rPr lang="en-US" sz="1600" i="1" dirty="0">
                <a:cs typeface="Symbol" charset="2"/>
              </a:rPr>
              <a:t>X</a:t>
            </a:r>
            <a:r>
              <a:rPr lang="en-US" sz="1600" baseline="-25000" dirty="0">
                <a:cs typeface="Symbol" charset="2"/>
              </a:rPr>
              <a:t>0</a:t>
            </a:r>
            <a:r>
              <a:rPr lang="en-US" sz="1600" dirty="0">
                <a:cs typeface="Symbol" charset="2"/>
              </a:rPr>
              <a:t> and </a:t>
            </a:r>
            <a:r>
              <a:rPr lang="en-US" sz="1600" dirty="0" smtClean="0">
                <a:cs typeface="Symbol" charset="2"/>
              </a:rPr>
              <a:t>small </a:t>
            </a:r>
            <a:r>
              <a:rPr lang="en-US" sz="1600" i="1" dirty="0" smtClean="0">
                <a:cs typeface="Symbol" charset="2"/>
              </a:rPr>
              <a:t>R</a:t>
            </a:r>
            <a:r>
              <a:rPr lang="en-US" sz="1600" baseline="-25000" dirty="0" smtClean="0">
                <a:cs typeface="Symbol" charset="2"/>
              </a:rPr>
              <a:t>M</a:t>
            </a:r>
            <a:r>
              <a:rPr lang="en-US" sz="1600" dirty="0">
                <a:cs typeface="Symbol" charset="2"/>
              </a:rPr>
              <a:t>, </a:t>
            </a:r>
            <a:r>
              <a:rPr lang="en-US" sz="1600" dirty="0" smtClean="0">
                <a:solidFill>
                  <a:srgbClr val="FFFF00"/>
                </a:solidFill>
                <a:cs typeface="Symbol" charset="2"/>
              </a:rPr>
              <a:t>long </a:t>
            </a:r>
            <a:r>
              <a:rPr lang="en-US" sz="1600" dirty="0" err="1" smtClean="0">
                <a:solidFill>
                  <a:srgbClr val="FFFF00"/>
                </a:solidFill>
                <a:latin typeface="Symbol" charset="2"/>
                <a:cs typeface="Symbol" charset="2"/>
              </a:rPr>
              <a:t>t</a:t>
            </a:r>
            <a:r>
              <a:rPr lang="en-US" sz="1600" baseline="-25000" dirty="0" err="1" smtClean="0">
                <a:solidFill>
                  <a:srgbClr val="FFFF00"/>
                </a:solidFill>
                <a:cs typeface="Symbol" charset="2"/>
              </a:rPr>
              <a:t>decay</a:t>
            </a:r>
            <a:endParaRPr lang="en-US" sz="1600" baseline="-25000" dirty="0" smtClean="0">
              <a:solidFill>
                <a:srgbClr val="FFFF00"/>
              </a:solidFill>
              <a:cs typeface="Symbol" charset="2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tx2">
                  <a:lumMod val="90000"/>
                </a:schemeClr>
              </a:buClr>
              <a:buFont typeface="Wingdings" charset="2"/>
              <a:buChar char="§"/>
            </a:pPr>
            <a:r>
              <a:rPr lang="en-US" sz="1200" dirty="0" smtClean="0">
                <a:solidFill>
                  <a:schemeClr val="bg1"/>
                </a:solidFill>
                <a:cs typeface="Symbol" charset="2"/>
              </a:rPr>
              <a:t> 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Symbol" charset="2"/>
                <a:cs typeface="Symbol" charset="2"/>
              </a:rPr>
              <a:t>s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(E)/E </a:t>
            </a:r>
            <a:r>
              <a:rPr lang="en-US" sz="1200" dirty="0" smtClean="0">
                <a:solidFill>
                  <a:srgbClr val="C4BD97"/>
                </a:solidFill>
                <a:cs typeface="Symbol" charset="2"/>
              </a:rPr>
              <a:t>in </a:t>
            </a:r>
            <a:r>
              <a:rPr lang="en-US" sz="1200" dirty="0" smtClean="0">
                <a:solidFill>
                  <a:srgbClr val="C4BD97"/>
                </a:solidFill>
                <a:cs typeface="Symbol" charset="2"/>
              </a:rPr>
              <a:t>1-2%</a:t>
            </a:r>
            <a:r>
              <a:rPr lang="en-US" sz="1200" dirty="0">
                <a:solidFill>
                  <a:srgbClr val="C4BD97"/>
                </a:solidFill>
              </a:rPr>
              <a:t>/√</a:t>
            </a:r>
            <a:r>
              <a:rPr lang="en-US" sz="1200" dirty="0" smtClean="0">
                <a:solidFill>
                  <a:srgbClr val="C4BD97"/>
                </a:solidFill>
              </a:rPr>
              <a:t>E range </a:t>
            </a:r>
            <a:endParaRPr lang="en-US" sz="1200" dirty="0" smtClean="0">
              <a:solidFill>
                <a:srgbClr val="C4BD97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2">
                  <a:lumMod val="90000"/>
                </a:schemeClr>
              </a:buClr>
              <a:buFont typeface="Wingdings" charset="2"/>
              <a:buChar char="§"/>
            </a:pPr>
            <a:r>
              <a:rPr lang="en-US" sz="1600" b="1" dirty="0">
                <a:solidFill>
                  <a:srgbClr val="FFFF00"/>
                </a:solidFill>
              </a:rPr>
              <a:t>LYSO(</a:t>
            </a:r>
            <a:r>
              <a:rPr lang="en-US" sz="1600" b="1" dirty="0" err="1">
                <a:solidFill>
                  <a:srgbClr val="FFFF00"/>
                </a:solidFill>
              </a:rPr>
              <a:t>Ce</a:t>
            </a:r>
            <a:r>
              <a:rPr lang="en-US" sz="1600" b="1" dirty="0">
                <a:solidFill>
                  <a:srgbClr val="FFFF00"/>
                </a:solidFill>
              </a:rPr>
              <a:t>)</a:t>
            </a:r>
            <a:r>
              <a:rPr lang="en-US" sz="1600" dirty="0"/>
              <a:t>: high LY, high </a:t>
            </a:r>
            <a:r>
              <a:rPr lang="en-US" sz="1600" dirty="0">
                <a:latin typeface="Symbol" charset="2"/>
                <a:cs typeface="Symbol" charset="2"/>
              </a:rPr>
              <a:t>r, </a:t>
            </a:r>
            <a:r>
              <a:rPr lang="en-US" sz="1600" dirty="0">
                <a:cs typeface="Symbol" charset="2"/>
              </a:rPr>
              <a:t>small </a:t>
            </a:r>
            <a:r>
              <a:rPr lang="en-US" sz="1600" i="1" dirty="0">
                <a:cs typeface="Symbol" charset="2"/>
              </a:rPr>
              <a:t>X</a:t>
            </a:r>
            <a:r>
              <a:rPr lang="en-US" sz="1600" baseline="-25000" dirty="0">
                <a:cs typeface="Symbol" charset="2"/>
              </a:rPr>
              <a:t>0</a:t>
            </a:r>
            <a:r>
              <a:rPr lang="en-US" sz="1600" dirty="0">
                <a:cs typeface="Symbol" charset="2"/>
              </a:rPr>
              <a:t> and small </a:t>
            </a:r>
            <a:r>
              <a:rPr lang="en-US" sz="1600" i="1" dirty="0">
                <a:cs typeface="Symbol" charset="2"/>
              </a:rPr>
              <a:t>R</a:t>
            </a:r>
            <a:r>
              <a:rPr lang="en-US" sz="1600" baseline="-25000" dirty="0">
                <a:cs typeface="Symbol" charset="2"/>
              </a:rPr>
              <a:t>M</a:t>
            </a:r>
            <a:r>
              <a:rPr lang="en-US" sz="1600" dirty="0">
                <a:cs typeface="Symbol" charset="2"/>
              </a:rPr>
              <a:t>, </a:t>
            </a:r>
            <a:r>
              <a:rPr lang="en-US" sz="1600" dirty="0">
                <a:solidFill>
                  <a:srgbClr val="FFFF00"/>
                </a:solidFill>
                <a:cs typeface="Symbol" charset="2"/>
              </a:rPr>
              <a:t>short </a:t>
            </a:r>
            <a:r>
              <a:rPr lang="en-US" sz="1600" dirty="0" err="1">
                <a:solidFill>
                  <a:srgbClr val="FFFF00"/>
                </a:solidFill>
                <a:latin typeface="Symbol" charset="2"/>
                <a:cs typeface="Symbol" charset="2"/>
              </a:rPr>
              <a:t>t</a:t>
            </a:r>
            <a:r>
              <a:rPr lang="en-US" sz="1600" baseline="-25000" dirty="0" err="1">
                <a:solidFill>
                  <a:srgbClr val="FFFF00"/>
                </a:solidFill>
                <a:cs typeface="Symbol" charset="2"/>
              </a:rPr>
              <a:t>decay</a:t>
            </a:r>
            <a:endParaRPr lang="en-US" sz="1600" baseline="-25000" dirty="0">
              <a:solidFill>
                <a:srgbClr val="FFFF00"/>
              </a:solidFill>
              <a:cs typeface="Symbol" charset="2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tx2">
                  <a:lumMod val="90000"/>
                </a:schemeClr>
              </a:buClr>
              <a:buFont typeface="Wingdings" charset="2"/>
              <a:buChar char="§"/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Symbol" charset="2"/>
                <a:cs typeface="Symbol" charset="2"/>
              </a:rPr>
              <a:t>s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(E)/E =1.1%/√E ⨁ 0.4%/E ⨁1.2%  </a:t>
            </a:r>
            <a:endParaRPr lang="en-US" sz="12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Clr>
                <a:schemeClr val="tx2">
                  <a:lumMod val="90000"/>
                </a:schemeClr>
              </a:buClr>
              <a:buNone/>
            </a:pPr>
            <a:endParaRPr lang="en-US" sz="1200" baseline="-25000" dirty="0">
              <a:solidFill>
                <a:schemeClr val="tx2">
                  <a:lumMod val="75000"/>
                </a:schemeClr>
              </a:solidFill>
              <a:cs typeface="Symbol" charset="2"/>
            </a:endParaRPr>
          </a:p>
        </p:txBody>
      </p:sp>
      <p:pic>
        <p:nvPicPr>
          <p:cNvPr id="9" name="Picture 8" descr="Schermata 2014-02-23 alle 16.05.05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00" y="632799"/>
            <a:ext cx="4767265" cy="240155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6450" y="2618169"/>
            <a:ext cx="4716175" cy="18850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6450" y="1380453"/>
            <a:ext cx="4716175" cy="188502"/>
          </a:xfrm>
          <a:prstGeom prst="rect">
            <a:avLst/>
          </a:prstGeom>
          <a:noFill/>
          <a:ln>
            <a:solidFill>
              <a:srgbClr val="F7964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A472CFA8-4BAC-ED4B-B1A1-3C94AC2947CA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7300" y="3045531"/>
            <a:ext cx="4866391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>
                  <a:lumMod val="90000"/>
                </a:schemeClr>
              </a:buClr>
            </a:pPr>
            <a:r>
              <a:rPr lang="en-US" sz="1600" b="1" dirty="0" smtClean="0">
                <a:solidFill>
                  <a:srgbClr val="FFFFFF"/>
                </a:solidFill>
              </a:rPr>
              <a:t>Granularity </a:t>
            </a:r>
            <a:r>
              <a:rPr lang="en-US" sz="1600" b="1" dirty="0" smtClean="0">
                <a:solidFill>
                  <a:srgbClr val="FFFFFF"/>
                </a:solidFill>
              </a:rPr>
              <a:t>≈</a:t>
            </a:r>
            <a:r>
              <a:rPr lang="en-US" sz="1600" b="1" i="1" dirty="0" smtClean="0">
                <a:solidFill>
                  <a:srgbClr val="FFFFFF"/>
                </a:solidFill>
              </a:rPr>
              <a:t>R</a:t>
            </a:r>
            <a:r>
              <a:rPr lang="en-US" sz="1600" b="1" baseline="-25000" dirty="0" smtClean="0">
                <a:solidFill>
                  <a:srgbClr val="FFFFFF"/>
                </a:solidFill>
              </a:rPr>
              <a:t>M</a:t>
            </a:r>
            <a:r>
              <a:rPr lang="en-US" sz="1600" b="1" dirty="0" smtClean="0">
                <a:solidFill>
                  <a:srgbClr val="FFFFFF"/>
                </a:solidFill>
              </a:rPr>
              <a:t> </a:t>
            </a:r>
            <a:r>
              <a:rPr lang="it-IT" sz="1600" dirty="0">
                <a:solidFill>
                  <a:srgbClr val="FFFFFF"/>
                </a:solidFill>
                <a:sym typeface="Symbol"/>
              </a:rPr>
              <a:t> </a:t>
            </a:r>
            <a:r>
              <a:rPr lang="it-IT" sz="1600" dirty="0" smtClean="0">
                <a:solidFill>
                  <a:srgbClr val="FFFFFF"/>
                </a:solidFill>
                <a:sym typeface="Symbol"/>
              </a:rPr>
              <a:t>2 </a:t>
            </a:r>
            <a:r>
              <a:rPr lang="it-IT" sz="1600" dirty="0" smtClean="0">
                <a:solidFill>
                  <a:srgbClr val="FFFFFF"/>
                </a:solidFill>
                <a:sym typeface="Symbol"/>
              </a:rPr>
              <a:t>cm</a:t>
            </a:r>
            <a:endParaRPr lang="en-US" sz="1600" b="1" dirty="0" smtClean="0">
              <a:solidFill>
                <a:srgbClr val="FFFFFF"/>
              </a:solidFill>
            </a:endParaRPr>
          </a:p>
          <a:p>
            <a:pPr marL="285750" indent="-285750">
              <a:spcAft>
                <a:spcPts val="600"/>
              </a:spcAft>
              <a:buClr>
                <a:schemeClr val="tx2">
                  <a:lumMod val="90000"/>
                </a:schemeClr>
              </a:buClr>
              <a:buFont typeface="Wingdings" charset="2"/>
              <a:buChar char="§"/>
            </a:pPr>
            <a:r>
              <a:rPr lang="en-US" sz="1400" dirty="0" err="1" smtClean="0">
                <a:solidFill>
                  <a:srgbClr val="FFFFFF"/>
                </a:solidFill>
                <a:latin typeface="Symbol" charset="2"/>
                <a:cs typeface="Symbol" charset="2"/>
              </a:rPr>
              <a:t>s</a:t>
            </a:r>
            <a:r>
              <a:rPr lang="en-US" sz="1400" baseline="-25000" dirty="0" err="1" smtClean="0">
                <a:solidFill>
                  <a:srgbClr val="FFFFFF"/>
                </a:solidFill>
              </a:rPr>
              <a:t>point</a:t>
            </a:r>
            <a:r>
              <a:rPr lang="en-US" sz="1400" dirty="0" smtClean="0">
                <a:solidFill>
                  <a:srgbClr val="FFFFFF"/>
                </a:solidFill>
              </a:rPr>
              <a:t>=6 mm </a:t>
            </a:r>
            <a:r>
              <a:rPr lang="it-IT" sz="1400" dirty="0" smtClean="0">
                <a:solidFill>
                  <a:srgbClr val="FFFFFF"/>
                </a:solidFill>
                <a:sym typeface="Symbol"/>
              </a:rPr>
              <a:t> 1 </a:t>
            </a:r>
            <a:r>
              <a:rPr lang="it-IT" sz="1400" dirty="0" err="1" smtClean="0">
                <a:solidFill>
                  <a:srgbClr val="FFFFFF"/>
                </a:solidFill>
                <a:sym typeface="Symbol"/>
              </a:rPr>
              <a:t>mrad</a:t>
            </a:r>
            <a:r>
              <a:rPr lang="it-IT" sz="1400" dirty="0" smtClean="0">
                <a:solidFill>
                  <a:srgbClr val="FFFFFF"/>
                </a:solidFill>
                <a:sym typeface="Symbol"/>
              </a:rPr>
              <a:t> </a:t>
            </a:r>
            <a:r>
              <a:rPr lang="it-IT" sz="1400" dirty="0" err="1" smtClean="0">
                <a:solidFill>
                  <a:srgbClr val="FFFFFF"/>
                </a:solidFill>
                <a:sym typeface="Symbol"/>
              </a:rPr>
              <a:t>at</a:t>
            </a:r>
            <a:r>
              <a:rPr lang="it-IT" sz="1400" dirty="0" smtClean="0">
                <a:solidFill>
                  <a:srgbClr val="FFFFFF"/>
                </a:solidFill>
                <a:sym typeface="Symbol"/>
              </a:rPr>
              <a:t> </a:t>
            </a:r>
            <a:r>
              <a:rPr lang="en-US" sz="1400" dirty="0" smtClean="0">
                <a:solidFill>
                  <a:srgbClr val="FFFFFF"/>
                </a:solidFill>
              </a:rPr>
              <a:t>6 m </a:t>
            </a:r>
            <a:r>
              <a:rPr lang="en-US" sz="1400" b="1" dirty="0" smtClean="0">
                <a:solidFill>
                  <a:srgbClr val="FFFFFF"/>
                </a:solidFill>
              </a:rPr>
              <a:t>distance </a:t>
            </a:r>
            <a:r>
              <a:rPr lang="en-US" sz="1400" dirty="0" smtClean="0">
                <a:solidFill>
                  <a:srgbClr val="FFFFFF"/>
                </a:solidFill>
              </a:rPr>
              <a:t>(</a:t>
            </a:r>
            <a:r>
              <a:rPr lang="it-IT" sz="1400" dirty="0" err="1" smtClean="0">
                <a:solidFill>
                  <a:srgbClr val="FFFFFF"/>
                </a:solidFill>
                <a:sym typeface="Symbol"/>
              </a:rPr>
              <a:t>too</a:t>
            </a:r>
            <a:r>
              <a:rPr lang="it-IT" sz="1400" dirty="0" smtClean="0">
                <a:solidFill>
                  <a:srgbClr val="FFFFFF"/>
                </a:solidFill>
                <a:sym typeface="Symbol"/>
              </a:rPr>
              <a:t> </a:t>
            </a:r>
            <a:r>
              <a:rPr lang="it-IT" sz="1400" dirty="0" err="1" smtClean="0">
                <a:solidFill>
                  <a:srgbClr val="FFFFFF"/>
                </a:solidFill>
                <a:sym typeface="Symbol"/>
              </a:rPr>
              <a:t>much</a:t>
            </a:r>
            <a:r>
              <a:rPr lang="it-IT" sz="1400" dirty="0" smtClean="0">
                <a:solidFill>
                  <a:srgbClr val="FFFFFF"/>
                </a:solidFill>
                <a:sym typeface="Symbol"/>
              </a:rPr>
              <a:t>!)</a:t>
            </a:r>
            <a:endParaRPr lang="it-IT" sz="1400" dirty="0">
              <a:solidFill>
                <a:srgbClr val="FFFFFF"/>
              </a:solidFill>
              <a:sym typeface="Symbol"/>
            </a:endParaRPr>
          </a:p>
          <a:p>
            <a:pPr>
              <a:buClr>
                <a:schemeClr val="tx2">
                  <a:lumMod val="90000"/>
                </a:schemeClr>
              </a:buClr>
            </a:pPr>
            <a:r>
              <a:rPr lang="is-IS" sz="1400" dirty="0" smtClean="0">
                <a:solidFill>
                  <a:srgbClr val="FFFF00"/>
                </a:solidFill>
                <a:sym typeface="Symbol"/>
              </a:rPr>
              <a:t>But w</a:t>
            </a:r>
            <a:r>
              <a:rPr lang="is-IS" sz="1400" dirty="0" smtClean="0">
                <a:solidFill>
                  <a:srgbClr val="FFFF00"/>
                </a:solidFill>
                <a:sym typeface="Symbol"/>
              </a:rPr>
              <a:t>e </a:t>
            </a:r>
            <a:r>
              <a:rPr lang="is-IS" sz="1400" dirty="0" smtClean="0">
                <a:solidFill>
                  <a:srgbClr val="FFFF00"/>
                </a:solidFill>
                <a:sym typeface="Symbol"/>
              </a:rPr>
              <a:t>have </a:t>
            </a:r>
            <a:r>
              <a:rPr lang="is-IS" sz="1400" b="1" dirty="0" smtClean="0">
                <a:solidFill>
                  <a:srgbClr val="FFFF00"/>
                </a:solidFill>
                <a:sym typeface="Symbol"/>
              </a:rPr>
              <a:t>clusters</a:t>
            </a:r>
            <a:r>
              <a:rPr lang="is-IS" sz="1400" dirty="0">
                <a:solidFill>
                  <a:srgbClr val="FFFF00"/>
                </a:solidFill>
                <a:sym typeface="Symbol"/>
              </a:rPr>
              <a:t>:</a:t>
            </a:r>
            <a:endParaRPr lang="is-IS" sz="1400" dirty="0" smtClean="0">
              <a:solidFill>
                <a:srgbClr val="FFFF00"/>
              </a:solidFill>
              <a:sym typeface="Symbol"/>
            </a:endParaRPr>
          </a:p>
          <a:p>
            <a:pPr marL="285750" indent="-285750">
              <a:buClr>
                <a:schemeClr val="tx2">
                  <a:lumMod val="90000"/>
                </a:schemeClr>
              </a:buClr>
              <a:buFont typeface="Wingdings" charset="2"/>
              <a:buChar char="§"/>
            </a:pPr>
            <a:r>
              <a:rPr lang="is-IS" sz="1400" dirty="0" smtClean="0">
                <a:sym typeface="Symbol"/>
              </a:rPr>
              <a:t>Center of gravity should have a better resolution</a:t>
            </a:r>
          </a:p>
          <a:p>
            <a:pPr marL="285750" indent="-285750">
              <a:buClr>
                <a:schemeClr val="tx2">
                  <a:lumMod val="90000"/>
                </a:schemeClr>
              </a:buClr>
              <a:buFont typeface="Wingdings" charset="2"/>
              <a:buChar char="§"/>
            </a:pPr>
            <a:r>
              <a:rPr lang="is-IS" sz="1400" dirty="0">
                <a:sym typeface="Symbol"/>
              </a:rPr>
              <a:t>M</a:t>
            </a:r>
            <a:r>
              <a:rPr lang="is-IS" sz="1400" dirty="0" smtClean="0">
                <a:sym typeface="Symbol"/>
              </a:rPr>
              <a:t>ost of the energy will be in a single crystal, pulling the </a:t>
            </a:r>
            <a:r>
              <a:rPr lang="is-IS" sz="1400" b="1" dirty="0" smtClean="0">
                <a:sym typeface="Symbol"/>
              </a:rPr>
              <a:t>cog</a:t>
            </a:r>
            <a:r>
              <a:rPr lang="is-IS" sz="1400" dirty="0" smtClean="0">
                <a:sym typeface="Symbol"/>
              </a:rPr>
              <a:t> towards the center of the most energetic one)</a:t>
            </a:r>
            <a:endParaRPr lang="en-US" sz="1400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50000" t="3709" r="1764" b="5045"/>
          <a:stretch/>
        </p:blipFill>
        <p:spPr>
          <a:xfrm>
            <a:off x="103655" y="4798846"/>
            <a:ext cx="1161486" cy="9881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66160" y="5041910"/>
            <a:ext cx="3396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79646"/>
                </a:solidFill>
              </a:rPr>
              <a:t>Results with a Geant4 “photon gun”</a:t>
            </a:r>
            <a:r>
              <a:rPr lang="en-US" sz="1400" dirty="0" smtClean="0">
                <a:solidFill>
                  <a:srgbClr val="F79646"/>
                </a:solidFill>
              </a:rPr>
              <a:t>,</a:t>
            </a:r>
          </a:p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tx2">
                    <a:lumMod val="75000"/>
                  </a:schemeClr>
                </a:solidFill>
                <a:latin typeface="Symbol" charset="2"/>
                <a:cs typeface="Symbol" charset="2"/>
              </a:rPr>
              <a:t>s</a:t>
            </a:r>
            <a:r>
              <a:rPr lang="en-US" sz="1400" baseline="-25000" dirty="0" err="1" smtClean="0">
                <a:solidFill>
                  <a:schemeClr val="tx2">
                    <a:lumMod val="75000"/>
                  </a:schemeClr>
                </a:solidFill>
              </a:rPr>
              <a:t>cluster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up 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to 3.3 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mm + systematic shift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865"/>
          <a:stretch/>
        </p:blipFill>
        <p:spPr>
          <a:xfrm>
            <a:off x="4238254" y="4489049"/>
            <a:ext cx="1659704" cy="13238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7212" y="4563798"/>
            <a:ext cx="79509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>
                <a:solidFill>
                  <a:schemeClr val="accent6"/>
                </a:solidFill>
              </a:rPr>
              <a:t>E</a:t>
            </a:r>
            <a:r>
              <a:rPr lang="en-US" sz="1000" dirty="0">
                <a:solidFill>
                  <a:schemeClr val="accent6"/>
                </a:solidFill>
              </a:rPr>
              <a:t>=500 MeV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81945" y="3800528"/>
            <a:ext cx="2500234" cy="8925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LYSO would be </a:t>
            </a:r>
            <a:r>
              <a:rPr lang="en-US" sz="1600" b="1" dirty="0" smtClean="0"/>
              <a:t>faster</a:t>
            </a:r>
            <a:r>
              <a:rPr lang="en-US" sz="1600" dirty="0" smtClean="0"/>
              <a:t> and with </a:t>
            </a:r>
            <a:r>
              <a:rPr lang="en-US" sz="1600" b="1" dirty="0" smtClean="0"/>
              <a:t>higher light yield 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		but</a:t>
            </a:r>
            <a:r>
              <a:rPr lang="is-IS" sz="2000" b="1" dirty="0" smtClean="0">
                <a:solidFill>
                  <a:srgbClr val="FFFF00"/>
                </a:solidFill>
              </a:rPr>
              <a:t>…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83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03408"/>
            <a:ext cx="8229600" cy="706567"/>
          </a:xfrm>
        </p:spPr>
        <p:txBody>
          <a:bodyPr/>
          <a:lstStyle/>
          <a:p>
            <a:r>
              <a:rPr lang="en-US" dirty="0" smtClean="0"/>
              <a:t>We’ve got BGO crystals</a:t>
            </a:r>
            <a:r>
              <a:rPr lang="is-I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217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L3 BGO crystals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FFA315A9-49B5-FE48-939C-B27D5AAA1BEA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866" y="1045419"/>
            <a:ext cx="3877949" cy="27494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478" y="1046183"/>
            <a:ext cx="3536114" cy="276474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98478" y="4282081"/>
            <a:ext cx="78589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Font typeface="Wingdings" charset="2"/>
              <a:buChar char="§"/>
            </a:pPr>
            <a:r>
              <a:rPr lang="it-IT" dirty="0" smtClean="0">
                <a:solidFill>
                  <a:srgbClr val="FFFFFF"/>
                </a:solidFill>
              </a:rPr>
              <a:t>140 BGO </a:t>
            </a:r>
            <a:r>
              <a:rPr lang="it-IT" dirty="0" err="1" smtClean="0">
                <a:solidFill>
                  <a:srgbClr val="C4BD97"/>
                </a:solidFill>
              </a:rPr>
              <a:t>crystals</a:t>
            </a:r>
            <a:r>
              <a:rPr lang="it-IT" dirty="0" smtClean="0">
                <a:solidFill>
                  <a:srgbClr val="C4BD97"/>
                </a:solidFill>
              </a:rPr>
              <a:t> from </a:t>
            </a:r>
            <a:r>
              <a:rPr lang="it-IT" dirty="0" err="1" smtClean="0">
                <a:solidFill>
                  <a:srgbClr val="C4BD97"/>
                </a:solidFill>
              </a:rPr>
              <a:t>former</a:t>
            </a:r>
            <a:r>
              <a:rPr lang="it-IT" dirty="0" smtClean="0">
                <a:solidFill>
                  <a:srgbClr val="C4BD97"/>
                </a:solidFill>
              </a:rPr>
              <a:t> L3 </a:t>
            </a:r>
            <a:r>
              <a:rPr lang="it-IT" dirty="0" err="1" smtClean="0">
                <a:solidFill>
                  <a:srgbClr val="C4BD97"/>
                </a:solidFill>
              </a:rPr>
              <a:t>electromagnetic</a:t>
            </a:r>
            <a:r>
              <a:rPr lang="it-IT" dirty="0" smtClean="0">
                <a:solidFill>
                  <a:srgbClr val="C4BD97"/>
                </a:solidFill>
              </a:rPr>
              <a:t> </a:t>
            </a:r>
            <a:r>
              <a:rPr lang="it-IT" dirty="0" err="1" smtClean="0">
                <a:solidFill>
                  <a:srgbClr val="C4BD97"/>
                </a:solidFill>
              </a:rPr>
              <a:t>calorimeter</a:t>
            </a:r>
            <a:endParaRPr lang="it-IT" dirty="0" smtClean="0">
              <a:solidFill>
                <a:srgbClr val="C4BD97"/>
              </a:solidFill>
            </a:endParaRPr>
          </a:p>
          <a:p>
            <a:pPr marL="285750" indent="-285750">
              <a:buClr>
                <a:schemeClr val="tx1"/>
              </a:buClr>
              <a:buFont typeface="Wingdings" charset="2"/>
              <a:buChar char="§"/>
            </a:pPr>
            <a:r>
              <a:rPr lang="it-IT" dirty="0" err="1" smtClean="0">
                <a:solidFill>
                  <a:srgbClr val="C4BD97"/>
                </a:solidFill>
                <a:sym typeface="Symbol"/>
              </a:rPr>
              <a:t>Asked</a:t>
            </a:r>
            <a:r>
              <a:rPr lang="it-IT" dirty="0" smtClean="0">
                <a:solidFill>
                  <a:srgbClr val="C4BD97"/>
                </a:solidFill>
                <a:sym typeface="Symbol"/>
              </a:rPr>
              <a:t> </a:t>
            </a:r>
            <a:r>
              <a:rPr lang="it-IT" b="1" dirty="0" smtClean="0">
                <a:solidFill>
                  <a:srgbClr val="FFFFFF"/>
                </a:solidFill>
                <a:sym typeface="Symbol"/>
              </a:rPr>
              <a:t>500 more </a:t>
            </a:r>
            <a:r>
              <a:rPr lang="it-IT" dirty="0" smtClean="0">
                <a:solidFill>
                  <a:srgbClr val="C4BD97"/>
                </a:solidFill>
                <a:sym typeface="Symbol"/>
              </a:rPr>
              <a:t>to the L3 </a:t>
            </a:r>
            <a:r>
              <a:rPr lang="it-IT" dirty="0" err="1" smtClean="0">
                <a:solidFill>
                  <a:srgbClr val="C4BD97"/>
                </a:solidFill>
                <a:sym typeface="Symbol"/>
              </a:rPr>
              <a:t>collaboration</a:t>
            </a:r>
            <a:endParaRPr lang="it-IT" dirty="0" smtClean="0">
              <a:solidFill>
                <a:srgbClr val="C4BD97"/>
              </a:solidFill>
              <a:sym typeface="Symbol"/>
            </a:endParaRPr>
          </a:p>
          <a:p>
            <a:pPr marL="285750" indent="-285750">
              <a:buClr>
                <a:schemeClr val="tx1"/>
              </a:buClr>
              <a:buFont typeface="Wingdings" charset="2"/>
              <a:buChar char="§"/>
            </a:pPr>
            <a:r>
              <a:rPr lang="it-IT" dirty="0" err="1" smtClean="0">
                <a:solidFill>
                  <a:srgbClr val="C4BD97"/>
                </a:solidFill>
                <a:sym typeface="Symbol"/>
              </a:rPr>
              <a:t>Cut</a:t>
            </a:r>
            <a:r>
              <a:rPr lang="it-IT" dirty="0" smtClean="0">
                <a:solidFill>
                  <a:srgbClr val="C4BD97"/>
                </a:solidFill>
                <a:sym typeface="Symbol"/>
              </a:rPr>
              <a:t> from </a:t>
            </a:r>
            <a:r>
              <a:rPr lang="it-IT" dirty="0" err="1" smtClean="0">
                <a:solidFill>
                  <a:srgbClr val="C4BD97"/>
                </a:solidFill>
                <a:sym typeface="Symbol"/>
              </a:rPr>
              <a:t>trapezoidal</a:t>
            </a:r>
            <a:r>
              <a:rPr lang="it-IT" dirty="0" smtClean="0">
                <a:solidFill>
                  <a:srgbClr val="C4BD97"/>
                </a:solidFill>
                <a:sym typeface="Symbol"/>
              </a:rPr>
              <a:t> </a:t>
            </a:r>
            <a:r>
              <a:rPr lang="it-IT" dirty="0" err="1" smtClean="0">
                <a:solidFill>
                  <a:srgbClr val="C4BD97"/>
                </a:solidFill>
                <a:sym typeface="Symbol"/>
              </a:rPr>
              <a:t>prism</a:t>
            </a:r>
            <a:r>
              <a:rPr lang="it-IT" dirty="0" smtClean="0">
                <a:solidFill>
                  <a:srgbClr val="C4BD97"/>
                </a:solidFill>
                <a:sym typeface="Symbol"/>
              </a:rPr>
              <a:t> </a:t>
            </a:r>
            <a:r>
              <a:rPr lang="it-IT" dirty="0" err="1" smtClean="0">
                <a:solidFill>
                  <a:srgbClr val="C4BD97"/>
                </a:solidFill>
                <a:sym typeface="Symbol"/>
              </a:rPr>
              <a:t>shape</a:t>
            </a:r>
            <a:r>
              <a:rPr lang="it-IT" dirty="0" smtClean="0">
                <a:solidFill>
                  <a:srgbClr val="C4BD97"/>
                </a:solidFill>
                <a:sym typeface="Symbol"/>
              </a:rPr>
              <a:t> to </a:t>
            </a:r>
            <a:r>
              <a:rPr lang="it-IT" dirty="0" err="1" smtClean="0">
                <a:solidFill>
                  <a:srgbClr val="C4BD97"/>
                </a:solidFill>
                <a:sym typeface="Symbol"/>
              </a:rPr>
              <a:t>square</a:t>
            </a:r>
            <a:r>
              <a:rPr lang="it-IT" dirty="0" smtClean="0">
                <a:solidFill>
                  <a:srgbClr val="C4BD97"/>
                </a:solidFill>
                <a:sym typeface="Symbol"/>
              </a:rPr>
              <a:t> </a:t>
            </a:r>
            <a:r>
              <a:rPr lang="it-IT" dirty="0" err="1" smtClean="0">
                <a:solidFill>
                  <a:srgbClr val="C4BD97"/>
                </a:solidFill>
                <a:sym typeface="Symbol"/>
              </a:rPr>
              <a:t>section</a:t>
            </a:r>
            <a:r>
              <a:rPr lang="it-IT" dirty="0" smtClean="0">
                <a:solidFill>
                  <a:srgbClr val="C4BD97"/>
                </a:solidFill>
                <a:sym typeface="Symbol"/>
              </a:rPr>
              <a:t> </a:t>
            </a:r>
            <a:r>
              <a:rPr lang="it-IT" b="1" dirty="0" smtClean="0">
                <a:sym typeface="Symbol"/>
              </a:rPr>
              <a:t>20×20 mm</a:t>
            </a:r>
            <a:r>
              <a:rPr lang="it-IT" b="1" baseline="30000" dirty="0" smtClean="0">
                <a:sym typeface="Symbol"/>
              </a:rPr>
              <a:t>2</a:t>
            </a:r>
            <a:r>
              <a:rPr lang="it-IT" dirty="0" smtClean="0">
                <a:sym typeface="Symbol"/>
              </a:rPr>
              <a:t>, </a:t>
            </a:r>
            <a:r>
              <a:rPr lang="it-IT" b="1" dirty="0" smtClean="0">
                <a:sym typeface="Symbol"/>
              </a:rPr>
              <a:t>220 mm </a:t>
            </a:r>
            <a:r>
              <a:rPr lang="it-IT" dirty="0" smtClean="0">
                <a:sym typeface="Symbol"/>
              </a:rPr>
              <a:t>long</a:t>
            </a:r>
            <a:endParaRPr lang="en-US" baseline="30000" dirty="0"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3145910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Beam-test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40A3CA33-E29A-BA4A-9536-A59504B7E1AB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17639"/>
          <a:stretch/>
        </p:blipFill>
        <p:spPr>
          <a:xfrm>
            <a:off x="2441325" y="1418487"/>
            <a:ext cx="6245475" cy="2050194"/>
          </a:xfrm>
          <a:prstGeom prst="rect">
            <a:avLst/>
          </a:prstGeom>
        </p:spPr>
      </p:pic>
      <p:pic>
        <p:nvPicPr>
          <p:cNvPr id="6" name="Picture 5" descr="2015-05-29 13.31.2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54" t="4689" r="30776"/>
          <a:stretch/>
        </p:blipFill>
        <p:spPr>
          <a:xfrm>
            <a:off x="273913" y="2443584"/>
            <a:ext cx="1653938" cy="1551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creenshot 2015-06-04 14.55.4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067" y="4078729"/>
            <a:ext cx="1653939" cy="1728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t="-5057" r="-2170" b="1"/>
          <a:stretch/>
        </p:blipFill>
        <p:spPr>
          <a:xfrm>
            <a:off x="4014616" y="4082087"/>
            <a:ext cx="4780479" cy="173060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2037630" y="3629120"/>
            <a:ext cx="1950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3×3 BGO matrix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928729" y="3629120"/>
            <a:ext cx="49670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2.3%</a:t>
            </a:r>
            <a:r>
              <a:rPr lang="en-US" dirty="0"/>
              <a:t>/√</a:t>
            </a:r>
            <a:r>
              <a:rPr lang="en-US" i="1" dirty="0"/>
              <a:t>E</a:t>
            </a:r>
            <a:r>
              <a:rPr lang="en-US" dirty="0"/>
              <a:t> already achieved without </a:t>
            </a:r>
            <a:r>
              <a:rPr lang="en-US" dirty="0" smtClean="0"/>
              <a:t>inter-calibration</a:t>
            </a:r>
            <a:endParaRPr lang="en-US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20912" y="706567"/>
            <a:ext cx="28736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1600" dirty="0" smtClean="0"/>
              <a:t>First tests of diamond target and crystal calorimeter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600" dirty="0" smtClean="0"/>
              <a:t>DAQ based on 1 GS/s digitizer (DRS-4)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/>
          <a:srcRect t="1049"/>
          <a:stretch/>
        </p:blipFill>
        <p:spPr>
          <a:xfrm>
            <a:off x="2006611" y="4078729"/>
            <a:ext cx="1918288" cy="1728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3797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Small angle calorimeter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719156"/>
            <a:ext cx="8229600" cy="144576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Clr>
                <a:schemeClr val="tx2">
                  <a:lumMod val="90000"/>
                </a:schemeClr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FFFFFF"/>
                </a:solidFill>
                <a:latin typeface="+mn-lt"/>
                <a:cs typeface="+mn-cs"/>
              </a:rPr>
              <a:t>BGO calorimeter cannot tolerate the Bremsstrahlung rate in the very central crystals  </a:t>
            </a:r>
            <a:endParaRPr lang="en-US" sz="1600" dirty="0">
              <a:solidFill>
                <a:srgbClr val="FFFFFF"/>
              </a:solidFill>
              <a:latin typeface="+mn-lt"/>
              <a:cs typeface="+mn-cs"/>
            </a:endParaRPr>
          </a:p>
          <a:p>
            <a:pPr lvl="1">
              <a:lnSpc>
                <a:spcPct val="80000"/>
              </a:lnSpc>
              <a:buClr>
                <a:schemeClr val="tx2">
                  <a:lumMod val="90000"/>
                </a:schemeClr>
              </a:buClr>
              <a:buFont typeface="Wingdings" charset="2"/>
              <a:buChar char="§"/>
            </a:pPr>
            <a:r>
              <a:rPr lang="en-US" sz="1600" dirty="0">
                <a:solidFill>
                  <a:srgbClr val="FFFFFF"/>
                </a:solidFill>
                <a:latin typeface="+mn-lt"/>
                <a:cs typeface="+mn-cs"/>
              </a:rPr>
              <a:t>Inner hole </a:t>
            </a:r>
            <a:r>
              <a:rPr lang="en-US" sz="1600" dirty="0" smtClean="0">
                <a:solidFill>
                  <a:srgbClr val="FFFFFF"/>
                </a:solidFill>
                <a:latin typeface="+mn-lt"/>
                <a:cs typeface="+mn-cs"/>
              </a:rPr>
              <a:t>5×5 crystals </a:t>
            </a:r>
            <a:endParaRPr lang="en-US" sz="1600" dirty="0">
              <a:solidFill>
                <a:srgbClr val="FFFFFF"/>
              </a:solidFill>
              <a:latin typeface="+mn-lt"/>
              <a:cs typeface="+mn-cs"/>
            </a:endParaRPr>
          </a:p>
          <a:p>
            <a:pPr>
              <a:lnSpc>
                <a:spcPct val="80000"/>
              </a:lnSpc>
              <a:buClr>
                <a:schemeClr val="tx2">
                  <a:lumMod val="90000"/>
                </a:schemeClr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FFFFFF"/>
                </a:solidFill>
                <a:latin typeface="+mn-lt"/>
                <a:cs typeface="+mn-cs"/>
              </a:rPr>
              <a:t>Small angle calorimeter </a:t>
            </a:r>
            <a:r>
              <a:rPr lang="en-US" sz="1600" dirty="0" smtClean="0">
                <a:solidFill>
                  <a:srgbClr val="FFFFFF"/>
                </a:solidFill>
                <a:latin typeface="+mn-lt"/>
                <a:cs typeface="+mn-cs"/>
              </a:rPr>
              <a:t>designed </a:t>
            </a:r>
            <a:r>
              <a:rPr lang="en-US" sz="1600" dirty="0" smtClean="0">
                <a:solidFill>
                  <a:srgbClr val="FFFFFF"/>
                </a:solidFill>
                <a:latin typeface="+mn-lt"/>
                <a:cs typeface="+mn-cs"/>
              </a:rPr>
              <a:t>to tolerate a rate of the order of 10 clusters (40 ns </a:t>
            </a:r>
            <a:r>
              <a:rPr lang="en-US" sz="1600" dirty="0" smtClean="0">
                <a:solidFill>
                  <a:srgbClr val="FFFFFF"/>
                </a:solidFill>
              </a:rPr>
              <a:t>pulses</a:t>
            </a:r>
            <a:r>
              <a:rPr lang="en-US" sz="1600" dirty="0" smtClean="0">
                <a:solidFill>
                  <a:srgbClr val="FFFFFF"/>
                </a:solidFill>
                <a:latin typeface="+mn-lt"/>
                <a:cs typeface="+mn-cs"/>
              </a:rPr>
              <a:t>)</a:t>
            </a:r>
            <a:endParaRPr lang="en-US" sz="1600" dirty="0">
              <a:solidFill>
                <a:srgbClr val="FFFFFF"/>
              </a:solidFill>
              <a:latin typeface="+mn-lt"/>
              <a:cs typeface="+mn-cs"/>
            </a:endParaRPr>
          </a:p>
          <a:p>
            <a:pPr>
              <a:lnSpc>
                <a:spcPct val="80000"/>
              </a:lnSpc>
              <a:buClr>
                <a:schemeClr val="tx2">
                  <a:lumMod val="90000"/>
                </a:schemeClr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FFFFFF"/>
                </a:solidFill>
                <a:latin typeface="+mn-lt"/>
                <a:cs typeface="+mn-cs"/>
              </a:rPr>
              <a:t>The only fast enough inorganic crystal is BaF</a:t>
            </a:r>
            <a:r>
              <a:rPr lang="en-US" sz="1600" baseline="-25000" dirty="0" smtClean="0">
                <a:solidFill>
                  <a:srgbClr val="FFFFFF"/>
                </a:solidFill>
                <a:latin typeface="+mn-lt"/>
                <a:cs typeface="+mn-cs"/>
              </a:rPr>
              <a:t>2</a:t>
            </a:r>
            <a:r>
              <a:rPr lang="en-US" sz="1600" dirty="0" smtClean="0">
                <a:solidFill>
                  <a:srgbClr val="FFFFFF"/>
                </a:solidFill>
                <a:latin typeface="+mn-lt"/>
                <a:cs typeface="+mn-cs"/>
              </a:rPr>
              <a:t> with a fast PMT readout</a:t>
            </a:r>
          </a:p>
          <a:p>
            <a:pPr>
              <a:lnSpc>
                <a:spcPct val="80000"/>
              </a:lnSpc>
              <a:buClr>
                <a:schemeClr val="tx2">
                  <a:lumMod val="90000"/>
                </a:schemeClr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FFFFFF"/>
                </a:solidFill>
                <a:latin typeface="+mn-lt"/>
                <a:cs typeface="+mn-cs"/>
              </a:rPr>
              <a:t>A possible alternative: Cherenkov detector</a:t>
            </a:r>
            <a:endParaRPr lang="en-US" sz="1600" dirty="0">
              <a:solidFill>
                <a:srgbClr val="FFFFFF"/>
              </a:solidFill>
              <a:latin typeface="+mn-lt"/>
              <a:cs typeface="+mn-cs"/>
            </a:endParaRP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315A9-49B5-FE48-939C-B27D5AAA1BEA}" type="slidenum">
              <a:rPr lang="en-US" smtClean="0"/>
              <a:t>34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64925"/>
            <a:ext cx="4692318" cy="32628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3648" y="2164925"/>
            <a:ext cx="495977" cy="1250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7001" y="2164925"/>
            <a:ext cx="3369345" cy="32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90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</a:t>
            </a:r>
            <a:r>
              <a:rPr lang="en-US" dirty="0" smtClean="0"/>
              <a:t>acuum vessel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619330" y="1099372"/>
            <a:ext cx="3027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6"/>
                </a:solidFill>
              </a:rPr>
              <a:t>Al 2219 T851 or AL6082 T6</a:t>
            </a:r>
          </a:p>
          <a:p>
            <a:r>
              <a:rPr lang="en-US" sz="1200" b="1" dirty="0" smtClean="0">
                <a:solidFill>
                  <a:schemeClr val="accent6"/>
                </a:solidFill>
              </a:rPr>
              <a:t>2 mm side walls </a:t>
            </a:r>
          </a:p>
          <a:p>
            <a:r>
              <a:rPr lang="en-US" sz="1200" dirty="0" smtClean="0">
                <a:solidFill>
                  <a:schemeClr val="accent6"/>
                </a:solidFill>
              </a:rPr>
              <a:t>4 mm ribs</a:t>
            </a:r>
            <a:endParaRPr lang="en-US" sz="1200" dirty="0">
              <a:solidFill>
                <a:schemeClr val="accent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927" y="4208204"/>
            <a:ext cx="8684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Different possibilities under study to minimize the material thickness, i.e. increase acceptance (given the magnet gap) for the vessel, with the following requirements: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200" dirty="0" smtClean="0">
                <a:solidFill>
                  <a:srgbClr val="FFFFFF"/>
                </a:solidFill>
              </a:rPr>
              <a:t>Hold the vacuum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200" dirty="0" smtClean="0">
                <a:solidFill>
                  <a:srgbClr val="FFFFFF"/>
                </a:solidFill>
              </a:rPr>
              <a:t>Host the scintillating bars for positron veto detectors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200" dirty="0" smtClean="0">
                <a:solidFill>
                  <a:srgbClr val="FFFFFF"/>
                </a:solidFill>
              </a:rPr>
              <a:t>Interface to target box (upstream) and straight section before calorimeter (downstream)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A472CFA8-4BAC-ED4B-B1A1-3C94AC2947CA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619330" y="1814841"/>
            <a:ext cx="4517271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FFFFFF"/>
                </a:solidFill>
              </a:rPr>
              <a:t>Vacuum mandatory for </a:t>
            </a:r>
            <a:r>
              <a:rPr lang="en-US" sz="1600" b="1" dirty="0" smtClean="0">
                <a:solidFill>
                  <a:srgbClr val="FFFFFF"/>
                </a:solidFill>
              </a:rPr>
              <a:t>three purposes</a:t>
            </a:r>
            <a:r>
              <a:rPr lang="en-US" sz="1600" dirty="0" smtClean="0">
                <a:solidFill>
                  <a:srgbClr val="FFFFFF"/>
                </a:solidFill>
              </a:rPr>
              <a:t>:</a:t>
            </a:r>
            <a:endParaRPr lang="en-US" sz="1000" dirty="0" smtClean="0">
              <a:solidFill>
                <a:srgbClr val="FFFFFF"/>
              </a:solidFill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 dirty="0">
                <a:solidFill>
                  <a:srgbClr val="FFFFFF"/>
                </a:solidFill>
              </a:rPr>
              <a:t>N</a:t>
            </a:r>
            <a:r>
              <a:rPr lang="en-US" sz="1600" dirty="0" smtClean="0">
                <a:solidFill>
                  <a:srgbClr val="FFFFFF"/>
                </a:solidFill>
              </a:rPr>
              <a:t>ot to spoil </a:t>
            </a:r>
            <a:r>
              <a:rPr lang="en-US" sz="1600" b="1" dirty="0" smtClean="0">
                <a:solidFill>
                  <a:srgbClr val="FFFF00"/>
                </a:solidFill>
              </a:rPr>
              <a:t>beam quality </a:t>
            </a:r>
            <a:r>
              <a:rPr lang="en-US" sz="1600" dirty="0" smtClean="0">
                <a:solidFill>
                  <a:srgbClr val="FFFFFF"/>
                </a:solidFill>
              </a:rPr>
              <a:t>before hitting the target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 dirty="0" smtClean="0">
                <a:solidFill>
                  <a:srgbClr val="FFFFFF"/>
                </a:solidFill>
              </a:rPr>
              <a:t>To minimize </a:t>
            </a:r>
            <a:r>
              <a:rPr lang="en-US" sz="1600" b="1" dirty="0" smtClean="0">
                <a:solidFill>
                  <a:srgbClr val="FFFF00"/>
                </a:solidFill>
              </a:rPr>
              <a:t>photon interactions </a:t>
            </a:r>
            <a:r>
              <a:rPr lang="en-US" sz="1600" dirty="0" smtClean="0">
                <a:solidFill>
                  <a:srgbClr val="FFFFFF"/>
                </a:solidFill>
              </a:rPr>
              <a:t>before reaching the calorimeter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 dirty="0" smtClean="0">
                <a:solidFill>
                  <a:srgbClr val="FFFFFF"/>
                </a:solidFill>
              </a:rPr>
              <a:t>To minimize </a:t>
            </a:r>
            <a:r>
              <a:rPr lang="en-US" sz="1600" b="1" dirty="0" smtClean="0">
                <a:solidFill>
                  <a:srgbClr val="FFFF00"/>
                </a:solidFill>
              </a:rPr>
              <a:t>positron interactions </a:t>
            </a:r>
            <a:r>
              <a:rPr lang="en-US" sz="1600" dirty="0" smtClean="0">
                <a:solidFill>
                  <a:srgbClr val="FFFFFF"/>
                </a:solidFill>
              </a:rPr>
              <a:t>before hitting the veto detector (in particular showers!)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74" y="1182150"/>
            <a:ext cx="4496721" cy="253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9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03408"/>
            <a:ext cx="8229600" cy="706567"/>
          </a:xfrm>
        </p:spPr>
        <p:txBody>
          <a:bodyPr>
            <a:normAutofit/>
          </a:bodyPr>
          <a:lstStyle/>
          <a:p>
            <a:r>
              <a:rPr lang="en-GB" smtClean="0"/>
              <a:t>Putting all together…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729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24366" y="2128863"/>
            <a:ext cx="7530851" cy="3538427"/>
          </a:xfrm>
        </p:spPr>
        <p:txBody>
          <a:bodyPr>
            <a:noAutofit/>
          </a:bodyPr>
          <a:lstStyle/>
          <a:p>
            <a:pPr marL="285750" lvl="1"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Tx/>
              <a:buFont typeface="Wingdings" charset="2"/>
              <a:buChar char="§"/>
            </a:pPr>
            <a:r>
              <a:rPr lang="en-US" sz="1400" dirty="0" smtClean="0">
                <a:solidFill>
                  <a:srgbClr val="FFFF00"/>
                </a:solidFill>
              </a:rPr>
              <a:t>10</a:t>
            </a:r>
            <a:r>
              <a:rPr lang="en-US" sz="1400" baseline="30000" dirty="0" smtClean="0">
                <a:solidFill>
                  <a:srgbClr val="FFFF00"/>
                </a:solidFill>
              </a:rPr>
              <a:t>3</a:t>
            </a:r>
            <a:r>
              <a:rPr lang="en-US" sz="1400" dirty="0">
                <a:solidFill>
                  <a:srgbClr val="FFFF00"/>
                </a:solidFill>
              </a:rPr>
              <a:t>-10</a:t>
            </a:r>
            <a:r>
              <a:rPr lang="en-US" sz="1400" baseline="30000" dirty="0">
                <a:solidFill>
                  <a:srgbClr val="FFFF00"/>
                </a:solidFill>
              </a:rPr>
              <a:t>4</a:t>
            </a:r>
            <a:r>
              <a:rPr lang="en-US" sz="1400" dirty="0">
                <a:solidFill>
                  <a:srgbClr val="FFFF00"/>
                </a:solidFill>
              </a:rPr>
              <a:t> e</a:t>
            </a:r>
            <a:r>
              <a:rPr lang="en-US" sz="1400" baseline="30000" dirty="0">
                <a:solidFill>
                  <a:srgbClr val="FFFF00"/>
                </a:solidFill>
              </a:rPr>
              <a:t>+</a:t>
            </a:r>
            <a:r>
              <a:rPr lang="en-US" sz="1400" dirty="0">
                <a:solidFill>
                  <a:srgbClr val="FFFF00"/>
                </a:solidFill>
              </a:rPr>
              <a:t> on target per </a:t>
            </a:r>
            <a:r>
              <a:rPr lang="en-US" sz="1400" dirty="0" smtClean="0">
                <a:solidFill>
                  <a:srgbClr val="FFFF00"/>
                </a:solidFill>
              </a:rPr>
              <a:t>bunch</a:t>
            </a:r>
            <a:r>
              <a:rPr lang="en-US" sz="1400" dirty="0" smtClean="0"/>
              <a:t>, </a:t>
            </a:r>
            <a:r>
              <a:rPr lang="en-US" sz="1400" dirty="0"/>
              <a:t>at 50 </a:t>
            </a:r>
            <a:r>
              <a:rPr lang="en-US" sz="1400" dirty="0" smtClean="0"/>
              <a:t>bunches/s </a:t>
            </a:r>
            <a:r>
              <a:rPr lang="en-US" sz="1400" dirty="0"/>
              <a:t>(10</a:t>
            </a:r>
            <a:r>
              <a:rPr lang="en-US" sz="1400" baseline="30000" dirty="0"/>
              <a:t>13</a:t>
            </a:r>
            <a:r>
              <a:rPr lang="en-US" sz="1400" dirty="0"/>
              <a:t>-10</a:t>
            </a:r>
            <a:r>
              <a:rPr lang="en-US" sz="1400" baseline="30000" dirty="0"/>
              <a:t>14</a:t>
            </a:r>
            <a:r>
              <a:rPr lang="en-US" sz="1400" dirty="0"/>
              <a:t> e</a:t>
            </a:r>
            <a:r>
              <a:rPr lang="en-US" sz="1400" baseline="30000" dirty="0"/>
              <a:t>+</a:t>
            </a:r>
            <a:r>
              <a:rPr lang="en-US" sz="1400" dirty="0"/>
              <a:t>/year</a:t>
            </a:r>
            <a:r>
              <a:rPr lang="en-US" sz="1400" dirty="0" smtClean="0"/>
              <a:t>), </a:t>
            </a:r>
            <a:r>
              <a:rPr lang="en-US" sz="1400" b="1" dirty="0" smtClean="0"/>
              <a:t>limited by pile-up</a:t>
            </a:r>
            <a:r>
              <a:rPr lang="en-US" sz="1400" dirty="0" smtClean="0"/>
              <a:t>, mainly due to Bremsstrahlung events</a:t>
            </a:r>
          </a:p>
          <a:p>
            <a:pPr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Wingdings" charset="2"/>
              <a:buChar char="§"/>
            </a:pPr>
            <a:r>
              <a:rPr lang="en-US" sz="1400" dirty="0" smtClean="0"/>
              <a:t>Positron </a:t>
            </a:r>
            <a:r>
              <a:rPr lang="en-US" sz="1400" b="1" dirty="0" smtClean="0"/>
              <a:t>annihilations</a:t>
            </a:r>
            <a:r>
              <a:rPr lang="en-US" sz="1400" dirty="0" smtClean="0"/>
              <a:t> on target</a:t>
            </a:r>
            <a:r>
              <a:rPr lang="en-US" sz="1400" dirty="0"/>
              <a:t>:</a:t>
            </a:r>
            <a:r>
              <a:rPr lang="en-US" sz="1400" dirty="0" smtClean="0"/>
              <a:t> </a:t>
            </a:r>
            <a:r>
              <a:rPr lang="en-US" sz="1400" b="1" dirty="0" smtClean="0"/>
              <a:t>thin and active</a:t>
            </a:r>
            <a:r>
              <a:rPr lang="en-US" sz="1400" dirty="0"/>
              <a:t> </a:t>
            </a:r>
            <a:r>
              <a:rPr lang="en-US" sz="1400" dirty="0" smtClean="0"/>
              <a:t>(e.g. 50-100</a:t>
            </a:r>
            <a:r>
              <a:rPr lang="en-US" sz="1400" dirty="0" smtClean="0">
                <a:latin typeface="Symbol" charset="2"/>
                <a:cs typeface="Symbol" charset="2"/>
              </a:rPr>
              <a:t>m</a:t>
            </a:r>
            <a:r>
              <a:rPr lang="en-US" sz="1400" dirty="0" smtClean="0"/>
              <a:t>m </a:t>
            </a:r>
            <a:r>
              <a:rPr lang="en-US" sz="1400" dirty="0"/>
              <a:t>diamond </a:t>
            </a:r>
            <a:r>
              <a:rPr lang="en-US" sz="1400" dirty="0" smtClean="0"/>
              <a:t>with strips)</a:t>
            </a:r>
            <a:endParaRPr lang="en-US" sz="1400" dirty="0"/>
          </a:p>
          <a:p>
            <a:pPr lvl="1"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Wingdings" charset="2"/>
              <a:buChar char="§"/>
            </a:pPr>
            <a:r>
              <a:rPr lang="en-US" sz="1400" dirty="0" smtClean="0">
                <a:solidFill>
                  <a:srgbClr val="FFFF00"/>
                </a:solidFill>
              </a:rPr>
              <a:t>Optimize by looking at </a:t>
            </a:r>
            <a:r>
              <a:rPr lang="en-US" sz="1400" b="1" dirty="0" smtClean="0">
                <a:solidFill>
                  <a:srgbClr val="FFFF00"/>
                </a:solidFill>
              </a:rPr>
              <a:t>annihilation vs. Bremsstrahlung </a:t>
            </a:r>
            <a:r>
              <a:rPr lang="en-US" sz="1400" dirty="0" smtClean="0">
                <a:solidFill>
                  <a:srgbClr val="FFFF00"/>
                </a:solidFill>
              </a:rPr>
              <a:t>cross section</a:t>
            </a:r>
          </a:p>
          <a:p>
            <a:pPr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Wingdings" charset="2"/>
              <a:buChar char="§"/>
            </a:pPr>
            <a:r>
              <a:rPr lang="en-US" sz="1400" dirty="0"/>
              <a:t>M</a:t>
            </a:r>
            <a:r>
              <a:rPr lang="en-US" sz="1400" dirty="0" smtClean="0"/>
              <a:t>agnetic spectrometer</a:t>
            </a:r>
            <a:r>
              <a:rPr lang="en-US" sz="1400" dirty="0"/>
              <a:t> </a:t>
            </a:r>
            <a:r>
              <a:rPr lang="en-US" sz="1400" dirty="0" smtClean="0">
                <a:solidFill>
                  <a:srgbClr val="FFFF00"/>
                </a:solidFill>
              </a:rPr>
              <a:t>~ 1m length × 0.5 T for sweeping away 550 MeV beam</a:t>
            </a:r>
          </a:p>
          <a:p>
            <a:pPr lvl="1"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Wingdings" charset="2"/>
              <a:buChar char="§"/>
            </a:pPr>
            <a:r>
              <a:rPr lang="en-US" sz="1400" dirty="0" smtClean="0"/>
              <a:t>Conventional magnet with </a:t>
            </a:r>
            <a:r>
              <a:rPr lang="en-US" sz="1400" b="1" dirty="0" smtClean="0"/>
              <a:t>large </a:t>
            </a:r>
            <a:r>
              <a:rPr lang="en-US" sz="1400" b="1" dirty="0"/>
              <a:t>gap </a:t>
            </a:r>
            <a:r>
              <a:rPr lang="en-US" sz="1400" dirty="0" smtClean="0"/>
              <a:t>for gaining </a:t>
            </a:r>
            <a:r>
              <a:rPr lang="en-US" sz="1400" b="1" dirty="0" smtClean="0"/>
              <a:t>acceptance </a:t>
            </a:r>
          </a:p>
          <a:p>
            <a:pPr lvl="1"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Wingdings" charset="2"/>
              <a:buChar char="§"/>
            </a:pPr>
            <a:r>
              <a:rPr lang="en-US" sz="1400" dirty="0" smtClean="0"/>
              <a:t>Possibility to increase field for energy upgrade to </a:t>
            </a:r>
            <a:r>
              <a:rPr lang="en-US" sz="1400" dirty="0" smtClean="0">
                <a:solidFill>
                  <a:srgbClr val="FFFF00"/>
                </a:solidFill>
              </a:rPr>
              <a:t>~ 1 </a:t>
            </a:r>
            <a:r>
              <a:rPr lang="en-US" sz="1400" dirty="0" err="1" smtClean="0">
                <a:solidFill>
                  <a:srgbClr val="FFFF00"/>
                </a:solidFill>
              </a:rPr>
              <a:t>GeV</a:t>
            </a:r>
            <a:endParaRPr lang="en-US" sz="1400" dirty="0" smtClean="0">
              <a:solidFill>
                <a:srgbClr val="FFFF00"/>
              </a:solidFill>
            </a:endParaRPr>
          </a:p>
          <a:p>
            <a:pPr lvl="1"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Wingdings" charset="2"/>
              <a:buChar char="§"/>
            </a:pPr>
            <a:r>
              <a:rPr lang="en-US" sz="1400" dirty="0" smtClean="0">
                <a:solidFill>
                  <a:srgbClr val="FFFF00"/>
                </a:solidFill>
              </a:rPr>
              <a:t>Positron veto (from Bremsstrahlung events) </a:t>
            </a:r>
            <a:endParaRPr lang="en-US" sz="1400" dirty="0"/>
          </a:p>
          <a:p>
            <a:pPr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Wingdings" charset="2"/>
              <a:buChar char="§"/>
            </a:pPr>
            <a:r>
              <a:rPr lang="en-US" sz="1400" dirty="0" smtClean="0"/>
              <a:t>Cylindrical crystal calorimeter </a:t>
            </a:r>
          </a:p>
          <a:p>
            <a:pPr lvl="1"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Wingdings" charset="2"/>
              <a:buChar char="§"/>
            </a:pPr>
            <a:r>
              <a:rPr lang="en-US" sz="1400" dirty="0"/>
              <a:t>O</a:t>
            </a:r>
            <a:r>
              <a:rPr lang="en-US" sz="1400" dirty="0" smtClean="0"/>
              <a:t>ptimize radius vs. distance by looking at </a:t>
            </a:r>
            <a:r>
              <a:rPr lang="en-US" sz="1400" b="1" dirty="0" smtClean="0"/>
              <a:t>background rejection vs. acceptance</a:t>
            </a:r>
          </a:p>
          <a:p>
            <a:pPr lvl="1"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Wingdings" charset="2"/>
              <a:buChar char="§"/>
            </a:pPr>
            <a:r>
              <a:rPr lang="en-US" sz="1400" dirty="0" smtClean="0"/>
              <a:t>In order to have an acceptable rate, central hole</a:t>
            </a:r>
          </a:p>
          <a:p>
            <a:pPr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Wingdings" charset="2"/>
              <a:buChar char="§"/>
            </a:pPr>
            <a:r>
              <a:rPr lang="en-US" sz="1400" dirty="0">
                <a:solidFill>
                  <a:srgbClr val="FFFF00"/>
                </a:solidFill>
              </a:rPr>
              <a:t>Compute </a:t>
            </a:r>
            <a:r>
              <a:rPr lang="en-US" sz="1400" b="1" dirty="0">
                <a:solidFill>
                  <a:srgbClr val="FFFF00"/>
                </a:solidFill>
              </a:rPr>
              <a:t>missing mass</a:t>
            </a:r>
            <a:r>
              <a:rPr lang="en-US" sz="1400" dirty="0">
                <a:solidFill>
                  <a:srgbClr val="FFFF00"/>
                </a:solidFill>
              </a:rPr>
              <a:t> from the momenta of the incoming </a:t>
            </a:r>
            <a:r>
              <a:rPr lang="en-US" sz="1400" b="1" dirty="0">
                <a:solidFill>
                  <a:srgbClr val="FFFF00"/>
                </a:solidFill>
              </a:rPr>
              <a:t>positron</a:t>
            </a:r>
            <a:r>
              <a:rPr lang="en-US" sz="1400" dirty="0">
                <a:solidFill>
                  <a:srgbClr val="FFFF00"/>
                </a:solidFill>
              </a:rPr>
              <a:t> and of the recoil </a:t>
            </a:r>
            <a:r>
              <a:rPr lang="en-US" sz="1400" b="1" dirty="0" smtClean="0">
                <a:solidFill>
                  <a:srgbClr val="FFFF00"/>
                </a:solidFill>
              </a:rPr>
              <a:t>photon</a:t>
            </a:r>
            <a:endParaRPr lang="en-US" sz="1400" dirty="0" smtClean="0"/>
          </a:p>
          <a:p>
            <a:pPr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Wingdings" charset="2"/>
              <a:buChar char="§"/>
            </a:pPr>
            <a:r>
              <a:rPr lang="en-US" sz="1400" dirty="0"/>
              <a:t>S</a:t>
            </a:r>
            <a:r>
              <a:rPr lang="en-US" sz="1400" dirty="0" smtClean="0"/>
              <a:t>mall angle detector for Bremsstrahlung veto</a:t>
            </a:r>
          </a:p>
          <a:p>
            <a:pPr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Wingdings" charset="2"/>
              <a:buChar char="§"/>
            </a:pPr>
            <a:r>
              <a:rPr lang="en-US" sz="1400" dirty="0" smtClean="0">
                <a:solidFill>
                  <a:schemeClr val="tx1"/>
                </a:solidFill>
              </a:rPr>
              <a:t>Vacuum pipe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A472CFA8-4BAC-ED4B-B1A1-3C94AC2947CA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189" b="3551"/>
          <a:stretch/>
        </p:blipFill>
        <p:spPr>
          <a:xfrm>
            <a:off x="2116700" y="103644"/>
            <a:ext cx="4885486" cy="192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5385"/>
            <a:ext cx="9143999" cy="53830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7470" t="-4251"/>
          <a:stretch/>
        </p:blipFill>
        <p:spPr>
          <a:xfrm>
            <a:off x="226152" y="605293"/>
            <a:ext cx="5486313" cy="488322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40A3CA33-E29A-BA4A-9536-A59504B7E1AB}" type="slidenum">
              <a:rPr lang="en-US" smtClean="0"/>
              <a:t>38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273091" y="2138541"/>
            <a:ext cx="16761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DBEEF4"/>
                </a:solidFill>
              </a:rPr>
              <a:t>Calorimeter</a:t>
            </a:r>
          </a:p>
          <a:p>
            <a:r>
              <a:rPr lang="en-US" sz="1200" dirty="0" smtClean="0">
                <a:solidFill>
                  <a:srgbClr val="DBEEF4"/>
                </a:solidFill>
              </a:rPr>
              <a:t>BGO crystals</a:t>
            </a:r>
            <a:endParaRPr lang="en-US" sz="1200" baseline="30000" dirty="0">
              <a:solidFill>
                <a:srgbClr val="DBEEF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34137" y="616922"/>
            <a:ext cx="1306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Small Angle</a:t>
            </a:r>
          </a:p>
          <a:p>
            <a:r>
              <a:rPr lang="en-US" sz="1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BaF</a:t>
            </a:r>
            <a:r>
              <a:rPr lang="en-US" sz="1400" baseline="-25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2</a:t>
            </a:r>
            <a:r>
              <a:rPr lang="en-US" sz="1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or SF57</a:t>
            </a:r>
            <a:endParaRPr lang="en-US" sz="1400" baseline="300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5" y="808014"/>
            <a:ext cx="2888040" cy="2522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611910">
            <a:off x="3106836" y="733963"/>
            <a:ext cx="1676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DBEEF4"/>
                </a:solidFill>
              </a:rPr>
              <a:t>High Energy</a:t>
            </a:r>
          </a:p>
          <a:p>
            <a:r>
              <a:rPr lang="en-US" sz="1400" dirty="0">
                <a:solidFill>
                  <a:srgbClr val="DBEEF4"/>
                </a:solidFill>
              </a:rPr>
              <a:t>p</a:t>
            </a:r>
            <a:r>
              <a:rPr lang="en-US" sz="1400" dirty="0" smtClean="0">
                <a:solidFill>
                  <a:srgbClr val="DBEEF4"/>
                </a:solidFill>
              </a:rPr>
              <a:t>ositron veto</a:t>
            </a:r>
            <a:endParaRPr lang="en-US" sz="1400" baseline="30000" dirty="0">
              <a:solidFill>
                <a:srgbClr val="DBEEF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9283" y="4102208"/>
            <a:ext cx="1676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Target</a:t>
            </a:r>
          </a:p>
        </p:txBody>
      </p:sp>
      <p:sp>
        <p:nvSpPr>
          <p:cNvPr id="15" name="TextBox 14"/>
          <p:cNvSpPr txBox="1"/>
          <p:nvPr/>
        </p:nvSpPr>
        <p:spPr>
          <a:xfrm rot="19825308">
            <a:off x="1222562" y="2611800"/>
            <a:ext cx="1676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DBEEF4"/>
                </a:solidFill>
              </a:rPr>
              <a:t>P</a:t>
            </a:r>
            <a:r>
              <a:rPr lang="en-US" sz="1400" dirty="0" smtClean="0">
                <a:solidFill>
                  <a:srgbClr val="DBEEF4"/>
                </a:solidFill>
              </a:rPr>
              <a:t>ositron veto</a:t>
            </a:r>
            <a:endParaRPr lang="en-US" sz="1400" baseline="30000" dirty="0">
              <a:solidFill>
                <a:srgbClr val="DBEEF4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1551" y="4615654"/>
            <a:ext cx="1555334" cy="12334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1255" y="3193163"/>
            <a:ext cx="3271603" cy="12306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2692" y="1077111"/>
            <a:ext cx="2928880" cy="1823314"/>
          </a:xfrm>
          <a:prstGeom prst="rect">
            <a:avLst/>
          </a:prstGeom>
        </p:spPr>
      </p:pic>
      <p:pic>
        <p:nvPicPr>
          <p:cNvPr id="24" name="Picture 23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5861255" y="465385"/>
            <a:ext cx="71156" cy="5383740"/>
          </a:xfrm>
          <a:prstGeom prst="rect">
            <a:avLst/>
          </a:prstGeom>
        </p:spPr>
      </p:pic>
      <p:pic>
        <p:nvPicPr>
          <p:cNvPr id="25" name="Picture 24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64669"/>
            <a:ext cx="184300" cy="538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695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03408"/>
            <a:ext cx="8229600" cy="706567"/>
          </a:xfrm>
        </p:spPr>
        <p:txBody>
          <a:bodyPr>
            <a:normAutofit/>
          </a:bodyPr>
          <a:lstStyle/>
          <a:p>
            <a:r>
              <a:rPr lang="it-IT" dirty="0" smtClean="0"/>
              <a:t>PADME </a:t>
            </a:r>
            <a:r>
              <a:rPr lang="it-IT" dirty="0" err="1" smtClean="0"/>
              <a:t>sensitivity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2069630" y="33960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760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08898" y="965769"/>
            <a:ext cx="2256673" cy="1546131"/>
          </a:xfrm>
          <a:prstGeom prst="roundRect">
            <a:avLst/>
          </a:prstGeom>
          <a:solidFill>
            <a:srgbClr val="FFFFFF"/>
          </a:solidFill>
          <a:ln>
            <a:solidFill>
              <a:srgbClr val="EEECE1"/>
            </a:solidFill>
          </a:ln>
          <a:effectLst>
            <a:glow rad="101600">
              <a:srgbClr val="FFFF00">
                <a:alpha val="7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060198" y="1078148"/>
            <a:ext cx="1226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EEECE1"/>
                </a:solidFill>
              </a:rPr>
              <a:t>“portal”</a:t>
            </a:r>
            <a:endParaRPr lang="en-US" sz="2400" b="1" dirty="0">
              <a:solidFill>
                <a:srgbClr val="EEECE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Portals to secluded sector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B7C91D5A-14D5-EB4D-B8E3-52DF10C30E97}" type="slidenum">
              <a:rPr lang="en-US" smtClean="0"/>
              <a:t>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882" t="-9540" r="-6338" b="-3746"/>
          <a:stretch/>
        </p:blipFill>
        <p:spPr>
          <a:xfrm>
            <a:off x="4075708" y="3011144"/>
            <a:ext cx="1250376" cy="580494"/>
          </a:xfrm>
          <a:prstGeom prst="rect">
            <a:avLst/>
          </a:prstGeom>
          <a:solidFill>
            <a:srgbClr val="D9D9D9"/>
          </a:solidFill>
        </p:spPr>
      </p:pic>
      <p:sp>
        <p:nvSpPr>
          <p:cNvPr id="13" name="TextBox 12"/>
          <p:cNvSpPr txBox="1"/>
          <p:nvPr/>
        </p:nvSpPr>
        <p:spPr>
          <a:xfrm>
            <a:off x="1687877" y="3011144"/>
            <a:ext cx="1008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vector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95726" y="3638167"/>
            <a:ext cx="857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DBDBDB"/>
                </a:solidFill>
              </a:rPr>
              <a:t>Higgs</a:t>
            </a:r>
            <a:endParaRPr lang="en-US" sz="2400" dirty="0">
              <a:solidFill>
                <a:srgbClr val="DBDBDB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90614" y="4315435"/>
            <a:ext cx="1266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DBDBDB"/>
                </a:solidFill>
              </a:rPr>
              <a:t>neutrino</a:t>
            </a:r>
            <a:endParaRPr lang="en-US" sz="2400" dirty="0">
              <a:solidFill>
                <a:srgbClr val="DBDBDB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87877" y="4942458"/>
            <a:ext cx="860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DBDBDB"/>
                </a:solidFill>
              </a:rPr>
              <a:t>axion</a:t>
            </a:r>
            <a:endParaRPr lang="en-US" sz="2400" dirty="0">
              <a:solidFill>
                <a:srgbClr val="DBDBDB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63054" y="3013466"/>
            <a:ext cx="1761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d</a:t>
            </a:r>
            <a:r>
              <a:rPr lang="en-US" sz="2400" b="1" dirty="0" smtClean="0">
                <a:solidFill>
                  <a:srgbClr val="FFFF00"/>
                </a:solidFill>
              </a:rPr>
              <a:t>ark photon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63054" y="3637473"/>
            <a:ext cx="1533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DBDBDB"/>
                </a:solidFill>
              </a:rPr>
              <a:t>d</a:t>
            </a:r>
            <a:r>
              <a:rPr lang="en-US" sz="2400" dirty="0" smtClean="0">
                <a:solidFill>
                  <a:srgbClr val="DBDBDB"/>
                </a:solidFill>
              </a:rPr>
              <a:t>ark scalar</a:t>
            </a:r>
            <a:endParaRPr lang="en-US" sz="2400" dirty="0">
              <a:solidFill>
                <a:srgbClr val="DBDBDB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58486" y="4316564"/>
            <a:ext cx="2114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DBDBDB"/>
                </a:solidFill>
              </a:rPr>
              <a:t>s</a:t>
            </a:r>
            <a:r>
              <a:rPr lang="en-US" sz="2400" dirty="0" smtClean="0">
                <a:solidFill>
                  <a:srgbClr val="DBDBDB"/>
                </a:solidFill>
              </a:rPr>
              <a:t>terile neutrino</a:t>
            </a:r>
            <a:endParaRPr lang="en-US" sz="2400" dirty="0">
              <a:solidFill>
                <a:srgbClr val="DBDBDB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58486" y="4939635"/>
            <a:ext cx="77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DBDBDB"/>
                </a:solidFill>
              </a:rPr>
              <a:t>ALPs</a:t>
            </a:r>
            <a:endParaRPr lang="en-US" sz="2400" dirty="0">
              <a:solidFill>
                <a:srgbClr val="DBDBDB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105200" y="908030"/>
            <a:ext cx="2011403" cy="1546131"/>
          </a:xfrm>
          <a:prstGeom prst="roundRect">
            <a:avLst/>
          </a:prstGeom>
          <a:noFill/>
          <a:ln>
            <a:solidFill>
              <a:schemeClr val="tx2"/>
            </a:solidFill>
          </a:ln>
          <a:effectLst>
            <a:glow rad="101600">
              <a:srgbClr val="FFFF00">
                <a:alpha val="7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404127" y="1042656"/>
            <a:ext cx="142085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</a:rPr>
              <a:t>Dark Sector</a:t>
            </a:r>
            <a:endParaRPr lang="en-US" dirty="0" smtClean="0">
              <a:solidFill>
                <a:schemeClr val="tx2"/>
              </a:solidFill>
            </a:endParaRPr>
          </a:p>
          <a:p>
            <a:pPr algn="ctr"/>
            <a:r>
              <a:rPr lang="en-US" sz="5400" dirty="0" smtClean="0">
                <a:solidFill>
                  <a:schemeClr val="tx2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?</a:t>
            </a:r>
            <a:endParaRPr lang="en-US" sz="5400" dirty="0">
              <a:solidFill>
                <a:schemeClr val="tx2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4848" y="1328210"/>
            <a:ext cx="190188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</a:rPr>
              <a:t>Standard Model</a:t>
            </a:r>
          </a:p>
          <a:p>
            <a:pPr algn="ctr"/>
            <a:endParaRPr lang="en-US" sz="16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</a:rPr>
              <a:t>SU(3)</a:t>
            </a:r>
            <a:r>
              <a:rPr lang="en-US" sz="1600" i="1" baseline="-250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</a:rPr>
              <a:t>× SU(2)</a:t>
            </a:r>
            <a:r>
              <a:rPr lang="en-US" sz="1600" i="1" baseline="-250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</a:rPr>
              <a:t>× U(1)</a:t>
            </a:r>
            <a:endParaRPr lang="en-US" sz="1600" i="1" baseline="-25000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360225" y="1736314"/>
            <a:ext cx="2626657" cy="0"/>
          </a:xfrm>
          <a:prstGeom prst="straightConnector1">
            <a:avLst/>
          </a:prstGeom>
          <a:ln w="38100" cmpd="sng">
            <a:solidFill>
              <a:srgbClr val="EEECE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0198" y="3797896"/>
            <a:ext cx="1038685" cy="41335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5708" y="4449301"/>
            <a:ext cx="912030" cy="35078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5708" y="5006707"/>
            <a:ext cx="1222580" cy="57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9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Monte Carlo simulation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FFA315A9-49B5-FE48-939C-B27D5AAA1BEA}" type="slidenum">
              <a:rPr lang="en-US" smtClean="0"/>
              <a:t>40</a:t>
            </a:fld>
            <a:endParaRPr lang="en-US"/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247497" y="835475"/>
            <a:ext cx="6191956" cy="3530405"/>
            <a:chOff x="198324" y="993177"/>
            <a:chExt cx="5535147" cy="315591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8324" y="993177"/>
              <a:ext cx="5161550" cy="315591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577737" y="1299244"/>
              <a:ext cx="91696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>
                  <a:solidFill>
                    <a:srgbClr val="FFFF00"/>
                  </a:solidFill>
                </a:rPr>
                <a:t>Positron veto </a:t>
              </a:r>
            </a:p>
            <a:p>
              <a:r>
                <a:rPr lang="en-US" sz="1050" dirty="0">
                  <a:solidFill>
                    <a:srgbClr val="FFFF00"/>
                  </a:solidFill>
                </a:rPr>
                <a:t>H</a:t>
              </a:r>
              <a:r>
                <a:rPr lang="en-US" sz="1050" dirty="0" smtClean="0">
                  <a:solidFill>
                    <a:srgbClr val="FFFF00"/>
                  </a:solidFill>
                </a:rPr>
                <a:t>igh energy</a:t>
              </a:r>
              <a:endParaRPr lang="en-US" sz="1050" dirty="0">
                <a:solidFill>
                  <a:srgbClr val="FFFF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24186" y="2173757"/>
              <a:ext cx="91696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>
                  <a:solidFill>
                    <a:srgbClr val="FFFF00"/>
                  </a:solidFill>
                </a:rPr>
                <a:t>Positron veto </a:t>
              </a:r>
            </a:p>
            <a:p>
              <a:r>
                <a:rPr lang="en-US" sz="1050" dirty="0" smtClean="0">
                  <a:solidFill>
                    <a:srgbClr val="FFFF00"/>
                  </a:solidFill>
                </a:rPr>
                <a:t>Low energy</a:t>
              </a:r>
              <a:endParaRPr lang="en-US" sz="1050" dirty="0">
                <a:solidFill>
                  <a:srgbClr val="FFFF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222854" y="3272375"/>
              <a:ext cx="83869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>
                  <a:solidFill>
                    <a:schemeClr val="accent5"/>
                  </a:solidFill>
                </a:rPr>
                <a:t>Calorimeter</a:t>
              </a:r>
              <a:endParaRPr lang="en-US" sz="1050" dirty="0">
                <a:solidFill>
                  <a:schemeClr val="accent5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11745" y="2959967"/>
              <a:ext cx="721726" cy="3714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>
                  <a:solidFill>
                    <a:schemeClr val="accent4"/>
                  </a:solidFill>
                </a:rPr>
                <a:t>Small angle </a:t>
              </a:r>
            </a:p>
            <a:p>
              <a:r>
                <a:rPr lang="en-US" sz="1050" dirty="0" smtClean="0">
                  <a:solidFill>
                    <a:schemeClr val="accent4"/>
                  </a:solidFill>
                </a:rPr>
                <a:t>veto</a:t>
              </a:r>
              <a:endParaRPr lang="en-US" sz="1050" dirty="0">
                <a:solidFill>
                  <a:schemeClr val="accent4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340263">
              <a:off x="3485095" y="1978285"/>
              <a:ext cx="8688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accent1"/>
                  </a:solidFill>
                </a:rPr>
                <a:t>Positron beam</a:t>
              </a:r>
              <a:endParaRPr lang="en-US" sz="900" dirty="0">
                <a:solidFill>
                  <a:schemeClr val="accent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17003" y="2624717"/>
              <a:ext cx="53720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>
                  <a:solidFill>
                    <a:schemeClr val="bg1"/>
                  </a:solidFill>
                </a:rPr>
                <a:t>Target</a:t>
              </a:r>
              <a:endParaRPr lang="en-US" sz="105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6" name="Straight Arrow Connector 15"/>
          <p:cNvCxnSpPr/>
          <p:nvPr/>
        </p:nvCxnSpPr>
        <p:spPr>
          <a:xfrm>
            <a:off x="34925" y="2930525"/>
            <a:ext cx="581025" cy="0"/>
          </a:xfrm>
          <a:prstGeom prst="straightConnector1">
            <a:avLst/>
          </a:prstGeom>
          <a:ln>
            <a:solidFill>
              <a:srgbClr val="0006F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056421" y="3996548"/>
            <a:ext cx="3223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Complete GEANT4 simulation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3 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 production via </a:t>
            </a:r>
            <a:r>
              <a:rPr lang="en-US" dirty="0" err="1" smtClean="0"/>
              <a:t>CalcHEP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548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 vs. background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40A3CA33-E29A-BA4A-9536-A59504B7E1AB}" type="slidenum">
              <a:rPr lang="en-US" smtClean="0"/>
              <a:t>41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229365" y="2469188"/>
            <a:ext cx="4692318" cy="3309034"/>
            <a:chOff x="4375323" y="846074"/>
            <a:chExt cx="4265744" cy="300821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75323" y="846074"/>
              <a:ext cx="4265744" cy="300821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875931" y="1696451"/>
              <a:ext cx="12543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rgbClr val="FFFFFF"/>
                  </a:solidFill>
                </a:rPr>
                <a:t>e</a:t>
              </a:r>
              <a:r>
                <a:rPr lang="en-US" sz="1600" baseline="30000" dirty="0" err="1" smtClean="0">
                  <a:solidFill>
                    <a:srgbClr val="FFFFFF"/>
                  </a:solidFill>
                </a:rPr>
                <a:t>+</a:t>
              </a:r>
              <a:r>
                <a:rPr lang="en-US" sz="1600" dirty="0" err="1" smtClean="0">
                  <a:solidFill>
                    <a:srgbClr val="FFFFFF"/>
                  </a:solidFill>
                </a:rPr>
                <a:t>e</a:t>
              </a:r>
              <a:r>
                <a:rPr lang="en-US" sz="1600" baseline="30000" dirty="0" smtClean="0">
                  <a:solidFill>
                    <a:srgbClr val="FFFFFF"/>
                  </a:solidFill>
                  <a:latin typeface="Symbol" charset="2"/>
                  <a:cs typeface="Symbol" charset="2"/>
                </a:rPr>
                <a:t>-</a:t>
              </a:r>
              <a:r>
                <a:rPr lang="en-US" sz="1600" dirty="0" smtClean="0">
                  <a:solidFill>
                    <a:srgbClr val="FFFFFF"/>
                  </a:solidFill>
                </a:rPr>
                <a:t>→ </a:t>
              </a:r>
              <a:r>
                <a:rPr lang="en-US" sz="1600" dirty="0" err="1" smtClean="0">
                  <a:solidFill>
                    <a:srgbClr val="FFFFFF"/>
                  </a:solidFill>
                  <a:latin typeface="Symbol" charset="2"/>
                  <a:cs typeface="Symbol" charset="2"/>
                </a:rPr>
                <a:t>gg</a:t>
              </a:r>
              <a:r>
                <a:rPr lang="en-US" sz="1600" dirty="0" smtClean="0">
                  <a:solidFill>
                    <a:srgbClr val="FFFFFF"/>
                  </a:solidFill>
                  <a:latin typeface="Symbol" charset="2"/>
                  <a:cs typeface="Symbol" charset="2"/>
                </a:rPr>
                <a:t>(g)</a:t>
              </a:r>
              <a:endParaRPr lang="en-US" sz="1600" dirty="0">
                <a:solidFill>
                  <a:srgbClr val="FFFFFF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171907" y="1497675"/>
              <a:ext cx="12102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rgbClr val="FFFFFF"/>
                  </a:solidFill>
                </a:rPr>
                <a:t>e</a:t>
              </a:r>
              <a:r>
                <a:rPr lang="en-US" sz="1600" baseline="30000" dirty="0" err="1" smtClean="0">
                  <a:solidFill>
                    <a:srgbClr val="FFFFFF"/>
                  </a:solidFill>
                </a:rPr>
                <a:t>+</a:t>
              </a:r>
              <a:r>
                <a:rPr lang="en-US" sz="1600" dirty="0" err="1" smtClean="0">
                  <a:solidFill>
                    <a:srgbClr val="FFFFFF"/>
                  </a:solidFill>
                </a:rPr>
                <a:t>N→</a:t>
              </a:r>
              <a:r>
                <a:rPr lang="en-US" sz="1600" dirty="0" err="1">
                  <a:solidFill>
                    <a:srgbClr val="FFFFFF"/>
                  </a:solidFill>
                </a:rPr>
                <a:t>e</a:t>
              </a:r>
              <a:r>
                <a:rPr lang="en-US" sz="1600" baseline="30000" dirty="0" err="1">
                  <a:solidFill>
                    <a:srgbClr val="FFFFFF"/>
                  </a:solidFill>
                </a:rPr>
                <a:t>+</a:t>
              </a:r>
              <a:r>
                <a:rPr lang="en-US" sz="1600" dirty="0" err="1" smtClean="0">
                  <a:solidFill>
                    <a:srgbClr val="FFFFFF"/>
                  </a:solidFill>
                </a:rPr>
                <a:t>N</a:t>
              </a:r>
              <a:r>
                <a:rPr lang="en-US" sz="1600" dirty="0" err="1" smtClean="0">
                  <a:solidFill>
                    <a:srgbClr val="FFFFFF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1600" dirty="0" smtClean="0">
                  <a:solidFill>
                    <a:srgbClr val="FFFFFF"/>
                  </a:solidFill>
                </a:rPr>
                <a:t> </a:t>
              </a:r>
              <a:endParaRPr lang="en-US" sz="1600" dirty="0">
                <a:solidFill>
                  <a:srgbClr val="FFFFFF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09405" y="2315440"/>
              <a:ext cx="7489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Pile</a:t>
              </a:r>
              <a:r>
                <a:rPr lang="en-US" sz="1600" dirty="0">
                  <a:cs typeface="Symbol" charset="2"/>
                </a:rPr>
                <a:t> </a:t>
              </a:r>
              <a:r>
                <a:rPr lang="en-US" sz="1600" dirty="0" smtClean="0">
                  <a:cs typeface="Symbol" charset="2"/>
                </a:rPr>
                <a:t>up</a:t>
              </a:r>
              <a:endParaRPr lang="en-US" sz="1600" dirty="0" smtClean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603985" y="863818"/>
            <a:ext cx="45063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Simple cuts</a:t>
            </a:r>
            <a:r>
              <a:rPr lang="en-US" sz="1600" dirty="0" smtClean="0"/>
              <a:t>:</a:t>
            </a:r>
          </a:p>
          <a:p>
            <a:pPr marL="171450" indent="-171450">
              <a:buFont typeface="Wingdings" charset="2"/>
              <a:buChar char="§"/>
            </a:pPr>
            <a:r>
              <a:rPr lang="en-US" sz="1600" dirty="0" smtClean="0"/>
              <a:t>1 cluster in </a:t>
            </a:r>
            <a:r>
              <a:rPr lang="en-US" sz="1600" dirty="0" err="1" smtClean="0"/>
              <a:t>fiducial</a:t>
            </a:r>
            <a:r>
              <a:rPr lang="en-US" sz="1600" dirty="0" smtClean="0"/>
              <a:t> region (angle and momentum)</a:t>
            </a:r>
            <a:endParaRPr lang="en-US" sz="1600" dirty="0"/>
          </a:p>
          <a:p>
            <a:pPr marL="171450" indent="-171450">
              <a:buFont typeface="Wingdings" charset="2"/>
              <a:buChar char="§"/>
            </a:pPr>
            <a:r>
              <a:rPr lang="en-US" sz="1600" dirty="0" smtClean="0"/>
              <a:t>no hit in positron veto in ±2ns</a:t>
            </a:r>
          </a:p>
          <a:p>
            <a:pPr marL="171450" indent="-171450">
              <a:buFont typeface="Wingdings" charset="2"/>
              <a:buChar char="§"/>
            </a:pPr>
            <a:r>
              <a:rPr lang="en-US" sz="1600" dirty="0" smtClean="0"/>
              <a:t>&lt;50 MeV in small angle</a:t>
            </a:r>
          </a:p>
          <a:p>
            <a:pPr marL="171450" indent="-171450">
              <a:buFont typeface="Wingdings" charset="2"/>
              <a:buChar char="§"/>
            </a:pPr>
            <a:r>
              <a:rPr lang="en-US" sz="1600" dirty="0" smtClean="0"/>
              <a:t>2-</a:t>
            </a:r>
            <a:r>
              <a:rPr lang="en-US" sz="1600" dirty="0" smtClean="0">
                <a:latin typeface="Symbol" charset="2"/>
                <a:cs typeface="Symbol" charset="2"/>
              </a:rPr>
              <a:t>s</a:t>
            </a:r>
            <a:r>
              <a:rPr lang="en-US" sz="1600" dirty="0" smtClean="0"/>
              <a:t> missing mass cut</a:t>
            </a:r>
            <a:endParaRPr lang="en-US" sz="1600" dirty="0"/>
          </a:p>
        </p:txBody>
      </p:sp>
      <p:pic>
        <p:nvPicPr>
          <p:cNvPr id="11" name="Picture 10" descr="Screenshot 2015-04-20 11.27.55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3"/>
          <a:stretch/>
        </p:blipFill>
        <p:spPr>
          <a:xfrm>
            <a:off x="85352" y="761218"/>
            <a:ext cx="2144013" cy="1455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72613" y="453441"/>
            <a:ext cx="14821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Signal acceptance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4447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Residual background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42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980" y="3462320"/>
            <a:ext cx="3272025" cy="2234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976" y="788978"/>
            <a:ext cx="3272028" cy="2206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 descr="Screenshot 2015-04-20 12.17.55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85"/>
          <a:stretch/>
        </p:blipFill>
        <p:spPr>
          <a:xfrm>
            <a:off x="4661898" y="1075319"/>
            <a:ext cx="2538009" cy="1557711"/>
          </a:xfrm>
          <a:prstGeom prst="rect">
            <a:avLst/>
          </a:prstGeom>
        </p:spPr>
      </p:pic>
      <p:sp>
        <p:nvSpPr>
          <p:cNvPr id="20" name="Freeform 19"/>
          <p:cNvSpPr/>
          <p:nvPr/>
        </p:nvSpPr>
        <p:spPr>
          <a:xfrm>
            <a:off x="4291054" y="1863891"/>
            <a:ext cx="2354969" cy="2012851"/>
          </a:xfrm>
          <a:custGeom>
            <a:avLst/>
            <a:gdLst>
              <a:gd name="connsiteX0" fmla="*/ 2342640 w 2342640"/>
              <a:gd name="connsiteY0" fmla="*/ 0 h 2552101"/>
              <a:gd name="connsiteX1" fmla="*/ 419209 w 2342640"/>
              <a:gd name="connsiteY1" fmla="*/ 1356189 h 2552101"/>
              <a:gd name="connsiteX2" fmla="*/ 0 w 2342640"/>
              <a:gd name="connsiteY2" fmla="*/ 2552101 h 2552101"/>
              <a:gd name="connsiteX0" fmla="*/ 2342640 w 2342640"/>
              <a:gd name="connsiteY0" fmla="*/ 0 h 2552101"/>
              <a:gd name="connsiteX1" fmla="*/ 2006570 w 2342640"/>
              <a:gd name="connsiteY1" fmla="*/ 1553452 h 2552101"/>
              <a:gd name="connsiteX2" fmla="*/ 0 w 2342640"/>
              <a:gd name="connsiteY2" fmla="*/ 2552101 h 2552101"/>
              <a:gd name="connsiteX0" fmla="*/ 2342640 w 2342640"/>
              <a:gd name="connsiteY0" fmla="*/ 0 h 2552101"/>
              <a:gd name="connsiteX1" fmla="*/ 2006570 w 2342640"/>
              <a:gd name="connsiteY1" fmla="*/ 1553452 h 2552101"/>
              <a:gd name="connsiteX2" fmla="*/ 0 w 2342640"/>
              <a:gd name="connsiteY2" fmla="*/ 2552101 h 2552101"/>
              <a:gd name="connsiteX0" fmla="*/ 2342640 w 2342640"/>
              <a:gd name="connsiteY0" fmla="*/ 0 h 2552101"/>
              <a:gd name="connsiteX1" fmla="*/ 2006570 w 2342640"/>
              <a:gd name="connsiteY1" fmla="*/ 1553452 h 2552101"/>
              <a:gd name="connsiteX2" fmla="*/ 0 w 2342640"/>
              <a:gd name="connsiteY2" fmla="*/ 2552101 h 2552101"/>
              <a:gd name="connsiteX0" fmla="*/ 2342640 w 2342640"/>
              <a:gd name="connsiteY0" fmla="*/ 0 h 2552101"/>
              <a:gd name="connsiteX1" fmla="*/ 1763346 w 2342640"/>
              <a:gd name="connsiteY1" fmla="*/ 1565781 h 2552101"/>
              <a:gd name="connsiteX2" fmla="*/ 0 w 2342640"/>
              <a:gd name="connsiteY2" fmla="*/ 2552101 h 2552101"/>
              <a:gd name="connsiteX0" fmla="*/ 2342640 w 2342640"/>
              <a:gd name="connsiteY0" fmla="*/ 0 h 2552101"/>
              <a:gd name="connsiteX1" fmla="*/ 1571326 w 2342640"/>
              <a:gd name="connsiteY1" fmla="*/ 1701400 h 2552101"/>
              <a:gd name="connsiteX2" fmla="*/ 0 w 2342640"/>
              <a:gd name="connsiteY2" fmla="*/ 2552101 h 2552101"/>
              <a:gd name="connsiteX0" fmla="*/ 2342640 w 2342640"/>
              <a:gd name="connsiteY0" fmla="*/ 0 h 2552101"/>
              <a:gd name="connsiteX1" fmla="*/ 1571326 w 2342640"/>
              <a:gd name="connsiteY1" fmla="*/ 1701400 h 2552101"/>
              <a:gd name="connsiteX2" fmla="*/ 0 w 2342640"/>
              <a:gd name="connsiteY2" fmla="*/ 2552101 h 2552101"/>
              <a:gd name="connsiteX0" fmla="*/ 2342640 w 2342640"/>
              <a:gd name="connsiteY0" fmla="*/ 0 h 2552101"/>
              <a:gd name="connsiteX1" fmla="*/ 1571326 w 2342640"/>
              <a:gd name="connsiteY1" fmla="*/ 1701400 h 2552101"/>
              <a:gd name="connsiteX2" fmla="*/ 0 w 2342640"/>
              <a:gd name="connsiteY2" fmla="*/ 2552101 h 255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2640" h="2552101">
                <a:moveTo>
                  <a:pt x="2342640" y="0"/>
                </a:moveTo>
                <a:cubicBezTo>
                  <a:pt x="2305819" y="761315"/>
                  <a:pt x="2025772" y="1214405"/>
                  <a:pt x="1571326" y="1701400"/>
                </a:cubicBezTo>
                <a:cubicBezTo>
                  <a:pt x="1116880" y="2188395"/>
                  <a:pt x="0" y="2552101"/>
                  <a:pt x="0" y="2552101"/>
                </a:cubicBezTo>
              </a:path>
            </a:pathLst>
          </a:custGeom>
          <a:ln>
            <a:solidFill>
              <a:schemeClr val="accent6">
                <a:lumMod val="20000"/>
                <a:lumOff val="80000"/>
              </a:schemeClr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4291057" y="1826903"/>
            <a:ext cx="1303936" cy="2049839"/>
          </a:xfrm>
          <a:custGeom>
            <a:avLst/>
            <a:gdLst>
              <a:gd name="connsiteX0" fmla="*/ 2342640 w 2342640"/>
              <a:gd name="connsiteY0" fmla="*/ 0 h 2552101"/>
              <a:gd name="connsiteX1" fmla="*/ 419209 w 2342640"/>
              <a:gd name="connsiteY1" fmla="*/ 1356189 h 2552101"/>
              <a:gd name="connsiteX2" fmla="*/ 0 w 2342640"/>
              <a:gd name="connsiteY2" fmla="*/ 2552101 h 2552101"/>
              <a:gd name="connsiteX0" fmla="*/ 2342640 w 3618720"/>
              <a:gd name="connsiteY0" fmla="*/ 0 h 2552101"/>
              <a:gd name="connsiteX1" fmla="*/ 3575265 w 3618720"/>
              <a:gd name="connsiteY1" fmla="*/ 1368518 h 2552101"/>
              <a:gd name="connsiteX2" fmla="*/ 0 w 3618720"/>
              <a:gd name="connsiteY2" fmla="*/ 2552101 h 2552101"/>
              <a:gd name="connsiteX0" fmla="*/ 3513961 w 3721581"/>
              <a:gd name="connsiteY0" fmla="*/ 0 h 2589088"/>
              <a:gd name="connsiteX1" fmla="*/ 3575265 w 3721581"/>
              <a:gd name="connsiteY1" fmla="*/ 1405505 h 2589088"/>
              <a:gd name="connsiteX2" fmla="*/ 0 w 3721581"/>
              <a:gd name="connsiteY2" fmla="*/ 2589088 h 2589088"/>
              <a:gd name="connsiteX0" fmla="*/ 3513961 w 4013793"/>
              <a:gd name="connsiteY0" fmla="*/ 0 h 2589088"/>
              <a:gd name="connsiteX1" fmla="*/ 3575265 w 4013793"/>
              <a:gd name="connsiteY1" fmla="*/ 1405505 h 2589088"/>
              <a:gd name="connsiteX2" fmla="*/ 0 w 4013793"/>
              <a:gd name="connsiteY2" fmla="*/ 2589088 h 2589088"/>
              <a:gd name="connsiteX0" fmla="*/ 3513961 w 3965478"/>
              <a:gd name="connsiteY0" fmla="*/ 0 h 2589088"/>
              <a:gd name="connsiteX1" fmla="*/ 3575265 w 3965478"/>
              <a:gd name="connsiteY1" fmla="*/ 1405505 h 2589088"/>
              <a:gd name="connsiteX2" fmla="*/ 0 w 3965478"/>
              <a:gd name="connsiteY2" fmla="*/ 2589088 h 2589088"/>
              <a:gd name="connsiteX0" fmla="*/ 3513961 w 4026273"/>
              <a:gd name="connsiteY0" fmla="*/ 0 h 2589088"/>
              <a:gd name="connsiteX1" fmla="*/ 3575265 w 4026273"/>
              <a:gd name="connsiteY1" fmla="*/ 1405505 h 2589088"/>
              <a:gd name="connsiteX2" fmla="*/ 0 w 4026273"/>
              <a:gd name="connsiteY2" fmla="*/ 2589088 h 2589088"/>
              <a:gd name="connsiteX0" fmla="*/ 3513961 w 4026273"/>
              <a:gd name="connsiteY0" fmla="*/ 0 h 2589088"/>
              <a:gd name="connsiteX1" fmla="*/ 3575265 w 4026273"/>
              <a:gd name="connsiteY1" fmla="*/ 1405505 h 2589088"/>
              <a:gd name="connsiteX2" fmla="*/ 0 w 4026273"/>
              <a:gd name="connsiteY2" fmla="*/ 2589088 h 258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26273" h="2589088">
                <a:moveTo>
                  <a:pt x="3513961" y="0"/>
                </a:moveTo>
                <a:cubicBezTo>
                  <a:pt x="4179077" y="465419"/>
                  <a:pt x="4193459" y="900016"/>
                  <a:pt x="3575265" y="1405505"/>
                </a:cubicBezTo>
                <a:cubicBezTo>
                  <a:pt x="2957071" y="1910994"/>
                  <a:pt x="0" y="2589088"/>
                  <a:pt x="0" y="2589088"/>
                </a:cubicBezTo>
              </a:path>
            </a:pathLst>
          </a:custGeom>
          <a:ln>
            <a:solidFill>
              <a:srgbClr val="FFFF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4291057" y="3640189"/>
            <a:ext cx="2241599" cy="236554"/>
          </a:xfrm>
          <a:prstGeom prst="straightConnector1">
            <a:avLst/>
          </a:prstGeom>
          <a:ln>
            <a:solidFill>
              <a:schemeClr val="accent6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122562" y="2933454"/>
            <a:ext cx="17818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DEADA"/>
                </a:solidFill>
              </a:rPr>
              <a:t>e</a:t>
            </a:r>
            <a:r>
              <a:rPr lang="en-US" baseline="30000" dirty="0">
                <a:solidFill>
                  <a:srgbClr val="FDEADA"/>
                </a:solidFill>
                <a:latin typeface="Symbol" charset="2"/>
                <a:cs typeface="Symbol" charset="2"/>
              </a:rPr>
              <a:t>+</a:t>
            </a:r>
            <a:r>
              <a:rPr lang="en-US" dirty="0">
                <a:solidFill>
                  <a:srgbClr val="FDEADA"/>
                </a:solidFill>
              </a:rPr>
              <a:t> </a:t>
            </a:r>
            <a:endParaRPr lang="en-US" dirty="0" smtClean="0">
              <a:solidFill>
                <a:srgbClr val="FDEADA"/>
              </a:solidFill>
            </a:endParaRPr>
          </a:p>
          <a:p>
            <a:r>
              <a:rPr lang="en-US" sz="1400" dirty="0">
                <a:solidFill>
                  <a:srgbClr val="FDEADA"/>
                </a:solidFill>
              </a:rPr>
              <a:t>n</a:t>
            </a:r>
            <a:r>
              <a:rPr lang="en-US" sz="1400" dirty="0" smtClean="0">
                <a:solidFill>
                  <a:srgbClr val="FDEADA"/>
                </a:solidFill>
              </a:rPr>
              <a:t>ominal trajectory</a:t>
            </a:r>
            <a:endParaRPr lang="en-US" sz="1400" dirty="0">
              <a:solidFill>
                <a:srgbClr val="FDEADA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480531" y="3260621"/>
            <a:ext cx="389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</a:rPr>
              <a:t>e</a:t>
            </a:r>
            <a:r>
              <a:rPr lang="en-US" baseline="30000" dirty="0" smtClean="0">
                <a:solidFill>
                  <a:srgbClr val="FFFF00"/>
                </a:solidFill>
              </a:rPr>
              <a:t>+</a:t>
            </a:r>
            <a:endParaRPr lang="en-US" dirty="0">
              <a:solidFill>
                <a:srgbClr val="FFFF00"/>
              </a:solidFill>
              <a:latin typeface="Symbol" charset="2"/>
              <a:cs typeface="Symbol" charset="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661898" y="627807"/>
            <a:ext cx="25380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A high-resolution imaging veto could help rejecting  </a:t>
            </a:r>
            <a:r>
              <a:rPr lang="en-US" sz="1100" i="1" dirty="0" err="1" smtClean="0"/>
              <a:t>E</a:t>
            </a:r>
            <a:r>
              <a:rPr lang="en-US" sz="1100" dirty="0" err="1" smtClean="0"/>
              <a:t>≈</a:t>
            </a:r>
            <a:r>
              <a:rPr lang="en-US" sz="1100" i="1" dirty="0" err="1" smtClean="0"/>
              <a:t>E</a:t>
            </a:r>
            <a:r>
              <a:rPr lang="en-US" sz="1100" baseline="-25000" dirty="0" err="1" smtClean="0"/>
              <a:t>beam</a:t>
            </a:r>
            <a:r>
              <a:rPr lang="en-US" sz="1100" dirty="0" smtClean="0"/>
              <a:t> events</a:t>
            </a:r>
            <a:endParaRPr lang="en-US" sz="1100" dirty="0"/>
          </a:p>
        </p:txBody>
      </p:sp>
      <p:sp>
        <p:nvSpPr>
          <p:cNvPr id="7" name="Rectangle 6"/>
          <p:cNvSpPr/>
          <p:nvPr/>
        </p:nvSpPr>
        <p:spPr>
          <a:xfrm>
            <a:off x="6537536" y="3445287"/>
            <a:ext cx="279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Symbol" charset="2"/>
                <a:cs typeface="Symbol" charset="2"/>
              </a:rPr>
              <a:t>g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8976" y="419180"/>
            <a:ext cx="1664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Bremsstrahlung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48976" y="3106760"/>
            <a:ext cx="1729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photons decay</a:t>
            </a:r>
            <a:endParaRPr lang="en-US" dirty="0"/>
          </a:p>
        </p:txBody>
      </p:sp>
      <p:pic>
        <p:nvPicPr>
          <p:cNvPr id="22" name="Picture 21" descr="Schermata 2014-02-23 alle 23.29.1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881" y="4188592"/>
            <a:ext cx="1973142" cy="15082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646023" y="4198672"/>
            <a:ext cx="22132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latin typeface="Symbol" charset="2"/>
                <a:cs typeface="Symbol" charset="2"/>
              </a:rPr>
              <a:t>g</a:t>
            </a:r>
            <a:r>
              <a:rPr lang="en-US" sz="1400" dirty="0" err="1" smtClean="0">
                <a:latin typeface="Symbol" charset="2"/>
                <a:cs typeface="Symbol" charset="2"/>
              </a:rPr>
              <a:t>g</a:t>
            </a:r>
            <a:r>
              <a:rPr lang="en-US" sz="1400" dirty="0" smtClean="0"/>
              <a:t> events can be cleanly selected  for measuring the </a:t>
            </a:r>
            <a:r>
              <a:rPr lang="en-US" sz="1400" b="1" dirty="0"/>
              <a:t>beam flux</a:t>
            </a:r>
            <a:r>
              <a:rPr lang="en-US" sz="1400" dirty="0"/>
              <a:t>, in </a:t>
            </a:r>
            <a:r>
              <a:rPr lang="en-US" sz="1400" dirty="0" smtClean="0"/>
              <a:t>addition to </a:t>
            </a:r>
            <a:r>
              <a:rPr lang="en-US" sz="1400" dirty="0"/>
              <a:t>the diamond</a:t>
            </a:r>
          </a:p>
        </p:txBody>
      </p:sp>
    </p:spTree>
    <p:extLst>
      <p:ext uri="{BB962C8B-B14F-4D97-AF65-F5344CB8AC3E}">
        <p14:creationId xmlns:p14="http://schemas.microsoft.com/office/powerpoint/2010/main" val="34889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4772692" y="4612297"/>
            <a:ext cx="3425965" cy="828092"/>
          </a:xfrm>
          <a:prstGeom prst="round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PADME sensitivity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817600" y="4651895"/>
            <a:ext cx="337025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 err="1" smtClean="0">
                <a:solidFill>
                  <a:srgbClr val="FD4244"/>
                </a:solidFill>
              </a:rPr>
              <a:t>E</a:t>
            </a:r>
            <a:r>
              <a:rPr lang="en-US" i="1" baseline="-25000" dirty="0" err="1" smtClean="0">
                <a:solidFill>
                  <a:srgbClr val="FD4244"/>
                </a:solidFill>
              </a:rPr>
              <a:t>e</a:t>
            </a:r>
            <a:r>
              <a:rPr lang="en-US" baseline="-25000" dirty="0" smtClean="0">
                <a:solidFill>
                  <a:srgbClr val="FD4244"/>
                </a:solidFill>
                <a:latin typeface="Symbol" charset="2"/>
                <a:cs typeface="Symbol" charset="2"/>
              </a:rPr>
              <a:t>+</a:t>
            </a:r>
            <a:r>
              <a:rPr lang="en-US" dirty="0" smtClean="0">
                <a:solidFill>
                  <a:srgbClr val="FD4244"/>
                </a:solidFill>
              </a:rPr>
              <a:t>=550 MeV: </a:t>
            </a:r>
            <a:r>
              <a:rPr lang="en-US" i="1" dirty="0" smtClean="0">
                <a:solidFill>
                  <a:srgbClr val="FD4244"/>
                </a:solidFill>
              </a:rPr>
              <a:t>M</a:t>
            </a:r>
            <a:r>
              <a:rPr lang="en-US" i="1" baseline="-25000" dirty="0" smtClean="0">
                <a:solidFill>
                  <a:srgbClr val="FD4244"/>
                </a:solidFill>
              </a:rPr>
              <a:t>A’</a:t>
            </a:r>
            <a:r>
              <a:rPr lang="en-US" dirty="0" smtClean="0">
                <a:solidFill>
                  <a:srgbClr val="FD4244"/>
                </a:solidFill>
              </a:rPr>
              <a:t> &lt; </a:t>
            </a:r>
            <a:r>
              <a:rPr lang="en-US" b="1" dirty="0" smtClean="0">
                <a:solidFill>
                  <a:srgbClr val="FD4244"/>
                </a:solidFill>
              </a:rPr>
              <a:t>23.7 MeV/</a:t>
            </a:r>
            <a:r>
              <a:rPr lang="en-US" b="1" i="1" dirty="0" smtClean="0">
                <a:solidFill>
                  <a:srgbClr val="FD4244"/>
                </a:solidFill>
              </a:rPr>
              <a:t>c</a:t>
            </a:r>
            <a:r>
              <a:rPr lang="en-US" b="1" baseline="30000" dirty="0" smtClean="0">
                <a:solidFill>
                  <a:srgbClr val="FD4244"/>
                </a:solidFill>
              </a:rPr>
              <a:t>2</a:t>
            </a:r>
          </a:p>
          <a:p>
            <a:pPr>
              <a:spcAft>
                <a:spcPts val="600"/>
              </a:spcAft>
            </a:pPr>
            <a:r>
              <a:rPr lang="en-US" i="1" dirty="0" err="1" smtClean="0">
                <a:solidFill>
                  <a:srgbClr val="660066"/>
                </a:solidFill>
              </a:rPr>
              <a:t>E</a:t>
            </a:r>
            <a:r>
              <a:rPr lang="en-US" i="1" baseline="-25000" dirty="0" err="1" smtClean="0">
                <a:solidFill>
                  <a:srgbClr val="660066"/>
                </a:solidFill>
              </a:rPr>
              <a:t>e</a:t>
            </a:r>
            <a:r>
              <a:rPr lang="en-US" baseline="-25000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+</a:t>
            </a:r>
            <a:r>
              <a:rPr lang="en-US" dirty="0" smtClean="0">
                <a:solidFill>
                  <a:srgbClr val="660066"/>
                </a:solidFill>
              </a:rPr>
              <a:t>=1 </a:t>
            </a:r>
            <a:r>
              <a:rPr lang="en-US" dirty="0" err="1" smtClean="0">
                <a:solidFill>
                  <a:srgbClr val="660066"/>
                </a:solidFill>
              </a:rPr>
              <a:t>GeV</a:t>
            </a:r>
            <a:r>
              <a:rPr lang="en-US" dirty="0" smtClean="0">
                <a:solidFill>
                  <a:srgbClr val="660066"/>
                </a:solidFill>
              </a:rPr>
              <a:t>: </a:t>
            </a:r>
            <a:r>
              <a:rPr lang="en-US" i="1" dirty="0" smtClean="0">
                <a:solidFill>
                  <a:srgbClr val="660066"/>
                </a:solidFill>
              </a:rPr>
              <a:t>M</a:t>
            </a:r>
            <a:r>
              <a:rPr lang="en-US" i="1" baseline="-25000" dirty="0" smtClean="0">
                <a:solidFill>
                  <a:srgbClr val="660066"/>
                </a:solidFill>
              </a:rPr>
              <a:t>A’</a:t>
            </a:r>
            <a:r>
              <a:rPr lang="en-US" dirty="0" smtClean="0">
                <a:solidFill>
                  <a:srgbClr val="660066"/>
                </a:solidFill>
              </a:rPr>
              <a:t> &lt; </a:t>
            </a:r>
            <a:r>
              <a:rPr lang="en-US" b="1" dirty="0" smtClean="0">
                <a:solidFill>
                  <a:srgbClr val="660066"/>
                </a:solidFill>
              </a:rPr>
              <a:t>32 MeV/</a:t>
            </a:r>
            <a:r>
              <a:rPr lang="en-US" b="1" i="1" dirty="0" smtClean="0">
                <a:solidFill>
                  <a:srgbClr val="660066"/>
                </a:solidFill>
              </a:rPr>
              <a:t>c</a:t>
            </a:r>
            <a:r>
              <a:rPr lang="en-US" b="1" baseline="30000" dirty="0" smtClean="0">
                <a:solidFill>
                  <a:srgbClr val="660066"/>
                </a:solidFill>
              </a:rPr>
              <a:t>2</a:t>
            </a:r>
            <a:endParaRPr lang="en-US" b="1" i="1" baseline="30000" dirty="0" smtClean="0">
              <a:solidFill>
                <a:srgbClr val="660066"/>
              </a:solidFill>
              <a:latin typeface="Symbol" charset="2"/>
              <a:cs typeface="Symbol" charset="2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43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91428" y="1097996"/>
            <a:ext cx="4232720" cy="4358890"/>
            <a:chOff x="91428" y="880052"/>
            <a:chExt cx="4232720" cy="479477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t="-2363" r="-4054"/>
            <a:stretch/>
          </p:blipFill>
          <p:spPr>
            <a:xfrm>
              <a:off x="91428" y="880052"/>
              <a:ext cx="4232720" cy="47947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Freeform 12"/>
            <p:cNvSpPr/>
            <p:nvPr/>
          </p:nvSpPr>
          <p:spPr>
            <a:xfrm>
              <a:off x="666750" y="1031875"/>
              <a:ext cx="1755775" cy="1771650"/>
            </a:xfrm>
            <a:custGeom>
              <a:avLst/>
              <a:gdLst>
                <a:gd name="connsiteX0" fmla="*/ 0 w 1755775"/>
                <a:gd name="connsiteY0" fmla="*/ 0 h 1771650"/>
                <a:gd name="connsiteX1" fmla="*/ 1755775 w 1755775"/>
                <a:gd name="connsiteY1" fmla="*/ 0 h 1771650"/>
                <a:gd name="connsiteX2" fmla="*/ 1730375 w 1755775"/>
                <a:gd name="connsiteY2" fmla="*/ 1450975 h 1771650"/>
                <a:gd name="connsiteX3" fmla="*/ 1666875 w 1755775"/>
                <a:gd name="connsiteY3" fmla="*/ 1543050 h 1771650"/>
                <a:gd name="connsiteX4" fmla="*/ 1625600 w 1755775"/>
                <a:gd name="connsiteY4" fmla="*/ 1577975 h 1771650"/>
                <a:gd name="connsiteX5" fmla="*/ 1565275 w 1755775"/>
                <a:gd name="connsiteY5" fmla="*/ 1603375 h 1771650"/>
                <a:gd name="connsiteX6" fmla="*/ 1479550 w 1755775"/>
                <a:gd name="connsiteY6" fmla="*/ 1597025 h 1771650"/>
                <a:gd name="connsiteX7" fmla="*/ 1295400 w 1755775"/>
                <a:gd name="connsiteY7" fmla="*/ 1771650 h 1771650"/>
                <a:gd name="connsiteX8" fmla="*/ 1162050 w 1755775"/>
                <a:gd name="connsiteY8" fmla="*/ 1711325 h 1771650"/>
                <a:gd name="connsiteX9" fmla="*/ 1022350 w 1755775"/>
                <a:gd name="connsiteY9" fmla="*/ 1692275 h 1771650"/>
                <a:gd name="connsiteX10" fmla="*/ 990600 w 1755775"/>
                <a:gd name="connsiteY10" fmla="*/ 1692275 h 1771650"/>
                <a:gd name="connsiteX11" fmla="*/ 844550 w 1755775"/>
                <a:gd name="connsiteY11" fmla="*/ 1666875 h 1771650"/>
                <a:gd name="connsiteX12" fmla="*/ 787400 w 1755775"/>
                <a:gd name="connsiteY12" fmla="*/ 1641475 h 1771650"/>
                <a:gd name="connsiteX13" fmla="*/ 685800 w 1755775"/>
                <a:gd name="connsiteY13" fmla="*/ 1641475 h 1771650"/>
                <a:gd name="connsiteX14" fmla="*/ 568325 w 1755775"/>
                <a:gd name="connsiteY14" fmla="*/ 1641475 h 1771650"/>
                <a:gd name="connsiteX15" fmla="*/ 234950 w 1755775"/>
                <a:gd name="connsiteY15" fmla="*/ 1651000 h 1771650"/>
                <a:gd name="connsiteX16" fmla="*/ 3175 w 1755775"/>
                <a:gd name="connsiteY16" fmla="*/ 1641475 h 1771650"/>
                <a:gd name="connsiteX17" fmla="*/ 0 w 1755775"/>
                <a:gd name="connsiteY17" fmla="*/ 0 h 1771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55775" h="1771650">
                  <a:moveTo>
                    <a:pt x="0" y="0"/>
                  </a:moveTo>
                  <a:lnTo>
                    <a:pt x="1755775" y="0"/>
                  </a:lnTo>
                  <a:lnTo>
                    <a:pt x="1730375" y="1450975"/>
                  </a:lnTo>
                  <a:lnTo>
                    <a:pt x="1666875" y="1543050"/>
                  </a:lnTo>
                  <a:lnTo>
                    <a:pt x="1625600" y="1577975"/>
                  </a:lnTo>
                  <a:lnTo>
                    <a:pt x="1565275" y="1603375"/>
                  </a:lnTo>
                  <a:lnTo>
                    <a:pt x="1479550" y="1597025"/>
                  </a:lnTo>
                  <a:lnTo>
                    <a:pt x="1295400" y="1771650"/>
                  </a:lnTo>
                  <a:lnTo>
                    <a:pt x="1162050" y="1711325"/>
                  </a:lnTo>
                  <a:lnTo>
                    <a:pt x="1022350" y="1692275"/>
                  </a:lnTo>
                  <a:lnTo>
                    <a:pt x="990600" y="1692275"/>
                  </a:lnTo>
                  <a:lnTo>
                    <a:pt x="844550" y="1666875"/>
                  </a:lnTo>
                  <a:lnTo>
                    <a:pt x="787400" y="1641475"/>
                  </a:lnTo>
                  <a:lnTo>
                    <a:pt x="685800" y="1641475"/>
                  </a:lnTo>
                  <a:lnTo>
                    <a:pt x="568325" y="1641475"/>
                  </a:lnTo>
                  <a:lnTo>
                    <a:pt x="234950" y="1651000"/>
                  </a:lnTo>
                  <a:lnTo>
                    <a:pt x="3175" y="1641475"/>
                  </a:lnTo>
                  <a:cubicBezTo>
                    <a:pt x="2117" y="1094317"/>
                    <a:pt x="1058" y="547158"/>
                    <a:pt x="0" y="0"/>
                  </a:cubicBezTo>
                  <a:close/>
                </a:path>
              </a:pathLst>
            </a:custGeom>
            <a:solidFill>
              <a:srgbClr val="FF0000">
                <a:alpha val="51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4324148" y="892683"/>
            <a:ext cx="4940800" cy="1188411"/>
          </a:xfrm>
        </p:spPr>
        <p:txBody>
          <a:bodyPr>
            <a:noAutofit/>
          </a:bodyPr>
          <a:lstStyle/>
          <a:p>
            <a:pPr marL="514350" indent="-285750">
              <a:buClr>
                <a:schemeClr val="tx2">
                  <a:lumMod val="90000"/>
                </a:schemeClr>
              </a:buClr>
              <a:buFont typeface="Wingdings" charset="2"/>
              <a:buChar char="§"/>
            </a:pPr>
            <a:r>
              <a:rPr lang="en-US" sz="1800" dirty="0">
                <a:solidFill>
                  <a:srgbClr val="FFFFFF"/>
                </a:solidFill>
                <a:latin typeface="+mn-lt"/>
                <a:cs typeface="+mn-cs"/>
              </a:rPr>
              <a:t>Based on 2.5x10</a:t>
            </a:r>
            <a:r>
              <a:rPr lang="en-US" sz="1800" baseline="30000" dirty="0">
                <a:solidFill>
                  <a:srgbClr val="FFFFFF"/>
                </a:solidFill>
                <a:latin typeface="+mn-lt"/>
                <a:cs typeface="+mn-cs"/>
              </a:rPr>
              <a:t>10</a:t>
            </a:r>
            <a:r>
              <a:rPr lang="en-US" sz="1800" dirty="0">
                <a:solidFill>
                  <a:srgbClr val="FFFFFF"/>
                </a:solidFill>
                <a:latin typeface="+mn-lt"/>
                <a:cs typeface="+mn-cs"/>
              </a:rPr>
              <a:t> fully GEANT4 simulated 550MeV e+ on target events </a:t>
            </a:r>
          </a:p>
          <a:p>
            <a:pPr marL="914400" lvl="1">
              <a:buClr>
                <a:schemeClr val="tx2">
                  <a:lumMod val="90000"/>
                </a:schemeClr>
              </a:buClr>
              <a:buFont typeface="Wingdings" charset="2"/>
              <a:buChar char="§"/>
            </a:pPr>
            <a:r>
              <a:rPr lang="en-US" sz="1400" dirty="0">
                <a:solidFill>
                  <a:srgbClr val="FFFFFF"/>
                </a:solidFill>
                <a:latin typeface="+mn-lt"/>
                <a:cs typeface="+mn-cs"/>
              </a:rPr>
              <a:t>Number of BG events is extrapolated to 1x10</a:t>
            </a:r>
            <a:r>
              <a:rPr lang="en-US" sz="1400" baseline="30000" dirty="0">
                <a:solidFill>
                  <a:srgbClr val="FFFFFF"/>
                </a:solidFill>
                <a:latin typeface="+mn-lt"/>
                <a:cs typeface="+mn-cs"/>
              </a:rPr>
              <a:t>13</a:t>
            </a:r>
            <a:r>
              <a:rPr lang="en-US" sz="1400" dirty="0">
                <a:solidFill>
                  <a:srgbClr val="FFFFFF"/>
                </a:solidFill>
                <a:latin typeface="+mn-lt"/>
                <a:cs typeface="+mn-cs"/>
              </a:rPr>
              <a:t> electrons on </a:t>
            </a:r>
            <a:r>
              <a:rPr lang="en-US" sz="1400" dirty="0" smtClean="0">
                <a:solidFill>
                  <a:srgbClr val="FFFFFF"/>
                </a:solidFill>
                <a:latin typeface="+mn-lt"/>
                <a:cs typeface="+mn-cs"/>
              </a:rPr>
              <a:t>target</a:t>
            </a:r>
            <a:endParaRPr lang="en-US" sz="1400" dirty="0">
              <a:solidFill>
                <a:srgbClr val="FFFFFF"/>
              </a:solidFill>
              <a:latin typeface="+mn-lt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72692" y="2893643"/>
            <a:ext cx="39920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2">
                  <a:lumMod val="90000"/>
                </a:schemeClr>
              </a:buClr>
            </a:pPr>
            <a:r>
              <a:rPr lang="en-US" sz="1600" dirty="0">
                <a:solidFill>
                  <a:srgbClr val="FFFFFF"/>
                </a:solidFill>
              </a:rPr>
              <a:t>PADME 10</a:t>
            </a:r>
            <a:r>
              <a:rPr lang="en-US" sz="1600" baseline="30000" dirty="0">
                <a:solidFill>
                  <a:srgbClr val="FFFFFF"/>
                </a:solidFill>
              </a:rPr>
              <a:t>13</a:t>
            </a:r>
            <a:r>
              <a:rPr lang="en-US" sz="1600" dirty="0">
                <a:solidFill>
                  <a:srgbClr val="FFFFFF"/>
                </a:solidFill>
              </a:rPr>
              <a:t> EOT</a:t>
            </a:r>
            <a:endParaRPr lang="en-US" sz="1600" dirty="0" smtClean="0">
              <a:solidFill>
                <a:srgbClr val="FFFFFF"/>
              </a:solidFill>
            </a:endParaRPr>
          </a:p>
          <a:p>
            <a:pPr marL="285750" indent="-285750">
              <a:buClr>
                <a:schemeClr val="tx2">
                  <a:lumMod val="90000"/>
                </a:schemeClr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FFFFFF"/>
                </a:solidFill>
              </a:rPr>
              <a:t>2 </a:t>
            </a:r>
            <a:r>
              <a:rPr lang="en-US" sz="1600" dirty="0">
                <a:solidFill>
                  <a:srgbClr val="FFFFFF"/>
                </a:solidFill>
              </a:rPr>
              <a:t>years of data taking at </a:t>
            </a:r>
            <a:r>
              <a:rPr lang="en-US" sz="1600" dirty="0" smtClean="0">
                <a:solidFill>
                  <a:srgbClr val="FFFFFF"/>
                </a:solidFill>
              </a:rPr>
              <a:t>60</a:t>
            </a:r>
            <a:r>
              <a:rPr lang="en-US" sz="1600" dirty="0">
                <a:solidFill>
                  <a:srgbClr val="FFFFFF"/>
                </a:solidFill>
              </a:rPr>
              <a:t>% </a:t>
            </a:r>
            <a:r>
              <a:rPr lang="en-US" sz="1600" dirty="0" smtClean="0">
                <a:solidFill>
                  <a:srgbClr val="FFFFFF"/>
                </a:solidFill>
              </a:rPr>
              <a:t>efficiency </a:t>
            </a:r>
          </a:p>
          <a:p>
            <a:pPr marL="285750" indent="-285750">
              <a:buClr>
                <a:schemeClr val="tx2">
                  <a:lumMod val="90000"/>
                </a:schemeClr>
              </a:buClr>
              <a:buFont typeface="Wingdings" charset="2"/>
              <a:buChar char="§"/>
            </a:pPr>
            <a:r>
              <a:rPr lang="en-US" sz="1600" dirty="0">
                <a:solidFill>
                  <a:srgbClr val="FFFFFF"/>
                </a:solidFill>
              </a:rPr>
              <a:t>B</a:t>
            </a:r>
            <a:r>
              <a:rPr lang="en-US" sz="1600" dirty="0" smtClean="0">
                <a:solidFill>
                  <a:srgbClr val="FFFFFF"/>
                </a:solidFill>
              </a:rPr>
              <a:t>unch </a:t>
            </a:r>
            <a:r>
              <a:rPr lang="en-US" sz="1600" dirty="0">
                <a:solidFill>
                  <a:srgbClr val="FFFFFF"/>
                </a:solidFill>
              </a:rPr>
              <a:t>length of  40 </a:t>
            </a:r>
            <a:r>
              <a:rPr lang="en-US" sz="1600" dirty="0" smtClean="0">
                <a:solidFill>
                  <a:srgbClr val="FFFFFF"/>
                </a:solidFill>
              </a:rPr>
              <a:t>ns</a:t>
            </a:r>
            <a:endParaRPr lang="en-US" sz="1600" dirty="0">
              <a:solidFill>
                <a:srgbClr val="FFFFFF"/>
              </a:solidFill>
            </a:endParaRPr>
          </a:p>
          <a:p>
            <a:pPr>
              <a:buClr>
                <a:schemeClr val="tx2">
                  <a:lumMod val="90000"/>
                </a:schemeClr>
              </a:buClr>
            </a:pPr>
            <a:r>
              <a:rPr lang="en-US" sz="1600" b="1" dirty="0">
                <a:solidFill>
                  <a:srgbClr val="FFFFFF"/>
                </a:solidFill>
              </a:rPr>
              <a:t>5</a:t>
            </a:r>
            <a:r>
              <a:rPr lang="en-US" sz="1600" b="1" dirty="0" smtClean="0">
                <a:solidFill>
                  <a:srgbClr val="FFFFFF"/>
                </a:solidFill>
              </a:rPr>
              <a:t>000 </a:t>
            </a:r>
            <a:r>
              <a:rPr lang="en-US" sz="1600" b="1" dirty="0">
                <a:solidFill>
                  <a:srgbClr val="FFFFFF"/>
                </a:solidFill>
              </a:rPr>
              <a:t>e</a:t>
            </a:r>
            <a:r>
              <a:rPr lang="en-US" sz="1600" b="1" baseline="30000" dirty="0">
                <a:solidFill>
                  <a:srgbClr val="FFFFFF"/>
                </a:solidFill>
              </a:rPr>
              <a:t>+</a:t>
            </a:r>
            <a:r>
              <a:rPr lang="en-US" sz="1600" dirty="0">
                <a:solidFill>
                  <a:srgbClr val="FFFFFF"/>
                </a:solidFill>
              </a:rPr>
              <a:t>/bunch × </a:t>
            </a:r>
            <a:r>
              <a:rPr lang="en-US" sz="1600" b="1" dirty="0" smtClean="0">
                <a:solidFill>
                  <a:srgbClr val="FFFFFF"/>
                </a:solidFill>
              </a:rPr>
              <a:t>2</a:t>
            </a:r>
            <a:r>
              <a:rPr lang="it-IT" sz="1600" dirty="0">
                <a:solidFill>
                  <a:srgbClr val="FFFFFF"/>
                </a:solidFill>
                <a:sym typeface="Symbol"/>
              </a:rPr>
              <a:t></a:t>
            </a:r>
            <a:r>
              <a:rPr lang="en-US" sz="1600" b="1" dirty="0" smtClean="0">
                <a:solidFill>
                  <a:srgbClr val="FFFFFF"/>
                </a:solidFill>
              </a:rPr>
              <a:t>10</a:t>
            </a:r>
            <a:r>
              <a:rPr lang="en-US" sz="1600" b="1" baseline="30000" dirty="0" smtClean="0">
                <a:solidFill>
                  <a:srgbClr val="FFFFFF"/>
                </a:solidFill>
              </a:rPr>
              <a:t>7</a:t>
            </a:r>
            <a:r>
              <a:rPr lang="en-US" sz="1600" dirty="0">
                <a:solidFill>
                  <a:srgbClr val="FFFFFF"/>
                </a:solidFill>
              </a:rPr>
              <a:t>s </a:t>
            </a:r>
            <a:r>
              <a:rPr lang="en-US" sz="1600" dirty="0" smtClean="0">
                <a:solidFill>
                  <a:srgbClr val="FFFFFF"/>
                </a:solidFill>
              </a:rPr>
              <a:t>× </a:t>
            </a:r>
            <a:r>
              <a:rPr lang="en-US" sz="1600" b="1" dirty="0" smtClean="0">
                <a:solidFill>
                  <a:srgbClr val="FFFFFF"/>
                </a:solidFill>
              </a:rPr>
              <a:t>49 </a:t>
            </a:r>
            <a:r>
              <a:rPr lang="en-US" sz="1600" b="1" dirty="0">
                <a:solidFill>
                  <a:srgbClr val="FFFFFF"/>
                </a:solidFill>
              </a:rPr>
              <a:t>Hz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618142" y="1242334"/>
            <a:ext cx="0" cy="3571032"/>
          </a:xfrm>
          <a:prstGeom prst="line">
            <a:avLst/>
          </a:prstGeom>
          <a:ln w="12700" cmpd="sng">
            <a:solidFill>
              <a:srgbClr val="660066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80829" y="1568090"/>
            <a:ext cx="68589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FFFFFF"/>
                </a:solidFill>
              </a:rPr>
              <a:t>10</a:t>
            </a:r>
            <a:r>
              <a:rPr lang="en-US" sz="1050" baseline="30000" dirty="0">
                <a:solidFill>
                  <a:srgbClr val="FFFFFF"/>
                </a:solidFill>
              </a:rPr>
              <a:t>13</a:t>
            </a:r>
            <a:r>
              <a:rPr lang="en-US" sz="1050" dirty="0">
                <a:solidFill>
                  <a:srgbClr val="FFFFFF"/>
                </a:solidFill>
              </a:rPr>
              <a:t> EOT 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44670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shot 2016-01-19 17.00.1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8"/>
          <a:stretch/>
        </p:blipFill>
        <p:spPr>
          <a:xfrm>
            <a:off x="4705267" y="1611397"/>
            <a:ext cx="4255281" cy="3505552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ALPs at PADME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5" descr="Screenshot 2016-01-19 15.40.12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10" b="97749" l="10119" r="90000">
                        <a14:foregroundMark x1="70238" y1="10664" x2="70238" y2="10664"/>
                        <a14:foregroundMark x1="59643" y1="31280" x2="59643" y2="31280"/>
                        <a14:foregroundMark x1="66429" y1="25711" x2="66429" y2="25711"/>
                        <a14:foregroundMark x1="71429" y1="20616" x2="71429" y2="20616"/>
                        <a14:foregroundMark x1="77619" y1="15640" x2="77619" y2="15640"/>
                        <a14:foregroundMark x1="24881" y1="12796" x2="24881" y2="12796"/>
                        <a14:foregroundMark x1="23214" y1="89336" x2="23214" y2="89336"/>
                        <a14:foregroundMark x1="80357" y1="92062" x2="80357" y2="9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24"/>
          <a:stretch/>
        </p:blipFill>
        <p:spPr>
          <a:xfrm>
            <a:off x="60852" y="825047"/>
            <a:ext cx="1217140" cy="119008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8" name="Picture 7" descr="Screenshot 2016-01-19 15.41.37.png"/>
          <p:cNvPicPr>
            <a:picLocks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0" b="96622" l="10854" r="93659">
                        <a14:foregroundMark x1="63902" y1="30068" x2="63902" y2="30068"/>
                        <a14:foregroundMark x1="66098" y1="25676" x2="66098" y2="25676"/>
                        <a14:foregroundMark x1="72927" y1="17342" x2="72927" y2="17342"/>
                        <a14:foregroundMark x1="72561" y1="9797" x2="72561" y2="9797"/>
                        <a14:foregroundMark x1="22927" y1="25676" x2="22927" y2="25676"/>
                        <a14:foregroundMark x1="83780" y1="24099" x2="83780" y2="24099"/>
                        <a14:foregroundMark x1="21585" y1="92680" x2="21585" y2="92680"/>
                        <a14:foregroundMark x1="78537" y1="91892" x2="78537" y2="91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85"/>
          <a:stretch/>
        </p:blipFill>
        <p:spPr>
          <a:xfrm>
            <a:off x="59830" y="2573044"/>
            <a:ext cx="1196705" cy="119008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9" name="Picture 8" descr="Screenshot 2016-01-19 15.43.31.png"/>
          <p:cNvPicPr>
            <a:picLocks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59" b="94894" l="9949" r="89923">
                        <a14:foregroundMark x1="18112" y1="19542" x2="18112" y2="19542"/>
                        <a14:foregroundMark x1="21684" y1="12676" x2="21684" y2="12676"/>
                        <a14:foregroundMark x1="62245" y1="49296" x2="62245" y2="49296"/>
                        <a14:foregroundMark x1="70026" y1="50000" x2="70026" y2="50000"/>
                        <a14:foregroundMark x1="78061" y1="50000" x2="78061" y2="50000"/>
                        <a14:foregroundMark x1="86224" y1="48768" x2="86224" y2="48768"/>
                        <a14:foregroundMark x1="74490" y1="36972" x2="74490" y2="36972"/>
                        <a14:foregroundMark x1="23087" y1="78697" x2="23087" y2="78697"/>
                        <a14:foregroundMark x1="14413" y1="88028" x2="14413" y2="88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" y="4381022"/>
            <a:ext cx="1309091" cy="98354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1" name="TextBox 10"/>
          <p:cNvSpPr txBox="1"/>
          <p:nvPr/>
        </p:nvSpPr>
        <p:spPr>
          <a:xfrm>
            <a:off x="1498597" y="916678"/>
            <a:ext cx="30795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PADME can search for invisible decaying or long living </a:t>
            </a:r>
            <a:r>
              <a:rPr lang="en-US" sz="1600" dirty="0" smtClean="0">
                <a:solidFill>
                  <a:srgbClr val="FFFFFF"/>
                </a:solidFill>
              </a:rPr>
              <a:t>ALPs </a:t>
            </a:r>
            <a:r>
              <a:rPr lang="en-US" sz="1600" dirty="0" smtClean="0">
                <a:solidFill>
                  <a:srgbClr val="FFFFFF"/>
                </a:solidFill>
              </a:rPr>
              <a:t>by searching for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1</a:t>
            </a:r>
            <a:r>
              <a:rPr lang="en-US" sz="1600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g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+ </a:t>
            </a:r>
            <a:r>
              <a:rPr lang="en-US" sz="1600" i="1" dirty="0" smtClean="0">
                <a:solidFill>
                  <a:srgbClr val="FFFFFF"/>
                </a:solidFill>
              </a:rPr>
              <a:t>M</a:t>
            </a:r>
            <a:r>
              <a:rPr lang="en-US" sz="1600" baseline="30000" dirty="0" smtClean="0">
                <a:solidFill>
                  <a:srgbClr val="FFFFFF"/>
                </a:solidFill>
              </a:rPr>
              <a:t>2</a:t>
            </a:r>
            <a:r>
              <a:rPr lang="en-US" sz="1600" baseline="-25000" dirty="0" smtClean="0">
                <a:solidFill>
                  <a:srgbClr val="FFFFFF"/>
                </a:solidFill>
              </a:rPr>
              <a:t>miss </a:t>
            </a:r>
            <a:r>
              <a:rPr lang="en-US" sz="1600" dirty="0" smtClean="0">
                <a:solidFill>
                  <a:srgbClr val="FFFFFF"/>
                </a:solidFill>
              </a:rPr>
              <a:t>final states</a:t>
            </a:r>
          </a:p>
          <a:p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In the </a:t>
            </a:r>
            <a:r>
              <a:rPr lang="en-US" sz="1600" dirty="0" smtClean="0">
                <a:solidFill>
                  <a:srgbClr val="FFFF00"/>
                </a:solidFill>
              </a:rPr>
              <a:t>visible</a:t>
            </a:r>
            <a:r>
              <a:rPr lang="en-US" sz="1600" dirty="0" smtClean="0">
                <a:solidFill>
                  <a:srgbClr val="FFFFFF"/>
                </a:solidFill>
              </a:rPr>
              <a:t> final state </a:t>
            </a:r>
            <a:r>
              <a:rPr lang="en-US" sz="1600" i="1" dirty="0" smtClean="0">
                <a:solidFill>
                  <a:srgbClr val="FFFF00"/>
                </a:solidFill>
              </a:rPr>
              <a:t>a</a:t>
            </a:r>
            <a:r>
              <a:rPr lang="en-US" sz="1600" dirty="0" smtClean="0">
                <a:solidFill>
                  <a:srgbClr val="FFFF00"/>
                </a:solidFill>
              </a:rPr>
              <a:t> </a:t>
            </a:r>
            <a:r>
              <a:rPr lang="it-IT" sz="1600" dirty="0" smtClean="0">
                <a:solidFill>
                  <a:srgbClr val="FFFF00"/>
                </a:solidFill>
                <a:sym typeface="Symbol"/>
              </a:rPr>
              <a:t> </a:t>
            </a:r>
            <a:r>
              <a:rPr lang="en-US" sz="1600" dirty="0" err="1" smtClean="0">
                <a:solidFill>
                  <a:srgbClr val="FFFF00"/>
                </a:solidFill>
                <a:latin typeface="Symbol" charset="2"/>
                <a:cs typeface="Symbol" charset="2"/>
              </a:rPr>
              <a:t>gg</a:t>
            </a:r>
            <a:r>
              <a:rPr lang="en-US" sz="1600" dirty="0" smtClean="0">
                <a:solidFill>
                  <a:srgbClr val="FFFFFF"/>
                </a:solidFill>
                <a:cs typeface="Symbol" charset="2"/>
              </a:rPr>
              <a:t> </a:t>
            </a:r>
            <a:r>
              <a:rPr lang="en-US" sz="1600" b="1" dirty="0" smtClean="0">
                <a:solidFill>
                  <a:srgbClr val="FFFFFF"/>
                </a:solidFill>
                <a:cs typeface="Symbol" charset="2"/>
              </a:rPr>
              <a:t>all production mechanisms can be explored </a:t>
            </a:r>
            <a:r>
              <a:rPr lang="en-US" sz="1600" dirty="0" smtClean="0">
                <a:solidFill>
                  <a:srgbClr val="FFFFFF"/>
                </a:solidFill>
                <a:cs typeface="Symbol" charset="2"/>
              </a:rPr>
              <a:t>extending the mass range in the region of ~100MeV</a:t>
            </a:r>
            <a:endParaRPr lang="en-US" sz="1600" dirty="0" smtClean="0">
              <a:solidFill>
                <a:srgbClr val="FFFFFF"/>
              </a:solidFill>
              <a:latin typeface="Symbol" charset="2"/>
              <a:cs typeface="Symbol" charset="2"/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The observables at PADME will be: </a:t>
            </a:r>
            <a:r>
              <a:rPr lang="en-US" sz="1600" i="1" dirty="0" smtClean="0">
                <a:solidFill>
                  <a:srgbClr val="FFFFFF"/>
                </a:solidFill>
              </a:rPr>
              <a:t>e</a:t>
            </a:r>
            <a:r>
              <a:rPr lang="en-US" sz="1600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gg</a:t>
            </a:r>
            <a:r>
              <a:rPr lang="en-US" sz="1600" dirty="0" smtClean="0">
                <a:solidFill>
                  <a:srgbClr val="FFFFFF"/>
                </a:solidFill>
              </a:rPr>
              <a:t> or </a:t>
            </a:r>
            <a:r>
              <a:rPr lang="en-US" sz="1600" dirty="0" err="1" smtClean="0">
                <a:solidFill>
                  <a:srgbClr val="FFFFFF"/>
                </a:solidFill>
                <a:latin typeface="Symbol" charset="2"/>
                <a:cs typeface="Symbol" charset="2"/>
              </a:rPr>
              <a:t>ggg</a:t>
            </a:r>
            <a:endParaRPr lang="en-US" sz="1600" baseline="-25000" dirty="0">
              <a:solidFill>
                <a:srgbClr val="FFFFFF"/>
              </a:solidFill>
              <a:latin typeface="Symbol" charset="2"/>
              <a:cs typeface="Symbol" charset="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71407" y="1854274"/>
            <a:ext cx="2156709" cy="1303610"/>
          </a:xfrm>
          <a:prstGeom prst="rect">
            <a:avLst/>
          </a:prstGeom>
          <a:solidFill>
            <a:schemeClr val="accent6">
              <a:alpha val="24000"/>
            </a:schemeClr>
          </a:solidFill>
          <a:ln w="38100" cmpd="sng">
            <a:solidFill>
              <a:schemeClr val="accent6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59830" y="2274271"/>
            <a:ext cx="1389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FF00"/>
                </a:solidFill>
              </a:rPr>
              <a:t>Bremsstrahlung</a:t>
            </a:r>
            <a:endParaRPr lang="en-GB" sz="1400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933" y="4065564"/>
            <a:ext cx="14624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FF00"/>
                </a:solidFill>
              </a:rPr>
              <a:t>Annihilation</a:t>
            </a:r>
            <a:endParaRPr lang="en-GB" sz="160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830" y="497313"/>
            <a:ext cx="12181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>
                <a:solidFill>
                  <a:srgbClr val="FFFF00"/>
                </a:solidFill>
              </a:rPr>
              <a:t>Primakoff</a:t>
            </a:r>
            <a:endParaRPr lang="en-GB" sz="1400" dirty="0">
              <a:solidFill>
                <a:srgbClr val="FFFF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777154" y="4348070"/>
            <a:ext cx="2412946" cy="1390198"/>
            <a:chOff x="26068" y="1422400"/>
            <a:chExt cx="2919665" cy="1682140"/>
          </a:xfrm>
        </p:grpSpPr>
        <p:pic>
          <p:nvPicPr>
            <p:cNvPr id="18" name="Picture 17" descr="Screenshot 2015-10-01 01.32.54.png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068" y="1422400"/>
              <a:ext cx="2919665" cy="168214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96900" y="1905000"/>
              <a:ext cx="7493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+</a:t>
              </a:r>
              <a:endParaRPr lang="en-US" sz="1200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791152" y="4025915"/>
            <a:ext cx="21273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ALP decay to photons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505733" y="4803206"/>
            <a:ext cx="14610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arXiv:1512.03069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705267" y="1265223"/>
            <a:ext cx="4262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Limits on ALPs coupling to photons</a:t>
            </a:r>
            <a:endParaRPr lang="en-GB" dirty="0"/>
          </a:p>
        </p:txBody>
      </p:sp>
      <p:sp>
        <p:nvSpPr>
          <p:cNvPr id="26" name="TextBox 25"/>
          <p:cNvSpPr txBox="1"/>
          <p:nvPr/>
        </p:nvSpPr>
        <p:spPr>
          <a:xfrm>
            <a:off x="6155011" y="3085817"/>
            <a:ext cx="1710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PADME region</a:t>
            </a:r>
            <a:endParaRPr lang="en-GB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324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Dark Higgs at PADME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853274" y="5838371"/>
            <a:ext cx="2133600" cy="365125"/>
          </a:xfrm>
        </p:spPr>
        <p:txBody>
          <a:bodyPr/>
          <a:lstStyle/>
          <a:p>
            <a:r>
              <a:rPr lang="it-IT" smtClean="0"/>
              <a:t>02/03/16</a:t>
            </a:r>
            <a:endParaRPr lang="en-US"/>
          </a:p>
        </p:txBody>
      </p:sp>
      <p:pic>
        <p:nvPicPr>
          <p:cNvPr id="7" name="Picture 6" descr="Screenshot 2015-10-01 12.34.0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3274" y="1634871"/>
            <a:ext cx="5205309" cy="3502638"/>
          </a:xfrm>
          <a:prstGeom prst="rect">
            <a:avLst/>
          </a:prstGeom>
        </p:spPr>
      </p:pic>
      <p:pic>
        <p:nvPicPr>
          <p:cNvPr id="13" name="Picture 12" descr="Screenshot 2015-10-01 12.36.20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64" y="1163396"/>
            <a:ext cx="3525408" cy="4534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846" y="1853743"/>
            <a:ext cx="4088898" cy="3580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4BD97"/>
                </a:solidFill>
                <a:latin typeface="Calibri"/>
                <a:cs typeface="Calibri"/>
              </a:rPr>
              <a:t>Depending on dark Higgs </a:t>
            </a:r>
            <a:r>
              <a:rPr lang="en-US" dirty="0" smtClean="0">
                <a:solidFill>
                  <a:srgbClr val="C4BD97"/>
                </a:solidFill>
                <a:latin typeface="Calibri"/>
                <a:cs typeface="Calibri"/>
              </a:rPr>
              <a:t> and dark </a:t>
            </a:r>
            <a:r>
              <a:rPr lang="en-US" dirty="0">
                <a:solidFill>
                  <a:srgbClr val="C4BD97"/>
                </a:solidFill>
                <a:latin typeface="Calibri"/>
                <a:cs typeface="Calibri"/>
              </a:rPr>
              <a:t>p</a:t>
            </a:r>
            <a:r>
              <a:rPr lang="en-US" dirty="0" smtClean="0">
                <a:solidFill>
                  <a:srgbClr val="C4BD97"/>
                </a:solidFill>
                <a:latin typeface="Calibri"/>
                <a:cs typeface="Calibri"/>
              </a:rPr>
              <a:t>hoton </a:t>
            </a:r>
            <a:r>
              <a:rPr lang="en-US" dirty="0">
                <a:solidFill>
                  <a:srgbClr val="C4BD97"/>
                </a:solidFill>
                <a:latin typeface="Calibri"/>
                <a:cs typeface="Calibri"/>
              </a:rPr>
              <a:t>masses</a:t>
            </a:r>
            <a:r>
              <a:rPr lang="en-US" dirty="0" smtClean="0">
                <a:solidFill>
                  <a:srgbClr val="C4BD97"/>
                </a:solidFill>
                <a:latin typeface="Calibri"/>
                <a:cs typeface="Calibri"/>
              </a:rPr>
              <a:t>:</a:t>
            </a:r>
            <a:endParaRPr lang="en-US" sz="1600" dirty="0">
              <a:solidFill>
                <a:srgbClr val="C4BD97"/>
              </a:solidFill>
              <a:latin typeface="Calibri"/>
              <a:cs typeface="Calibri"/>
            </a:endParaRPr>
          </a:p>
          <a:p>
            <a:pPr indent="-342900">
              <a:buAutoNum type="alphaLcParenR"/>
            </a:pPr>
            <a:r>
              <a:rPr lang="en-US" sz="1600" b="1" dirty="0">
                <a:solidFill>
                  <a:srgbClr val="C4BD97"/>
                </a:solidFill>
                <a:latin typeface="Calibri"/>
                <a:cs typeface="Calibri"/>
              </a:rPr>
              <a:t>2</a:t>
            </a:r>
            <a:r>
              <a:rPr lang="en-US" sz="1600" b="1" i="1" dirty="0">
                <a:solidFill>
                  <a:srgbClr val="C4BD97"/>
                </a:solidFill>
                <a:latin typeface="Calibri"/>
                <a:cs typeface="Calibri"/>
              </a:rPr>
              <a:t>M</a:t>
            </a:r>
            <a:r>
              <a:rPr lang="en-US" sz="1600" b="1" i="1" baseline="-25000" dirty="0">
                <a:solidFill>
                  <a:srgbClr val="C4BD97"/>
                </a:solidFill>
                <a:latin typeface="Calibri"/>
                <a:cs typeface="Calibri"/>
              </a:rPr>
              <a:t>A’</a:t>
            </a:r>
            <a:r>
              <a:rPr lang="en-US" sz="1600" b="1" dirty="0">
                <a:solidFill>
                  <a:srgbClr val="C4BD97"/>
                </a:solidFill>
                <a:latin typeface="Calibri"/>
                <a:cs typeface="Calibri"/>
              </a:rPr>
              <a:t>&lt; </a:t>
            </a:r>
            <a:r>
              <a:rPr lang="en-US" sz="1600" b="1" i="1" dirty="0" err="1">
                <a:solidFill>
                  <a:srgbClr val="C4BD97"/>
                </a:solidFill>
                <a:latin typeface="Calibri"/>
                <a:cs typeface="Calibri"/>
              </a:rPr>
              <a:t>M</a:t>
            </a:r>
            <a:r>
              <a:rPr lang="en-US" sz="1600" b="1" i="1" baseline="-25000" dirty="0" err="1">
                <a:solidFill>
                  <a:srgbClr val="C4BD97"/>
                </a:solidFill>
                <a:latin typeface="Calibri"/>
                <a:cs typeface="Calibri"/>
              </a:rPr>
              <a:t>h</a:t>
            </a:r>
            <a:r>
              <a:rPr lang="en-US" sz="1600" b="1" i="1" baseline="-25000" dirty="0">
                <a:solidFill>
                  <a:srgbClr val="C4BD97"/>
                </a:solidFill>
                <a:latin typeface="Calibri"/>
                <a:cs typeface="Calibri"/>
              </a:rPr>
              <a:t>’</a:t>
            </a:r>
            <a:r>
              <a:rPr lang="en-US" sz="1600" b="1" dirty="0">
                <a:solidFill>
                  <a:srgbClr val="C4BD97"/>
                </a:solidFill>
                <a:latin typeface="Calibri"/>
                <a:cs typeface="Calibri"/>
              </a:rPr>
              <a:t> </a:t>
            </a:r>
            <a:endParaRPr lang="en-US" sz="1600" b="1" dirty="0" smtClean="0">
              <a:solidFill>
                <a:srgbClr val="C4BD97"/>
              </a:solidFill>
              <a:latin typeface="Calibri"/>
              <a:cs typeface="Calibri"/>
            </a:endParaRPr>
          </a:p>
          <a:p>
            <a:r>
              <a:rPr lang="en-US" sz="1600" dirty="0" smtClean="0">
                <a:solidFill>
                  <a:srgbClr val="C4BD97"/>
                </a:solidFill>
                <a:latin typeface="Calibri"/>
                <a:cs typeface="Calibri"/>
              </a:rPr>
              <a:t>Dominant </a:t>
            </a:r>
            <a:r>
              <a:rPr lang="en-US" sz="1600" i="1" dirty="0" err="1">
                <a:solidFill>
                  <a:srgbClr val="C4BD97"/>
                </a:solidFill>
                <a:latin typeface="Calibri"/>
                <a:cs typeface="Calibri"/>
              </a:rPr>
              <a:t>A’h</a:t>
            </a:r>
            <a:r>
              <a:rPr lang="en-US" sz="1600" i="1" dirty="0" smtClean="0">
                <a:solidFill>
                  <a:srgbClr val="C4BD97"/>
                </a:solidFill>
                <a:latin typeface="Calibri"/>
                <a:cs typeface="Calibri"/>
              </a:rPr>
              <a:t>’ </a:t>
            </a:r>
            <a:r>
              <a:rPr lang="it-IT" sz="1600" dirty="0" smtClean="0">
                <a:sym typeface="Symbol"/>
              </a:rPr>
              <a:t> </a:t>
            </a:r>
            <a:r>
              <a:rPr lang="en-US" sz="1600" i="1" dirty="0" smtClean="0">
                <a:solidFill>
                  <a:srgbClr val="C4BD97"/>
                </a:solidFill>
                <a:latin typeface="Calibri"/>
                <a:cs typeface="Calibri"/>
              </a:rPr>
              <a:t>A’A’A’ </a:t>
            </a:r>
            <a:r>
              <a:rPr lang="it-IT" sz="1600" dirty="0" smtClean="0">
                <a:sym typeface="Symbol"/>
              </a:rPr>
              <a:t> </a:t>
            </a:r>
            <a:r>
              <a:rPr lang="en-US" sz="1600" dirty="0" smtClean="0">
                <a:solidFill>
                  <a:srgbClr val="FFFFFF"/>
                </a:solidFill>
                <a:latin typeface="Calibri"/>
                <a:cs typeface="Calibri"/>
              </a:rPr>
              <a:t>6 </a:t>
            </a:r>
            <a:r>
              <a:rPr lang="en-US" sz="1600" dirty="0">
                <a:solidFill>
                  <a:srgbClr val="FFFFFF"/>
                </a:solidFill>
                <a:latin typeface="Calibri"/>
                <a:cs typeface="Calibri"/>
              </a:rPr>
              <a:t>leptons</a:t>
            </a:r>
          </a:p>
          <a:p>
            <a:pPr indent="-342900">
              <a:buFont typeface="+mj-lt"/>
              <a:buAutoNum type="alphaLcParenR" startAt="2"/>
            </a:pPr>
            <a:r>
              <a:rPr lang="en-US" sz="1600" b="1" dirty="0">
                <a:solidFill>
                  <a:srgbClr val="C4BD97"/>
                </a:solidFill>
                <a:latin typeface="Calibri"/>
                <a:cs typeface="Calibri"/>
              </a:rPr>
              <a:t>2</a:t>
            </a:r>
            <a:r>
              <a:rPr lang="en-US" sz="1600" b="1" i="1" dirty="0">
                <a:solidFill>
                  <a:srgbClr val="C4BD97"/>
                </a:solidFill>
                <a:latin typeface="Calibri"/>
                <a:cs typeface="Calibri"/>
              </a:rPr>
              <a:t>M</a:t>
            </a:r>
            <a:r>
              <a:rPr lang="en-US" sz="1600" b="1" i="1" baseline="-25000" dirty="0">
                <a:solidFill>
                  <a:srgbClr val="C4BD97"/>
                </a:solidFill>
                <a:latin typeface="Calibri"/>
                <a:cs typeface="Calibri"/>
              </a:rPr>
              <a:t>A’</a:t>
            </a:r>
            <a:r>
              <a:rPr lang="en-US" sz="1600" b="1" dirty="0">
                <a:solidFill>
                  <a:srgbClr val="C4BD97"/>
                </a:solidFill>
                <a:latin typeface="Calibri"/>
                <a:cs typeface="Calibri"/>
              </a:rPr>
              <a:t>&gt; </a:t>
            </a:r>
            <a:r>
              <a:rPr lang="en-US" sz="1600" b="1" i="1" dirty="0" err="1">
                <a:solidFill>
                  <a:srgbClr val="C4BD97"/>
                </a:solidFill>
                <a:latin typeface="Calibri"/>
                <a:cs typeface="Calibri"/>
              </a:rPr>
              <a:t>M</a:t>
            </a:r>
            <a:r>
              <a:rPr lang="en-US" sz="1600" b="1" i="1" baseline="-25000" dirty="0" err="1">
                <a:solidFill>
                  <a:srgbClr val="C4BD97"/>
                </a:solidFill>
                <a:latin typeface="Calibri"/>
                <a:cs typeface="Calibri"/>
              </a:rPr>
              <a:t>h</a:t>
            </a:r>
            <a:r>
              <a:rPr lang="en-US" sz="1600" b="1" i="1" baseline="-25000" dirty="0">
                <a:solidFill>
                  <a:srgbClr val="C4BD97"/>
                </a:solidFill>
                <a:latin typeface="Calibri"/>
                <a:cs typeface="Calibri"/>
              </a:rPr>
              <a:t>’</a:t>
            </a:r>
            <a:r>
              <a:rPr lang="en-US" sz="1600" b="1" dirty="0">
                <a:solidFill>
                  <a:srgbClr val="C4BD97"/>
                </a:solidFill>
                <a:latin typeface="Calibri"/>
                <a:cs typeface="Calibri"/>
              </a:rPr>
              <a:t> </a:t>
            </a:r>
            <a:endParaRPr lang="en-US" sz="1600" b="1" dirty="0" smtClean="0">
              <a:solidFill>
                <a:srgbClr val="C4BD97"/>
              </a:solidFill>
              <a:latin typeface="Calibri"/>
              <a:cs typeface="Calibri"/>
            </a:endParaRPr>
          </a:p>
          <a:p>
            <a:r>
              <a:rPr lang="en-US" sz="1600" dirty="0" smtClean="0">
                <a:solidFill>
                  <a:srgbClr val="C4BD97"/>
                </a:solidFill>
                <a:latin typeface="Calibri"/>
                <a:cs typeface="Calibri"/>
              </a:rPr>
              <a:t>Dominant </a:t>
            </a:r>
            <a:r>
              <a:rPr lang="en-US" sz="1600" i="1" dirty="0" err="1" smtClean="0">
                <a:solidFill>
                  <a:srgbClr val="C4BD97"/>
                </a:solidFill>
                <a:latin typeface="Calibri"/>
                <a:cs typeface="Calibri"/>
              </a:rPr>
              <a:t>A’h</a:t>
            </a:r>
            <a:r>
              <a:rPr lang="en-US" sz="1600" i="1" dirty="0" smtClean="0">
                <a:solidFill>
                  <a:srgbClr val="C4BD97"/>
                </a:solidFill>
                <a:latin typeface="Calibri"/>
                <a:cs typeface="Calibri"/>
              </a:rPr>
              <a:t>’ </a:t>
            </a:r>
            <a:r>
              <a:rPr lang="it-IT" sz="1600" dirty="0" smtClean="0">
                <a:sym typeface="Symbol"/>
              </a:rPr>
              <a:t> </a:t>
            </a:r>
            <a:r>
              <a:rPr lang="en-US" sz="1600" i="1" dirty="0" smtClean="0">
                <a:solidFill>
                  <a:srgbClr val="C4BD97"/>
                </a:solidFill>
                <a:latin typeface="Calibri"/>
                <a:cs typeface="Calibri"/>
              </a:rPr>
              <a:t>A</a:t>
            </a:r>
            <a:r>
              <a:rPr lang="en-US" sz="1600" i="1" dirty="0">
                <a:solidFill>
                  <a:srgbClr val="C4BD97"/>
                </a:solidFill>
                <a:latin typeface="Calibri"/>
                <a:cs typeface="Calibri"/>
              </a:rPr>
              <a:t>’</a:t>
            </a:r>
            <a:r>
              <a:rPr lang="en-US" sz="1600" dirty="0">
                <a:solidFill>
                  <a:srgbClr val="C4BD97"/>
                </a:solidFill>
                <a:latin typeface="Calibri"/>
                <a:cs typeface="Calibri"/>
              </a:rPr>
              <a:t> </a:t>
            </a:r>
            <a:r>
              <a:rPr lang="en-US" sz="1600" dirty="0" smtClean="0">
                <a:solidFill>
                  <a:srgbClr val="C4BD97"/>
                </a:solidFill>
                <a:latin typeface="Calibri"/>
                <a:cs typeface="Calibri"/>
              </a:rPr>
              <a:t>Invisible </a:t>
            </a:r>
            <a:r>
              <a:rPr lang="it-IT" sz="1600" dirty="0" smtClean="0">
                <a:sym typeface="Symbol"/>
              </a:rPr>
              <a:t> </a:t>
            </a:r>
            <a:r>
              <a:rPr lang="en-US" sz="1600" dirty="0" smtClean="0">
                <a:solidFill>
                  <a:srgbClr val="FFFFFF"/>
                </a:solidFill>
                <a:latin typeface="Calibri"/>
                <a:cs typeface="Calibri"/>
              </a:rPr>
              <a:t>2 </a:t>
            </a:r>
            <a:r>
              <a:rPr lang="en-US" sz="1600" dirty="0">
                <a:solidFill>
                  <a:srgbClr val="FFFFFF"/>
                </a:solidFill>
                <a:latin typeface="Calibri"/>
                <a:cs typeface="Calibri"/>
              </a:rPr>
              <a:t>leptons</a:t>
            </a:r>
          </a:p>
          <a:p>
            <a:pPr indent="-342900">
              <a:buAutoNum type="alphaLcParenR"/>
            </a:pPr>
            <a:endParaRPr lang="en-US" sz="1600" dirty="0">
              <a:solidFill>
                <a:srgbClr val="C4BD97"/>
              </a:solidFill>
              <a:latin typeface="Calibri"/>
              <a:cs typeface="Calibri"/>
            </a:endParaRPr>
          </a:p>
          <a:p>
            <a:r>
              <a:rPr lang="en-US" dirty="0" smtClean="0">
                <a:solidFill>
                  <a:srgbClr val="C4BD97"/>
                </a:solidFill>
                <a:latin typeface="Calibri"/>
                <a:cs typeface="Calibri"/>
              </a:rPr>
              <a:t>In </a:t>
            </a:r>
            <a:r>
              <a:rPr lang="en-US" dirty="0">
                <a:solidFill>
                  <a:srgbClr val="C4BD97"/>
                </a:solidFill>
                <a:latin typeface="Calibri"/>
                <a:cs typeface="Calibri"/>
              </a:rPr>
              <a:t>PADME just count the number </a:t>
            </a:r>
            <a:r>
              <a:rPr lang="en-US" dirty="0" smtClean="0">
                <a:solidFill>
                  <a:srgbClr val="C4BD97"/>
                </a:solidFill>
                <a:latin typeface="Calibri"/>
                <a:cs typeface="Calibri"/>
              </a:rPr>
              <a:t>of events with: 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600" dirty="0" smtClean="0">
                <a:solidFill>
                  <a:srgbClr val="FFFFFF"/>
                </a:solidFill>
                <a:latin typeface="Calibri"/>
                <a:cs typeface="Calibri"/>
              </a:rPr>
              <a:t>6 </a:t>
            </a:r>
            <a:r>
              <a:rPr lang="en-US" sz="1600" dirty="0">
                <a:solidFill>
                  <a:srgbClr val="FFFFFF"/>
                </a:solidFill>
                <a:latin typeface="Calibri"/>
                <a:cs typeface="Calibri"/>
              </a:rPr>
              <a:t>leptons </a:t>
            </a:r>
            <a:r>
              <a:rPr lang="en-US" sz="1600" dirty="0">
                <a:solidFill>
                  <a:srgbClr val="FFFFFF"/>
                </a:solidFill>
                <a:cs typeface="Calibri"/>
              </a:rPr>
              <a:t>in time </a:t>
            </a:r>
            <a:endParaRPr lang="en-US" sz="1600" dirty="0" smtClean="0">
              <a:solidFill>
                <a:srgbClr val="FFFFFF"/>
              </a:solidFill>
              <a:cs typeface="Calibri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1600" dirty="0" smtClean="0">
                <a:solidFill>
                  <a:srgbClr val="C4BD97"/>
                </a:solidFill>
                <a:latin typeface="Calibri"/>
                <a:cs typeface="Calibri"/>
              </a:rPr>
              <a:t>With </a:t>
            </a:r>
            <a:r>
              <a:rPr lang="en-US" sz="1600" dirty="0">
                <a:solidFill>
                  <a:srgbClr val="FFFFFF"/>
                </a:solidFill>
                <a:latin typeface="Calibri"/>
                <a:cs typeface="Calibri"/>
              </a:rPr>
              <a:t>zero total </a:t>
            </a:r>
            <a:r>
              <a:rPr lang="en-US" sz="1600" dirty="0" smtClean="0">
                <a:solidFill>
                  <a:srgbClr val="FFFFFF"/>
                </a:solidFill>
                <a:latin typeface="Calibri"/>
                <a:cs typeface="Calibri"/>
              </a:rPr>
              <a:t>charge</a:t>
            </a:r>
            <a:endParaRPr lang="en-US" sz="1600" dirty="0" smtClean="0">
              <a:solidFill>
                <a:srgbClr val="C4BD97"/>
              </a:solidFill>
              <a:latin typeface="Calibri"/>
              <a:cs typeface="Calibri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1600" dirty="0" smtClean="0">
                <a:solidFill>
                  <a:srgbClr val="C4BD97"/>
                </a:solidFill>
                <a:latin typeface="Calibri"/>
                <a:cs typeface="Calibri"/>
              </a:rPr>
              <a:t>And sum </a:t>
            </a:r>
            <a:r>
              <a:rPr lang="en-US" sz="1600" dirty="0">
                <a:solidFill>
                  <a:srgbClr val="C4BD97"/>
                </a:solidFill>
                <a:latin typeface="Calibri"/>
                <a:cs typeface="Calibri"/>
              </a:rPr>
              <a:t>of the </a:t>
            </a:r>
            <a:r>
              <a:rPr lang="en-US" sz="1600" dirty="0">
                <a:solidFill>
                  <a:srgbClr val="FFFFFF"/>
                </a:solidFill>
                <a:latin typeface="Calibri"/>
                <a:cs typeface="Calibri"/>
              </a:rPr>
              <a:t>momenta </a:t>
            </a:r>
            <a:r>
              <a:rPr lang="en-US" sz="1600" dirty="0" smtClean="0">
                <a:solidFill>
                  <a:srgbClr val="FFFFFF"/>
                </a:solidFill>
                <a:latin typeface="Calibri"/>
                <a:cs typeface="Calibri"/>
              </a:rPr>
              <a:t>&lt; </a:t>
            </a:r>
            <a:r>
              <a:rPr lang="en-US" sz="1600" i="1" dirty="0" err="1" smtClean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lang="en-US" sz="1600" baseline="-25000" dirty="0" err="1" smtClean="0">
                <a:solidFill>
                  <a:srgbClr val="FFFFFF"/>
                </a:solidFill>
                <a:latin typeface="Calibri"/>
                <a:cs typeface="Calibri"/>
              </a:rPr>
              <a:t>beam</a:t>
            </a:r>
            <a:endParaRPr lang="en-US" sz="1600" baseline="-25000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endParaRPr lang="en-US" sz="1600" baseline="-25000" dirty="0">
              <a:solidFill>
                <a:srgbClr val="FFFFFF"/>
              </a:solidFill>
              <a:latin typeface="Calibri"/>
              <a:cs typeface="Calibri"/>
            </a:endParaRPr>
          </a:p>
          <a:p>
            <a:r>
              <a:rPr lang="en-US" sz="1600" dirty="0" smtClean="0">
                <a:solidFill>
                  <a:srgbClr val="FFFF00"/>
                </a:solidFill>
                <a:latin typeface="Calibri"/>
                <a:cs typeface="Calibri"/>
              </a:rPr>
              <a:t>No data below </a:t>
            </a:r>
            <a:r>
              <a:rPr lang="en-US" sz="1600" i="1" dirty="0" smtClean="0">
                <a:solidFill>
                  <a:srgbClr val="FFFF00"/>
                </a:solidFill>
                <a:latin typeface="Calibri"/>
                <a:cs typeface="Calibri"/>
              </a:rPr>
              <a:t>m</a:t>
            </a:r>
            <a:r>
              <a:rPr lang="en-US" sz="1600" i="1" baseline="-25000" dirty="0" smtClean="0">
                <a:solidFill>
                  <a:srgbClr val="FFFF00"/>
                </a:solidFill>
                <a:latin typeface="Calibri"/>
                <a:cs typeface="Calibri"/>
              </a:rPr>
              <a:t>A’ </a:t>
            </a:r>
            <a:r>
              <a:rPr lang="en-US" sz="1600" dirty="0" smtClean="0">
                <a:solidFill>
                  <a:srgbClr val="FFFF00"/>
                </a:solidFill>
                <a:latin typeface="Calibri"/>
                <a:cs typeface="Calibri"/>
              </a:rPr>
              <a:t>= 250 MeV</a:t>
            </a:r>
            <a:endParaRPr lang="en-US" sz="1600" baseline="-2500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746449"/>
            <a:ext cx="32638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4BD97"/>
                </a:solidFill>
              </a:rPr>
              <a:t>Dark Higgs production at PADME</a:t>
            </a:r>
            <a:endParaRPr lang="en-US" dirty="0">
              <a:solidFill>
                <a:srgbClr val="C4BD97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7010400" y="-2756"/>
            <a:ext cx="2133600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45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478851" y="1269733"/>
            <a:ext cx="2154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Limits on Dark Higgs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3250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3403"/>
            <a:ext cx="7738556" cy="4897241"/>
          </a:xfrm>
        </p:spPr>
        <p:txBody>
          <a:bodyPr>
            <a:normAutofit fontScale="62500" lnSpcReduction="20000"/>
          </a:bodyPr>
          <a:lstStyle/>
          <a:p>
            <a:pPr>
              <a:buFont typeface="Wingdings" charset="2"/>
              <a:buChar char="§"/>
            </a:pPr>
            <a:r>
              <a:rPr lang="en-US" sz="2800" b="1" dirty="0" smtClean="0"/>
              <a:t>PADME</a:t>
            </a:r>
            <a:r>
              <a:rPr lang="en-US" sz="2800" dirty="0" smtClean="0"/>
              <a:t> detector construction fully funded for 1,35 M€</a:t>
            </a:r>
          </a:p>
          <a:p>
            <a:pPr>
              <a:buFont typeface="Wingdings" charset="2"/>
              <a:buChar char="§"/>
            </a:pPr>
            <a:r>
              <a:rPr lang="en-US" sz="2800" dirty="0" smtClean="0"/>
              <a:t>Aim at a first physics run in </a:t>
            </a:r>
            <a:r>
              <a:rPr lang="en-US" sz="2800" b="1" dirty="0" smtClean="0"/>
              <a:t>2018</a:t>
            </a:r>
            <a:r>
              <a:rPr lang="en-US" sz="2800" dirty="0" smtClean="0"/>
              <a:t>, immediately after the KLOE-2 run</a:t>
            </a:r>
          </a:p>
          <a:p>
            <a:pPr>
              <a:buFont typeface="Wingdings" charset="2"/>
              <a:buChar char="§"/>
            </a:pPr>
            <a:r>
              <a:rPr lang="en-US" sz="2800" dirty="0" smtClean="0"/>
              <a:t>Construction schedule tight but still respected </a:t>
            </a:r>
          </a:p>
          <a:p>
            <a:pPr lvl="1">
              <a:buFont typeface="Wingdings" charset="2"/>
              <a:buChar char="§"/>
            </a:pPr>
            <a:r>
              <a:rPr lang="en-US" sz="2400" dirty="0" smtClean="0">
                <a:solidFill>
                  <a:srgbClr val="FFFF00"/>
                </a:solidFill>
              </a:rPr>
              <a:t>Mainly dominated by BGO calorimeter construction</a:t>
            </a:r>
          </a:p>
          <a:p>
            <a:pPr lvl="1">
              <a:buFont typeface="Wingdings" charset="2"/>
              <a:buChar char="§"/>
            </a:pPr>
            <a:r>
              <a:rPr lang="en-US" sz="2400" dirty="0" smtClean="0"/>
              <a:t>Well advanced R&amp;D activities on diamond thin target</a:t>
            </a:r>
          </a:p>
          <a:p>
            <a:pPr lvl="1">
              <a:buFont typeface="Wingdings" charset="2"/>
              <a:buChar char="§"/>
            </a:pPr>
            <a:r>
              <a:rPr lang="en-US" sz="2400" dirty="0" smtClean="0"/>
              <a:t>Towards a final design for positron veto, small angle calorimeter and high-energy positron (imaging) veto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900" dirty="0" smtClean="0"/>
              <a:t>Even though the sensitivity we have estimated is for the current beam parameters and energy, there is room for improvement:</a:t>
            </a:r>
          </a:p>
          <a:p>
            <a:pPr>
              <a:buFont typeface="Wingdings" charset="2"/>
              <a:buChar char="§"/>
            </a:pPr>
            <a:r>
              <a:rPr lang="en-US" sz="2800" dirty="0" smtClean="0"/>
              <a:t>Beam: </a:t>
            </a:r>
          </a:p>
          <a:p>
            <a:pPr lvl="1">
              <a:buFont typeface="Wingdings" charset="2"/>
              <a:buChar char="§"/>
            </a:pPr>
            <a:r>
              <a:rPr lang="en-US" sz="2400" dirty="0"/>
              <a:t>N</a:t>
            </a:r>
            <a:r>
              <a:rPr lang="en-US" sz="2400" dirty="0" smtClean="0"/>
              <a:t>ew gun </a:t>
            </a:r>
            <a:r>
              <a:rPr lang="en-US" sz="2400" dirty="0" err="1" smtClean="0"/>
              <a:t>pulser</a:t>
            </a:r>
            <a:r>
              <a:rPr lang="en-US" sz="2400" dirty="0" smtClean="0"/>
              <a:t> installation due next summer</a:t>
            </a:r>
          </a:p>
          <a:p>
            <a:pPr lvl="1">
              <a:buFont typeface="Wingdings" charset="2"/>
              <a:buChar char="§"/>
            </a:pPr>
            <a:r>
              <a:rPr lang="en-US" sz="2400" dirty="0" smtClean="0"/>
              <a:t>Simulation of optimized positron production target started</a:t>
            </a:r>
          </a:p>
          <a:p>
            <a:pPr lvl="1">
              <a:buFont typeface="Wingdings" charset="2"/>
              <a:buChar char="§"/>
            </a:pPr>
            <a:r>
              <a:rPr lang="en-US" sz="2400" dirty="0" smtClean="0"/>
              <a:t>LINAC consolidation and energy upgrade proposed</a:t>
            </a:r>
          </a:p>
          <a:p>
            <a:pPr lvl="1">
              <a:buFont typeface="Wingdings" charset="2"/>
              <a:buChar char="§"/>
            </a:pPr>
            <a:r>
              <a:rPr lang="en-US" sz="2400" dirty="0" smtClean="0"/>
              <a:t>BTF beam doubling</a:t>
            </a:r>
          </a:p>
          <a:p>
            <a:pPr>
              <a:buFont typeface="Wingdings" charset="2"/>
              <a:buChar char="§"/>
            </a:pPr>
            <a:r>
              <a:rPr lang="en-US" sz="2900" dirty="0" smtClean="0"/>
              <a:t>Detector:</a:t>
            </a:r>
          </a:p>
          <a:p>
            <a:pPr lvl="1">
              <a:buFont typeface="Wingdings" charset="2"/>
              <a:buChar char="§"/>
            </a:pPr>
            <a:r>
              <a:rPr lang="en-US" sz="2600" dirty="0" smtClean="0"/>
              <a:t>PADME is being designed in order to be capable of searching also </a:t>
            </a:r>
            <a:r>
              <a:rPr lang="en-US" sz="2600" b="1" dirty="0" smtClean="0">
                <a:solidFill>
                  <a:srgbClr val="FFFF00"/>
                </a:solidFill>
              </a:rPr>
              <a:t>visible decays </a:t>
            </a:r>
            <a:r>
              <a:rPr lang="en-US" sz="2600" dirty="0" smtClean="0"/>
              <a:t>of the dark photon</a:t>
            </a:r>
          </a:p>
          <a:p>
            <a:pPr lvl="1">
              <a:buFont typeface="Wingdings" charset="2"/>
              <a:buChar char="§"/>
            </a:pPr>
            <a:r>
              <a:rPr lang="en-US" sz="2600" dirty="0" smtClean="0"/>
              <a:t>And also to replace the target with a thicker one in order to perform a “classical” </a:t>
            </a:r>
            <a:r>
              <a:rPr lang="en-US" sz="2600" b="1" dirty="0" smtClean="0">
                <a:solidFill>
                  <a:srgbClr val="FFFF00"/>
                </a:solidFill>
              </a:rPr>
              <a:t>dump experiment</a:t>
            </a:r>
            <a:endParaRPr lang="en-US" sz="2600" b="1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40A3CA33-E29A-BA4A-9536-A59504B7E1A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191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3044"/>
            <a:ext cx="8229600" cy="706567"/>
          </a:xfrm>
        </p:spPr>
        <p:txBody>
          <a:bodyPr>
            <a:normAutofit/>
          </a:bodyPr>
          <a:lstStyle/>
          <a:p>
            <a:r>
              <a:rPr lang="en-GB" dirty="0"/>
              <a:t>L</a:t>
            </a:r>
            <a:r>
              <a:rPr lang="en-GB" dirty="0" smtClean="0"/>
              <a:t>ooking forward to new </a:t>
            </a:r>
            <a:r>
              <a:rPr lang="en-GB" dirty="0" err="1" smtClean="0"/>
              <a:t>jedi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380076" y="4971216"/>
            <a:ext cx="4167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http://</a:t>
            </a:r>
            <a:r>
              <a:rPr lang="en-US" dirty="0" err="1" smtClean="0">
                <a:solidFill>
                  <a:srgbClr val="FFFF00"/>
                </a:solidFill>
              </a:rPr>
              <a:t>www.lnf.infn.it</a:t>
            </a:r>
            <a:r>
              <a:rPr lang="en-US" dirty="0" smtClean="0">
                <a:solidFill>
                  <a:srgbClr val="FFFF00"/>
                </a:solidFill>
              </a:rPr>
              <a:t>/</a:t>
            </a:r>
            <a:r>
              <a:rPr lang="en-US" dirty="0" err="1" smtClean="0">
                <a:solidFill>
                  <a:srgbClr val="FFFF00"/>
                </a:solidFill>
              </a:rPr>
              <a:t>acceleratori</a:t>
            </a:r>
            <a:r>
              <a:rPr lang="en-US" dirty="0" smtClean="0">
                <a:solidFill>
                  <a:srgbClr val="FFFF00"/>
                </a:solidFill>
              </a:rPr>
              <a:t>/</a:t>
            </a:r>
            <a:r>
              <a:rPr lang="en-US" dirty="0" err="1" smtClean="0">
                <a:solidFill>
                  <a:srgbClr val="FFFF00"/>
                </a:solidFill>
              </a:rPr>
              <a:t>padme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319" y="2110488"/>
            <a:ext cx="6071989" cy="25762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21103201">
            <a:off x="6410839" y="706525"/>
            <a:ext cx="18376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smtClean="0">
                <a:solidFill>
                  <a:srgbClr val="FFFF00"/>
                </a:solidFill>
              </a:rPr>
              <a:t>collaborators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472296" y="1270000"/>
            <a:ext cx="865482" cy="526815"/>
          </a:xfrm>
          <a:custGeom>
            <a:avLst/>
            <a:gdLst>
              <a:gd name="connsiteX0" fmla="*/ 0 w 865482"/>
              <a:gd name="connsiteY0" fmla="*/ 526815 h 526815"/>
              <a:gd name="connsiteX1" fmla="*/ 103482 w 865482"/>
              <a:gd name="connsiteY1" fmla="*/ 460963 h 526815"/>
              <a:gd name="connsiteX2" fmla="*/ 244593 w 865482"/>
              <a:gd name="connsiteY2" fmla="*/ 366889 h 526815"/>
              <a:gd name="connsiteX3" fmla="*/ 385704 w 865482"/>
              <a:gd name="connsiteY3" fmla="*/ 291630 h 526815"/>
              <a:gd name="connsiteX4" fmla="*/ 583260 w 865482"/>
              <a:gd name="connsiteY4" fmla="*/ 159926 h 526815"/>
              <a:gd name="connsiteX5" fmla="*/ 762000 w 865482"/>
              <a:gd name="connsiteY5" fmla="*/ 75259 h 526815"/>
              <a:gd name="connsiteX6" fmla="*/ 809037 w 865482"/>
              <a:gd name="connsiteY6" fmla="*/ 47037 h 526815"/>
              <a:gd name="connsiteX7" fmla="*/ 865482 w 865482"/>
              <a:gd name="connsiteY7" fmla="*/ 0 h 526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5482" h="526815">
                <a:moveTo>
                  <a:pt x="0" y="526815"/>
                </a:moveTo>
                <a:cubicBezTo>
                  <a:pt x="34494" y="504864"/>
                  <a:pt x="69463" y="483642"/>
                  <a:pt x="103482" y="460963"/>
                </a:cubicBezTo>
                <a:cubicBezTo>
                  <a:pt x="182883" y="408029"/>
                  <a:pt x="158000" y="415833"/>
                  <a:pt x="244593" y="366889"/>
                </a:cubicBezTo>
                <a:cubicBezTo>
                  <a:pt x="291001" y="340658"/>
                  <a:pt x="339715" y="318589"/>
                  <a:pt x="385704" y="291630"/>
                </a:cubicBezTo>
                <a:cubicBezTo>
                  <a:pt x="649904" y="136754"/>
                  <a:pt x="418185" y="266047"/>
                  <a:pt x="583260" y="159926"/>
                </a:cubicBezTo>
                <a:cubicBezTo>
                  <a:pt x="668974" y="104824"/>
                  <a:pt x="650818" y="127580"/>
                  <a:pt x="762000" y="75259"/>
                </a:cubicBezTo>
                <a:cubicBezTo>
                  <a:pt x="778544" y="67473"/>
                  <a:pt x="794249" y="57791"/>
                  <a:pt x="809037" y="47037"/>
                </a:cubicBezTo>
                <a:cubicBezTo>
                  <a:pt x="828844" y="32632"/>
                  <a:pt x="865482" y="0"/>
                  <a:pt x="865482" y="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447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Decay to invisible states, scattering searches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40A3CA33-E29A-BA4A-9536-A59504B7E1AB}" type="slidenum">
              <a:rPr lang="en-US" smtClean="0"/>
              <a:t>48</a:t>
            </a:fld>
            <a:endParaRPr lang="en-US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603025" y="1014926"/>
            <a:ext cx="7971479" cy="4004506"/>
            <a:chOff x="2647022" y="2766067"/>
            <a:chExt cx="5464750" cy="274523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0625"/>
            <a:stretch/>
          </p:blipFill>
          <p:spPr>
            <a:xfrm>
              <a:off x="5407618" y="2766067"/>
              <a:ext cx="2704154" cy="274523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17876030">
              <a:off x="5628483" y="4467299"/>
              <a:ext cx="13558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>
                  <a:solidFill>
                    <a:srgbClr val="C7203A"/>
                  </a:solidFill>
                </a:rPr>
                <a:t>m</a:t>
              </a:r>
              <a:r>
                <a:rPr lang="en-US" sz="1400" baseline="-25000" dirty="0" smtClean="0">
                  <a:solidFill>
                    <a:srgbClr val="C7203A"/>
                  </a:solidFill>
                  <a:latin typeface="Symbol" charset="2"/>
                  <a:cs typeface="Symbol" charset="2"/>
                </a:rPr>
                <a:t>c</a:t>
              </a:r>
              <a:r>
                <a:rPr lang="en-US" sz="1400" dirty="0" smtClean="0">
                  <a:solidFill>
                    <a:srgbClr val="C7203A"/>
                  </a:solidFill>
                </a:rPr>
                <a:t> dependence</a:t>
              </a:r>
              <a:endParaRPr lang="en-US" sz="1400" dirty="0">
                <a:solidFill>
                  <a:srgbClr val="C7203A"/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5961951" y="4166446"/>
              <a:ext cx="390122" cy="747014"/>
            </a:xfrm>
            <a:prstGeom prst="straightConnector1">
              <a:avLst/>
            </a:prstGeom>
            <a:ln>
              <a:solidFill>
                <a:srgbClr val="C7203A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50625"/>
            <a:stretch/>
          </p:blipFill>
          <p:spPr>
            <a:xfrm>
              <a:off x="2647022" y="2766068"/>
              <a:ext cx="2704154" cy="2745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7850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t="3676"/>
          <a:stretch/>
        </p:blipFill>
        <p:spPr>
          <a:xfrm>
            <a:off x="4314214" y="1257522"/>
            <a:ext cx="4015334" cy="4080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6106308" y="980523"/>
            <a:ext cx="22559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Adapted from arXiv</a:t>
            </a:r>
            <a:r>
              <a:rPr lang="en-US" sz="1200" dirty="0"/>
              <a:t>:1406.2698v1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841500" y="0"/>
            <a:ext cx="73025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Visible and invisible decays exclusion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49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106027" y="2981072"/>
            <a:ext cx="9165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</a:rPr>
              <a:t>PADME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6118288" y="1574599"/>
            <a:ext cx="0" cy="324000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256293" y="908631"/>
            <a:ext cx="3086018" cy="1675825"/>
          </a:xfrm>
          <a:prstGeom prst="round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58414" y="980523"/>
            <a:ext cx="2983896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400" b="1" dirty="0" err="1" smtClean="0">
                <a:solidFill>
                  <a:srgbClr val="FF0000"/>
                </a:solidFill>
              </a:rPr>
              <a:t>Fix</a:t>
            </a:r>
            <a:r>
              <a:rPr lang="it-IT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it-IT" sz="1400" b="1" dirty="0" smtClean="0">
                <a:solidFill>
                  <a:srgbClr val="FF0000"/>
                </a:solidFill>
              </a:rPr>
              <a:t>to the </a:t>
            </a:r>
            <a:r>
              <a:rPr lang="it-IT" sz="1400" b="1" dirty="0" err="1" smtClean="0">
                <a:solidFill>
                  <a:srgbClr val="FF0000"/>
                </a:solidFill>
              </a:rPr>
              <a:t>preferred</a:t>
            </a:r>
            <a:r>
              <a:rPr lang="it-IT" sz="1400" b="1" dirty="0" smtClean="0">
                <a:solidFill>
                  <a:srgbClr val="FF0000"/>
                </a:solidFill>
              </a:rPr>
              <a:t> </a:t>
            </a:r>
            <a:r>
              <a:rPr lang="it-IT" sz="1400" b="1" dirty="0" err="1" smtClean="0">
                <a:solidFill>
                  <a:srgbClr val="FF0000"/>
                </a:solidFill>
              </a:rPr>
              <a:t>value</a:t>
            </a:r>
            <a:r>
              <a:rPr lang="it-IT" sz="1400" b="1" dirty="0" smtClean="0">
                <a:solidFill>
                  <a:srgbClr val="FF0000"/>
                </a:solidFill>
              </a:rPr>
              <a:t> from </a:t>
            </a:r>
            <a:r>
              <a:rPr lang="it-IT" sz="1400" b="1" i="1" dirty="0" err="1" smtClean="0">
                <a:solidFill>
                  <a:srgbClr val="FF0000"/>
                </a:solidFill>
              </a:rPr>
              <a:t>a</a:t>
            </a:r>
            <a:r>
              <a:rPr lang="it-IT" sz="1400" b="1" baseline="-25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it-IT" sz="1400" baseline="-25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</a:t>
            </a:r>
            <a:r>
              <a:rPr lang="it-IT" sz="1400" dirty="0" smtClean="0">
                <a:solidFill>
                  <a:srgbClr val="FF0000"/>
                </a:solidFill>
              </a:rPr>
              <a:t> </a:t>
            </a:r>
            <a:r>
              <a:rPr lang="it-IT" sz="1400" dirty="0" smtClean="0">
                <a:solidFill>
                  <a:srgbClr val="000000"/>
                </a:solidFill>
              </a:rPr>
              <a:t>(±2</a:t>
            </a:r>
            <a:r>
              <a:rPr lang="it-IT" sz="14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s</a:t>
            </a:r>
            <a:r>
              <a:rPr lang="it-IT" sz="1400" dirty="0" smtClean="0">
                <a:solidFill>
                  <a:srgbClr val="000000"/>
                </a:solidFill>
              </a:rPr>
              <a:t>), </a:t>
            </a:r>
            <a:r>
              <a:rPr lang="it-IT" sz="1400" dirty="0" err="1" smtClean="0">
                <a:solidFill>
                  <a:srgbClr val="000000"/>
                </a:solidFill>
              </a:rPr>
              <a:t>limits</a:t>
            </a:r>
            <a:r>
              <a:rPr lang="it-IT" sz="1400" dirty="0" smtClean="0">
                <a:solidFill>
                  <a:srgbClr val="000000"/>
                </a:solidFill>
              </a:rPr>
              <a:t> are </a:t>
            </a:r>
            <a:r>
              <a:rPr lang="it-IT" sz="1400" dirty="0" err="1" smtClean="0">
                <a:solidFill>
                  <a:srgbClr val="000000"/>
                </a:solidFill>
              </a:rPr>
              <a:t>represented</a:t>
            </a:r>
            <a:r>
              <a:rPr lang="it-IT" sz="1400" dirty="0" smtClean="0">
                <a:solidFill>
                  <a:srgbClr val="000000"/>
                </a:solidFill>
              </a:rPr>
              <a:t> in the </a:t>
            </a:r>
            <a:r>
              <a:rPr lang="it-IT" sz="1400" dirty="0" err="1" smtClean="0">
                <a:solidFill>
                  <a:srgbClr val="000000"/>
                </a:solidFill>
              </a:rPr>
              <a:t>plane</a:t>
            </a:r>
            <a:r>
              <a:rPr lang="it-IT" sz="1400" dirty="0" smtClean="0">
                <a:solidFill>
                  <a:srgbClr val="000000"/>
                </a:solidFill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a</a:t>
            </a:r>
            <a:r>
              <a:rPr lang="en-US" sz="1400" b="1" baseline="-25000" dirty="0" err="1">
                <a:solidFill>
                  <a:srgbClr val="FF0000"/>
                </a:solidFill>
              </a:rPr>
              <a:t>D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versus </a:t>
            </a:r>
            <a:r>
              <a:rPr lang="en-US" sz="1400" b="1" i="1" dirty="0" smtClean="0">
                <a:solidFill>
                  <a:srgbClr val="BE0204"/>
                </a:solidFill>
              </a:rPr>
              <a:t>m</a:t>
            </a:r>
            <a:r>
              <a:rPr lang="en-US" sz="1400" b="1" i="1" baseline="-25000" dirty="0" smtClean="0">
                <a:solidFill>
                  <a:srgbClr val="BE0204"/>
                </a:solidFill>
              </a:rPr>
              <a:t>A’</a:t>
            </a:r>
            <a:endParaRPr lang="en-US" sz="1400" b="1" i="1" baseline="-25000" dirty="0" smtClean="0">
              <a:solidFill>
                <a:srgbClr val="BE0204"/>
              </a:solidFill>
              <a:latin typeface="Symbol" charset="2"/>
              <a:cs typeface="Symbol" charset="2"/>
            </a:endParaRPr>
          </a:p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Still different curves due to the </a:t>
            </a:r>
            <a:r>
              <a:rPr lang="en-US" sz="1400" b="1" dirty="0" smtClean="0">
                <a:solidFill>
                  <a:srgbClr val="000000"/>
                </a:solidFill>
              </a:rPr>
              <a:t>mass dependence of the dark sector particles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b="1" i="1" dirty="0" smtClean="0">
                <a:solidFill>
                  <a:srgbClr val="FF0000"/>
                </a:solidFill>
              </a:rPr>
              <a:t>m</a:t>
            </a:r>
            <a:r>
              <a:rPr lang="en-US" sz="1400" b="1" baseline="-25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c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864473" y="1574599"/>
            <a:ext cx="1253815" cy="3240000"/>
          </a:xfrm>
          <a:prstGeom prst="rect">
            <a:avLst/>
          </a:prstGeom>
          <a:solidFill>
            <a:srgbClr val="008000">
              <a:alpha val="1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56292" y="2688684"/>
            <a:ext cx="3086019" cy="58477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FFFFFF"/>
                </a:solidFill>
              </a:rPr>
              <a:t>N.B. </a:t>
            </a:r>
            <a:r>
              <a:rPr lang="it-IT" sz="1600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e</a:t>
            </a:r>
            <a:r>
              <a:rPr lang="it-IT" sz="1600" dirty="0" smtClean="0">
                <a:solidFill>
                  <a:srgbClr val="FFFFFF"/>
                </a:solidFill>
              </a:rPr>
              <a:t>  </a:t>
            </a:r>
            <a:r>
              <a:rPr lang="it-IT" sz="1600" dirty="0" err="1" smtClean="0">
                <a:solidFill>
                  <a:srgbClr val="FFFFFF"/>
                </a:solidFill>
              </a:rPr>
              <a:t>is</a:t>
            </a:r>
            <a:r>
              <a:rPr lang="it-IT" sz="1600" dirty="0" smtClean="0">
                <a:solidFill>
                  <a:srgbClr val="FFFFFF"/>
                </a:solidFill>
              </a:rPr>
              <a:t> </a:t>
            </a:r>
            <a:r>
              <a:rPr lang="it-IT" sz="1600" dirty="0" err="1" smtClean="0">
                <a:solidFill>
                  <a:srgbClr val="FFFFFF"/>
                </a:solidFill>
              </a:rPr>
              <a:t>fixed</a:t>
            </a:r>
            <a:r>
              <a:rPr lang="it-IT" sz="1600" dirty="0" smtClean="0">
                <a:solidFill>
                  <a:srgbClr val="FFFFFF"/>
                </a:solidFill>
              </a:rPr>
              <a:t> to the minimum </a:t>
            </a:r>
            <a:r>
              <a:rPr lang="it-IT" sz="1600" dirty="0" err="1" smtClean="0">
                <a:solidFill>
                  <a:srgbClr val="FFFFFF"/>
                </a:solidFill>
              </a:rPr>
              <a:t>value</a:t>
            </a:r>
            <a:r>
              <a:rPr lang="it-IT" sz="1600" dirty="0" smtClean="0">
                <a:solidFill>
                  <a:srgbClr val="FFFFFF"/>
                </a:solidFill>
              </a:rPr>
              <a:t> of the </a:t>
            </a:r>
            <a:r>
              <a:rPr lang="it-IT" sz="1600" i="1" dirty="0" err="1" smtClean="0">
                <a:solidFill>
                  <a:srgbClr val="FFFFFF"/>
                </a:solidFill>
              </a:rPr>
              <a:t>a</a:t>
            </a:r>
            <a:r>
              <a:rPr lang="it-IT" sz="1600" baseline="-25000" dirty="0" err="1" smtClean="0">
                <a:solidFill>
                  <a:srgbClr val="FFFFFF"/>
                </a:solidFill>
                <a:latin typeface="Symbol" charset="2"/>
                <a:cs typeface="Symbol" charset="2"/>
              </a:rPr>
              <a:t>m</a:t>
            </a:r>
            <a:r>
              <a:rPr lang="it-IT" sz="1600" dirty="0" smtClean="0">
                <a:solidFill>
                  <a:srgbClr val="FFFFFF"/>
                </a:solidFill>
              </a:rPr>
              <a:t> band</a:t>
            </a:r>
            <a:endParaRPr lang="en-US" sz="1600" baseline="-25000" dirty="0">
              <a:solidFill>
                <a:srgbClr val="FFFFFF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49548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47"/>
          <p:cNvSpPr/>
          <p:nvPr/>
        </p:nvSpPr>
        <p:spPr>
          <a:xfrm rot="9390952" flipV="1">
            <a:off x="7441640" y="2488589"/>
            <a:ext cx="603043" cy="692047"/>
          </a:xfrm>
          <a:custGeom>
            <a:avLst/>
            <a:gdLst>
              <a:gd name="connsiteX0" fmla="*/ 30616 w 608992"/>
              <a:gd name="connsiteY0" fmla="*/ 0 h 659946"/>
              <a:gd name="connsiteX1" fmla="*/ 18043 w 608992"/>
              <a:gd name="connsiteY1" fmla="*/ 264072 h 659946"/>
              <a:gd name="connsiteX2" fmla="*/ 244364 w 608992"/>
              <a:gd name="connsiteY2" fmla="*/ 188623 h 659946"/>
              <a:gd name="connsiteX3" fmla="*/ 219217 w 608992"/>
              <a:gd name="connsiteY3" fmla="*/ 440120 h 659946"/>
              <a:gd name="connsiteX4" fmla="*/ 445538 w 608992"/>
              <a:gd name="connsiteY4" fmla="*/ 389820 h 659946"/>
              <a:gd name="connsiteX5" fmla="*/ 395244 w 608992"/>
              <a:gd name="connsiteY5" fmla="*/ 641317 h 659946"/>
              <a:gd name="connsiteX6" fmla="*/ 608992 w 608992"/>
              <a:gd name="connsiteY6" fmla="*/ 641317 h 659946"/>
              <a:gd name="connsiteX0" fmla="*/ 29823 w 608199"/>
              <a:gd name="connsiteY0" fmla="*/ 0 h 659946"/>
              <a:gd name="connsiteX1" fmla="*/ 17222 w 608199"/>
              <a:gd name="connsiteY1" fmla="*/ 66267 h 659946"/>
              <a:gd name="connsiteX2" fmla="*/ 17250 w 608199"/>
              <a:gd name="connsiteY2" fmla="*/ 264072 h 659946"/>
              <a:gd name="connsiteX3" fmla="*/ 243571 w 608199"/>
              <a:gd name="connsiteY3" fmla="*/ 188623 h 659946"/>
              <a:gd name="connsiteX4" fmla="*/ 218424 w 608199"/>
              <a:gd name="connsiteY4" fmla="*/ 440120 h 659946"/>
              <a:gd name="connsiteX5" fmla="*/ 444745 w 608199"/>
              <a:gd name="connsiteY5" fmla="*/ 389820 h 659946"/>
              <a:gd name="connsiteX6" fmla="*/ 394451 w 608199"/>
              <a:gd name="connsiteY6" fmla="*/ 641317 h 659946"/>
              <a:gd name="connsiteX7" fmla="*/ 608199 w 608199"/>
              <a:gd name="connsiteY7" fmla="*/ 641317 h 659946"/>
              <a:gd name="connsiteX0" fmla="*/ 29823 w 608199"/>
              <a:gd name="connsiteY0" fmla="*/ 0 h 657034"/>
              <a:gd name="connsiteX1" fmla="*/ 17222 w 608199"/>
              <a:gd name="connsiteY1" fmla="*/ 66267 h 657034"/>
              <a:gd name="connsiteX2" fmla="*/ 17250 w 608199"/>
              <a:gd name="connsiteY2" fmla="*/ 264072 h 657034"/>
              <a:gd name="connsiteX3" fmla="*/ 243571 w 608199"/>
              <a:gd name="connsiteY3" fmla="*/ 188623 h 657034"/>
              <a:gd name="connsiteX4" fmla="*/ 218424 w 608199"/>
              <a:gd name="connsiteY4" fmla="*/ 440120 h 657034"/>
              <a:gd name="connsiteX5" fmla="*/ 463701 w 608199"/>
              <a:gd name="connsiteY5" fmla="*/ 429152 h 657034"/>
              <a:gd name="connsiteX6" fmla="*/ 394451 w 608199"/>
              <a:gd name="connsiteY6" fmla="*/ 641317 h 657034"/>
              <a:gd name="connsiteX7" fmla="*/ 608199 w 608199"/>
              <a:gd name="connsiteY7" fmla="*/ 641317 h 657034"/>
              <a:gd name="connsiteX0" fmla="*/ 30821 w 609197"/>
              <a:gd name="connsiteY0" fmla="*/ 0 h 657032"/>
              <a:gd name="connsiteX1" fmla="*/ 18220 w 609197"/>
              <a:gd name="connsiteY1" fmla="*/ 66267 h 657032"/>
              <a:gd name="connsiteX2" fmla="*/ 18248 w 609197"/>
              <a:gd name="connsiteY2" fmla="*/ 264072 h 657032"/>
              <a:gd name="connsiteX3" fmla="*/ 258072 w 609197"/>
              <a:gd name="connsiteY3" fmla="*/ 226897 h 657032"/>
              <a:gd name="connsiteX4" fmla="*/ 219422 w 609197"/>
              <a:gd name="connsiteY4" fmla="*/ 440120 h 657032"/>
              <a:gd name="connsiteX5" fmla="*/ 464699 w 609197"/>
              <a:gd name="connsiteY5" fmla="*/ 429152 h 657032"/>
              <a:gd name="connsiteX6" fmla="*/ 395449 w 609197"/>
              <a:gd name="connsiteY6" fmla="*/ 641317 h 657032"/>
              <a:gd name="connsiteX7" fmla="*/ 609197 w 609197"/>
              <a:gd name="connsiteY7" fmla="*/ 641317 h 657032"/>
              <a:gd name="connsiteX0" fmla="*/ 27 w 638867"/>
              <a:gd name="connsiteY0" fmla="*/ 0 h 643306"/>
              <a:gd name="connsiteX1" fmla="*/ 47890 w 638867"/>
              <a:gd name="connsiteY1" fmla="*/ 52539 h 643306"/>
              <a:gd name="connsiteX2" fmla="*/ 47918 w 638867"/>
              <a:gd name="connsiteY2" fmla="*/ 250344 h 643306"/>
              <a:gd name="connsiteX3" fmla="*/ 287742 w 638867"/>
              <a:gd name="connsiteY3" fmla="*/ 213169 h 643306"/>
              <a:gd name="connsiteX4" fmla="*/ 249092 w 638867"/>
              <a:gd name="connsiteY4" fmla="*/ 426392 h 643306"/>
              <a:gd name="connsiteX5" fmla="*/ 494369 w 638867"/>
              <a:gd name="connsiteY5" fmla="*/ 415424 h 643306"/>
              <a:gd name="connsiteX6" fmla="*/ 425119 w 638867"/>
              <a:gd name="connsiteY6" fmla="*/ 627589 h 643306"/>
              <a:gd name="connsiteX7" fmla="*/ 638867 w 638867"/>
              <a:gd name="connsiteY7" fmla="*/ 627589 h 643306"/>
              <a:gd name="connsiteX0" fmla="*/ 27 w 709755"/>
              <a:gd name="connsiteY0" fmla="*/ 0 h 648825"/>
              <a:gd name="connsiteX1" fmla="*/ 47890 w 709755"/>
              <a:gd name="connsiteY1" fmla="*/ 52539 h 648825"/>
              <a:gd name="connsiteX2" fmla="*/ 47918 w 709755"/>
              <a:gd name="connsiteY2" fmla="*/ 250344 h 648825"/>
              <a:gd name="connsiteX3" fmla="*/ 287742 w 709755"/>
              <a:gd name="connsiteY3" fmla="*/ 213169 h 648825"/>
              <a:gd name="connsiteX4" fmla="*/ 249092 w 709755"/>
              <a:gd name="connsiteY4" fmla="*/ 426392 h 648825"/>
              <a:gd name="connsiteX5" fmla="*/ 494369 w 709755"/>
              <a:gd name="connsiteY5" fmla="*/ 415424 h 648825"/>
              <a:gd name="connsiteX6" fmla="*/ 425119 w 709755"/>
              <a:gd name="connsiteY6" fmla="*/ 627589 h 648825"/>
              <a:gd name="connsiteX7" fmla="*/ 709755 w 709755"/>
              <a:gd name="connsiteY7" fmla="*/ 641352 h 648825"/>
              <a:gd name="connsiteX0" fmla="*/ 27 w 709755"/>
              <a:gd name="connsiteY0" fmla="*/ 0 h 641372"/>
              <a:gd name="connsiteX1" fmla="*/ 47890 w 709755"/>
              <a:gd name="connsiteY1" fmla="*/ 52539 h 641372"/>
              <a:gd name="connsiteX2" fmla="*/ 47918 w 709755"/>
              <a:gd name="connsiteY2" fmla="*/ 250344 h 641372"/>
              <a:gd name="connsiteX3" fmla="*/ 287742 w 709755"/>
              <a:gd name="connsiteY3" fmla="*/ 213169 h 641372"/>
              <a:gd name="connsiteX4" fmla="*/ 249092 w 709755"/>
              <a:gd name="connsiteY4" fmla="*/ 426392 h 641372"/>
              <a:gd name="connsiteX5" fmla="*/ 494369 w 709755"/>
              <a:gd name="connsiteY5" fmla="*/ 415424 h 641372"/>
              <a:gd name="connsiteX6" fmla="*/ 425119 w 709755"/>
              <a:gd name="connsiteY6" fmla="*/ 627589 h 641372"/>
              <a:gd name="connsiteX7" fmla="*/ 608691 w 709755"/>
              <a:gd name="connsiteY7" fmla="*/ 609626 h 641372"/>
              <a:gd name="connsiteX8" fmla="*/ 709755 w 709755"/>
              <a:gd name="connsiteY8" fmla="*/ 641352 h 641372"/>
              <a:gd name="connsiteX0" fmla="*/ 27 w 677963"/>
              <a:gd name="connsiteY0" fmla="*/ 0 h 701400"/>
              <a:gd name="connsiteX1" fmla="*/ 47890 w 677963"/>
              <a:gd name="connsiteY1" fmla="*/ 52539 h 701400"/>
              <a:gd name="connsiteX2" fmla="*/ 47918 w 677963"/>
              <a:gd name="connsiteY2" fmla="*/ 250344 h 701400"/>
              <a:gd name="connsiteX3" fmla="*/ 287742 w 677963"/>
              <a:gd name="connsiteY3" fmla="*/ 213169 h 701400"/>
              <a:gd name="connsiteX4" fmla="*/ 249092 w 677963"/>
              <a:gd name="connsiteY4" fmla="*/ 426392 h 701400"/>
              <a:gd name="connsiteX5" fmla="*/ 494369 w 677963"/>
              <a:gd name="connsiteY5" fmla="*/ 415424 h 701400"/>
              <a:gd name="connsiteX6" fmla="*/ 425119 w 677963"/>
              <a:gd name="connsiteY6" fmla="*/ 627589 h 701400"/>
              <a:gd name="connsiteX7" fmla="*/ 608691 w 677963"/>
              <a:gd name="connsiteY7" fmla="*/ 609626 h 701400"/>
              <a:gd name="connsiteX8" fmla="*/ 677964 w 677963"/>
              <a:gd name="connsiteY8" fmla="*/ 701394 h 701400"/>
              <a:gd name="connsiteX0" fmla="*/ 27 w 677965"/>
              <a:gd name="connsiteY0" fmla="*/ 0 h 701400"/>
              <a:gd name="connsiteX1" fmla="*/ 47890 w 677965"/>
              <a:gd name="connsiteY1" fmla="*/ 52539 h 701400"/>
              <a:gd name="connsiteX2" fmla="*/ 47918 w 677965"/>
              <a:gd name="connsiteY2" fmla="*/ 250344 h 701400"/>
              <a:gd name="connsiteX3" fmla="*/ 287742 w 677965"/>
              <a:gd name="connsiteY3" fmla="*/ 213169 h 701400"/>
              <a:gd name="connsiteX4" fmla="*/ 249092 w 677965"/>
              <a:gd name="connsiteY4" fmla="*/ 426392 h 701400"/>
              <a:gd name="connsiteX5" fmla="*/ 494369 w 677965"/>
              <a:gd name="connsiteY5" fmla="*/ 415424 h 701400"/>
              <a:gd name="connsiteX6" fmla="*/ 425119 w 677965"/>
              <a:gd name="connsiteY6" fmla="*/ 627589 h 701400"/>
              <a:gd name="connsiteX7" fmla="*/ 570520 w 677965"/>
              <a:gd name="connsiteY7" fmla="*/ 602215 h 701400"/>
              <a:gd name="connsiteX8" fmla="*/ 677964 w 677965"/>
              <a:gd name="connsiteY8" fmla="*/ 701394 h 701400"/>
              <a:gd name="connsiteX0" fmla="*/ 27 w 645729"/>
              <a:gd name="connsiteY0" fmla="*/ 0 h 669679"/>
              <a:gd name="connsiteX1" fmla="*/ 47890 w 645729"/>
              <a:gd name="connsiteY1" fmla="*/ 52539 h 669679"/>
              <a:gd name="connsiteX2" fmla="*/ 47918 w 645729"/>
              <a:gd name="connsiteY2" fmla="*/ 250344 h 669679"/>
              <a:gd name="connsiteX3" fmla="*/ 287742 w 645729"/>
              <a:gd name="connsiteY3" fmla="*/ 213169 h 669679"/>
              <a:gd name="connsiteX4" fmla="*/ 249092 w 645729"/>
              <a:gd name="connsiteY4" fmla="*/ 426392 h 669679"/>
              <a:gd name="connsiteX5" fmla="*/ 494369 w 645729"/>
              <a:gd name="connsiteY5" fmla="*/ 415424 h 669679"/>
              <a:gd name="connsiteX6" fmla="*/ 425119 w 645729"/>
              <a:gd name="connsiteY6" fmla="*/ 627589 h 669679"/>
              <a:gd name="connsiteX7" fmla="*/ 570520 w 645729"/>
              <a:gd name="connsiteY7" fmla="*/ 602215 h 669679"/>
              <a:gd name="connsiteX8" fmla="*/ 645728 w 645729"/>
              <a:gd name="connsiteY8" fmla="*/ 669670 h 669679"/>
              <a:gd name="connsiteX0" fmla="*/ 27 w 584891"/>
              <a:gd name="connsiteY0" fmla="*/ 0 h 742934"/>
              <a:gd name="connsiteX1" fmla="*/ 47890 w 584891"/>
              <a:gd name="connsiteY1" fmla="*/ 52539 h 742934"/>
              <a:gd name="connsiteX2" fmla="*/ 47918 w 584891"/>
              <a:gd name="connsiteY2" fmla="*/ 250344 h 742934"/>
              <a:gd name="connsiteX3" fmla="*/ 287742 w 584891"/>
              <a:gd name="connsiteY3" fmla="*/ 213169 h 742934"/>
              <a:gd name="connsiteX4" fmla="*/ 249092 w 584891"/>
              <a:gd name="connsiteY4" fmla="*/ 426392 h 742934"/>
              <a:gd name="connsiteX5" fmla="*/ 494369 w 584891"/>
              <a:gd name="connsiteY5" fmla="*/ 415424 h 742934"/>
              <a:gd name="connsiteX6" fmla="*/ 425119 w 584891"/>
              <a:gd name="connsiteY6" fmla="*/ 627589 h 742934"/>
              <a:gd name="connsiteX7" fmla="*/ 570520 w 584891"/>
              <a:gd name="connsiteY7" fmla="*/ 602215 h 742934"/>
              <a:gd name="connsiteX8" fmla="*/ 546944 w 584891"/>
              <a:gd name="connsiteY8" fmla="*/ 742929 h 742934"/>
              <a:gd name="connsiteX0" fmla="*/ 27 w 689385"/>
              <a:gd name="connsiteY0" fmla="*/ 0 h 742932"/>
              <a:gd name="connsiteX1" fmla="*/ 47890 w 689385"/>
              <a:gd name="connsiteY1" fmla="*/ 52539 h 742932"/>
              <a:gd name="connsiteX2" fmla="*/ 47918 w 689385"/>
              <a:gd name="connsiteY2" fmla="*/ 250344 h 742932"/>
              <a:gd name="connsiteX3" fmla="*/ 287742 w 689385"/>
              <a:gd name="connsiteY3" fmla="*/ 213169 h 742932"/>
              <a:gd name="connsiteX4" fmla="*/ 249092 w 689385"/>
              <a:gd name="connsiteY4" fmla="*/ 426392 h 742932"/>
              <a:gd name="connsiteX5" fmla="*/ 494369 w 689385"/>
              <a:gd name="connsiteY5" fmla="*/ 415424 h 742932"/>
              <a:gd name="connsiteX6" fmla="*/ 425119 w 689385"/>
              <a:gd name="connsiteY6" fmla="*/ 627589 h 742932"/>
              <a:gd name="connsiteX7" fmla="*/ 682025 w 689385"/>
              <a:gd name="connsiteY7" fmla="*/ 585876 h 742932"/>
              <a:gd name="connsiteX8" fmla="*/ 546944 w 689385"/>
              <a:gd name="connsiteY8" fmla="*/ 742929 h 742932"/>
              <a:gd name="connsiteX0" fmla="*/ 27 w 691719"/>
              <a:gd name="connsiteY0" fmla="*/ 0 h 819292"/>
              <a:gd name="connsiteX1" fmla="*/ 47890 w 691719"/>
              <a:gd name="connsiteY1" fmla="*/ 52539 h 819292"/>
              <a:gd name="connsiteX2" fmla="*/ 47918 w 691719"/>
              <a:gd name="connsiteY2" fmla="*/ 250344 h 819292"/>
              <a:gd name="connsiteX3" fmla="*/ 287742 w 691719"/>
              <a:gd name="connsiteY3" fmla="*/ 213169 h 819292"/>
              <a:gd name="connsiteX4" fmla="*/ 249092 w 691719"/>
              <a:gd name="connsiteY4" fmla="*/ 426392 h 819292"/>
              <a:gd name="connsiteX5" fmla="*/ 494369 w 691719"/>
              <a:gd name="connsiteY5" fmla="*/ 415424 h 819292"/>
              <a:gd name="connsiteX6" fmla="*/ 425119 w 691719"/>
              <a:gd name="connsiteY6" fmla="*/ 627589 h 819292"/>
              <a:gd name="connsiteX7" fmla="*/ 682025 w 691719"/>
              <a:gd name="connsiteY7" fmla="*/ 585876 h 819292"/>
              <a:gd name="connsiteX8" fmla="*/ 602073 w 691719"/>
              <a:gd name="connsiteY8" fmla="*/ 819289 h 819292"/>
              <a:gd name="connsiteX0" fmla="*/ 27 w 688167"/>
              <a:gd name="connsiteY0" fmla="*/ 0 h 819289"/>
              <a:gd name="connsiteX1" fmla="*/ 47890 w 688167"/>
              <a:gd name="connsiteY1" fmla="*/ 52539 h 819289"/>
              <a:gd name="connsiteX2" fmla="*/ 47918 w 688167"/>
              <a:gd name="connsiteY2" fmla="*/ 250344 h 819289"/>
              <a:gd name="connsiteX3" fmla="*/ 287742 w 688167"/>
              <a:gd name="connsiteY3" fmla="*/ 213169 h 819289"/>
              <a:gd name="connsiteX4" fmla="*/ 249092 w 688167"/>
              <a:gd name="connsiteY4" fmla="*/ 426392 h 819289"/>
              <a:gd name="connsiteX5" fmla="*/ 494369 w 688167"/>
              <a:gd name="connsiteY5" fmla="*/ 415424 h 819289"/>
              <a:gd name="connsiteX6" fmla="*/ 425119 w 688167"/>
              <a:gd name="connsiteY6" fmla="*/ 627589 h 819289"/>
              <a:gd name="connsiteX7" fmla="*/ 682025 w 688167"/>
              <a:gd name="connsiteY7" fmla="*/ 585876 h 819289"/>
              <a:gd name="connsiteX8" fmla="*/ 586509 w 688167"/>
              <a:gd name="connsiteY8" fmla="*/ 781604 h 819289"/>
              <a:gd name="connsiteX9" fmla="*/ 602073 w 688167"/>
              <a:gd name="connsiteY9" fmla="*/ 819289 h 819289"/>
              <a:gd name="connsiteX0" fmla="*/ 27 w 843562"/>
              <a:gd name="connsiteY0" fmla="*/ 0 h 791074"/>
              <a:gd name="connsiteX1" fmla="*/ 47890 w 843562"/>
              <a:gd name="connsiteY1" fmla="*/ 52539 h 791074"/>
              <a:gd name="connsiteX2" fmla="*/ 47918 w 843562"/>
              <a:gd name="connsiteY2" fmla="*/ 250344 h 791074"/>
              <a:gd name="connsiteX3" fmla="*/ 287742 w 843562"/>
              <a:gd name="connsiteY3" fmla="*/ 213169 h 791074"/>
              <a:gd name="connsiteX4" fmla="*/ 249092 w 843562"/>
              <a:gd name="connsiteY4" fmla="*/ 426392 h 791074"/>
              <a:gd name="connsiteX5" fmla="*/ 494369 w 843562"/>
              <a:gd name="connsiteY5" fmla="*/ 415424 h 791074"/>
              <a:gd name="connsiteX6" fmla="*/ 425119 w 843562"/>
              <a:gd name="connsiteY6" fmla="*/ 627589 h 791074"/>
              <a:gd name="connsiteX7" fmla="*/ 682025 w 843562"/>
              <a:gd name="connsiteY7" fmla="*/ 585876 h 791074"/>
              <a:gd name="connsiteX8" fmla="*/ 586509 w 843562"/>
              <a:gd name="connsiteY8" fmla="*/ 781604 h 791074"/>
              <a:gd name="connsiteX9" fmla="*/ 843513 w 843562"/>
              <a:gd name="connsiteY9" fmla="*/ 738076 h 791074"/>
              <a:gd name="connsiteX0" fmla="*/ 27 w 843566"/>
              <a:gd name="connsiteY0" fmla="*/ 0 h 824717"/>
              <a:gd name="connsiteX1" fmla="*/ 47890 w 843566"/>
              <a:gd name="connsiteY1" fmla="*/ 52539 h 824717"/>
              <a:gd name="connsiteX2" fmla="*/ 47918 w 843566"/>
              <a:gd name="connsiteY2" fmla="*/ 250344 h 824717"/>
              <a:gd name="connsiteX3" fmla="*/ 287742 w 843566"/>
              <a:gd name="connsiteY3" fmla="*/ 213169 h 824717"/>
              <a:gd name="connsiteX4" fmla="*/ 249092 w 843566"/>
              <a:gd name="connsiteY4" fmla="*/ 426392 h 824717"/>
              <a:gd name="connsiteX5" fmla="*/ 494369 w 843566"/>
              <a:gd name="connsiteY5" fmla="*/ 415424 h 824717"/>
              <a:gd name="connsiteX6" fmla="*/ 425119 w 843566"/>
              <a:gd name="connsiteY6" fmla="*/ 627589 h 824717"/>
              <a:gd name="connsiteX7" fmla="*/ 682025 w 843566"/>
              <a:gd name="connsiteY7" fmla="*/ 585876 h 824717"/>
              <a:gd name="connsiteX8" fmla="*/ 600371 w 843566"/>
              <a:gd name="connsiteY8" fmla="*/ 817431 h 824717"/>
              <a:gd name="connsiteX9" fmla="*/ 843513 w 843566"/>
              <a:gd name="connsiteY9" fmla="*/ 738076 h 824717"/>
              <a:gd name="connsiteX0" fmla="*/ 27 w 843513"/>
              <a:gd name="connsiteY0" fmla="*/ 0 h 824408"/>
              <a:gd name="connsiteX1" fmla="*/ 47890 w 843513"/>
              <a:gd name="connsiteY1" fmla="*/ 52539 h 824408"/>
              <a:gd name="connsiteX2" fmla="*/ 47918 w 843513"/>
              <a:gd name="connsiteY2" fmla="*/ 250344 h 824408"/>
              <a:gd name="connsiteX3" fmla="*/ 287742 w 843513"/>
              <a:gd name="connsiteY3" fmla="*/ 213169 h 824408"/>
              <a:gd name="connsiteX4" fmla="*/ 249092 w 843513"/>
              <a:gd name="connsiteY4" fmla="*/ 426392 h 824408"/>
              <a:gd name="connsiteX5" fmla="*/ 494369 w 843513"/>
              <a:gd name="connsiteY5" fmla="*/ 415424 h 824408"/>
              <a:gd name="connsiteX6" fmla="*/ 425119 w 843513"/>
              <a:gd name="connsiteY6" fmla="*/ 627589 h 824408"/>
              <a:gd name="connsiteX7" fmla="*/ 682025 w 843513"/>
              <a:gd name="connsiteY7" fmla="*/ 585876 h 824408"/>
              <a:gd name="connsiteX8" fmla="*/ 600371 w 843513"/>
              <a:gd name="connsiteY8" fmla="*/ 817431 h 824408"/>
              <a:gd name="connsiteX9" fmla="*/ 800494 w 843513"/>
              <a:gd name="connsiteY9" fmla="*/ 769675 h 824408"/>
              <a:gd name="connsiteX10" fmla="*/ 843513 w 843513"/>
              <a:gd name="connsiteY10" fmla="*/ 738076 h 824408"/>
              <a:gd name="connsiteX0" fmla="*/ 27 w 810103"/>
              <a:gd name="connsiteY0" fmla="*/ 0 h 934887"/>
              <a:gd name="connsiteX1" fmla="*/ 47890 w 810103"/>
              <a:gd name="connsiteY1" fmla="*/ 52539 h 934887"/>
              <a:gd name="connsiteX2" fmla="*/ 47918 w 810103"/>
              <a:gd name="connsiteY2" fmla="*/ 250344 h 934887"/>
              <a:gd name="connsiteX3" fmla="*/ 287742 w 810103"/>
              <a:gd name="connsiteY3" fmla="*/ 213169 h 934887"/>
              <a:gd name="connsiteX4" fmla="*/ 249092 w 810103"/>
              <a:gd name="connsiteY4" fmla="*/ 426392 h 934887"/>
              <a:gd name="connsiteX5" fmla="*/ 494369 w 810103"/>
              <a:gd name="connsiteY5" fmla="*/ 415424 h 934887"/>
              <a:gd name="connsiteX6" fmla="*/ 425119 w 810103"/>
              <a:gd name="connsiteY6" fmla="*/ 627589 h 934887"/>
              <a:gd name="connsiteX7" fmla="*/ 682025 w 810103"/>
              <a:gd name="connsiteY7" fmla="*/ 585876 h 934887"/>
              <a:gd name="connsiteX8" fmla="*/ 600371 w 810103"/>
              <a:gd name="connsiteY8" fmla="*/ 817431 h 934887"/>
              <a:gd name="connsiteX9" fmla="*/ 800494 w 810103"/>
              <a:gd name="connsiteY9" fmla="*/ 769675 h 934887"/>
              <a:gd name="connsiteX10" fmla="*/ 749898 w 810103"/>
              <a:gd name="connsiteY10" fmla="*/ 934868 h 934887"/>
              <a:gd name="connsiteX0" fmla="*/ 27 w 852304"/>
              <a:gd name="connsiteY0" fmla="*/ 0 h 934885"/>
              <a:gd name="connsiteX1" fmla="*/ 47890 w 852304"/>
              <a:gd name="connsiteY1" fmla="*/ 52539 h 934885"/>
              <a:gd name="connsiteX2" fmla="*/ 47918 w 852304"/>
              <a:gd name="connsiteY2" fmla="*/ 250344 h 934885"/>
              <a:gd name="connsiteX3" fmla="*/ 287742 w 852304"/>
              <a:gd name="connsiteY3" fmla="*/ 213169 h 934885"/>
              <a:gd name="connsiteX4" fmla="*/ 249092 w 852304"/>
              <a:gd name="connsiteY4" fmla="*/ 426392 h 934885"/>
              <a:gd name="connsiteX5" fmla="*/ 494369 w 852304"/>
              <a:gd name="connsiteY5" fmla="*/ 415424 h 934885"/>
              <a:gd name="connsiteX6" fmla="*/ 425119 w 852304"/>
              <a:gd name="connsiteY6" fmla="*/ 627589 h 934885"/>
              <a:gd name="connsiteX7" fmla="*/ 682025 w 852304"/>
              <a:gd name="connsiteY7" fmla="*/ 585876 h 934885"/>
              <a:gd name="connsiteX8" fmla="*/ 600371 w 852304"/>
              <a:gd name="connsiteY8" fmla="*/ 817431 h 934885"/>
              <a:gd name="connsiteX9" fmla="*/ 845182 w 852304"/>
              <a:gd name="connsiteY9" fmla="*/ 746936 h 934885"/>
              <a:gd name="connsiteX10" fmla="*/ 749898 w 852304"/>
              <a:gd name="connsiteY10" fmla="*/ 934868 h 934885"/>
              <a:gd name="connsiteX0" fmla="*/ 11 w 852286"/>
              <a:gd name="connsiteY0" fmla="*/ 0 h 934885"/>
              <a:gd name="connsiteX1" fmla="*/ 138859 w 852286"/>
              <a:gd name="connsiteY1" fmla="*/ 56437 h 934885"/>
              <a:gd name="connsiteX2" fmla="*/ 47902 w 852286"/>
              <a:gd name="connsiteY2" fmla="*/ 250344 h 934885"/>
              <a:gd name="connsiteX3" fmla="*/ 287726 w 852286"/>
              <a:gd name="connsiteY3" fmla="*/ 213169 h 934885"/>
              <a:gd name="connsiteX4" fmla="*/ 249076 w 852286"/>
              <a:gd name="connsiteY4" fmla="*/ 426392 h 934885"/>
              <a:gd name="connsiteX5" fmla="*/ 494353 w 852286"/>
              <a:gd name="connsiteY5" fmla="*/ 415424 h 934885"/>
              <a:gd name="connsiteX6" fmla="*/ 425103 w 852286"/>
              <a:gd name="connsiteY6" fmla="*/ 627589 h 934885"/>
              <a:gd name="connsiteX7" fmla="*/ 682009 w 852286"/>
              <a:gd name="connsiteY7" fmla="*/ 585876 h 934885"/>
              <a:gd name="connsiteX8" fmla="*/ 600355 w 852286"/>
              <a:gd name="connsiteY8" fmla="*/ 817431 h 934885"/>
              <a:gd name="connsiteX9" fmla="*/ 845166 w 852286"/>
              <a:gd name="connsiteY9" fmla="*/ 746936 h 934885"/>
              <a:gd name="connsiteX10" fmla="*/ 749882 w 852286"/>
              <a:gd name="connsiteY10" fmla="*/ 934868 h 934885"/>
              <a:gd name="connsiteX0" fmla="*/ 11 w 855113"/>
              <a:gd name="connsiteY0" fmla="*/ 0 h 1011192"/>
              <a:gd name="connsiteX1" fmla="*/ 138859 w 855113"/>
              <a:gd name="connsiteY1" fmla="*/ 56437 h 1011192"/>
              <a:gd name="connsiteX2" fmla="*/ 47902 w 855113"/>
              <a:gd name="connsiteY2" fmla="*/ 250344 h 1011192"/>
              <a:gd name="connsiteX3" fmla="*/ 287726 w 855113"/>
              <a:gd name="connsiteY3" fmla="*/ 213169 h 1011192"/>
              <a:gd name="connsiteX4" fmla="*/ 249076 w 855113"/>
              <a:gd name="connsiteY4" fmla="*/ 426392 h 1011192"/>
              <a:gd name="connsiteX5" fmla="*/ 494353 w 855113"/>
              <a:gd name="connsiteY5" fmla="*/ 415424 h 1011192"/>
              <a:gd name="connsiteX6" fmla="*/ 425103 w 855113"/>
              <a:gd name="connsiteY6" fmla="*/ 627589 h 1011192"/>
              <a:gd name="connsiteX7" fmla="*/ 682009 w 855113"/>
              <a:gd name="connsiteY7" fmla="*/ 585876 h 1011192"/>
              <a:gd name="connsiteX8" fmla="*/ 600355 w 855113"/>
              <a:gd name="connsiteY8" fmla="*/ 817431 h 1011192"/>
              <a:gd name="connsiteX9" fmla="*/ 845166 w 855113"/>
              <a:gd name="connsiteY9" fmla="*/ 746936 h 1011192"/>
              <a:gd name="connsiteX10" fmla="*/ 798930 w 855113"/>
              <a:gd name="connsiteY10" fmla="*/ 1011180 h 1011192"/>
              <a:gd name="connsiteX0" fmla="*/ 11 w 882094"/>
              <a:gd name="connsiteY0" fmla="*/ 0 h 1011194"/>
              <a:gd name="connsiteX1" fmla="*/ 138859 w 882094"/>
              <a:gd name="connsiteY1" fmla="*/ 56437 h 1011194"/>
              <a:gd name="connsiteX2" fmla="*/ 47902 w 882094"/>
              <a:gd name="connsiteY2" fmla="*/ 250344 h 1011194"/>
              <a:gd name="connsiteX3" fmla="*/ 287726 w 882094"/>
              <a:gd name="connsiteY3" fmla="*/ 213169 h 1011194"/>
              <a:gd name="connsiteX4" fmla="*/ 249076 w 882094"/>
              <a:gd name="connsiteY4" fmla="*/ 426392 h 1011194"/>
              <a:gd name="connsiteX5" fmla="*/ 494353 w 882094"/>
              <a:gd name="connsiteY5" fmla="*/ 415424 h 1011194"/>
              <a:gd name="connsiteX6" fmla="*/ 425103 w 882094"/>
              <a:gd name="connsiteY6" fmla="*/ 627589 h 1011194"/>
              <a:gd name="connsiteX7" fmla="*/ 682009 w 882094"/>
              <a:gd name="connsiteY7" fmla="*/ 585876 h 1011194"/>
              <a:gd name="connsiteX8" fmla="*/ 600355 w 882094"/>
              <a:gd name="connsiteY8" fmla="*/ 817431 h 1011194"/>
              <a:gd name="connsiteX9" fmla="*/ 874031 w 882094"/>
              <a:gd name="connsiteY9" fmla="*/ 775159 h 1011194"/>
              <a:gd name="connsiteX10" fmla="*/ 798930 w 882094"/>
              <a:gd name="connsiteY10" fmla="*/ 1011180 h 1011194"/>
              <a:gd name="connsiteX0" fmla="*/ 11 w 882094"/>
              <a:gd name="connsiteY0" fmla="*/ 0 h 1011194"/>
              <a:gd name="connsiteX1" fmla="*/ 138859 w 882094"/>
              <a:gd name="connsiteY1" fmla="*/ 56437 h 1011194"/>
              <a:gd name="connsiteX2" fmla="*/ 47902 w 882094"/>
              <a:gd name="connsiteY2" fmla="*/ 250344 h 1011194"/>
              <a:gd name="connsiteX3" fmla="*/ 318787 w 882094"/>
              <a:gd name="connsiteY3" fmla="*/ 201008 h 1011194"/>
              <a:gd name="connsiteX4" fmla="*/ 249076 w 882094"/>
              <a:gd name="connsiteY4" fmla="*/ 426392 h 1011194"/>
              <a:gd name="connsiteX5" fmla="*/ 494353 w 882094"/>
              <a:gd name="connsiteY5" fmla="*/ 415424 h 1011194"/>
              <a:gd name="connsiteX6" fmla="*/ 425103 w 882094"/>
              <a:gd name="connsiteY6" fmla="*/ 627589 h 1011194"/>
              <a:gd name="connsiteX7" fmla="*/ 682009 w 882094"/>
              <a:gd name="connsiteY7" fmla="*/ 585876 h 1011194"/>
              <a:gd name="connsiteX8" fmla="*/ 600355 w 882094"/>
              <a:gd name="connsiteY8" fmla="*/ 817431 h 1011194"/>
              <a:gd name="connsiteX9" fmla="*/ 874031 w 882094"/>
              <a:gd name="connsiteY9" fmla="*/ 775159 h 1011194"/>
              <a:gd name="connsiteX10" fmla="*/ 798930 w 882094"/>
              <a:gd name="connsiteY10" fmla="*/ 1011180 h 1011194"/>
              <a:gd name="connsiteX0" fmla="*/ 7 w 941385"/>
              <a:gd name="connsiteY0" fmla="*/ 59474 h 958518"/>
              <a:gd name="connsiteX1" fmla="*/ 198150 w 941385"/>
              <a:gd name="connsiteY1" fmla="*/ 3761 h 958518"/>
              <a:gd name="connsiteX2" fmla="*/ 107193 w 941385"/>
              <a:gd name="connsiteY2" fmla="*/ 197668 h 958518"/>
              <a:gd name="connsiteX3" fmla="*/ 378078 w 941385"/>
              <a:gd name="connsiteY3" fmla="*/ 148332 h 958518"/>
              <a:gd name="connsiteX4" fmla="*/ 308367 w 941385"/>
              <a:gd name="connsiteY4" fmla="*/ 373716 h 958518"/>
              <a:gd name="connsiteX5" fmla="*/ 553644 w 941385"/>
              <a:gd name="connsiteY5" fmla="*/ 362748 h 958518"/>
              <a:gd name="connsiteX6" fmla="*/ 484394 w 941385"/>
              <a:gd name="connsiteY6" fmla="*/ 574913 h 958518"/>
              <a:gd name="connsiteX7" fmla="*/ 741300 w 941385"/>
              <a:gd name="connsiteY7" fmla="*/ 533200 h 958518"/>
              <a:gd name="connsiteX8" fmla="*/ 659646 w 941385"/>
              <a:gd name="connsiteY8" fmla="*/ 764755 h 958518"/>
              <a:gd name="connsiteX9" fmla="*/ 933322 w 941385"/>
              <a:gd name="connsiteY9" fmla="*/ 722483 h 958518"/>
              <a:gd name="connsiteX10" fmla="*/ 858221 w 941385"/>
              <a:gd name="connsiteY10" fmla="*/ 958504 h 958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41385" h="958518">
                <a:moveTo>
                  <a:pt x="7" y="59474"/>
                </a:moveTo>
                <a:cubicBezTo>
                  <a:pt x="-1382" y="71506"/>
                  <a:pt x="180286" y="-19271"/>
                  <a:pt x="198150" y="3761"/>
                </a:cubicBezTo>
                <a:cubicBezTo>
                  <a:pt x="216014" y="26793"/>
                  <a:pt x="77205" y="173573"/>
                  <a:pt x="107193" y="197668"/>
                </a:cubicBezTo>
                <a:cubicBezTo>
                  <a:pt x="137181" y="221763"/>
                  <a:pt x="344549" y="118991"/>
                  <a:pt x="378078" y="148332"/>
                </a:cubicBezTo>
                <a:cubicBezTo>
                  <a:pt x="411607" y="177673"/>
                  <a:pt x="279106" y="337980"/>
                  <a:pt x="308367" y="373716"/>
                </a:cubicBezTo>
                <a:cubicBezTo>
                  <a:pt x="337628" y="409452"/>
                  <a:pt x="524306" y="329215"/>
                  <a:pt x="553644" y="362748"/>
                </a:cubicBezTo>
                <a:cubicBezTo>
                  <a:pt x="582982" y="396281"/>
                  <a:pt x="453118" y="546504"/>
                  <a:pt x="484394" y="574913"/>
                </a:cubicBezTo>
                <a:cubicBezTo>
                  <a:pt x="515670" y="603322"/>
                  <a:pt x="707515" y="513107"/>
                  <a:pt x="741300" y="533200"/>
                </a:cubicBezTo>
                <a:cubicBezTo>
                  <a:pt x="775085" y="553294"/>
                  <a:pt x="627642" y="733208"/>
                  <a:pt x="659646" y="764755"/>
                </a:cubicBezTo>
                <a:cubicBezTo>
                  <a:pt x="691650" y="796302"/>
                  <a:pt x="892798" y="735709"/>
                  <a:pt x="933322" y="722483"/>
                </a:cubicBezTo>
                <a:cubicBezTo>
                  <a:pt x="973846" y="709257"/>
                  <a:pt x="847925" y="960700"/>
                  <a:pt x="858221" y="958504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6520089" y="554532"/>
            <a:ext cx="2166711" cy="1842513"/>
          </a:xfrm>
          <a:prstGeom prst="roundRect">
            <a:avLst>
              <a:gd name="adj" fmla="val 11908"/>
            </a:avLst>
          </a:prstGeom>
          <a:noFill/>
          <a:ln>
            <a:solidFill>
              <a:srgbClr val="EEECE1"/>
            </a:solidFill>
          </a:ln>
          <a:effectLst>
            <a:glow rad="101600">
              <a:srgbClr val="FFFF00">
                <a:alpha val="7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bg2"/>
              </a:solidFill>
              <a:effectLst>
                <a:glow rad="101600">
                  <a:schemeClr val="bg2">
                    <a:lumMod val="75000"/>
                    <a:alpha val="75000"/>
                  </a:schemeClr>
                </a:glow>
              </a:effectLst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6493257" y="3235816"/>
            <a:ext cx="2166711" cy="2147106"/>
          </a:xfrm>
          <a:prstGeom prst="roundRect">
            <a:avLst/>
          </a:prstGeom>
          <a:solidFill>
            <a:srgbClr val="FFFFFF"/>
          </a:solidFill>
          <a:ln>
            <a:solidFill>
              <a:srgbClr val="EEECE1"/>
            </a:solidFill>
          </a:ln>
          <a:effectLst>
            <a:glow rad="101600">
              <a:srgbClr val="FFFF00">
                <a:alpha val="7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104" y="926559"/>
            <a:ext cx="6008686" cy="2568641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/>
              <a:t>The </a:t>
            </a:r>
            <a:r>
              <a:rPr lang="en-US" sz="2000" dirty="0"/>
              <a:t>simplest hidden sector model just introduces one </a:t>
            </a:r>
            <a:r>
              <a:rPr lang="en-US" sz="2000" dirty="0">
                <a:solidFill>
                  <a:srgbClr val="FFFF00"/>
                </a:solidFill>
              </a:rPr>
              <a:t>extra U(1) gauge symmetry </a:t>
            </a:r>
            <a:r>
              <a:rPr lang="en-US" sz="2000" dirty="0"/>
              <a:t>and a corresponding </a:t>
            </a:r>
            <a:r>
              <a:rPr lang="en-US" sz="2000" dirty="0">
                <a:solidFill>
                  <a:srgbClr val="FFFF00"/>
                </a:solidFill>
              </a:rPr>
              <a:t>gauge boson</a:t>
            </a:r>
            <a:r>
              <a:rPr lang="en-US" sz="2000" dirty="0"/>
              <a:t>:  the “dark photon" or U </a:t>
            </a:r>
            <a:r>
              <a:rPr lang="en-US" sz="2000" dirty="0" smtClean="0"/>
              <a:t>boson or heavy photon (</a:t>
            </a:r>
            <a:r>
              <a:rPr lang="en-US" sz="20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g</a:t>
            </a:r>
            <a:r>
              <a:rPr lang="en-US" sz="2000" dirty="0" smtClean="0">
                <a:solidFill>
                  <a:srgbClr val="FFFF00"/>
                </a:solidFill>
              </a:rPr>
              <a:t>’</a:t>
            </a:r>
            <a:r>
              <a:rPr lang="en-US" sz="2000" dirty="0" smtClean="0"/>
              <a:t> or </a:t>
            </a:r>
            <a:r>
              <a:rPr lang="en-US" sz="2000" i="1" dirty="0" smtClean="0">
                <a:solidFill>
                  <a:srgbClr val="FFFF00"/>
                </a:solidFill>
              </a:rPr>
              <a:t>A’</a:t>
            </a:r>
            <a:r>
              <a:rPr lang="en-US" sz="2000" dirty="0" smtClean="0"/>
              <a:t>)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An extra U(1) symmetry implied in many Standard Model extensions, some classes of string theory, etc.</a:t>
            </a:r>
            <a:endParaRPr lang="en-US" sz="2000" dirty="0"/>
          </a:p>
          <a:p>
            <a:pPr>
              <a:spcAft>
                <a:spcPts val="600"/>
              </a:spcAft>
            </a:pPr>
            <a:r>
              <a:rPr lang="en-US" sz="2000" dirty="0" smtClean="0"/>
              <a:t>Appealing explanation of the </a:t>
            </a:r>
            <a:r>
              <a:rPr lang="en-US" sz="2000" b="1" dirty="0" smtClean="0"/>
              <a:t>muon g-2</a:t>
            </a:r>
            <a:r>
              <a:rPr lang="en-US" sz="2000" dirty="0" smtClean="0"/>
              <a:t> discrepancy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B7C91D5A-14D5-EB4D-B8E3-52DF10C30E97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Dark photon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6954476" y="619816"/>
            <a:ext cx="1420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EEECE1"/>
                </a:solidFill>
              </a:rPr>
              <a:t>Dark Sector</a:t>
            </a:r>
            <a:endParaRPr lang="en-US" dirty="0" smtClean="0">
              <a:solidFill>
                <a:srgbClr val="EEECE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20080" y="3240730"/>
            <a:ext cx="1730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Standard Model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184429" y="1850880"/>
            <a:ext cx="360000" cy="360000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i="1" dirty="0">
                <a:solidFill>
                  <a:srgbClr val="000000"/>
                </a:solidFill>
              </a:rPr>
              <a:t>h</a:t>
            </a:r>
            <a:r>
              <a:rPr lang="en-US" sz="1100" i="1" dirty="0" smtClean="0">
                <a:solidFill>
                  <a:srgbClr val="000000"/>
                </a:solidFill>
              </a:rPr>
              <a:t>’</a:t>
            </a:r>
            <a:r>
              <a:rPr lang="en-US" sz="1100" dirty="0" smtClean="0">
                <a:solidFill>
                  <a:srgbClr val="000000"/>
                </a:solidFill>
              </a:rPr>
              <a:t>?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740597" y="1850880"/>
            <a:ext cx="360000" cy="360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i="1" dirty="0" smtClean="0">
                <a:solidFill>
                  <a:srgbClr val="000000"/>
                </a:solidFill>
              </a:rPr>
              <a:t>A’</a:t>
            </a:r>
          </a:p>
          <a:p>
            <a:r>
              <a:rPr lang="en-US" sz="1100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740597" y="1415222"/>
            <a:ext cx="360000" cy="360000"/>
          </a:xfrm>
          <a:prstGeom prst="roundRect">
            <a:avLst/>
          </a:prstGeom>
          <a:solidFill>
            <a:schemeClr val="accent6"/>
          </a:solidFill>
          <a:ln>
            <a:solidFill>
              <a:srgbClr val="FF66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i="1" dirty="0" smtClean="0">
                <a:solidFill>
                  <a:srgbClr val="000000"/>
                </a:solidFill>
              </a:rPr>
              <a:t>Z’</a:t>
            </a:r>
            <a:r>
              <a:rPr lang="en-US" sz="1100" dirty="0" smtClean="0">
                <a:solidFill>
                  <a:srgbClr val="000000"/>
                </a:solidFill>
              </a:rPr>
              <a:t>?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720080" y="1850880"/>
            <a:ext cx="372807" cy="3600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Symbol" charset="2"/>
                <a:cs typeface="Symbol" charset="2"/>
              </a:rPr>
              <a:t>c</a:t>
            </a:r>
            <a:endParaRPr lang="en-US" sz="1100" dirty="0" smtClean="0">
              <a:latin typeface="Symbol" charset="2"/>
              <a:cs typeface="Symbol" charset="2"/>
            </a:endParaRPr>
          </a:p>
          <a:p>
            <a:pPr algn="ctr"/>
            <a:r>
              <a:rPr lang="en-US" sz="1100" dirty="0" smtClean="0">
                <a:latin typeface="Symbol" charset="2"/>
                <a:cs typeface="Symbol" charset="2"/>
              </a:rPr>
              <a:t>?</a:t>
            </a:r>
            <a:endParaRPr lang="en-US" sz="1100" dirty="0">
              <a:latin typeface="Symbol" charset="2"/>
              <a:cs typeface="Symbol" charset="2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155" y="3654997"/>
            <a:ext cx="1987574" cy="14925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7151266" y="1850880"/>
            <a:ext cx="372807" cy="3600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latin typeface="Symbol" charset="2"/>
                <a:cs typeface="Symbol" charset="2"/>
              </a:rPr>
              <a:t>y</a:t>
            </a:r>
          </a:p>
          <a:p>
            <a:pPr algn="ctr"/>
            <a:r>
              <a:rPr lang="en-US" sz="1100" dirty="0" smtClean="0">
                <a:latin typeface="Symbol" charset="2"/>
                <a:cs typeface="Symbol" charset="2"/>
              </a:rPr>
              <a:t>?</a:t>
            </a:r>
            <a:endParaRPr lang="en-US" sz="1100" dirty="0">
              <a:latin typeface="Symbol" charset="2"/>
              <a:cs typeface="Symbol" charset="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62070" y="1576214"/>
            <a:ext cx="96195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 smtClean="0">
                <a:solidFill>
                  <a:srgbClr val="EEECE1"/>
                </a:solidFill>
              </a:rPr>
              <a:t>Dark fermions</a:t>
            </a:r>
            <a:endParaRPr lang="en-US" sz="1000" dirty="0">
              <a:solidFill>
                <a:srgbClr val="EEECE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31583" y="3753558"/>
            <a:ext cx="1481604" cy="1929034"/>
            <a:chOff x="510662" y="4716497"/>
            <a:chExt cx="1123992" cy="159909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/>
            <a:srcRect l="-5577" r="-5413"/>
            <a:stretch/>
          </p:blipFill>
          <p:spPr>
            <a:xfrm rot="16200000">
              <a:off x="273111" y="4954048"/>
              <a:ext cx="1599093" cy="1123992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23" name="TextBox 22"/>
            <p:cNvSpPr txBox="1"/>
            <p:nvPr/>
          </p:nvSpPr>
          <p:spPr>
            <a:xfrm>
              <a:off x="801036" y="5950070"/>
              <a:ext cx="564426" cy="30616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solidFill>
                    <a:srgbClr val="F79646"/>
                  </a:solidFill>
                </a:rPr>
                <a:t>A’</a:t>
              </a:r>
              <a:endParaRPr lang="en-US" i="1" dirty="0">
                <a:solidFill>
                  <a:srgbClr val="F79646"/>
                </a:solidFill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3339" y="3744153"/>
            <a:ext cx="2624208" cy="193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366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</a:t>
            </a:r>
            <a:r>
              <a:rPr lang="en-US" dirty="0" smtClean="0">
                <a:latin typeface="Symbol" charset="2"/>
                <a:cs typeface="Symbol" charset="2"/>
              </a:rPr>
              <a:t>F</a:t>
            </a:r>
            <a:r>
              <a:rPr lang="en-US" dirty="0" smtClean="0"/>
              <a:t>NE complex in </a:t>
            </a:r>
            <a:r>
              <a:rPr lang="en-US" dirty="0" err="1" smtClean="0"/>
              <a:t>Frascati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348873" y="572329"/>
            <a:ext cx="8623929" cy="130902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DA</a:t>
            </a:r>
            <a:r>
              <a:rPr lang="en-US" sz="1600" dirty="0" smtClean="0">
                <a:latin typeface="Symbol" charset="2"/>
                <a:cs typeface="Symbol" charset="2"/>
              </a:rPr>
              <a:t>F</a:t>
            </a:r>
            <a:r>
              <a:rPr lang="en-US" sz="1600" dirty="0" smtClean="0"/>
              <a:t>NE, replacing </a:t>
            </a:r>
            <a:r>
              <a:rPr lang="en-US" sz="1600" dirty="0"/>
              <a:t>ADONE (</a:t>
            </a:r>
            <a:r>
              <a:rPr lang="en-US" sz="1600" dirty="0" smtClean="0"/>
              <a:t>operational until 1993), has been running as </a:t>
            </a:r>
            <a:r>
              <a:rPr lang="en-US" sz="1600" dirty="0" err="1" smtClean="0"/>
              <a:t>e</a:t>
            </a:r>
            <a:r>
              <a:rPr lang="en-US" sz="16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1600" dirty="0" err="1" smtClean="0"/>
              <a:t>e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1600" dirty="0" smtClean="0"/>
              <a:t> collider at </a:t>
            </a:r>
            <a:r>
              <a:rPr lang="en-US" sz="1600" dirty="0" smtClean="0">
                <a:solidFill>
                  <a:srgbClr val="FFFF00"/>
                </a:solidFill>
              </a:rPr>
              <a:t>1,02 </a:t>
            </a:r>
            <a:r>
              <a:rPr lang="en-US" sz="1600" dirty="0" err="1" smtClean="0">
                <a:solidFill>
                  <a:srgbClr val="FFFF00"/>
                </a:solidFill>
              </a:rPr>
              <a:t>GeV</a:t>
            </a:r>
            <a:r>
              <a:rPr lang="en-US" sz="1600" dirty="0" smtClean="0"/>
              <a:t> since 1999, for KLOE, DEAR, FINUDA, </a:t>
            </a:r>
            <a:r>
              <a:rPr lang="en-US" sz="1600" dirty="0" err="1" smtClean="0"/>
              <a:t>Siddharta</a:t>
            </a:r>
            <a:r>
              <a:rPr lang="en-US" sz="1600" dirty="0" smtClean="0"/>
              <a:t>, and now KLOE/2 …</a:t>
            </a:r>
            <a:endParaRPr lang="en-US" sz="1600" dirty="0"/>
          </a:p>
          <a:p>
            <a:r>
              <a:rPr lang="en-US" sz="1600" dirty="0" smtClean="0"/>
              <a:t>Synchrotron light source operational with 3 lines (X, UV, IR)</a:t>
            </a:r>
          </a:p>
          <a:p>
            <a:r>
              <a:rPr lang="en-US" sz="1600" b="1" dirty="0" smtClean="0"/>
              <a:t>High current electron/positron </a:t>
            </a:r>
            <a:r>
              <a:rPr lang="en-US" sz="1600" b="1" dirty="0" err="1" smtClean="0"/>
              <a:t>linac</a:t>
            </a:r>
            <a:r>
              <a:rPr lang="en-US" sz="1600" b="1" dirty="0" smtClean="0"/>
              <a:t> </a:t>
            </a:r>
            <a:r>
              <a:rPr lang="en-US" sz="1600" dirty="0" smtClean="0"/>
              <a:t>+ damping ring + </a:t>
            </a:r>
            <a:r>
              <a:rPr lang="en-US" sz="1600" b="1" dirty="0" smtClean="0"/>
              <a:t>test facility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A472CFA8-4BAC-ED4B-B1A1-3C94AC2947CA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598" y="1732748"/>
            <a:ext cx="7283327" cy="4404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 rot="19424617">
            <a:off x="6427652" y="3287796"/>
            <a:ext cx="481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linac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4620004" y="5080896"/>
            <a:ext cx="1059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Damping </a:t>
            </a:r>
          </a:p>
          <a:p>
            <a:r>
              <a:rPr lang="en-US" sz="1200" dirty="0" smtClean="0"/>
              <a:t>ring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 rot="19232420">
            <a:off x="2803019" y="4323272"/>
            <a:ext cx="8946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KLOE hall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 rot="2489701">
            <a:off x="5189869" y="4627752"/>
            <a:ext cx="8946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BTF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 rot="19424617">
            <a:off x="5872800" y="3160796"/>
            <a:ext cx="934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modulators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 rot="21210324">
            <a:off x="3671252" y="4797030"/>
            <a:ext cx="9850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Cryogenics</a:t>
            </a:r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4403022" y="4452882"/>
            <a:ext cx="8353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Pumps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33241" y="4022455"/>
            <a:ext cx="1135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DAFNE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20611652">
            <a:off x="2706837" y="3765073"/>
            <a:ext cx="1135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Synchrotron light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5046005" y="2772042"/>
            <a:ext cx="835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Power supplies</a:t>
            </a:r>
          </a:p>
        </p:txBody>
      </p:sp>
      <p:sp>
        <p:nvSpPr>
          <p:cNvPr id="19" name="TextBox 18"/>
          <p:cNvSpPr txBox="1"/>
          <p:nvPr/>
        </p:nvSpPr>
        <p:spPr>
          <a:xfrm rot="483351">
            <a:off x="5310491" y="4842996"/>
            <a:ext cx="835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Power supplies</a:t>
            </a:r>
          </a:p>
        </p:txBody>
      </p:sp>
    </p:spTree>
    <p:extLst>
      <p:ext uri="{BB962C8B-B14F-4D97-AF65-F5344CB8AC3E}">
        <p14:creationId xmlns:p14="http://schemas.microsoft.com/office/powerpoint/2010/main" val="172362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BTF beam-line upgrade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FFA315A9-49B5-FE48-939C-B27D5AAA1BEA}" type="slidenum">
              <a:rPr lang="en-US" smtClean="0"/>
              <a:t>51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1" r="1853"/>
          <a:stretch/>
        </p:blipFill>
        <p:spPr bwMode="auto">
          <a:xfrm>
            <a:off x="4760499" y="2020214"/>
            <a:ext cx="4314851" cy="29183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7" y="762168"/>
            <a:ext cx="4657303" cy="41764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8705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BTF users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FFA315A9-49B5-FE48-939C-B27D5AAA1BEA}" type="slidenum">
              <a:rPr lang="en-US" smtClean="0"/>
              <a:t>52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9229" y="619770"/>
            <a:ext cx="9064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Luckily enough, BTF is already extensively used by many experimental groups in HEP and </a:t>
            </a:r>
            <a:r>
              <a:rPr lang="en-US" sz="1600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astro</a:t>
            </a:r>
            <a:r>
              <a:rPr lang="en-US" sz="1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-particles</a:t>
            </a:r>
            <a:r>
              <a:rPr lang="is-IS" sz="1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…</a:t>
            </a:r>
            <a:endParaRPr lang="en-US" sz="1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587" y="950563"/>
            <a:ext cx="2751777" cy="224474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862"/>
          <a:stretch/>
        </p:blipFill>
        <p:spPr>
          <a:xfrm>
            <a:off x="6185185" y="951708"/>
            <a:ext cx="2709859" cy="224359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504" y="951708"/>
            <a:ext cx="2847060" cy="225058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9607"/>
          <a:stretch/>
        </p:blipFill>
        <p:spPr>
          <a:xfrm>
            <a:off x="2687006" y="3305837"/>
            <a:ext cx="6208038" cy="2391789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4873" y="5498204"/>
            <a:ext cx="1847273" cy="19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064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1" y="698239"/>
            <a:ext cx="4643119" cy="2981177"/>
            <a:chOff x="1" y="1039841"/>
            <a:chExt cx="5973831" cy="383557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5505"/>
            <a:stretch/>
          </p:blipFill>
          <p:spPr>
            <a:xfrm>
              <a:off x="1" y="1039841"/>
              <a:ext cx="5197703" cy="3835578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3974715" y="2336306"/>
              <a:ext cx="1999117" cy="0"/>
            </a:xfrm>
            <a:prstGeom prst="line">
              <a:avLst/>
            </a:prstGeom>
            <a:ln w="9525" cmpd="sng">
              <a:solidFill>
                <a:srgbClr val="C32D2E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444938" y="3845019"/>
              <a:ext cx="2191662" cy="0"/>
            </a:xfrm>
            <a:prstGeom prst="line">
              <a:avLst/>
            </a:prstGeom>
            <a:ln w="9525" cmpd="sng">
              <a:solidFill>
                <a:srgbClr val="C32D2E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 rot="16765652">
              <a:off x="5162197" y="2822928"/>
              <a:ext cx="990938" cy="4751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C32D2E"/>
                  </a:solidFill>
                </a:rPr>
                <a:t>≈15 m 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</a:t>
            </a:r>
            <a:r>
              <a:rPr lang="en-US" dirty="0" err="1" smtClean="0"/>
              <a:t>inac</a:t>
            </a:r>
            <a:r>
              <a:rPr lang="en-US" dirty="0" smtClean="0"/>
              <a:t> energy upgrade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0" y="3698875"/>
            <a:ext cx="9132888" cy="1971675"/>
          </a:xfrm>
        </p:spPr>
        <p:txBody>
          <a:bodyPr>
            <a:noAutofit/>
          </a:bodyPr>
          <a:lstStyle/>
          <a:p>
            <a:pPr marL="82296" indent="0">
              <a:buNone/>
            </a:pPr>
            <a:r>
              <a:rPr lang="en-US" sz="1600" dirty="0" smtClean="0"/>
              <a:t>Proposal of exploiting drift space at the end of accelerating structures put forward </a:t>
            </a:r>
          </a:p>
          <a:p>
            <a:pPr marL="82296" indent="0">
              <a:buNone/>
            </a:pPr>
            <a:r>
              <a:rPr lang="en-US" sz="1600" dirty="0" smtClean="0">
                <a:solidFill>
                  <a:schemeClr val="accent3"/>
                </a:solidFill>
              </a:rPr>
              <a:t>Adding </a:t>
            </a:r>
            <a:r>
              <a:rPr lang="en-US" sz="1600" b="1" dirty="0" smtClean="0">
                <a:solidFill>
                  <a:schemeClr val="accent3"/>
                </a:solidFill>
              </a:rPr>
              <a:t>four</a:t>
            </a:r>
            <a:r>
              <a:rPr lang="en-US" sz="1600" dirty="0" smtClean="0">
                <a:solidFill>
                  <a:schemeClr val="accent3"/>
                </a:solidFill>
              </a:rPr>
              <a:t> more SLAC-type </a:t>
            </a:r>
            <a:r>
              <a:rPr lang="en-US" sz="1600" b="1" dirty="0" smtClean="0">
                <a:solidFill>
                  <a:schemeClr val="accent3"/>
                </a:solidFill>
              </a:rPr>
              <a:t>accelerating sections </a:t>
            </a:r>
            <a:r>
              <a:rPr lang="en-US" sz="1600" dirty="0" smtClean="0"/>
              <a:t>(3 m length)</a:t>
            </a:r>
          </a:p>
          <a:p>
            <a:pPr lvl="2"/>
            <a:r>
              <a:rPr lang="en-US" sz="1400" dirty="0" smtClean="0"/>
              <a:t>Fed by a </a:t>
            </a:r>
            <a:r>
              <a:rPr lang="en-US" sz="1400" dirty="0" smtClean="0">
                <a:solidFill>
                  <a:schemeClr val="accent3"/>
                </a:solidFill>
              </a:rPr>
              <a:t>5</a:t>
            </a:r>
            <a:r>
              <a:rPr lang="en-US" sz="1400" baseline="30000" dirty="0" smtClean="0">
                <a:solidFill>
                  <a:schemeClr val="accent3"/>
                </a:solidFill>
              </a:rPr>
              <a:t>th</a:t>
            </a:r>
            <a:r>
              <a:rPr lang="en-US" sz="1400" dirty="0" smtClean="0">
                <a:solidFill>
                  <a:schemeClr val="accent3"/>
                </a:solidFill>
              </a:rPr>
              <a:t> RF station</a:t>
            </a:r>
            <a:r>
              <a:rPr lang="en-US" sz="1400" dirty="0" smtClean="0"/>
              <a:t>: 45 </a:t>
            </a:r>
            <a:r>
              <a:rPr lang="en-US" sz="1400" dirty="0" err="1" smtClean="0"/>
              <a:t>MWp</a:t>
            </a:r>
            <a:r>
              <a:rPr lang="en-US" sz="1400" dirty="0" smtClean="0"/>
              <a:t> klystron + SLED: 17.5 MV/m × 12 m = </a:t>
            </a:r>
            <a:r>
              <a:rPr lang="en-US" sz="1400" b="1" dirty="0" smtClean="0">
                <a:solidFill>
                  <a:srgbClr val="C32D2E"/>
                </a:solidFill>
              </a:rPr>
              <a:t>+210 MeV</a:t>
            </a:r>
          </a:p>
          <a:p>
            <a:pPr marL="402336" lvl="1" indent="0">
              <a:buNone/>
            </a:pPr>
            <a:r>
              <a:rPr lang="en-US" sz="1600" b="1" dirty="0" smtClean="0">
                <a:solidFill>
                  <a:srgbClr val="FFFF00"/>
                </a:solidFill>
              </a:rPr>
              <a:t>Or/And</a:t>
            </a:r>
            <a:r>
              <a:rPr lang="en-US" sz="1600" dirty="0" smtClean="0">
                <a:solidFill>
                  <a:srgbClr val="FFFF00"/>
                </a:solidFill>
              </a:rPr>
              <a:t> </a:t>
            </a:r>
          </a:p>
          <a:p>
            <a:pPr lvl="1"/>
            <a:r>
              <a:rPr lang="en-US" sz="1600" dirty="0" smtClean="0"/>
              <a:t>Increasing the accelerating gradient splitting the RF power of one station /2 instead that /4 sections</a:t>
            </a:r>
          </a:p>
          <a:p>
            <a:pPr lvl="2"/>
            <a:r>
              <a:rPr lang="en-US" sz="1400" dirty="0" smtClean="0"/>
              <a:t>Assuming 27 MV/m: </a:t>
            </a:r>
            <a:r>
              <a:rPr lang="en-US" sz="1400" b="1" dirty="0">
                <a:solidFill>
                  <a:srgbClr val="FFFF00"/>
                </a:solidFill>
              </a:rPr>
              <a:t>+</a:t>
            </a:r>
            <a:r>
              <a:rPr lang="en-US" sz="1400" b="1" dirty="0" smtClean="0">
                <a:solidFill>
                  <a:srgbClr val="FFFF00"/>
                </a:solidFill>
              </a:rPr>
              <a:t>110 MeV </a:t>
            </a:r>
            <a:r>
              <a:rPr lang="en-US" sz="1400" dirty="0" smtClean="0"/>
              <a:t>(4 accelerating sections)</a:t>
            </a:r>
          </a:p>
          <a:p>
            <a:pPr lvl="2"/>
            <a:r>
              <a:rPr lang="en-US" sz="1400" b="1" dirty="0" smtClean="0">
                <a:solidFill>
                  <a:srgbClr val="FFFF00"/>
                </a:solidFill>
              </a:rPr>
              <a:t>1 to 3 more </a:t>
            </a:r>
            <a:r>
              <a:rPr lang="en-US" sz="1400" b="1" dirty="0">
                <a:solidFill>
                  <a:srgbClr val="FFFF00"/>
                </a:solidFill>
              </a:rPr>
              <a:t>RF stations </a:t>
            </a:r>
            <a:r>
              <a:rPr lang="en-US" sz="1400" dirty="0">
                <a:solidFill>
                  <a:srgbClr val="FFFF00"/>
                </a:solidFill>
              </a:rPr>
              <a:t>for the last </a:t>
            </a:r>
            <a:r>
              <a:rPr lang="en-US" sz="1400" dirty="0" smtClean="0">
                <a:solidFill>
                  <a:srgbClr val="FFFF00"/>
                </a:solidFill>
              </a:rPr>
              <a:t>4 to 12 sections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0353" y="1232296"/>
            <a:ext cx="4163215" cy="187583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0378" y="1860407"/>
            <a:ext cx="234700" cy="56067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863903" y="1968357"/>
            <a:ext cx="10750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accent3"/>
                </a:solidFill>
              </a:rPr>
              <a:t>Additional sections</a:t>
            </a:r>
            <a:endParaRPr lang="en-US" sz="900" dirty="0">
              <a:solidFill>
                <a:schemeClr val="accent3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7864028" y="1660272"/>
            <a:ext cx="0" cy="1109963"/>
          </a:xfrm>
          <a:prstGeom prst="line">
            <a:avLst/>
          </a:prstGeom>
          <a:ln w="9525" cmpd="sng">
            <a:solidFill>
              <a:srgbClr val="C32D2E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934003" y="1660272"/>
            <a:ext cx="0" cy="1109963"/>
          </a:xfrm>
          <a:prstGeom prst="line">
            <a:avLst/>
          </a:prstGeom>
          <a:ln w="9525" cmpd="sng">
            <a:solidFill>
              <a:srgbClr val="C32D2E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209853" y="1305425"/>
            <a:ext cx="0" cy="354847"/>
          </a:xfrm>
          <a:prstGeom prst="line">
            <a:avLst/>
          </a:prstGeom>
          <a:ln w="9525" cmpd="sng">
            <a:solidFill>
              <a:srgbClr val="3366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517828" y="1305425"/>
            <a:ext cx="0" cy="354847"/>
          </a:xfrm>
          <a:prstGeom prst="line">
            <a:avLst/>
          </a:prstGeom>
          <a:ln w="9525" cmpd="sng">
            <a:solidFill>
              <a:srgbClr val="3366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209853" y="1660272"/>
            <a:ext cx="307975" cy="0"/>
          </a:xfrm>
          <a:prstGeom prst="line">
            <a:avLst/>
          </a:prstGeom>
          <a:ln w="9525" cmpd="sng">
            <a:solidFill>
              <a:srgbClr val="3366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209853" y="1303537"/>
            <a:ext cx="307975" cy="0"/>
          </a:xfrm>
          <a:prstGeom prst="line">
            <a:avLst/>
          </a:prstGeom>
          <a:ln w="9525" cmpd="sng">
            <a:solidFill>
              <a:srgbClr val="3366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254428" y="1305425"/>
            <a:ext cx="0" cy="354847"/>
          </a:xfrm>
          <a:prstGeom prst="line">
            <a:avLst/>
          </a:prstGeom>
          <a:ln w="9525" cmpd="sng">
            <a:solidFill>
              <a:srgbClr val="3366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562403" y="1305425"/>
            <a:ext cx="0" cy="354847"/>
          </a:xfrm>
          <a:prstGeom prst="line">
            <a:avLst/>
          </a:prstGeom>
          <a:ln w="9525" cmpd="sng">
            <a:solidFill>
              <a:srgbClr val="3366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254428" y="1660272"/>
            <a:ext cx="307975" cy="0"/>
          </a:xfrm>
          <a:prstGeom prst="line">
            <a:avLst/>
          </a:prstGeom>
          <a:ln w="9525" cmpd="sng">
            <a:solidFill>
              <a:srgbClr val="3366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254428" y="1303537"/>
            <a:ext cx="307975" cy="0"/>
          </a:xfrm>
          <a:prstGeom prst="line">
            <a:avLst/>
          </a:prstGeom>
          <a:ln w="9525" cmpd="sng">
            <a:solidFill>
              <a:srgbClr val="3366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8286623" y="1305425"/>
            <a:ext cx="0" cy="354847"/>
          </a:xfrm>
          <a:prstGeom prst="line">
            <a:avLst/>
          </a:prstGeom>
          <a:ln w="9525" cmpd="sng">
            <a:solidFill>
              <a:srgbClr val="3366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8594598" y="1305425"/>
            <a:ext cx="0" cy="354847"/>
          </a:xfrm>
          <a:prstGeom prst="line">
            <a:avLst/>
          </a:prstGeom>
          <a:ln w="9525" cmpd="sng">
            <a:solidFill>
              <a:srgbClr val="3366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8286623" y="1660272"/>
            <a:ext cx="307975" cy="0"/>
          </a:xfrm>
          <a:prstGeom prst="line">
            <a:avLst/>
          </a:prstGeom>
          <a:ln w="9525" cmpd="sng">
            <a:solidFill>
              <a:srgbClr val="3366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8286623" y="1303537"/>
            <a:ext cx="307975" cy="0"/>
          </a:xfrm>
          <a:prstGeom prst="line">
            <a:avLst/>
          </a:prstGeom>
          <a:ln w="9525" cmpd="sng">
            <a:solidFill>
              <a:srgbClr val="3366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7774878" y="1307465"/>
            <a:ext cx="0" cy="354847"/>
          </a:xfrm>
          <a:prstGeom prst="line">
            <a:avLst/>
          </a:prstGeom>
          <a:ln w="9525" cmpd="sng">
            <a:solidFill>
              <a:srgbClr val="C32D2E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8082853" y="1307465"/>
            <a:ext cx="0" cy="354847"/>
          </a:xfrm>
          <a:prstGeom prst="line">
            <a:avLst/>
          </a:prstGeom>
          <a:ln w="9525" cmpd="sng">
            <a:solidFill>
              <a:srgbClr val="C32D2E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7774878" y="1662312"/>
            <a:ext cx="307975" cy="0"/>
          </a:xfrm>
          <a:prstGeom prst="line">
            <a:avLst/>
          </a:prstGeom>
          <a:ln w="9525" cmpd="sng">
            <a:solidFill>
              <a:srgbClr val="C32D2E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7774878" y="1305577"/>
            <a:ext cx="307975" cy="0"/>
          </a:xfrm>
          <a:prstGeom prst="line">
            <a:avLst/>
          </a:prstGeom>
          <a:ln w="9525" cmpd="sng">
            <a:solidFill>
              <a:srgbClr val="C32D2E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944242" y="880522"/>
            <a:ext cx="42656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Linac</a:t>
            </a:r>
            <a:r>
              <a:rPr lang="en-US" sz="1600" dirty="0" smtClean="0"/>
              <a:t> layout downstream the positron converter:</a:t>
            </a:r>
            <a:endParaRPr lang="en-US" sz="1600" dirty="0"/>
          </a:p>
        </p:txBody>
      </p:sp>
      <p:sp>
        <p:nvSpPr>
          <p:cNvPr id="3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FFA315A9-49B5-FE48-939C-B27D5AAA1BEA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7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Increasing </a:t>
            </a:r>
            <a:r>
              <a:rPr lang="en-US" dirty="0" err="1" smtClean="0"/>
              <a:t>linac</a:t>
            </a:r>
            <a:r>
              <a:rPr lang="en-US" dirty="0" smtClean="0"/>
              <a:t> beam pulse length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431800" y="611188"/>
            <a:ext cx="8712200" cy="1397000"/>
          </a:xfrm>
        </p:spPr>
        <p:txBody>
          <a:bodyPr>
            <a:noAutofit/>
          </a:bodyPr>
          <a:lstStyle/>
          <a:p>
            <a:pPr>
              <a:buClr>
                <a:schemeClr val="tx2"/>
              </a:buClr>
              <a:buFont typeface="Wingdings" charset="2"/>
              <a:buChar char="§"/>
            </a:pPr>
            <a:r>
              <a:rPr lang="en-US" sz="1600" dirty="0" smtClean="0"/>
              <a:t>Diluting the same number of positrons in a longer pulse is a plus from the point of view of pile-up</a:t>
            </a:r>
          </a:p>
          <a:p>
            <a:pPr>
              <a:buClr>
                <a:schemeClr val="tx2"/>
              </a:buClr>
              <a:buFont typeface="Wingdings" charset="2"/>
              <a:buChar char="§"/>
            </a:pPr>
            <a:r>
              <a:rPr lang="en-US" sz="1600" dirty="0" smtClean="0"/>
              <a:t>Main limitation coming from the </a:t>
            </a:r>
            <a:r>
              <a:rPr lang="en-US" sz="1600" b="1" dirty="0" err="1" smtClean="0"/>
              <a:t>SL</a:t>
            </a:r>
            <a:r>
              <a:rPr lang="en-US" sz="1600" dirty="0" err="1" smtClean="0"/>
              <a:t>ac</a:t>
            </a:r>
            <a:r>
              <a:rPr lang="en-US" sz="1600" dirty="0" smtClean="0"/>
              <a:t> </a:t>
            </a:r>
            <a:r>
              <a:rPr lang="en-US" sz="1600" b="1" dirty="0" smtClean="0"/>
              <a:t>E</a:t>
            </a:r>
            <a:r>
              <a:rPr lang="en-US" sz="1600" dirty="0" smtClean="0"/>
              <a:t>nergy </a:t>
            </a:r>
            <a:r>
              <a:rPr lang="en-US" sz="1600" b="1" dirty="0" smtClean="0"/>
              <a:t>D</a:t>
            </a:r>
            <a:r>
              <a:rPr lang="en-US" sz="1600" dirty="0" smtClean="0"/>
              <a:t>oubling system (SLED) used to reach higher energy in our </a:t>
            </a:r>
            <a:r>
              <a:rPr lang="en-US" sz="1600" dirty="0" err="1" smtClean="0"/>
              <a:t>linac</a:t>
            </a:r>
            <a:endParaRPr lang="en-US" sz="1600" dirty="0" smtClean="0"/>
          </a:p>
          <a:p>
            <a:pPr>
              <a:buClr>
                <a:schemeClr val="tx2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FFFF00"/>
                </a:solidFill>
              </a:rPr>
              <a:t>Uncompressed RF field 4.5 </a:t>
            </a:r>
            <a:r>
              <a:rPr lang="en-US" sz="1600" dirty="0" err="1" smtClean="0">
                <a:solidFill>
                  <a:srgbClr val="FFFF00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 err="1" smtClean="0">
                <a:solidFill>
                  <a:srgbClr val="FFFF00"/>
                </a:solidFill>
              </a:rPr>
              <a:t>s</a:t>
            </a:r>
            <a:r>
              <a:rPr lang="en-US" sz="1600" dirty="0" smtClean="0">
                <a:solidFill>
                  <a:srgbClr val="FFFF00"/>
                </a:solidFill>
              </a:rPr>
              <a:t> </a:t>
            </a:r>
            <a:r>
              <a:rPr lang="en-US" sz="1600" dirty="0" smtClean="0"/>
              <a:t>long, but with a 1/9 lower accelerating field</a:t>
            </a:r>
          </a:p>
          <a:p>
            <a:pPr>
              <a:buClr>
                <a:schemeClr val="tx2"/>
              </a:buClr>
              <a:buFont typeface="Wingdings" charset="2"/>
              <a:buChar char="§"/>
            </a:pPr>
            <a:r>
              <a:rPr lang="en-US" sz="1600" dirty="0"/>
              <a:t>Going off the flat top impacts the energy spread</a:t>
            </a:r>
          </a:p>
          <a:p>
            <a:pPr>
              <a:buClr>
                <a:schemeClr val="tx2"/>
              </a:buClr>
              <a:buFont typeface="Wingdings" charset="2"/>
              <a:buChar char="§"/>
            </a:pP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310" y="2294340"/>
            <a:ext cx="2899746" cy="328893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/>
          <p:cNvSpPr/>
          <p:nvPr/>
        </p:nvSpPr>
        <p:spPr>
          <a:xfrm>
            <a:off x="687755" y="3623703"/>
            <a:ext cx="151817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 smtClean="0">
                <a:solidFill>
                  <a:schemeClr val="accent3"/>
                </a:solidFill>
              </a:rPr>
              <a:t>F.-J. Decker </a:t>
            </a:r>
            <a:r>
              <a:rPr lang="en-US" sz="1100" i="1" dirty="0" smtClean="0">
                <a:solidFill>
                  <a:schemeClr val="accent3"/>
                </a:solidFill>
              </a:rPr>
              <a:t>et al.</a:t>
            </a:r>
          </a:p>
          <a:p>
            <a:r>
              <a:rPr lang="en-US" sz="1100" dirty="0" smtClean="0">
                <a:solidFill>
                  <a:schemeClr val="accent3"/>
                </a:solidFill>
              </a:rPr>
              <a:t>SLAC-PUB-7214 (1996)</a:t>
            </a:r>
            <a:endParaRPr lang="en-US" sz="1100" dirty="0">
              <a:solidFill>
                <a:schemeClr val="accent3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934079" y="2671163"/>
            <a:ext cx="1805185" cy="223335"/>
          </a:xfrm>
          <a:custGeom>
            <a:avLst/>
            <a:gdLst>
              <a:gd name="connsiteX0" fmla="*/ 0 w 1805185"/>
              <a:gd name="connsiteY0" fmla="*/ 251910 h 251910"/>
              <a:gd name="connsiteX1" fmla="*/ 0 w 1805185"/>
              <a:gd name="connsiteY1" fmla="*/ 0 h 251910"/>
              <a:gd name="connsiteX2" fmla="*/ 1805185 w 1805185"/>
              <a:gd name="connsiteY2" fmla="*/ 0 h 251910"/>
              <a:gd name="connsiteX3" fmla="*/ 1805185 w 1805185"/>
              <a:gd name="connsiteY3" fmla="*/ 230917 h 251910"/>
              <a:gd name="connsiteX0" fmla="*/ 0 w 1805185"/>
              <a:gd name="connsiteY0" fmla="*/ 236035 h 236035"/>
              <a:gd name="connsiteX1" fmla="*/ 0 w 1805185"/>
              <a:gd name="connsiteY1" fmla="*/ 0 h 236035"/>
              <a:gd name="connsiteX2" fmla="*/ 1805185 w 1805185"/>
              <a:gd name="connsiteY2" fmla="*/ 0 h 236035"/>
              <a:gd name="connsiteX3" fmla="*/ 1805185 w 1805185"/>
              <a:gd name="connsiteY3" fmla="*/ 230917 h 236035"/>
              <a:gd name="connsiteX0" fmla="*/ 0 w 1805185"/>
              <a:gd name="connsiteY0" fmla="*/ 236035 h 236035"/>
              <a:gd name="connsiteX1" fmla="*/ 0 w 1805185"/>
              <a:gd name="connsiteY1" fmla="*/ 12700 h 236035"/>
              <a:gd name="connsiteX2" fmla="*/ 1805185 w 1805185"/>
              <a:gd name="connsiteY2" fmla="*/ 0 h 236035"/>
              <a:gd name="connsiteX3" fmla="*/ 1805185 w 1805185"/>
              <a:gd name="connsiteY3" fmla="*/ 230917 h 236035"/>
              <a:gd name="connsiteX0" fmla="*/ 0 w 1805185"/>
              <a:gd name="connsiteY0" fmla="*/ 223335 h 223335"/>
              <a:gd name="connsiteX1" fmla="*/ 0 w 1805185"/>
              <a:gd name="connsiteY1" fmla="*/ 0 h 223335"/>
              <a:gd name="connsiteX2" fmla="*/ 1805185 w 1805185"/>
              <a:gd name="connsiteY2" fmla="*/ 0 h 223335"/>
              <a:gd name="connsiteX3" fmla="*/ 1805185 w 1805185"/>
              <a:gd name="connsiteY3" fmla="*/ 218217 h 223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5185" h="223335">
                <a:moveTo>
                  <a:pt x="0" y="223335"/>
                </a:moveTo>
                <a:lnTo>
                  <a:pt x="0" y="0"/>
                </a:lnTo>
                <a:lnTo>
                  <a:pt x="1805185" y="0"/>
                </a:lnTo>
                <a:lnTo>
                  <a:pt x="1805185" y="218217"/>
                </a:lnTo>
              </a:path>
            </a:pathLst>
          </a:custGeom>
          <a:noFill/>
          <a:ln>
            <a:solidFill>
              <a:schemeClr val="accent3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6485" y="2316605"/>
            <a:ext cx="2960585" cy="2515504"/>
          </a:xfrm>
          <a:prstGeom prst="rect">
            <a:avLst/>
          </a:prstGeom>
        </p:spPr>
      </p:pic>
      <p:sp>
        <p:nvSpPr>
          <p:cNvPr id="14" name="Diamond 13"/>
          <p:cNvSpPr/>
          <p:nvPr/>
        </p:nvSpPr>
        <p:spPr>
          <a:xfrm>
            <a:off x="6075415" y="3697887"/>
            <a:ext cx="47625" cy="45719"/>
          </a:xfrm>
          <a:prstGeom prst="diamond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iamond 14"/>
          <p:cNvSpPr/>
          <p:nvPr/>
        </p:nvSpPr>
        <p:spPr>
          <a:xfrm>
            <a:off x="6307190" y="3804568"/>
            <a:ext cx="47625" cy="45719"/>
          </a:xfrm>
          <a:prstGeom prst="diamond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641857" y="4880763"/>
            <a:ext cx="52264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2"/>
              </a:buClr>
              <a:buFont typeface="Wingdings" charset="2"/>
              <a:buChar char="§"/>
            </a:pPr>
            <a:r>
              <a:rPr lang="en-US" sz="1600" dirty="0" smtClean="0"/>
              <a:t>New </a:t>
            </a:r>
            <a:r>
              <a:rPr lang="en-US" sz="1600" dirty="0" err="1" smtClean="0"/>
              <a:t>pulser</a:t>
            </a:r>
            <a:r>
              <a:rPr lang="en-US" sz="1600" dirty="0" smtClean="0"/>
              <a:t> capable of up to </a:t>
            </a:r>
            <a:r>
              <a:rPr lang="en-US" sz="1600" dirty="0" smtClean="0">
                <a:solidFill>
                  <a:srgbClr val="FFFF00"/>
                </a:solidFill>
              </a:rPr>
              <a:t>1 </a:t>
            </a:r>
            <a:r>
              <a:rPr lang="en-US" sz="1600" dirty="0" err="1" smtClean="0">
                <a:solidFill>
                  <a:srgbClr val="FFFF00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 err="1" smtClean="0">
                <a:solidFill>
                  <a:srgbClr val="FFFF00"/>
                </a:solidFill>
              </a:rPr>
              <a:t>s</a:t>
            </a:r>
            <a:r>
              <a:rPr lang="en-US" sz="1600" dirty="0" smtClean="0">
                <a:solidFill>
                  <a:srgbClr val="FFFF00"/>
                </a:solidFill>
              </a:rPr>
              <a:t> </a:t>
            </a:r>
            <a:r>
              <a:rPr lang="en-US" sz="1600" dirty="0" smtClean="0"/>
              <a:t>pulses will be installed during next shutdown (summer 2016)</a:t>
            </a:r>
          </a:p>
          <a:p>
            <a:pPr marL="285750" indent="-285750">
              <a:buClr>
                <a:schemeClr val="tx2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FFFF00"/>
                </a:solidFill>
              </a:rPr>
              <a:t>500 ns </a:t>
            </a:r>
            <a:r>
              <a:rPr lang="en-US" sz="1600" dirty="0" smtClean="0"/>
              <a:t>pulses with 0.5% energy spread achieved at SLAC</a:t>
            </a:r>
            <a:endParaRPr lang="en-US" sz="1600" dirty="0"/>
          </a:p>
        </p:txBody>
      </p:sp>
      <p:pic>
        <p:nvPicPr>
          <p:cNvPr id="18" name="Picture 17" descr="odo40ns150mA.png"/>
          <p:cNvPicPr>
            <a:picLocks noChangeAspect="1"/>
          </p:cNvPicPr>
          <p:nvPr/>
        </p:nvPicPr>
        <p:blipFill rotWithShape="1">
          <a:blip r:embed="rId4" cstate="print"/>
          <a:srcRect t="14615" b="36324"/>
          <a:stretch/>
        </p:blipFill>
        <p:spPr>
          <a:xfrm>
            <a:off x="4130281" y="3977904"/>
            <a:ext cx="1542879" cy="705731"/>
          </a:xfrm>
          <a:prstGeom prst="rect">
            <a:avLst/>
          </a:prstGeom>
        </p:spPr>
      </p:pic>
      <p:pic>
        <p:nvPicPr>
          <p:cNvPr id="19" name="Picture 18" descr="odo10ns100mA.png"/>
          <p:cNvPicPr>
            <a:picLocks noChangeAspect="1"/>
          </p:cNvPicPr>
          <p:nvPr/>
        </p:nvPicPr>
        <p:blipFill rotWithShape="1">
          <a:blip r:embed="rId5" cstate="print"/>
          <a:srcRect t="13336" b="35579"/>
          <a:stretch/>
        </p:blipFill>
        <p:spPr>
          <a:xfrm>
            <a:off x="4141422" y="3121109"/>
            <a:ext cx="1542879" cy="712967"/>
          </a:xfrm>
          <a:prstGeom prst="rect">
            <a:avLst/>
          </a:prstGeom>
        </p:spPr>
      </p:pic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FFA315A9-49B5-FE48-939C-B27D5AAA1BE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10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Positron veto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FFA315A9-49B5-FE48-939C-B27D5AAA1BEA}" type="slidenum">
              <a:rPr lang="en-US" smtClean="0"/>
              <a:t>55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318" y="3498345"/>
            <a:ext cx="3072512" cy="2015473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210960" y="4550950"/>
            <a:ext cx="1058333" cy="0"/>
          </a:xfrm>
          <a:prstGeom prst="straightConnector1">
            <a:avLst/>
          </a:prstGeom>
          <a:ln>
            <a:solidFill>
              <a:srgbClr val="DDD9C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593" y="5082018"/>
            <a:ext cx="520700" cy="431800"/>
          </a:xfrm>
          <a:prstGeom prst="rect">
            <a:avLst/>
          </a:prstGeom>
        </p:spPr>
      </p:pic>
      <p:sp>
        <p:nvSpPr>
          <p:cNvPr id="16" name="Arc 15"/>
          <p:cNvSpPr/>
          <p:nvPr/>
        </p:nvSpPr>
        <p:spPr>
          <a:xfrm flipV="1">
            <a:off x="791631" y="3643692"/>
            <a:ext cx="1849968" cy="898352"/>
          </a:xfrm>
          <a:prstGeom prst="arc">
            <a:avLst>
              <a:gd name="adj1" fmla="val 16200000"/>
              <a:gd name="adj2" fmla="val 21227460"/>
            </a:avLst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endCxn id="16" idx="0"/>
          </p:cNvCxnSpPr>
          <p:nvPr/>
        </p:nvCxnSpPr>
        <p:spPr>
          <a:xfrm flipV="1">
            <a:off x="1277759" y="4542044"/>
            <a:ext cx="438856" cy="22579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547126" y="3398694"/>
            <a:ext cx="1392590" cy="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547126" y="3329013"/>
            <a:ext cx="13996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1</a:t>
            </a:r>
            <a:r>
              <a:rPr lang="en-US" sz="1000" dirty="0" smtClean="0">
                <a:solidFill>
                  <a:schemeClr val="bg1"/>
                </a:solidFill>
              </a:rPr>
              <a:t>00 cm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9489" y="1597581"/>
            <a:ext cx="679955" cy="330780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6561" y="3575234"/>
            <a:ext cx="898970" cy="1671768"/>
          </a:xfrm>
          <a:prstGeom prst="rect">
            <a:avLst/>
          </a:prstGeom>
        </p:spPr>
      </p:pic>
      <p:cxnSp>
        <p:nvCxnSpPr>
          <p:cNvPr id="34" name="Straight Arrow Connector 33"/>
          <p:cNvCxnSpPr/>
          <p:nvPr/>
        </p:nvCxnSpPr>
        <p:spPr>
          <a:xfrm>
            <a:off x="1277759" y="4564623"/>
            <a:ext cx="4835879" cy="165453"/>
          </a:xfrm>
          <a:prstGeom prst="straightConnector1">
            <a:avLst/>
          </a:prstGeom>
          <a:ln>
            <a:solidFill>
              <a:srgbClr val="FFFFFF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Arc 34"/>
          <p:cNvSpPr/>
          <p:nvPr/>
        </p:nvSpPr>
        <p:spPr>
          <a:xfrm flipV="1">
            <a:off x="748593" y="3761466"/>
            <a:ext cx="2375607" cy="789484"/>
          </a:xfrm>
          <a:prstGeom prst="arc">
            <a:avLst>
              <a:gd name="adj1" fmla="val 13821604"/>
              <a:gd name="adj2" fmla="val 21227460"/>
            </a:avLst>
          </a:prstGeom>
          <a:ln>
            <a:solidFill>
              <a:srgbClr val="C0504D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>
            <a:stCxn id="35" idx="2"/>
          </p:cNvCxnSpPr>
          <p:nvPr/>
        </p:nvCxnSpPr>
        <p:spPr>
          <a:xfrm flipV="1">
            <a:off x="3065250" y="3158813"/>
            <a:ext cx="1485381" cy="1120207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900000">
            <a:off x="4427344" y="2180682"/>
            <a:ext cx="54677" cy="1671768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23806" y="795454"/>
            <a:ext cx="5593252" cy="165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bg1"/>
              </a:buClr>
              <a:buFont typeface="Wingdings" charset="2"/>
              <a:buChar char="§"/>
            </a:pPr>
            <a:r>
              <a:rPr lang="en-US" dirty="0">
                <a:solidFill>
                  <a:srgbClr val="EEECE1"/>
                </a:solidFill>
              </a:rPr>
              <a:t>Time resolution better than 500ps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bg1"/>
              </a:buClr>
              <a:buFont typeface="Wingdings" charset="2"/>
              <a:buChar char="§"/>
            </a:pPr>
            <a:r>
              <a:rPr lang="en-US" dirty="0">
                <a:solidFill>
                  <a:srgbClr val="EEECE1"/>
                </a:solidFill>
              </a:rPr>
              <a:t>Momentum resolution of few % based </a:t>
            </a:r>
            <a:r>
              <a:rPr lang="en-US" dirty="0" smtClean="0">
                <a:solidFill>
                  <a:srgbClr val="EEECE1"/>
                </a:solidFill>
              </a:rPr>
              <a:t>on </a:t>
            </a:r>
            <a:r>
              <a:rPr lang="en-US" dirty="0">
                <a:solidFill>
                  <a:srgbClr val="EEECE1"/>
                </a:solidFill>
              </a:rPr>
              <a:t>impact position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bg1"/>
              </a:buClr>
              <a:buFont typeface="Wingdings" charset="2"/>
              <a:buChar char="§"/>
            </a:pPr>
            <a:r>
              <a:rPr lang="en-US" dirty="0" smtClean="0">
                <a:solidFill>
                  <a:srgbClr val="EEECE1"/>
                </a:solidFill>
              </a:rPr>
              <a:t>Efficiency better than 99.5% for MIPs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bg1"/>
              </a:buClr>
              <a:buFont typeface="Wingdings" charset="2"/>
              <a:buChar char="§"/>
            </a:pPr>
            <a:r>
              <a:rPr lang="en-US" dirty="0" smtClean="0">
                <a:solidFill>
                  <a:srgbClr val="FFFF00"/>
                </a:solidFill>
              </a:rPr>
              <a:t>Low energy part inside the magnet gap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bg1"/>
              </a:buClr>
              <a:buFont typeface="Wingdings" charset="2"/>
              <a:buChar char="§"/>
            </a:pPr>
            <a:r>
              <a:rPr lang="en-US" dirty="0" smtClean="0">
                <a:solidFill>
                  <a:srgbClr val="FFFF00"/>
                </a:solidFill>
              </a:rPr>
              <a:t>High energy part close to not interacting beam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024541" y="3904707"/>
            <a:ext cx="8149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rgbClr val="FFFF00"/>
                </a:solidFill>
              </a:rPr>
              <a:t>Low energy</a:t>
            </a:r>
            <a:endParaRPr lang="en-US" sz="1050" dirty="0">
              <a:solidFill>
                <a:srgbClr val="FFFF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619140" y="2909189"/>
            <a:ext cx="8400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rgbClr val="FFFF00"/>
                </a:solidFill>
              </a:rPr>
              <a:t>High energy</a:t>
            </a:r>
            <a:endParaRPr lang="en-US" sz="1050" dirty="0">
              <a:solidFill>
                <a:srgbClr val="FFFF00"/>
              </a:solidFill>
            </a:endParaRPr>
          </a:p>
        </p:txBody>
      </p:sp>
      <p:sp>
        <p:nvSpPr>
          <p:cNvPr id="49" name="Freeform 48"/>
          <p:cNvSpPr/>
          <p:nvPr/>
        </p:nvSpPr>
        <p:spPr>
          <a:xfrm>
            <a:off x="1318787" y="3272788"/>
            <a:ext cx="4140397" cy="1319775"/>
          </a:xfrm>
          <a:custGeom>
            <a:avLst/>
            <a:gdLst>
              <a:gd name="connsiteX0" fmla="*/ 0 w 4452943"/>
              <a:gd name="connsiteY0" fmla="*/ 1286321 h 1373686"/>
              <a:gd name="connsiteX1" fmla="*/ 1693258 w 4452943"/>
              <a:gd name="connsiteY1" fmla="*/ 1237473 h 1373686"/>
              <a:gd name="connsiteX2" fmla="*/ 4452943 w 4452943"/>
              <a:gd name="connsiteY2" fmla="*/ 0 h 1373686"/>
              <a:gd name="connsiteX0" fmla="*/ 0 w 4452943"/>
              <a:gd name="connsiteY0" fmla="*/ 1286321 h 1326534"/>
              <a:gd name="connsiteX1" fmla="*/ 2132854 w 4452943"/>
              <a:gd name="connsiteY1" fmla="*/ 1115354 h 1326534"/>
              <a:gd name="connsiteX2" fmla="*/ 4452943 w 4452943"/>
              <a:gd name="connsiteY2" fmla="*/ 0 h 1326534"/>
              <a:gd name="connsiteX0" fmla="*/ 0 w 4452943"/>
              <a:gd name="connsiteY0" fmla="*/ 1286321 h 1319775"/>
              <a:gd name="connsiteX1" fmla="*/ 2206120 w 4452943"/>
              <a:gd name="connsiteY1" fmla="*/ 1082789 h 1319775"/>
              <a:gd name="connsiteX2" fmla="*/ 4452943 w 4452943"/>
              <a:gd name="connsiteY2" fmla="*/ 0 h 131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52943" h="1319775">
                <a:moveTo>
                  <a:pt x="0" y="1286321"/>
                </a:moveTo>
                <a:cubicBezTo>
                  <a:pt x="475550" y="1369090"/>
                  <a:pt x="1463963" y="1297176"/>
                  <a:pt x="2206120" y="1082789"/>
                </a:cubicBezTo>
                <a:cubicBezTo>
                  <a:pt x="2948277" y="868402"/>
                  <a:pt x="4452943" y="0"/>
                  <a:pt x="4452943" y="0"/>
                </a:cubicBezTo>
              </a:path>
            </a:pathLst>
          </a:custGeom>
          <a:ln>
            <a:solidFill>
              <a:schemeClr val="accent2">
                <a:lumMod val="60000"/>
                <a:lumOff val="40000"/>
              </a:schemeClr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18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Positron veto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FFA315A9-49B5-FE48-939C-B27D5AAA1BEA}" type="slidenum">
              <a:rPr lang="en-US" smtClean="0"/>
              <a:t>56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970" y="793683"/>
            <a:ext cx="4082513" cy="28873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21387" y="3681046"/>
            <a:ext cx="3467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Low momentum losses are reduced for </a:t>
            </a:r>
            <a:r>
              <a:rPr lang="en-US" sz="1200" i="1" dirty="0" err="1" smtClean="0">
                <a:solidFill>
                  <a:schemeClr val="bg1">
                    <a:lumMod val="85000"/>
                  </a:schemeClr>
                </a:solidFill>
              </a:rPr>
              <a:t>E</a:t>
            </a:r>
            <a:r>
              <a:rPr lang="en-US" sz="1200" baseline="-25000" dirty="0" err="1" smtClean="0">
                <a:solidFill>
                  <a:schemeClr val="bg1">
                    <a:lumMod val="85000"/>
                  </a:schemeClr>
                </a:solidFill>
                <a:latin typeface="Symbol" charset="2"/>
                <a:cs typeface="Symbol" charset="2"/>
              </a:rPr>
              <a:t>g</a:t>
            </a:r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&lt;400 MeV</a:t>
            </a:r>
          </a:p>
          <a:p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Interesting positron energy starting at ~150 MeV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2963" y="793682"/>
            <a:ext cx="4601230" cy="288736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8970" y="4142711"/>
            <a:ext cx="4629599" cy="109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bg1"/>
              </a:buClr>
            </a:pPr>
            <a:r>
              <a:rPr lang="en-US" dirty="0" smtClean="0">
                <a:solidFill>
                  <a:srgbClr val="EEECE1"/>
                </a:solidFill>
              </a:rPr>
              <a:t>Which granularity?</a:t>
            </a: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buClr>
                <a:schemeClr val="bg1"/>
              </a:buClr>
              <a:buFont typeface="Wingdings" charset="2"/>
              <a:buChar char="§"/>
            </a:pPr>
            <a:r>
              <a:rPr lang="en-US" dirty="0" smtClean="0">
                <a:solidFill>
                  <a:srgbClr val="EEECE1"/>
                </a:solidFill>
              </a:rPr>
              <a:t>1 cm scintillator bars, readout by </a:t>
            </a:r>
            <a:r>
              <a:rPr lang="en-US" dirty="0" err="1" smtClean="0">
                <a:solidFill>
                  <a:srgbClr val="EEECE1"/>
                </a:solidFill>
              </a:rPr>
              <a:t>SiPM</a:t>
            </a:r>
            <a:endParaRPr lang="en-US" dirty="0" smtClean="0">
              <a:solidFill>
                <a:srgbClr val="EEECE1"/>
              </a:solidFill>
            </a:endParaRP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buClr>
                <a:schemeClr val="bg1"/>
              </a:buClr>
              <a:buFont typeface="Wingdings" charset="2"/>
              <a:buChar char="§"/>
            </a:pPr>
            <a:r>
              <a:rPr lang="en-US" dirty="0" smtClean="0">
                <a:solidFill>
                  <a:srgbClr val="EEECE1"/>
                </a:solidFill>
              </a:rPr>
              <a:t>Few % momentum resolution in a large part of the spectrum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70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PADME TDAQ</a:t>
            </a:r>
            <a:endParaRPr lang="en-GB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315A9-49B5-FE48-939C-B27D5AAA1BEA}" type="slidenum">
              <a:rPr lang="en-US" smtClean="0"/>
              <a:t>57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086" t="2778" r="1973" b="2069"/>
          <a:stretch/>
        </p:blipFill>
        <p:spPr>
          <a:xfrm>
            <a:off x="3675042" y="610206"/>
            <a:ext cx="5447248" cy="39573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5041"/>
          <a:stretch/>
        </p:blipFill>
        <p:spPr>
          <a:xfrm>
            <a:off x="0" y="607551"/>
            <a:ext cx="858402" cy="396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8403" y="621062"/>
            <a:ext cx="2816640" cy="109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</a:pPr>
            <a:r>
              <a:rPr lang="en-US" dirty="0" smtClean="0">
                <a:solidFill>
                  <a:srgbClr val="C4BD97"/>
                </a:solidFill>
              </a:rPr>
              <a:t>Readout based on digitizers CAEN V1742</a:t>
            </a:r>
            <a:endParaRPr lang="en-US" dirty="0">
              <a:solidFill>
                <a:srgbClr val="C4BD97"/>
              </a:solidFill>
            </a:endParaRP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</a:pPr>
            <a:r>
              <a:rPr lang="en-US" dirty="0" smtClean="0">
                <a:solidFill>
                  <a:srgbClr val="C4BD97"/>
                </a:solidFill>
              </a:rPr>
              <a:t>~1000 channels</a:t>
            </a:r>
            <a:endParaRPr lang="en-US" dirty="0">
              <a:solidFill>
                <a:srgbClr val="C4BD97"/>
              </a:solidFill>
            </a:endParaRP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</a:pPr>
            <a:r>
              <a:rPr lang="en-US" dirty="0" smtClean="0">
                <a:solidFill>
                  <a:srgbClr val="C4BD97"/>
                </a:solidFill>
              </a:rPr>
              <a:t>~33 FADC boards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75042" y="4567551"/>
            <a:ext cx="544724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</a:pPr>
            <a:r>
              <a:rPr lang="en-US" dirty="0" smtClean="0">
                <a:solidFill>
                  <a:srgbClr val="C4BD97"/>
                </a:solidFill>
              </a:rPr>
              <a:t>Trigger and clock distribution to the 33 boards</a:t>
            </a:r>
            <a:endParaRPr lang="en-US" dirty="0">
              <a:solidFill>
                <a:srgbClr val="C4BD97"/>
              </a:solidFill>
            </a:endParaRP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</a:pPr>
            <a:r>
              <a:rPr lang="en-US" dirty="0" smtClean="0">
                <a:solidFill>
                  <a:srgbClr val="C4BD97"/>
                </a:solidFill>
              </a:rPr>
              <a:t>Online FADC zero suppression (L0)</a:t>
            </a:r>
            <a:endParaRPr lang="en-US" dirty="0">
              <a:solidFill>
                <a:srgbClr val="C4BD97"/>
              </a:solidFill>
            </a:endParaRP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</a:pPr>
            <a:r>
              <a:rPr lang="en-US" dirty="0" smtClean="0">
                <a:solidFill>
                  <a:srgbClr val="C4BD97"/>
                </a:solidFill>
              </a:rPr>
              <a:t>FADC boards synchronization to few 100ps needed </a:t>
            </a:r>
          </a:p>
        </p:txBody>
      </p:sp>
    </p:spTree>
    <p:extLst>
      <p:ext uri="{BB962C8B-B14F-4D97-AF65-F5344CB8AC3E}">
        <p14:creationId xmlns:p14="http://schemas.microsoft.com/office/powerpoint/2010/main" val="617188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Decay to invisible signal selection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315A9-49B5-FE48-939C-B27D5AAA1BEA}" type="slidenum">
              <a:rPr lang="en-US" smtClean="0"/>
              <a:t>58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60450"/>
            <a:ext cx="5573713" cy="5586413"/>
          </a:xfrm>
        </p:spPr>
        <p:txBody>
          <a:bodyPr>
            <a:noAutofit/>
          </a:bodyPr>
          <a:lstStyle/>
          <a:p>
            <a:pPr indent="-285750">
              <a:buClr>
                <a:schemeClr val="tx2">
                  <a:lumMod val="90000"/>
                </a:schemeClr>
              </a:buClr>
              <a:buFont typeface="Wingdings" charset="2"/>
              <a:buChar char="§"/>
            </a:pPr>
            <a:r>
              <a:rPr lang="en-US" sz="1800" dirty="0" smtClean="0">
                <a:solidFill>
                  <a:srgbClr val="FFFFFF"/>
                </a:solidFill>
                <a:latin typeface="+mn-lt"/>
                <a:cs typeface="+mn-cs"/>
              </a:rPr>
              <a:t>Only </a:t>
            </a:r>
            <a:r>
              <a:rPr lang="en-US" sz="1800" dirty="0">
                <a:solidFill>
                  <a:srgbClr val="FFFFFF"/>
                </a:solidFill>
                <a:latin typeface="+mn-lt"/>
                <a:cs typeface="+mn-cs"/>
              </a:rPr>
              <a:t>one cluster in calorimeter</a:t>
            </a:r>
          </a:p>
          <a:p>
            <a:pPr lvl="1">
              <a:buClr>
                <a:schemeClr val="tx2">
                  <a:lumMod val="90000"/>
                </a:schemeClr>
              </a:buClr>
              <a:buFont typeface="Wingdings" charset="2"/>
              <a:buChar char="§"/>
            </a:pPr>
            <a:r>
              <a:rPr lang="en-US" sz="1800" dirty="0">
                <a:solidFill>
                  <a:srgbClr val="FFFFFF"/>
                </a:solidFill>
                <a:latin typeface="+mn-lt"/>
                <a:cs typeface="+mn-cs"/>
              </a:rPr>
              <a:t>Rejects </a:t>
            </a:r>
            <a:r>
              <a:rPr lang="en-US" sz="1800" dirty="0" err="1">
                <a:solidFill>
                  <a:srgbClr val="FFFFFF"/>
                </a:solidFill>
                <a:latin typeface="+mn-lt"/>
                <a:cs typeface="+mn-cs"/>
              </a:rPr>
              <a:t>e+e</a:t>
            </a:r>
            <a:r>
              <a:rPr lang="en-US" sz="1800" baseline="30000" dirty="0">
                <a:solidFill>
                  <a:srgbClr val="FFFFFF"/>
                </a:solidFill>
                <a:latin typeface="Symbol" charset="2"/>
                <a:cs typeface="Symbol" charset="2"/>
              </a:rPr>
              <a:t>-</a:t>
            </a:r>
            <a:r>
              <a:rPr lang="en-US" sz="1800" dirty="0">
                <a:solidFill>
                  <a:srgbClr val="FFFFFF"/>
                </a:solidFill>
                <a:latin typeface="+mn-lt"/>
                <a:cs typeface="+mn-cs"/>
              </a:rPr>
              <a:t>→</a:t>
            </a:r>
            <a:r>
              <a:rPr lang="en-US" sz="1800" dirty="0" err="1">
                <a:solidFill>
                  <a:srgbClr val="FFFFFF"/>
                </a:solidFill>
                <a:latin typeface="Symbol" charset="2"/>
                <a:cs typeface="Symbol" charset="2"/>
              </a:rPr>
              <a:t>gg</a:t>
            </a:r>
            <a:r>
              <a:rPr lang="en-US" sz="1800" dirty="0">
                <a:solidFill>
                  <a:srgbClr val="FFFFFF"/>
                </a:solidFill>
                <a:latin typeface="+mn-lt"/>
                <a:cs typeface="+mn-cs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+mn-lt"/>
                <a:cs typeface="+mn-cs"/>
              </a:rPr>
              <a:t>e+e</a:t>
            </a:r>
            <a:r>
              <a:rPr lang="en-US" sz="1800" baseline="30000" dirty="0">
                <a:solidFill>
                  <a:srgbClr val="FFFFFF"/>
                </a:solidFill>
                <a:latin typeface="Symbol" charset="2"/>
                <a:cs typeface="Symbol" charset="2"/>
              </a:rPr>
              <a:t>-</a:t>
            </a:r>
            <a:r>
              <a:rPr lang="en-US" sz="1800" dirty="0">
                <a:solidFill>
                  <a:srgbClr val="FFFFFF"/>
                </a:solidFill>
                <a:latin typeface="+mn-lt"/>
                <a:cs typeface="+mn-cs"/>
              </a:rPr>
              <a:t>→</a:t>
            </a:r>
            <a:r>
              <a:rPr lang="en-US" sz="1800" dirty="0" err="1">
                <a:solidFill>
                  <a:srgbClr val="FFFFFF"/>
                </a:solidFill>
                <a:latin typeface="Symbol" charset="2"/>
                <a:cs typeface="Symbol" charset="2"/>
              </a:rPr>
              <a:t>gg</a:t>
            </a:r>
            <a:r>
              <a:rPr lang="en-US" sz="1800" dirty="0">
                <a:solidFill>
                  <a:srgbClr val="FFFFFF"/>
                </a:solidFill>
                <a:latin typeface="Symbol" charset="2"/>
                <a:cs typeface="Symbol" charset="2"/>
              </a:rPr>
              <a:t>(g)</a:t>
            </a:r>
            <a:r>
              <a:rPr lang="en-US" sz="1800" dirty="0">
                <a:solidFill>
                  <a:srgbClr val="FFFFFF"/>
                </a:solidFill>
                <a:latin typeface="+mn-lt"/>
                <a:cs typeface="+mn-cs"/>
              </a:rPr>
              <a:t> final states</a:t>
            </a:r>
          </a:p>
          <a:p>
            <a:pPr indent="-285750">
              <a:buClr>
                <a:schemeClr val="tx2">
                  <a:lumMod val="90000"/>
                </a:schemeClr>
              </a:buClr>
              <a:buFont typeface="Wingdings" charset="2"/>
              <a:buChar char="§"/>
            </a:pPr>
            <a:r>
              <a:rPr lang="en-US" sz="1800" dirty="0" smtClean="0">
                <a:solidFill>
                  <a:srgbClr val="FFFFFF"/>
                </a:solidFill>
                <a:latin typeface="+mn-lt"/>
                <a:cs typeface="+mn-cs"/>
              </a:rPr>
              <a:t>30 </a:t>
            </a:r>
            <a:r>
              <a:rPr lang="en-US" sz="1800" dirty="0" err="1" smtClean="0">
                <a:solidFill>
                  <a:srgbClr val="FFFFFF"/>
                </a:solidFill>
                <a:latin typeface="+mn-lt"/>
                <a:cs typeface="+mn-cs"/>
              </a:rPr>
              <a:t>mrad</a:t>
            </a:r>
            <a:r>
              <a:rPr lang="en-US" sz="1800" dirty="0" smtClean="0">
                <a:solidFill>
                  <a:srgbClr val="FFFFFF"/>
                </a:solidFill>
                <a:latin typeface="+mn-lt"/>
                <a:cs typeface="+mn-cs"/>
              </a:rPr>
              <a:t> </a:t>
            </a:r>
            <a:r>
              <a:rPr lang="en-US" sz="1800" dirty="0">
                <a:solidFill>
                  <a:srgbClr val="FFFFFF"/>
                </a:solidFill>
                <a:latin typeface="+mn-lt"/>
                <a:cs typeface="+mn-cs"/>
              </a:rPr>
              <a:t>&lt; </a:t>
            </a:r>
            <a:r>
              <a:rPr lang="en-US" sz="1800" dirty="0" err="1">
                <a:solidFill>
                  <a:srgbClr val="FFFFFF"/>
                </a:solidFill>
                <a:latin typeface="Symbol" charset="2"/>
                <a:cs typeface="Symbol" charset="2"/>
              </a:rPr>
              <a:t>q</a:t>
            </a:r>
            <a:r>
              <a:rPr lang="en-US" sz="1800" baseline="-25000" dirty="0" err="1" smtClean="0">
                <a:solidFill>
                  <a:srgbClr val="FFFFFF"/>
                </a:solidFill>
                <a:latin typeface="+mn-lt"/>
                <a:cs typeface="+mn-cs"/>
              </a:rPr>
              <a:t>Cl</a:t>
            </a:r>
            <a:r>
              <a:rPr lang="en-US" sz="1800" dirty="0" smtClean="0">
                <a:solidFill>
                  <a:srgbClr val="FFFFFF"/>
                </a:solidFill>
                <a:latin typeface="+mn-lt"/>
                <a:cs typeface="+mn-cs"/>
              </a:rPr>
              <a:t> </a:t>
            </a:r>
            <a:r>
              <a:rPr lang="en-US" sz="1800" dirty="0">
                <a:solidFill>
                  <a:srgbClr val="FFFFFF"/>
                </a:solidFill>
                <a:latin typeface="+mn-lt"/>
                <a:cs typeface="+mn-cs"/>
              </a:rPr>
              <a:t>&lt; </a:t>
            </a:r>
            <a:r>
              <a:rPr lang="en-US" sz="1800" dirty="0" smtClean="0">
                <a:solidFill>
                  <a:srgbClr val="FFFFFF"/>
                </a:solidFill>
                <a:latin typeface="+mn-lt"/>
                <a:cs typeface="+mn-cs"/>
              </a:rPr>
              <a:t>65 </a:t>
            </a:r>
            <a:r>
              <a:rPr lang="en-US" sz="1800" dirty="0" err="1" smtClean="0">
                <a:solidFill>
                  <a:srgbClr val="FFFFFF"/>
                </a:solidFill>
                <a:latin typeface="+mn-lt"/>
                <a:cs typeface="+mn-cs"/>
              </a:rPr>
              <a:t>mrad</a:t>
            </a:r>
            <a:endParaRPr lang="en-US" sz="1800" dirty="0">
              <a:solidFill>
                <a:srgbClr val="FFFFFF"/>
              </a:solidFill>
              <a:latin typeface="+mn-lt"/>
              <a:cs typeface="+mn-cs"/>
            </a:endParaRPr>
          </a:p>
          <a:p>
            <a:pPr lvl="1">
              <a:buClr>
                <a:schemeClr val="tx2">
                  <a:lumMod val="90000"/>
                </a:schemeClr>
              </a:buClr>
              <a:buFont typeface="Wingdings" charset="2"/>
              <a:buChar char="§"/>
            </a:pPr>
            <a:r>
              <a:rPr lang="en-US" sz="1800" dirty="0">
                <a:solidFill>
                  <a:srgbClr val="FFFFFF"/>
                </a:solidFill>
                <a:latin typeface="+mn-lt"/>
                <a:cs typeface="+mn-cs"/>
              </a:rPr>
              <a:t>Improve shower containment </a:t>
            </a:r>
            <a:r>
              <a:rPr lang="en-US" sz="1800" dirty="0">
                <a:solidFill>
                  <a:srgbClr val="FFFFFF"/>
                </a:solidFill>
                <a:latin typeface="Symbol" charset="2"/>
                <a:cs typeface="Symbol" charset="2"/>
              </a:rPr>
              <a:t>s</a:t>
            </a:r>
            <a:r>
              <a:rPr lang="en-US" sz="1800" dirty="0">
                <a:solidFill>
                  <a:srgbClr val="FFFFFF"/>
                </a:solidFill>
                <a:latin typeface="+mn-lt"/>
                <a:cs typeface="+mn-cs"/>
              </a:rPr>
              <a:t>(E)/E</a:t>
            </a:r>
          </a:p>
          <a:p>
            <a:pPr indent="-285750">
              <a:buClr>
                <a:schemeClr val="tx2">
                  <a:lumMod val="90000"/>
                </a:schemeClr>
              </a:buClr>
              <a:buFont typeface="Wingdings" charset="2"/>
              <a:buChar char="§"/>
            </a:pPr>
            <a:r>
              <a:rPr lang="en-US" sz="1800" dirty="0">
                <a:solidFill>
                  <a:srgbClr val="FFFFFF"/>
                </a:solidFill>
                <a:latin typeface="+mn-lt"/>
                <a:cs typeface="+mn-cs"/>
              </a:rPr>
              <a:t>Positron veto: no tracks in the spectrometer in ±2 ns</a:t>
            </a:r>
          </a:p>
          <a:p>
            <a:pPr lvl="1">
              <a:buClr>
                <a:schemeClr val="tx2">
                  <a:lumMod val="90000"/>
                </a:schemeClr>
              </a:buClr>
              <a:buFont typeface="Wingdings" charset="2"/>
              <a:buChar char="§"/>
            </a:pPr>
            <a:r>
              <a:rPr lang="en-US" sz="1800" dirty="0">
                <a:solidFill>
                  <a:srgbClr val="FFFFFF"/>
                </a:solidFill>
                <a:latin typeface="+mn-lt"/>
                <a:cs typeface="+mn-cs"/>
              </a:rPr>
              <a:t>Reject BG from Bremsstrahlung identifying primary positrons</a:t>
            </a:r>
          </a:p>
          <a:p>
            <a:pPr indent="-285750">
              <a:buClr>
                <a:schemeClr val="tx2">
                  <a:lumMod val="90000"/>
                </a:schemeClr>
              </a:buClr>
              <a:buFont typeface="Wingdings" charset="2"/>
              <a:buChar char="§"/>
            </a:pPr>
            <a:r>
              <a:rPr lang="en-US" sz="1800" dirty="0">
                <a:solidFill>
                  <a:srgbClr val="FFFFFF"/>
                </a:solidFill>
                <a:latin typeface="+mn-lt"/>
                <a:cs typeface="+mn-cs"/>
              </a:rPr>
              <a:t>Photon veto: no g with </a:t>
            </a:r>
            <a:r>
              <a:rPr lang="en-US" sz="1800" dirty="0" err="1">
                <a:solidFill>
                  <a:srgbClr val="FFFFFF"/>
                </a:solidFill>
                <a:latin typeface="+mn-lt"/>
                <a:cs typeface="+mn-cs"/>
              </a:rPr>
              <a:t>E</a:t>
            </a:r>
            <a:r>
              <a:rPr lang="en-US" sz="1800" baseline="-25000" dirty="0" err="1">
                <a:solidFill>
                  <a:srgbClr val="FFFFFF"/>
                </a:solidFill>
                <a:latin typeface="Symbol" charset="2"/>
                <a:cs typeface="Symbol" charset="2"/>
              </a:rPr>
              <a:t>g</a:t>
            </a:r>
            <a:r>
              <a:rPr lang="en-US" sz="1800" dirty="0">
                <a:solidFill>
                  <a:srgbClr val="FFFFFF"/>
                </a:solidFill>
                <a:latin typeface="+mn-lt"/>
                <a:cs typeface="+mn-cs"/>
              </a:rPr>
              <a:t>&gt;50 MeV in time in ±1ns in the additional small angle veto (SAV), covering the hole acceptance</a:t>
            </a:r>
          </a:p>
          <a:p>
            <a:pPr indent="-285750">
              <a:buClr>
                <a:schemeClr val="tx2">
                  <a:lumMod val="90000"/>
                </a:schemeClr>
              </a:buClr>
              <a:buFont typeface="Wingdings" charset="2"/>
              <a:buChar char="§"/>
            </a:pPr>
            <a:r>
              <a:rPr lang="en-US" sz="1800" dirty="0">
                <a:solidFill>
                  <a:srgbClr val="FFFFFF"/>
                </a:solidFill>
                <a:latin typeface="+mn-lt"/>
                <a:cs typeface="+mn-cs"/>
              </a:rPr>
              <a:t>Cluster energy within:   </a:t>
            </a:r>
            <a:r>
              <a:rPr lang="en-US" sz="1800" dirty="0" err="1">
                <a:solidFill>
                  <a:srgbClr val="FFFFFF"/>
                </a:solidFill>
                <a:latin typeface="+mn-lt"/>
                <a:cs typeface="+mn-cs"/>
              </a:rPr>
              <a:t>E</a:t>
            </a:r>
            <a:r>
              <a:rPr lang="en-US" sz="1800" baseline="-25000" dirty="0" err="1">
                <a:solidFill>
                  <a:srgbClr val="FFFFFF"/>
                </a:solidFill>
                <a:latin typeface="+mn-lt"/>
                <a:cs typeface="+mn-cs"/>
              </a:rPr>
              <a:t>min</a:t>
            </a:r>
            <a:r>
              <a:rPr lang="en-US" sz="1800" dirty="0">
                <a:solidFill>
                  <a:srgbClr val="FFFFFF"/>
                </a:solidFill>
                <a:latin typeface="+mn-lt"/>
                <a:cs typeface="+mn-cs"/>
              </a:rPr>
              <a:t>(M</a:t>
            </a:r>
            <a:r>
              <a:rPr lang="en-US" sz="1800" baseline="-25000" dirty="0">
                <a:solidFill>
                  <a:srgbClr val="FFFFFF"/>
                </a:solidFill>
                <a:latin typeface="+mn-lt"/>
                <a:cs typeface="+mn-cs"/>
              </a:rPr>
              <a:t>A’</a:t>
            </a:r>
            <a:r>
              <a:rPr lang="en-US" sz="1800" dirty="0">
                <a:solidFill>
                  <a:srgbClr val="FFFFFF"/>
                </a:solidFill>
                <a:latin typeface="+mn-lt"/>
                <a:cs typeface="+mn-cs"/>
              </a:rPr>
              <a:t>) &lt; </a:t>
            </a:r>
            <a:r>
              <a:rPr lang="en-US" sz="1800" dirty="0" err="1">
                <a:solidFill>
                  <a:srgbClr val="FFFFFF"/>
                </a:solidFill>
                <a:latin typeface="+mn-lt"/>
                <a:cs typeface="+mn-cs"/>
              </a:rPr>
              <a:t>E</a:t>
            </a:r>
            <a:r>
              <a:rPr lang="en-US" sz="1800" baseline="-25000" dirty="0" err="1">
                <a:solidFill>
                  <a:srgbClr val="FFFFFF"/>
                </a:solidFill>
                <a:latin typeface="+mn-lt"/>
                <a:cs typeface="+mn-cs"/>
              </a:rPr>
              <a:t>Cl</a:t>
            </a:r>
            <a:r>
              <a:rPr lang="en-US" sz="1800" dirty="0">
                <a:solidFill>
                  <a:srgbClr val="FFFFFF"/>
                </a:solidFill>
                <a:latin typeface="+mn-lt"/>
                <a:cs typeface="+mn-cs"/>
              </a:rPr>
              <a:t> &lt; </a:t>
            </a:r>
            <a:r>
              <a:rPr lang="en-US" sz="1800" dirty="0" err="1">
                <a:solidFill>
                  <a:srgbClr val="FFFFFF"/>
                </a:solidFill>
                <a:latin typeface="+mn-lt"/>
                <a:cs typeface="+mn-cs"/>
              </a:rPr>
              <a:t>E</a:t>
            </a:r>
            <a:r>
              <a:rPr lang="en-US" sz="1800" baseline="-25000" dirty="0" err="1">
                <a:solidFill>
                  <a:srgbClr val="FFFFFF"/>
                </a:solidFill>
                <a:latin typeface="+mn-lt"/>
                <a:cs typeface="+mn-cs"/>
              </a:rPr>
              <a:t>max</a:t>
            </a:r>
            <a:r>
              <a:rPr lang="en-US" sz="1800" dirty="0">
                <a:solidFill>
                  <a:srgbClr val="FFFFFF"/>
                </a:solidFill>
                <a:latin typeface="+mn-lt"/>
                <a:cs typeface="+mn-cs"/>
              </a:rPr>
              <a:t>(M</a:t>
            </a:r>
            <a:r>
              <a:rPr lang="en-US" sz="1800" baseline="-25000" dirty="0">
                <a:solidFill>
                  <a:srgbClr val="FFFFFF"/>
                </a:solidFill>
                <a:latin typeface="+mn-lt"/>
                <a:cs typeface="+mn-cs"/>
              </a:rPr>
              <a:t>A’</a:t>
            </a:r>
            <a:r>
              <a:rPr lang="en-US" sz="1800" dirty="0">
                <a:solidFill>
                  <a:srgbClr val="FFFFFF"/>
                </a:solidFill>
                <a:latin typeface="+mn-lt"/>
                <a:cs typeface="+mn-cs"/>
              </a:rPr>
              <a:t>) MeV</a:t>
            </a:r>
          </a:p>
          <a:p>
            <a:pPr lvl="1">
              <a:buClr>
                <a:schemeClr val="tx2">
                  <a:lumMod val="90000"/>
                </a:schemeClr>
              </a:buClr>
              <a:buFont typeface="Wingdings" charset="2"/>
              <a:buChar char="§"/>
            </a:pPr>
            <a:r>
              <a:rPr lang="en-US" sz="1800" dirty="0">
                <a:solidFill>
                  <a:srgbClr val="FFFFFF"/>
                </a:solidFill>
                <a:latin typeface="+mn-lt"/>
                <a:cs typeface="+mn-cs"/>
              </a:rPr>
              <a:t>Removes low energy bremsstrahlung photons and piled up clusters </a:t>
            </a:r>
          </a:p>
          <a:p>
            <a:pPr indent="-285750">
              <a:buClr>
                <a:schemeClr val="tx2">
                  <a:lumMod val="90000"/>
                </a:schemeClr>
              </a:buClr>
              <a:buFont typeface="Wingdings" charset="2"/>
              <a:buChar char="§"/>
            </a:pPr>
            <a:r>
              <a:rPr lang="en-US" sz="1800" dirty="0">
                <a:solidFill>
                  <a:srgbClr val="FFFFFF"/>
                </a:solidFill>
                <a:latin typeface="+mn-lt"/>
                <a:cs typeface="+mn-cs"/>
              </a:rPr>
              <a:t>Missing mass in the region: M</a:t>
            </a:r>
            <a:r>
              <a:rPr lang="en-US" sz="1800" baseline="-25000" dirty="0">
                <a:solidFill>
                  <a:srgbClr val="FFFFFF"/>
                </a:solidFill>
                <a:latin typeface="+mn-lt"/>
                <a:cs typeface="+mn-cs"/>
              </a:rPr>
              <a:t>miss2</a:t>
            </a:r>
            <a:r>
              <a:rPr lang="en-US" sz="1800" dirty="0">
                <a:solidFill>
                  <a:srgbClr val="FFFFFF"/>
                </a:solidFill>
                <a:latin typeface="+mn-lt"/>
                <a:cs typeface="+mn-cs"/>
              </a:rPr>
              <a:t> ± </a:t>
            </a:r>
            <a:r>
              <a:rPr lang="en-US" sz="1800" dirty="0">
                <a:solidFill>
                  <a:srgbClr val="FFFFFF"/>
                </a:solidFill>
                <a:latin typeface="Symbol" charset="2"/>
                <a:cs typeface="Symbol" charset="2"/>
              </a:rPr>
              <a:t>s</a:t>
            </a:r>
            <a:r>
              <a:rPr lang="en-US" sz="1800" dirty="0">
                <a:solidFill>
                  <a:srgbClr val="FFFFFF"/>
                </a:solidFill>
                <a:latin typeface="+mn-lt"/>
                <a:cs typeface="+mn-cs"/>
              </a:rPr>
              <a:t>(M</a:t>
            </a:r>
            <a:r>
              <a:rPr lang="en-US" sz="1800" baseline="-25000" dirty="0">
                <a:solidFill>
                  <a:srgbClr val="FFFFFF"/>
                </a:solidFill>
                <a:latin typeface="+mn-lt"/>
                <a:cs typeface="+mn-cs"/>
              </a:rPr>
              <a:t>miss2</a:t>
            </a:r>
            <a:r>
              <a:rPr lang="en-US" sz="1800" dirty="0">
                <a:solidFill>
                  <a:srgbClr val="FFFFFF"/>
                </a:solidFill>
                <a:latin typeface="+mn-lt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166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umpEsti.pd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82"/>
          <a:stretch/>
        </p:blipFill>
        <p:spPr>
          <a:xfrm rot="5400000">
            <a:off x="1131548" y="1022221"/>
            <a:ext cx="3783772" cy="54874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76041" y="3074099"/>
            <a:ext cx="1434138" cy="335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F40FF"/>
                </a:solidFill>
              </a:rPr>
              <a:t>PADME </a:t>
            </a:r>
            <a:r>
              <a:rPr lang="en-US" b="1" dirty="0" err="1" smtClean="0">
                <a:solidFill>
                  <a:srgbClr val="3F40FF"/>
                </a:solidFill>
              </a:rPr>
              <a:t>e</a:t>
            </a:r>
            <a:r>
              <a:rPr lang="en-US" b="1" baseline="30000" dirty="0" err="1" smtClean="0">
                <a:solidFill>
                  <a:srgbClr val="3F40FF"/>
                </a:solidFill>
                <a:latin typeface="Symbol" charset="2"/>
                <a:cs typeface="Symbol" charset="2"/>
              </a:rPr>
              <a:t>+</a:t>
            </a:r>
            <a:r>
              <a:rPr lang="en-US" b="1" dirty="0" err="1" smtClean="0">
                <a:solidFill>
                  <a:srgbClr val="3F40FF"/>
                </a:solidFill>
              </a:rPr>
              <a:t>e</a:t>
            </a:r>
            <a:r>
              <a:rPr lang="en-US" b="1" baseline="30000" dirty="0" smtClean="0">
                <a:solidFill>
                  <a:srgbClr val="3F40FF"/>
                </a:solidFill>
                <a:latin typeface="Symbol" charset="2"/>
                <a:cs typeface="Symbol" charset="2"/>
              </a:rPr>
              <a:t>-</a:t>
            </a:r>
            <a:endParaRPr lang="en-US" b="1" baseline="30000" dirty="0">
              <a:solidFill>
                <a:srgbClr val="3F40FF"/>
              </a:solidFill>
              <a:latin typeface="Symbol" charset="2"/>
              <a:cs typeface="Symbol" charset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47338" y="3404578"/>
            <a:ext cx="1434138" cy="335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E3BEB"/>
                </a:solidFill>
              </a:rPr>
              <a:t>PADME </a:t>
            </a:r>
            <a:r>
              <a:rPr lang="en-US" b="1" dirty="0" err="1" smtClean="0">
                <a:solidFill>
                  <a:srgbClr val="FE3BEB"/>
                </a:solidFill>
                <a:latin typeface="Symbol" charset="2"/>
                <a:cs typeface="Symbol" charset="2"/>
              </a:rPr>
              <a:t>m</a:t>
            </a:r>
            <a:r>
              <a:rPr lang="en-US" b="1" baseline="30000" dirty="0" err="1" smtClean="0">
                <a:solidFill>
                  <a:srgbClr val="FE3BEB"/>
                </a:solidFill>
                <a:latin typeface="Symbol" charset="2"/>
                <a:cs typeface="Symbol" charset="2"/>
              </a:rPr>
              <a:t>+</a:t>
            </a:r>
            <a:r>
              <a:rPr lang="en-US" b="1" dirty="0" err="1" smtClean="0">
                <a:solidFill>
                  <a:srgbClr val="FE3BEB"/>
                </a:solidFill>
                <a:latin typeface="Symbol" charset="2"/>
                <a:cs typeface="Symbol" charset="2"/>
              </a:rPr>
              <a:t>m</a:t>
            </a:r>
            <a:r>
              <a:rPr lang="en-US" b="1" baseline="30000" dirty="0" smtClean="0">
                <a:solidFill>
                  <a:srgbClr val="FE3BEB"/>
                </a:solidFill>
                <a:latin typeface="Symbol" charset="2"/>
                <a:cs typeface="Symbol" charset="2"/>
              </a:rPr>
              <a:t>-</a:t>
            </a:r>
            <a:endParaRPr lang="en-US" b="1" baseline="30000" dirty="0">
              <a:solidFill>
                <a:srgbClr val="FE3BEB"/>
              </a:solidFill>
              <a:latin typeface="Symbol" charset="2"/>
              <a:cs typeface="Symbol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08787" y="2193945"/>
            <a:ext cx="1434138" cy="335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NA48/2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35006" y="2366769"/>
            <a:ext cx="1434138" cy="335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FFFF"/>
                </a:solidFill>
              </a:rPr>
              <a:t>BaBar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54558" y="4584753"/>
            <a:ext cx="1434138" cy="335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E137</a:t>
            </a:r>
            <a:endParaRPr lang="en-US" b="1" dirty="0">
              <a:solidFill>
                <a:srgbClr val="FFFFFF"/>
              </a:solidFill>
              <a:latin typeface="Symbol" charset="2"/>
              <a:cs typeface="Symbol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PADME-dump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0110" y="585607"/>
            <a:ext cx="71762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1"/>
              </a:buClr>
              <a:buFont typeface="Wingdings" charset="2"/>
              <a:buChar char="§"/>
            </a:pPr>
            <a:r>
              <a:rPr lang="en-US" sz="2000" b="1" dirty="0" smtClean="0">
                <a:solidFill>
                  <a:srgbClr val="FFFFFF"/>
                </a:solidFill>
              </a:rPr>
              <a:t>10</a:t>
            </a:r>
            <a:r>
              <a:rPr lang="en-US" sz="2000" b="1" baseline="30000" dirty="0" smtClean="0">
                <a:solidFill>
                  <a:srgbClr val="FFFFFF"/>
                </a:solidFill>
              </a:rPr>
              <a:t>20 </a:t>
            </a:r>
            <a:r>
              <a:rPr lang="en-US" sz="2000" b="1" dirty="0" smtClean="0">
                <a:solidFill>
                  <a:srgbClr val="FFFFFF"/>
                </a:solidFill>
              </a:rPr>
              <a:t>EOT</a:t>
            </a:r>
            <a:r>
              <a:rPr lang="en-US" sz="2000" dirty="0" smtClean="0">
                <a:solidFill>
                  <a:srgbClr val="DDD9C3"/>
                </a:solidFill>
              </a:rPr>
              <a:t>,</a:t>
            </a:r>
            <a:r>
              <a:rPr lang="en-US" sz="2000" baseline="30000" dirty="0" smtClean="0">
                <a:solidFill>
                  <a:srgbClr val="DDD9C3"/>
                </a:solidFill>
              </a:rPr>
              <a:t> </a:t>
            </a:r>
            <a:r>
              <a:rPr lang="en-US" sz="2000" b="1" dirty="0"/>
              <a:t>1.2 </a:t>
            </a:r>
            <a:r>
              <a:rPr lang="en-US" sz="2000" b="1" dirty="0" err="1" smtClean="0"/>
              <a:t>GeV</a:t>
            </a:r>
            <a:r>
              <a:rPr lang="en-US" sz="2000" dirty="0" smtClean="0">
                <a:solidFill>
                  <a:srgbClr val="DDD9C3"/>
                </a:solidFill>
              </a:rPr>
              <a:t>; </a:t>
            </a:r>
            <a:r>
              <a:rPr lang="en-US" sz="2000" dirty="0">
                <a:solidFill>
                  <a:srgbClr val="DDD9C3"/>
                </a:solidFill>
              </a:rPr>
              <a:t>20 cm aperture at 50 cm from 8 cm W </a:t>
            </a:r>
            <a:r>
              <a:rPr lang="en-US" sz="2000" dirty="0" smtClean="0">
                <a:solidFill>
                  <a:srgbClr val="DDD9C3"/>
                </a:solidFill>
              </a:rPr>
              <a:t>dump</a:t>
            </a:r>
          </a:p>
          <a:p>
            <a:pPr marL="342900" indent="-342900">
              <a:buClr>
                <a:schemeClr val="tx1"/>
              </a:buClr>
              <a:buFont typeface="Wingdings" charset="2"/>
              <a:buChar char="§"/>
            </a:pPr>
            <a:r>
              <a:rPr lang="en-US" sz="2000" dirty="0" smtClean="0">
                <a:solidFill>
                  <a:srgbClr val="DDD9C3"/>
                </a:solidFill>
              </a:rPr>
              <a:t>Zero background hypothesis, in depth production to be refined, not yet a sensitivity plot    </a:t>
            </a:r>
            <a:endParaRPr lang="en-US" sz="2000" dirty="0">
              <a:solidFill>
                <a:srgbClr val="DDD9C3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774793" y="2432963"/>
            <a:ext cx="1631746" cy="809014"/>
            <a:chOff x="313764" y="4586938"/>
            <a:chExt cx="2741551" cy="1495176"/>
          </a:xfrm>
        </p:grpSpPr>
        <p:sp>
          <p:nvSpPr>
            <p:cNvPr id="17" name="Rectangle 16"/>
            <p:cNvSpPr/>
            <p:nvPr/>
          </p:nvSpPr>
          <p:spPr>
            <a:xfrm>
              <a:off x="1284934" y="4586938"/>
              <a:ext cx="1464236" cy="896470"/>
            </a:xfrm>
            <a:prstGeom prst="rect">
              <a:avLst/>
            </a:prstGeom>
            <a:solidFill>
              <a:srgbClr val="A6A6A6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729522" y="5005291"/>
              <a:ext cx="555412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291726" y="4870537"/>
              <a:ext cx="1331124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283589" y="5007996"/>
              <a:ext cx="1771726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732512" y="4858871"/>
              <a:ext cx="555412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717571" y="5157691"/>
              <a:ext cx="555412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278748" y="5160396"/>
              <a:ext cx="1100103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313764" y="4813763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e</a:t>
              </a:r>
              <a:r>
                <a:rPr lang="en-US" b="1" baseline="30000" dirty="0">
                  <a:solidFill>
                    <a:srgbClr val="FF0000"/>
                  </a:solidFill>
                  <a:latin typeface="Symbol" charset="2"/>
                  <a:cs typeface="Symbol" charset="2"/>
                </a:rPr>
                <a:t>-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284933" y="5513297"/>
              <a:ext cx="1464236" cy="568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DUMP</a:t>
              </a:r>
              <a:endParaRPr lang="en-US" sz="1400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2808893" y="1645532"/>
            <a:ext cx="2050229" cy="673741"/>
            <a:chOff x="5426576" y="4610564"/>
            <a:chExt cx="3444658" cy="1245173"/>
          </a:xfrm>
        </p:grpSpPr>
        <p:sp>
          <p:nvSpPr>
            <p:cNvPr id="27" name="Rectangle 26"/>
            <p:cNvSpPr/>
            <p:nvPr/>
          </p:nvSpPr>
          <p:spPr>
            <a:xfrm>
              <a:off x="6502389" y="4610564"/>
              <a:ext cx="1464236" cy="896470"/>
            </a:xfrm>
            <a:prstGeom prst="rect">
              <a:avLst/>
            </a:prstGeom>
            <a:solidFill>
              <a:srgbClr val="A6A6A6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5956727" y="5028917"/>
              <a:ext cx="894496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540110" y="4894163"/>
              <a:ext cx="1331124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889510" y="5031622"/>
              <a:ext cx="1771726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5943339" y="4882497"/>
              <a:ext cx="1584656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5970382" y="5181317"/>
              <a:ext cx="1082341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068720" y="5184022"/>
              <a:ext cx="1210113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5426576" y="4816753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e</a:t>
              </a:r>
              <a:r>
                <a:rPr lang="en-US" b="1" baseline="30000" dirty="0">
                  <a:solidFill>
                    <a:srgbClr val="FF0000"/>
                  </a:solidFill>
                  <a:latin typeface="Symbol" charset="2"/>
                  <a:cs typeface="Symbol" charset="2"/>
                </a:rPr>
                <a:t>-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502333" y="5486405"/>
              <a:ext cx="1464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DUMP</a:t>
              </a:r>
              <a:endParaRPr lang="en-US" dirty="0"/>
            </a:p>
          </p:txBody>
        </p:sp>
      </p:grpSp>
      <p:grpSp>
        <p:nvGrpSpPr>
          <p:cNvPr id="36" name="Group 35"/>
          <p:cNvGrpSpPr>
            <a:grpSpLocks noChangeAspect="1"/>
          </p:cNvGrpSpPr>
          <p:nvPr/>
        </p:nvGrpSpPr>
        <p:grpSpPr>
          <a:xfrm>
            <a:off x="6765932" y="4076727"/>
            <a:ext cx="1800000" cy="765446"/>
            <a:chOff x="5426576" y="4610564"/>
            <a:chExt cx="3444658" cy="1464834"/>
          </a:xfrm>
        </p:grpSpPr>
        <p:sp>
          <p:nvSpPr>
            <p:cNvPr id="37" name="Rectangle 36"/>
            <p:cNvSpPr/>
            <p:nvPr/>
          </p:nvSpPr>
          <p:spPr>
            <a:xfrm>
              <a:off x="6502389" y="4610564"/>
              <a:ext cx="1464236" cy="896470"/>
            </a:xfrm>
            <a:prstGeom prst="rect">
              <a:avLst/>
            </a:prstGeom>
            <a:solidFill>
              <a:srgbClr val="A6A6A6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>
              <a:off x="5956727" y="5028917"/>
              <a:ext cx="894496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540110" y="4894163"/>
              <a:ext cx="1331124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6889510" y="5031622"/>
              <a:ext cx="1771726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5943339" y="4882497"/>
              <a:ext cx="1584656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5970382" y="5181317"/>
              <a:ext cx="1082341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7068720" y="5184022"/>
              <a:ext cx="1210113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5426576" y="4816753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e</a:t>
              </a:r>
              <a:r>
                <a:rPr lang="en-US" b="1" baseline="30000" dirty="0">
                  <a:solidFill>
                    <a:srgbClr val="FF0000"/>
                  </a:solidFill>
                  <a:latin typeface="Symbol" charset="2"/>
                  <a:cs typeface="Symbol" charset="2"/>
                </a:rPr>
                <a:t>-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502333" y="5486405"/>
              <a:ext cx="1464236" cy="588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DUMP</a:t>
              </a:r>
              <a:endParaRPr lang="en-US" sz="1400" dirty="0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6809346" y="2089278"/>
            <a:ext cx="17984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Now</a:t>
            </a:r>
            <a:endParaRPr lang="en-US" sz="1400" dirty="0"/>
          </a:p>
        </p:txBody>
      </p:sp>
      <p:sp>
        <p:nvSpPr>
          <p:cNvPr id="47" name="TextBox 46"/>
          <p:cNvSpPr txBox="1"/>
          <p:nvPr/>
        </p:nvSpPr>
        <p:spPr>
          <a:xfrm>
            <a:off x="6926741" y="3741657"/>
            <a:ext cx="1394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Real case</a:t>
            </a:r>
            <a:endParaRPr lang="en-US" sz="14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A472CFA8-4BAC-ED4B-B1A1-3C94AC2947CA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56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Dark photon visible decays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B7C91D5A-14D5-EB4D-B8E3-52DF10C30E97}" type="slidenum">
              <a:rPr lang="en-US" smtClean="0"/>
              <a:t>6</a:t>
            </a:fld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086480" y="4673268"/>
            <a:ext cx="2952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 portal to the hidden sector: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7" name="Content Placeholder 2"/>
          <p:cNvSpPr>
            <a:spLocks noGrp="1"/>
          </p:cNvSpPr>
          <p:nvPr>
            <p:ph idx="1"/>
          </p:nvPr>
        </p:nvSpPr>
        <p:spPr>
          <a:xfrm>
            <a:off x="16040" y="979042"/>
            <a:ext cx="9127959" cy="1353995"/>
          </a:xfrm>
        </p:spPr>
        <p:txBody>
          <a:bodyPr>
            <a:normAutofit/>
          </a:bodyPr>
          <a:lstStyle/>
          <a:p>
            <a:r>
              <a:rPr lang="en-US" sz="1800" dirty="0" smtClean="0"/>
              <a:t>Assume that </a:t>
            </a:r>
            <a:r>
              <a:rPr lang="en-US" sz="1800" dirty="0" smtClean="0">
                <a:solidFill>
                  <a:srgbClr val="FFFF00"/>
                </a:solidFill>
              </a:rPr>
              <a:t>no additional </a:t>
            </a:r>
            <a:r>
              <a:rPr lang="en-US" sz="1800" b="1" dirty="0" smtClean="0">
                <a:solidFill>
                  <a:srgbClr val="FFFF00"/>
                </a:solidFill>
              </a:rPr>
              <a:t>lighter</a:t>
            </a:r>
            <a:r>
              <a:rPr lang="en-US" sz="1800" dirty="0" smtClean="0">
                <a:solidFill>
                  <a:srgbClr val="FFFF00"/>
                </a:solidFill>
              </a:rPr>
              <a:t> states </a:t>
            </a:r>
            <a:r>
              <a:rPr lang="en-US" sz="1800" dirty="0" smtClean="0"/>
              <a:t>exist </a:t>
            </a:r>
            <a:r>
              <a:rPr lang="en-US" sz="1800" dirty="0" smtClean="0"/>
              <a:t>in the dark sector with m</a:t>
            </a:r>
            <a:r>
              <a:rPr lang="en-US" sz="1800" baseline="-25000" dirty="0" smtClean="0">
                <a:latin typeface="Symbol" charset="2"/>
                <a:cs typeface="Symbol" charset="2"/>
              </a:rPr>
              <a:t>c</a:t>
            </a:r>
            <a:r>
              <a:rPr lang="en-US" sz="1800" dirty="0" smtClean="0"/>
              <a:t>&lt;m</a:t>
            </a:r>
            <a:r>
              <a:rPr lang="en-US" sz="1800" i="1" baseline="-25000" dirty="0" smtClean="0"/>
              <a:t>A</a:t>
            </a:r>
            <a:r>
              <a:rPr lang="en-US" sz="1800" baseline="-25000" dirty="0" smtClean="0"/>
              <a:t>’</a:t>
            </a:r>
            <a:r>
              <a:rPr lang="en-US" sz="1800" dirty="0" smtClean="0"/>
              <a:t>/2</a:t>
            </a:r>
          </a:p>
          <a:p>
            <a:r>
              <a:rPr lang="en-US" sz="1800" dirty="0" smtClean="0"/>
              <a:t>Dark photon couples to SM particles </a:t>
            </a:r>
            <a:r>
              <a:rPr lang="en-US" sz="1800" dirty="0" smtClean="0">
                <a:solidFill>
                  <a:srgbClr val="FFFF00"/>
                </a:solidFill>
              </a:rPr>
              <a:t>through kinetic mixing only</a:t>
            </a:r>
            <a:r>
              <a:rPr lang="en-US" sz="1800" dirty="0" smtClean="0"/>
              <a:t> (with </a:t>
            </a:r>
            <a:r>
              <a:rPr lang="en-US" sz="1800" dirty="0" smtClean="0"/>
              <a:t>universal coupling </a:t>
            </a:r>
            <a:r>
              <a:rPr lang="en-US" sz="1800" dirty="0" err="1" smtClean="0">
                <a:latin typeface="Symbol" charset="2"/>
                <a:cs typeface="Symbol" charset="2"/>
              </a:rPr>
              <a:t>e</a:t>
            </a:r>
            <a:r>
              <a:rPr lang="en-US" sz="1800" i="1" dirty="0" err="1" smtClean="0"/>
              <a:t>q</a:t>
            </a:r>
            <a:r>
              <a:rPr lang="en-US" sz="1800" dirty="0" smtClean="0"/>
              <a:t>)</a:t>
            </a:r>
          </a:p>
          <a:p>
            <a:r>
              <a:rPr lang="en-US" sz="1800" dirty="0" smtClean="0"/>
              <a:t>For </a:t>
            </a:r>
            <a:r>
              <a:rPr lang="en-US" sz="1800" dirty="0" smtClean="0">
                <a:solidFill>
                  <a:srgbClr val="F79646"/>
                </a:solidFill>
              </a:rPr>
              <a:t>m</a:t>
            </a:r>
            <a:r>
              <a:rPr lang="en-US" sz="1800" i="1" baseline="-25000" dirty="0" smtClean="0">
                <a:solidFill>
                  <a:srgbClr val="F79646"/>
                </a:solidFill>
              </a:rPr>
              <a:t>A’</a:t>
            </a:r>
            <a:r>
              <a:rPr lang="en-US" sz="1800" dirty="0" smtClean="0">
                <a:solidFill>
                  <a:srgbClr val="F79646"/>
                </a:solidFill>
              </a:rPr>
              <a:t>&lt;2 m</a:t>
            </a:r>
            <a:r>
              <a:rPr lang="en-US" sz="1800" baseline="-25000" dirty="0" smtClean="0">
                <a:solidFill>
                  <a:srgbClr val="F79646"/>
                </a:solidFill>
                <a:latin typeface="Symbol" charset="2"/>
                <a:cs typeface="Symbol" charset="2"/>
              </a:rPr>
              <a:t>m</a:t>
            </a:r>
            <a:r>
              <a:rPr lang="en-US" sz="1800" dirty="0" smtClean="0">
                <a:solidFill>
                  <a:srgbClr val="F79646"/>
                </a:solidFill>
              </a:rPr>
              <a:t> </a:t>
            </a:r>
            <a:r>
              <a:rPr lang="en-US" sz="1800" dirty="0" smtClean="0"/>
              <a:t>only decays to </a:t>
            </a:r>
            <a:r>
              <a:rPr lang="en-US" sz="1800" i="1" dirty="0" err="1" smtClean="0">
                <a:solidFill>
                  <a:srgbClr val="F79646"/>
                </a:solidFill>
              </a:rPr>
              <a:t>e</a:t>
            </a:r>
            <a:r>
              <a:rPr lang="en-US" sz="1800" baseline="30000" dirty="0" err="1" smtClean="0">
                <a:solidFill>
                  <a:srgbClr val="F79646"/>
                </a:solidFill>
                <a:latin typeface="Symbol" charset="2"/>
                <a:cs typeface="Symbol" charset="2"/>
              </a:rPr>
              <a:t>+</a:t>
            </a:r>
            <a:r>
              <a:rPr lang="en-US" sz="1800" i="1" dirty="0" err="1" smtClean="0">
                <a:solidFill>
                  <a:srgbClr val="F79646"/>
                </a:solidFill>
              </a:rPr>
              <a:t>e</a:t>
            </a:r>
            <a:r>
              <a:rPr lang="en-US" sz="1800" baseline="30000" dirty="0" smtClean="0">
                <a:solidFill>
                  <a:srgbClr val="F79646"/>
                </a:solidFill>
                <a:latin typeface="Symbol" charset="2"/>
                <a:cs typeface="Symbol" charset="2"/>
              </a:rPr>
              <a:t>-</a:t>
            </a:r>
            <a:endParaRPr lang="en-US" sz="1800" dirty="0" smtClean="0">
              <a:solidFill>
                <a:srgbClr val="F79646"/>
              </a:solidFill>
            </a:endParaRPr>
          </a:p>
        </p:txBody>
      </p:sp>
      <p:pic>
        <p:nvPicPr>
          <p:cNvPr id="38" name="Picture 37" descr="Screenshot 2014-04-28 12.38.39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696"/>
          <a:stretch/>
        </p:blipFill>
        <p:spPr>
          <a:xfrm>
            <a:off x="2010595" y="2304567"/>
            <a:ext cx="4933725" cy="2992394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7746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BDX @ LNF</a:t>
            </a:r>
            <a:endParaRPr lang="en-US" dirty="0"/>
          </a:p>
        </p:txBody>
      </p:sp>
      <p:pic>
        <p:nvPicPr>
          <p:cNvPr id="7" name="Picture 6" descr="Screenshot 2015-01-19 15.13.44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595" y="2032435"/>
            <a:ext cx="3510577" cy="3024835"/>
          </a:xfrm>
          <a:prstGeom prst="rect">
            <a:avLst/>
          </a:prstGeom>
        </p:spPr>
      </p:pic>
      <p:pic>
        <p:nvPicPr>
          <p:cNvPr id="8" name="Picture 7" descr="Screenshot 2015-01-19 15.15.3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8592" y="2032435"/>
            <a:ext cx="3468128" cy="30248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51915" y="697640"/>
            <a:ext cx="36069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DDD9C3"/>
                </a:solidFill>
              </a:rPr>
              <a:t>From </a:t>
            </a:r>
            <a:r>
              <a:rPr lang="en-US" b="1" dirty="0" smtClean="0">
                <a:solidFill>
                  <a:srgbClr val="FFFFFF"/>
                </a:solidFill>
              </a:rPr>
              <a:t>A. </a:t>
            </a:r>
            <a:r>
              <a:rPr lang="en-US" b="1" dirty="0" err="1" smtClean="0">
                <a:solidFill>
                  <a:srgbClr val="FFFFFF"/>
                </a:solidFill>
              </a:rPr>
              <a:t>Celentano</a:t>
            </a:r>
            <a:endParaRPr lang="en-US" b="1" dirty="0" smtClean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DDD9C3"/>
                </a:solidFill>
              </a:rPr>
              <a:t>A</a:t>
            </a:r>
            <a:r>
              <a:rPr lang="en-US" dirty="0" smtClean="0">
                <a:solidFill>
                  <a:srgbClr val="DDD9C3"/>
                </a:solidFill>
              </a:rPr>
              <a:t>cceptance limit at ≈100 MeV coming from beam energy </a:t>
            </a:r>
            <a:endParaRPr lang="en-US" dirty="0">
              <a:solidFill>
                <a:srgbClr val="DDD9C3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5516" y="5057270"/>
            <a:ext cx="8666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Beam energy </a:t>
            </a:r>
            <a:r>
              <a:rPr lang="en-US" b="1" dirty="0" smtClean="0">
                <a:solidFill>
                  <a:srgbClr val="FFFFFF"/>
                </a:solidFill>
              </a:rPr>
              <a:t>1.2 </a:t>
            </a:r>
            <a:r>
              <a:rPr lang="en-US" b="1" dirty="0" err="1" smtClean="0">
                <a:solidFill>
                  <a:srgbClr val="FFFFFF"/>
                </a:solidFill>
              </a:rPr>
              <a:t>GeV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(e</a:t>
            </a:r>
            <a:r>
              <a:rPr lang="en-US" baseline="30000" dirty="0">
                <a:solidFill>
                  <a:srgbClr val="FFFFFF"/>
                </a:solidFill>
                <a:latin typeface="Symbol" charset="2"/>
                <a:cs typeface="Symbol" charset="2"/>
              </a:rPr>
              <a:t>-</a:t>
            </a:r>
            <a:r>
              <a:rPr lang="en-US" dirty="0">
                <a:solidFill>
                  <a:srgbClr val="FFFFFF"/>
                </a:solidFill>
                <a:latin typeface="Symbol" charset="2"/>
                <a:cs typeface="Symbol" charset="2"/>
              </a:rPr>
              <a:t>)</a:t>
            </a:r>
            <a:r>
              <a:rPr lang="en-US" dirty="0">
                <a:solidFill>
                  <a:srgbClr val="FFFFFF"/>
                </a:solidFill>
              </a:rPr>
              <a:t> 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err="1" smtClean="0">
                <a:solidFill>
                  <a:srgbClr val="FFFFFF"/>
                </a:solidFill>
              </a:rPr>
              <a:t>CsI</a:t>
            </a:r>
            <a:r>
              <a:rPr lang="en-US" dirty="0" smtClean="0">
                <a:solidFill>
                  <a:srgbClr val="FFFFFF"/>
                </a:solidFill>
              </a:rPr>
              <a:t> detector 60</a:t>
            </a:r>
            <a:r>
              <a:rPr lang="en-US" dirty="0">
                <a:solidFill>
                  <a:srgbClr val="FFFFFF"/>
                </a:solidFill>
              </a:rPr>
              <a:t>×60×225 </a:t>
            </a:r>
            <a:r>
              <a:rPr lang="en-US" dirty="0" smtClean="0">
                <a:solidFill>
                  <a:srgbClr val="FFFFFF"/>
                </a:solidFill>
              </a:rPr>
              <a:t>cm</a:t>
            </a:r>
            <a:r>
              <a:rPr lang="en-US" baseline="30000" dirty="0" smtClean="0">
                <a:solidFill>
                  <a:srgbClr val="FFFFFF"/>
                </a:solidFill>
              </a:rPr>
              <a:t>3</a:t>
            </a:r>
            <a:r>
              <a:rPr lang="en-US" dirty="0" smtClean="0">
                <a:solidFill>
                  <a:srgbClr val="FFFFFF"/>
                </a:solidFill>
              </a:rPr>
              <a:t> built with crystals from dismounted </a:t>
            </a:r>
            <a:r>
              <a:rPr lang="en-US" dirty="0" err="1" smtClean="0">
                <a:solidFill>
                  <a:srgbClr val="FFFFFF"/>
                </a:solidFill>
              </a:rPr>
              <a:t>BaBar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calorimeter?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600"/>
          <a:stretch/>
        </p:blipFill>
        <p:spPr>
          <a:xfrm>
            <a:off x="262848" y="706567"/>
            <a:ext cx="4265744" cy="87280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2" name="TextBox 11"/>
          <p:cNvSpPr txBox="1"/>
          <p:nvPr/>
        </p:nvSpPr>
        <p:spPr>
          <a:xfrm>
            <a:off x="652596" y="1663103"/>
            <a:ext cx="3675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Symbol" charset="2"/>
                <a:cs typeface="Symbol" charset="2"/>
              </a:rPr>
              <a:t>a</a:t>
            </a:r>
            <a:r>
              <a:rPr lang="en-US" baseline="-25000" dirty="0" err="1" smtClean="0"/>
              <a:t>D</a:t>
            </a:r>
            <a:r>
              <a:rPr lang="en-US" dirty="0" smtClean="0"/>
              <a:t>=0.1            m</a:t>
            </a:r>
            <a:r>
              <a:rPr lang="en-US" baseline="-25000" dirty="0" smtClean="0">
                <a:latin typeface="Symbol" charset="2"/>
                <a:cs typeface="Symbol" charset="2"/>
              </a:rPr>
              <a:t>c</a:t>
            </a:r>
            <a:r>
              <a:rPr lang="en-US" dirty="0" smtClean="0"/>
              <a:t>=10 MeV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A472CFA8-4BAC-ED4B-B1A1-3C94AC2947CA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45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3142123" y="667827"/>
            <a:ext cx="5929313" cy="3781316"/>
            <a:chOff x="-17161" y="709572"/>
            <a:chExt cx="9144000" cy="583142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email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7161" y="709572"/>
              <a:ext cx="9144000" cy="5831425"/>
            </a:xfrm>
            <a:prstGeom prst="rect">
              <a:avLst/>
            </a:prstGeom>
          </p:spPr>
        </p:pic>
        <p:sp>
          <p:nvSpPr>
            <p:cNvPr id="21" name="Freeform 20"/>
            <p:cNvSpPr/>
            <p:nvPr/>
          </p:nvSpPr>
          <p:spPr>
            <a:xfrm>
              <a:off x="2696914" y="1161299"/>
              <a:ext cx="4203132" cy="4879013"/>
            </a:xfrm>
            <a:custGeom>
              <a:avLst/>
              <a:gdLst>
                <a:gd name="connsiteX0" fmla="*/ 1181100 w 2647950"/>
                <a:gd name="connsiteY0" fmla="*/ 0 h 2933700"/>
                <a:gd name="connsiteX1" fmla="*/ 2393950 w 2647950"/>
                <a:gd name="connsiteY1" fmla="*/ 1181100 h 2933700"/>
                <a:gd name="connsiteX2" fmla="*/ 2647950 w 2647950"/>
                <a:gd name="connsiteY2" fmla="*/ 1339850 h 2933700"/>
                <a:gd name="connsiteX3" fmla="*/ 1612900 w 2647950"/>
                <a:gd name="connsiteY3" fmla="*/ 2933700 h 2933700"/>
                <a:gd name="connsiteX4" fmla="*/ 1441450 w 2647950"/>
                <a:gd name="connsiteY4" fmla="*/ 2882900 h 2933700"/>
                <a:gd name="connsiteX5" fmla="*/ 1219200 w 2647950"/>
                <a:gd name="connsiteY5" fmla="*/ 2825750 h 2933700"/>
                <a:gd name="connsiteX6" fmla="*/ 1079500 w 2647950"/>
                <a:gd name="connsiteY6" fmla="*/ 2800350 h 2933700"/>
                <a:gd name="connsiteX7" fmla="*/ 958850 w 2647950"/>
                <a:gd name="connsiteY7" fmla="*/ 2781300 h 2933700"/>
                <a:gd name="connsiteX8" fmla="*/ 825500 w 2647950"/>
                <a:gd name="connsiteY8" fmla="*/ 2755900 h 2933700"/>
                <a:gd name="connsiteX9" fmla="*/ 692150 w 2647950"/>
                <a:gd name="connsiteY9" fmla="*/ 2743200 h 2933700"/>
                <a:gd name="connsiteX10" fmla="*/ 571500 w 2647950"/>
                <a:gd name="connsiteY10" fmla="*/ 2743200 h 2933700"/>
                <a:gd name="connsiteX11" fmla="*/ 406400 w 2647950"/>
                <a:gd name="connsiteY11" fmla="*/ 2730500 h 2933700"/>
                <a:gd name="connsiteX12" fmla="*/ 247650 w 2647950"/>
                <a:gd name="connsiteY12" fmla="*/ 2736850 h 2933700"/>
                <a:gd name="connsiteX13" fmla="*/ 120650 w 2647950"/>
                <a:gd name="connsiteY13" fmla="*/ 2749550 h 2933700"/>
                <a:gd name="connsiteX14" fmla="*/ 0 w 2647950"/>
                <a:gd name="connsiteY14" fmla="*/ 2768600 h 2933700"/>
                <a:gd name="connsiteX15" fmla="*/ 0 w 2647950"/>
                <a:gd name="connsiteY15" fmla="*/ 1517650 h 2933700"/>
                <a:gd name="connsiteX16" fmla="*/ 869950 w 2647950"/>
                <a:gd name="connsiteY16" fmla="*/ 1504950 h 2933700"/>
                <a:gd name="connsiteX17" fmla="*/ 863600 w 2647950"/>
                <a:gd name="connsiteY17" fmla="*/ 304800 h 2933700"/>
                <a:gd name="connsiteX18" fmla="*/ 1181100 w 2647950"/>
                <a:gd name="connsiteY18" fmla="*/ 0 h 2933700"/>
                <a:gd name="connsiteX0" fmla="*/ 1181100 w 2647950"/>
                <a:gd name="connsiteY0" fmla="*/ 0 h 2933700"/>
                <a:gd name="connsiteX1" fmla="*/ 2393950 w 2647950"/>
                <a:gd name="connsiteY1" fmla="*/ 1181100 h 2933700"/>
                <a:gd name="connsiteX2" fmla="*/ 2647950 w 2647950"/>
                <a:gd name="connsiteY2" fmla="*/ 1339850 h 2933700"/>
                <a:gd name="connsiteX3" fmla="*/ 1612900 w 2647950"/>
                <a:gd name="connsiteY3" fmla="*/ 2933700 h 2933700"/>
                <a:gd name="connsiteX4" fmla="*/ 1441450 w 2647950"/>
                <a:gd name="connsiteY4" fmla="*/ 2882900 h 2933700"/>
                <a:gd name="connsiteX5" fmla="*/ 1219200 w 2647950"/>
                <a:gd name="connsiteY5" fmla="*/ 2825750 h 2933700"/>
                <a:gd name="connsiteX6" fmla="*/ 1079500 w 2647950"/>
                <a:gd name="connsiteY6" fmla="*/ 2800350 h 2933700"/>
                <a:gd name="connsiteX7" fmla="*/ 958850 w 2647950"/>
                <a:gd name="connsiteY7" fmla="*/ 2781300 h 2933700"/>
                <a:gd name="connsiteX8" fmla="*/ 825500 w 2647950"/>
                <a:gd name="connsiteY8" fmla="*/ 2755900 h 2933700"/>
                <a:gd name="connsiteX9" fmla="*/ 692150 w 2647950"/>
                <a:gd name="connsiteY9" fmla="*/ 2743200 h 2933700"/>
                <a:gd name="connsiteX10" fmla="*/ 571500 w 2647950"/>
                <a:gd name="connsiteY10" fmla="*/ 2743200 h 2933700"/>
                <a:gd name="connsiteX11" fmla="*/ 406400 w 2647950"/>
                <a:gd name="connsiteY11" fmla="*/ 2730500 h 2933700"/>
                <a:gd name="connsiteX12" fmla="*/ 247650 w 2647950"/>
                <a:gd name="connsiteY12" fmla="*/ 2736850 h 2933700"/>
                <a:gd name="connsiteX13" fmla="*/ 120650 w 2647950"/>
                <a:gd name="connsiteY13" fmla="*/ 2749550 h 2933700"/>
                <a:gd name="connsiteX14" fmla="*/ 0 w 2647950"/>
                <a:gd name="connsiteY14" fmla="*/ 2768600 h 2933700"/>
                <a:gd name="connsiteX15" fmla="*/ 57150 w 2647950"/>
                <a:gd name="connsiteY15" fmla="*/ 1520825 h 2933700"/>
                <a:gd name="connsiteX16" fmla="*/ 869950 w 2647950"/>
                <a:gd name="connsiteY16" fmla="*/ 1504950 h 2933700"/>
                <a:gd name="connsiteX17" fmla="*/ 863600 w 2647950"/>
                <a:gd name="connsiteY17" fmla="*/ 304800 h 2933700"/>
                <a:gd name="connsiteX18" fmla="*/ 1181100 w 2647950"/>
                <a:gd name="connsiteY18" fmla="*/ 0 h 2933700"/>
                <a:gd name="connsiteX0" fmla="*/ 1136650 w 2603500"/>
                <a:gd name="connsiteY0" fmla="*/ 0 h 2933700"/>
                <a:gd name="connsiteX1" fmla="*/ 2349500 w 2603500"/>
                <a:gd name="connsiteY1" fmla="*/ 1181100 h 2933700"/>
                <a:gd name="connsiteX2" fmla="*/ 2603500 w 2603500"/>
                <a:gd name="connsiteY2" fmla="*/ 1339850 h 2933700"/>
                <a:gd name="connsiteX3" fmla="*/ 1568450 w 2603500"/>
                <a:gd name="connsiteY3" fmla="*/ 2933700 h 2933700"/>
                <a:gd name="connsiteX4" fmla="*/ 1397000 w 2603500"/>
                <a:gd name="connsiteY4" fmla="*/ 2882900 h 2933700"/>
                <a:gd name="connsiteX5" fmla="*/ 1174750 w 2603500"/>
                <a:gd name="connsiteY5" fmla="*/ 2825750 h 2933700"/>
                <a:gd name="connsiteX6" fmla="*/ 1035050 w 2603500"/>
                <a:gd name="connsiteY6" fmla="*/ 2800350 h 2933700"/>
                <a:gd name="connsiteX7" fmla="*/ 914400 w 2603500"/>
                <a:gd name="connsiteY7" fmla="*/ 2781300 h 2933700"/>
                <a:gd name="connsiteX8" fmla="*/ 781050 w 2603500"/>
                <a:gd name="connsiteY8" fmla="*/ 2755900 h 2933700"/>
                <a:gd name="connsiteX9" fmla="*/ 647700 w 2603500"/>
                <a:gd name="connsiteY9" fmla="*/ 2743200 h 2933700"/>
                <a:gd name="connsiteX10" fmla="*/ 527050 w 2603500"/>
                <a:gd name="connsiteY10" fmla="*/ 2743200 h 2933700"/>
                <a:gd name="connsiteX11" fmla="*/ 361950 w 2603500"/>
                <a:gd name="connsiteY11" fmla="*/ 2730500 h 2933700"/>
                <a:gd name="connsiteX12" fmla="*/ 203200 w 2603500"/>
                <a:gd name="connsiteY12" fmla="*/ 2736850 h 2933700"/>
                <a:gd name="connsiteX13" fmla="*/ 76200 w 2603500"/>
                <a:gd name="connsiteY13" fmla="*/ 2749550 h 2933700"/>
                <a:gd name="connsiteX14" fmla="*/ 0 w 2603500"/>
                <a:gd name="connsiteY14" fmla="*/ 2752725 h 2933700"/>
                <a:gd name="connsiteX15" fmla="*/ 12700 w 2603500"/>
                <a:gd name="connsiteY15" fmla="*/ 1520825 h 2933700"/>
                <a:gd name="connsiteX16" fmla="*/ 825500 w 2603500"/>
                <a:gd name="connsiteY16" fmla="*/ 1504950 h 2933700"/>
                <a:gd name="connsiteX17" fmla="*/ 819150 w 2603500"/>
                <a:gd name="connsiteY17" fmla="*/ 304800 h 2933700"/>
                <a:gd name="connsiteX18" fmla="*/ 1136650 w 2603500"/>
                <a:gd name="connsiteY18" fmla="*/ 0 h 2933700"/>
                <a:gd name="connsiteX0" fmla="*/ 1136650 w 2603500"/>
                <a:gd name="connsiteY0" fmla="*/ 0 h 2933700"/>
                <a:gd name="connsiteX1" fmla="*/ 2349500 w 2603500"/>
                <a:gd name="connsiteY1" fmla="*/ 1181100 h 2933700"/>
                <a:gd name="connsiteX2" fmla="*/ 2603500 w 2603500"/>
                <a:gd name="connsiteY2" fmla="*/ 1339850 h 2933700"/>
                <a:gd name="connsiteX3" fmla="*/ 1568450 w 2603500"/>
                <a:gd name="connsiteY3" fmla="*/ 2933700 h 2933700"/>
                <a:gd name="connsiteX4" fmla="*/ 1397000 w 2603500"/>
                <a:gd name="connsiteY4" fmla="*/ 2882900 h 2933700"/>
                <a:gd name="connsiteX5" fmla="*/ 1174750 w 2603500"/>
                <a:gd name="connsiteY5" fmla="*/ 2825750 h 2933700"/>
                <a:gd name="connsiteX6" fmla="*/ 1035050 w 2603500"/>
                <a:gd name="connsiteY6" fmla="*/ 2800350 h 2933700"/>
                <a:gd name="connsiteX7" fmla="*/ 914400 w 2603500"/>
                <a:gd name="connsiteY7" fmla="*/ 2781300 h 2933700"/>
                <a:gd name="connsiteX8" fmla="*/ 781050 w 2603500"/>
                <a:gd name="connsiteY8" fmla="*/ 2755900 h 2933700"/>
                <a:gd name="connsiteX9" fmla="*/ 647700 w 2603500"/>
                <a:gd name="connsiteY9" fmla="*/ 2743200 h 2933700"/>
                <a:gd name="connsiteX10" fmla="*/ 527050 w 2603500"/>
                <a:gd name="connsiteY10" fmla="*/ 2743200 h 2933700"/>
                <a:gd name="connsiteX11" fmla="*/ 361950 w 2603500"/>
                <a:gd name="connsiteY11" fmla="*/ 2746375 h 2933700"/>
                <a:gd name="connsiteX12" fmla="*/ 203200 w 2603500"/>
                <a:gd name="connsiteY12" fmla="*/ 2736850 h 2933700"/>
                <a:gd name="connsiteX13" fmla="*/ 76200 w 2603500"/>
                <a:gd name="connsiteY13" fmla="*/ 2749550 h 2933700"/>
                <a:gd name="connsiteX14" fmla="*/ 0 w 2603500"/>
                <a:gd name="connsiteY14" fmla="*/ 2752725 h 2933700"/>
                <a:gd name="connsiteX15" fmla="*/ 12700 w 2603500"/>
                <a:gd name="connsiteY15" fmla="*/ 1520825 h 2933700"/>
                <a:gd name="connsiteX16" fmla="*/ 825500 w 2603500"/>
                <a:gd name="connsiteY16" fmla="*/ 1504950 h 2933700"/>
                <a:gd name="connsiteX17" fmla="*/ 819150 w 2603500"/>
                <a:gd name="connsiteY17" fmla="*/ 304800 h 2933700"/>
                <a:gd name="connsiteX18" fmla="*/ 1136650 w 2603500"/>
                <a:gd name="connsiteY18" fmla="*/ 0 h 2933700"/>
                <a:gd name="connsiteX0" fmla="*/ 1136650 w 2603500"/>
                <a:gd name="connsiteY0" fmla="*/ 0 h 2933700"/>
                <a:gd name="connsiteX1" fmla="*/ 2349500 w 2603500"/>
                <a:gd name="connsiteY1" fmla="*/ 1181100 h 2933700"/>
                <a:gd name="connsiteX2" fmla="*/ 2603500 w 2603500"/>
                <a:gd name="connsiteY2" fmla="*/ 1339850 h 2933700"/>
                <a:gd name="connsiteX3" fmla="*/ 1568450 w 2603500"/>
                <a:gd name="connsiteY3" fmla="*/ 2933700 h 2933700"/>
                <a:gd name="connsiteX4" fmla="*/ 1397000 w 2603500"/>
                <a:gd name="connsiteY4" fmla="*/ 2882900 h 2933700"/>
                <a:gd name="connsiteX5" fmla="*/ 1174750 w 2603500"/>
                <a:gd name="connsiteY5" fmla="*/ 2825750 h 2933700"/>
                <a:gd name="connsiteX6" fmla="*/ 1035050 w 2603500"/>
                <a:gd name="connsiteY6" fmla="*/ 2800350 h 2933700"/>
                <a:gd name="connsiteX7" fmla="*/ 914400 w 2603500"/>
                <a:gd name="connsiteY7" fmla="*/ 2781300 h 2933700"/>
                <a:gd name="connsiteX8" fmla="*/ 781050 w 2603500"/>
                <a:gd name="connsiteY8" fmla="*/ 2755900 h 2933700"/>
                <a:gd name="connsiteX9" fmla="*/ 666750 w 2603500"/>
                <a:gd name="connsiteY9" fmla="*/ 2749550 h 2933700"/>
                <a:gd name="connsiteX10" fmla="*/ 527050 w 2603500"/>
                <a:gd name="connsiteY10" fmla="*/ 2743200 h 2933700"/>
                <a:gd name="connsiteX11" fmla="*/ 361950 w 2603500"/>
                <a:gd name="connsiteY11" fmla="*/ 2746375 h 2933700"/>
                <a:gd name="connsiteX12" fmla="*/ 203200 w 2603500"/>
                <a:gd name="connsiteY12" fmla="*/ 2736850 h 2933700"/>
                <a:gd name="connsiteX13" fmla="*/ 76200 w 2603500"/>
                <a:gd name="connsiteY13" fmla="*/ 2749550 h 2933700"/>
                <a:gd name="connsiteX14" fmla="*/ 0 w 2603500"/>
                <a:gd name="connsiteY14" fmla="*/ 2752725 h 2933700"/>
                <a:gd name="connsiteX15" fmla="*/ 12700 w 2603500"/>
                <a:gd name="connsiteY15" fmla="*/ 1520825 h 2933700"/>
                <a:gd name="connsiteX16" fmla="*/ 825500 w 2603500"/>
                <a:gd name="connsiteY16" fmla="*/ 1504950 h 2933700"/>
                <a:gd name="connsiteX17" fmla="*/ 819150 w 2603500"/>
                <a:gd name="connsiteY17" fmla="*/ 304800 h 2933700"/>
                <a:gd name="connsiteX18" fmla="*/ 1136650 w 2603500"/>
                <a:gd name="connsiteY18" fmla="*/ 0 h 2933700"/>
                <a:gd name="connsiteX0" fmla="*/ 1136650 w 2603500"/>
                <a:gd name="connsiteY0" fmla="*/ 0 h 2933700"/>
                <a:gd name="connsiteX1" fmla="*/ 2349500 w 2603500"/>
                <a:gd name="connsiteY1" fmla="*/ 1181100 h 2933700"/>
                <a:gd name="connsiteX2" fmla="*/ 2603500 w 2603500"/>
                <a:gd name="connsiteY2" fmla="*/ 1339850 h 2933700"/>
                <a:gd name="connsiteX3" fmla="*/ 1568450 w 2603500"/>
                <a:gd name="connsiteY3" fmla="*/ 2933700 h 2933700"/>
                <a:gd name="connsiteX4" fmla="*/ 1397000 w 2603500"/>
                <a:gd name="connsiteY4" fmla="*/ 2882900 h 2933700"/>
                <a:gd name="connsiteX5" fmla="*/ 1174750 w 2603500"/>
                <a:gd name="connsiteY5" fmla="*/ 2825750 h 2933700"/>
                <a:gd name="connsiteX6" fmla="*/ 1035050 w 2603500"/>
                <a:gd name="connsiteY6" fmla="*/ 2800350 h 2933700"/>
                <a:gd name="connsiteX7" fmla="*/ 914400 w 2603500"/>
                <a:gd name="connsiteY7" fmla="*/ 2781300 h 2933700"/>
                <a:gd name="connsiteX8" fmla="*/ 781050 w 2603500"/>
                <a:gd name="connsiteY8" fmla="*/ 2762250 h 2933700"/>
                <a:gd name="connsiteX9" fmla="*/ 666750 w 2603500"/>
                <a:gd name="connsiteY9" fmla="*/ 2749550 h 2933700"/>
                <a:gd name="connsiteX10" fmla="*/ 527050 w 2603500"/>
                <a:gd name="connsiteY10" fmla="*/ 2743200 h 2933700"/>
                <a:gd name="connsiteX11" fmla="*/ 361950 w 2603500"/>
                <a:gd name="connsiteY11" fmla="*/ 2746375 h 2933700"/>
                <a:gd name="connsiteX12" fmla="*/ 203200 w 2603500"/>
                <a:gd name="connsiteY12" fmla="*/ 2736850 h 2933700"/>
                <a:gd name="connsiteX13" fmla="*/ 76200 w 2603500"/>
                <a:gd name="connsiteY13" fmla="*/ 2749550 h 2933700"/>
                <a:gd name="connsiteX14" fmla="*/ 0 w 2603500"/>
                <a:gd name="connsiteY14" fmla="*/ 2752725 h 2933700"/>
                <a:gd name="connsiteX15" fmla="*/ 12700 w 2603500"/>
                <a:gd name="connsiteY15" fmla="*/ 1520825 h 2933700"/>
                <a:gd name="connsiteX16" fmla="*/ 825500 w 2603500"/>
                <a:gd name="connsiteY16" fmla="*/ 1504950 h 2933700"/>
                <a:gd name="connsiteX17" fmla="*/ 819150 w 2603500"/>
                <a:gd name="connsiteY17" fmla="*/ 304800 h 2933700"/>
                <a:gd name="connsiteX18" fmla="*/ 1136650 w 2603500"/>
                <a:gd name="connsiteY18" fmla="*/ 0 h 2933700"/>
                <a:gd name="connsiteX0" fmla="*/ 1136650 w 2603500"/>
                <a:gd name="connsiteY0" fmla="*/ 0 h 2933700"/>
                <a:gd name="connsiteX1" fmla="*/ 2349500 w 2603500"/>
                <a:gd name="connsiteY1" fmla="*/ 1181100 h 2933700"/>
                <a:gd name="connsiteX2" fmla="*/ 2603500 w 2603500"/>
                <a:gd name="connsiteY2" fmla="*/ 1339850 h 2933700"/>
                <a:gd name="connsiteX3" fmla="*/ 1568450 w 2603500"/>
                <a:gd name="connsiteY3" fmla="*/ 2933700 h 2933700"/>
                <a:gd name="connsiteX4" fmla="*/ 1397000 w 2603500"/>
                <a:gd name="connsiteY4" fmla="*/ 2882900 h 2933700"/>
                <a:gd name="connsiteX5" fmla="*/ 1174750 w 2603500"/>
                <a:gd name="connsiteY5" fmla="*/ 2825750 h 2933700"/>
                <a:gd name="connsiteX6" fmla="*/ 1035050 w 2603500"/>
                <a:gd name="connsiteY6" fmla="*/ 2800350 h 2933700"/>
                <a:gd name="connsiteX7" fmla="*/ 914400 w 2603500"/>
                <a:gd name="connsiteY7" fmla="*/ 2781300 h 2933700"/>
                <a:gd name="connsiteX8" fmla="*/ 781050 w 2603500"/>
                <a:gd name="connsiteY8" fmla="*/ 2762250 h 2933700"/>
                <a:gd name="connsiteX9" fmla="*/ 666750 w 2603500"/>
                <a:gd name="connsiteY9" fmla="*/ 2749550 h 2933700"/>
                <a:gd name="connsiteX10" fmla="*/ 527050 w 2603500"/>
                <a:gd name="connsiteY10" fmla="*/ 2743200 h 2933700"/>
                <a:gd name="connsiteX11" fmla="*/ 361950 w 2603500"/>
                <a:gd name="connsiteY11" fmla="*/ 2746375 h 2933700"/>
                <a:gd name="connsiteX12" fmla="*/ 203200 w 2603500"/>
                <a:gd name="connsiteY12" fmla="*/ 2746375 h 2933700"/>
                <a:gd name="connsiteX13" fmla="*/ 76200 w 2603500"/>
                <a:gd name="connsiteY13" fmla="*/ 2749550 h 2933700"/>
                <a:gd name="connsiteX14" fmla="*/ 0 w 2603500"/>
                <a:gd name="connsiteY14" fmla="*/ 2752725 h 2933700"/>
                <a:gd name="connsiteX15" fmla="*/ 12700 w 2603500"/>
                <a:gd name="connsiteY15" fmla="*/ 1520825 h 2933700"/>
                <a:gd name="connsiteX16" fmla="*/ 825500 w 2603500"/>
                <a:gd name="connsiteY16" fmla="*/ 1504950 h 2933700"/>
                <a:gd name="connsiteX17" fmla="*/ 819150 w 2603500"/>
                <a:gd name="connsiteY17" fmla="*/ 304800 h 2933700"/>
                <a:gd name="connsiteX18" fmla="*/ 1136650 w 2603500"/>
                <a:gd name="connsiteY18" fmla="*/ 0 h 2933700"/>
                <a:gd name="connsiteX0" fmla="*/ 1123950 w 2590800"/>
                <a:gd name="connsiteY0" fmla="*/ 0 h 2933700"/>
                <a:gd name="connsiteX1" fmla="*/ 2336800 w 2590800"/>
                <a:gd name="connsiteY1" fmla="*/ 1181100 h 2933700"/>
                <a:gd name="connsiteX2" fmla="*/ 2590800 w 2590800"/>
                <a:gd name="connsiteY2" fmla="*/ 1339850 h 2933700"/>
                <a:gd name="connsiteX3" fmla="*/ 1555750 w 2590800"/>
                <a:gd name="connsiteY3" fmla="*/ 2933700 h 2933700"/>
                <a:gd name="connsiteX4" fmla="*/ 1384300 w 2590800"/>
                <a:gd name="connsiteY4" fmla="*/ 2882900 h 2933700"/>
                <a:gd name="connsiteX5" fmla="*/ 1162050 w 2590800"/>
                <a:gd name="connsiteY5" fmla="*/ 2825750 h 2933700"/>
                <a:gd name="connsiteX6" fmla="*/ 1022350 w 2590800"/>
                <a:gd name="connsiteY6" fmla="*/ 2800350 h 2933700"/>
                <a:gd name="connsiteX7" fmla="*/ 901700 w 2590800"/>
                <a:gd name="connsiteY7" fmla="*/ 2781300 h 2933700"/>
                <a:gd name="connsiteX8" fmla="*/ 768350 w 2590800"/>
                <a:gd name="connsiteY8" fmla="*/ 2762250 h 2933700"/>
                <a:gd name="connsiteX9" fmla="*/ 654050 w 2590800"/>
                <a:gd name="connsiteY9" fmla="*/ 2749550 h 2933700"/>
                <a:gd name="connsiteX10" fmla="*/ 514350 w 2590800"/>
                <a:gd name="connsiteY10" fmla="*/ 2743200 h 2933700"/>
                <a:gd name="connsiteX11" fmla="*/ 349250 w 2590800"/>
                <a:gd name="connsiteY11" fmla="*/ 2746375 h 2933700"/>
                <a:gd name="connsiteX12" fmla="*/ 190500 w 2590800"/>
                <a:gd name="connsiteY12" fmla="*/ 2746375 h 2933700"/>
                <a:gd name="connsiteX13" fmla="*/ 63500 w 2590800"/>
                <a:gd name="connsiteY13" fmla="*/ 2749550 h 2933700"/>
                <a:gd name="connsiteX14" fmla="*/ 0 w 2590800"/>
                <a:gd name="connsiteY14" fmla="*/ 1520825 h 2933700"/>
                <a:gd name="connsiteX15" fmla="*/ 812800 w 2590800"/>
                <a:gd name="connsiteY15" fmla="*/ 1504950 h 2933700"/>
                <a:gd name="connsiteX16" fmla="*/ 806450 w 2590800"/>
                <a:gd name="connsiteY16" fmla="*/ 304800 h 2933700"/>
                <a:gd name="connsiteX17" fmla="*/ 1123950 w 2590800"/>
                <a:gd name="connsiteY17" fmla="*/ 0 h 2933700"/>
                <a:gd name="connsiteX0" fmla="*/ 1060450 w 2527300"/>
                <a:gd name="connsiteY0" fmla="*/ 0 h 2933700"/>
                <a:gd name="connsiteX1" fmla="*/ 2273300 w 2527300"/>
                <a:gd name="connsiteY1" fmla="*/ 1181100 h 2933700"/>
                <a:gd name="connsiteX2" fmla="*/ 2527300 w 2527300"/>
                <a:gd name="connsiteY2" fmla="*/ 1339850 h 2933700"/>
                <a:gd name="connsiteX3" fmla="*/ 1492250 w 2527300"/>
                <a:gd name="connsiteY3" fmla="*/ 2933700 h 2933700"/>
                <a:gd name="connsiteX4" fmla="*/ 1320800 w 2527300"/>
                <a:gd name="connsiteY4" fmla="*/ 2882900 h 2933700"/>
                <a:gd name="connsiteX5" fmla="*/ 1098550 w 2527300"/>
                <a:gd name="connsiteY5" fmla="*/ 2825750 h 2933700"/>
                <a:gd name="connsiteX6" fmla="*/ 958850 w 2527300"/>
                <a:gd name="connsiteY6" fmla="*/ 2800350 h 2933700"/>
                <a:gd name="connsiteX7" fmla="*/ 838200 w 2527300"/>
                <a:gd name="connsiteY7" fmla="*/ 2781300 h 2933700"/>
                <a:gd name="connsiteX8" fmla="*/ 704850 w 2527300"/>
                <a:gd name="connsiteY8" fmla="*/ 2762250 h 2933700"/>
                <a:gd name="connsiteX9" fmla="*/ 590550 w 2527300"/>
                <a:gd name="connsiteY9" fmla="*/ 2749550 h 2933700"/>
                <a:gd name="connsiteX10" fmla="*/ 450850 w 2527300"/>
                <a:gd name="connsiteY10" fmla="*/ 2743200 h 2933700"/>
                <a:gd name="connsiteX11" fmla="*/ 285750 w 2527300"/>
                <a:gd name="connsiteY11" fmla="*/ 2746375 h 2933700"/>
                <a:gd name="connsiteX12" fmla="*/ 127000 w 2527300"/>
                <a:gd name="connsiteY12" fmla="*/ 2746375 h 2933700"/>
                <a:gd name="connsiteX13" fmla="*/ 0 w 2527300"/>
                <a:gd name="connsiteY13" fmla="*/ 2749550 h 2933700"/>
                <a:gd name="connsiteX14" fmla="*/ 0 w 2527300"/>
                <a:gd name="connsiteY14" fmla="*/ 1520825 h 2933700"/>
                <a:gd name="connsiteX15" fmla="*/ 749300 w 2527300"/>
                <a:gd name="connsiteY15" fmla="*/ 1504950 h 2933700"/>
                <a:gd name="connsiteX16" fmla="*/ 742950 w 2527300"/>
                <a:gd name="connsiteY16" fmla="*/ 304800 h 2933700"/>
                <a:gd name="connsiteX17" fmla="*/ 1060450 w 2527300"/>
                <a:gd name="connsiteY17" fmla="*/ 0 h 2933700"/>
                <a:gd name="connsiteX0" fmla="*/ 1060450 w 2527300"/>
                <a:gd name="connsiteY0" fmla="*/ 0 h 2933700"/>
                <a:gd name="connsiteX1" fmla="*/ 2273300 w 2527300"/>
                <a:gd name="connsiteY1" fmla="*/ 1181100 h 2933700"/>
                <a:gd name="connsiteX2" fmla="*/ 2527300 w 2527300"/>
                <a:gd name="connsiteY2" fmla="*/ 1339850 h 2933700"/>
                <a:gd name="connsiteX3" fmla="*/ 1492250 w 2527300"/>
                <a:gd name="connsiteY3" fmla="*/ 2933700 h 2933700"/>
                <a:gd name="connsiteX4" fmla="*/ 1320800 w 2527300"/>
                <a:gd name="connsiteY4" fmla="*/ 2882900 h 2933700"/>
                <a:gd name="connsiteX5" fmla="*/ 1098550 w 2527300"/>
                <a:gd name="connsiteY5" fmla="*/ 2825750 h 2933700"/>
                <a:gd name="connsiteX6" fmla="*/ 958850 w 2527300"/>
                <a:gd name="connsiteY6" fmla="*/ 2800350 h 2933700"/>
                <a:gd name="connsiteX7" fmla="*/ 838200 w 2527300"/>
                <a:gd name="connsiteY7" fmla="*/ 2781300 h 2933700"/>
                <a:gd name="connsiteX8" fmla="*/ 704850 w 2527300"/>
                <a:gd name="connsiteY8" fmla="*/ 2762250 h 2933700"/>
                <a:gd name="connsiteX9" fmla="*/ 590550 w 2527300"/>
                <a:gd name="connsiteY9" fmla="*/ 2749550 h 2933700"/>
                <a:gd name="connsiteX10" fmla="*/ 450850 w 2527300"/>
                <a:gd name="connsiteY10" fmla="*/ 2743200 h 2933700"/>
                <a:gd name="connsiteX11" fmla="*/ 285750 w 2527300"/>
                <a:gd name="connsiteY11" fmla="*/ 2746375 h 2933700"/>
                <a:gd name="connsiteX12" fmla="*/ 127000 w 2527300"/>
                <a:gd name="connsiteY12" fmla="*/ 2746375 h 2933700"/>
                <a:gd name="connsiteX13" fmla="*/ 0 w 2527300"/>
                <a:gd name="connsiteY13" fmla="*/ 2749550 h 2933700"/>
                <a:gd name="connsiteX14" fmla="*/ 0 w 2527300"/>
                <a:gd name="connsiteY14" fmla="*/ 1520825 h 2933700"/>
                <a:gd name="connsiteX15" fmla="*/ 749300 w 2527300"/>
                <a:gd name="connsiteY15" fmla="*/ 1517650 h 2933700"/>
                <a:gd name="connsiteX16" fmla="*/ 742950 w 2527300"/>
                <a:gd name="connsiteY16" fmla="*/ 304800 h 2933700"/>
                <a:gd name="connsiteX17" fmla="*/ 1060450 w 2527300"/>
                <a:gd name="connsiteY17" fmla="*/ 0 h 2933700"/>
                <a:gd name="connsiteX0" fmla="*/ 1060450 w 2527300"/>
                <a:gd name="connsiteY0" fmla="*/ 0 h 2933700"/>
                <a:gd name="connsiteX1" fmla="*/ 2273300 w 2527300"/>
                <a:gd name="connsiteY1" fmla="*/ 1181100 h 2933700"/>
                <a:gd name="connsiteX2" fmla="*/ 2527300 w 2527300"/>
                <a:gd name="connsiteY2" fmla="*/ 1339850 h 2933700"/>
                <a:gd name="connsiteX3" fmla="*/ 1492250 w 2527300"/>
                <a:gd name="connsiteY3" fmla="*/ 2933700 h 2933700"/>
                <a:gd name="connsiteX4" fmla="*/ 1320800 w 2527300"/>
                <a:gd name="connsiteY4" fmla="*/ 2882900 h 2933700"/>
                <a:gd name="connsiteX5" fmla="*/ 1098550 w 2527300"/>
                <a:gd name="connsiteY5" fmla="*/ 2825750 h 2933700"/>
                <a:gd name="connsiteX6" fmla="*/ 958850 w 2527300"/>
                <a:gd name="connsiteY6" fmla="*/ 2800350 h 2933700"/>
                <a:gd name="connsiteX7" fmla="*/ 838200 w 2527300"/>
                <a:gd name="connsiteY7" fmla="*/ 2781300 h 2933700"/>
                <a:gd name="connsiteX8" fmla="*/ 704850 w 2527300"/>
                <a:gd name="connsiteY8" fmla="*/ 2762250 h 2933700"/>
                <a:gd name="connsiteX9" fmla="*/ 590550 w 2527300"/>
                <a:gd name="connsiteY9" fmla="*/ 2749550 h 2933700"/>
                <a:gd name="connsiteX10" fmla="*/ 450850 w 2527300"/>
                <a:gd name="connsiteY10" fmla="*/ 2743200 h 2933700"/>
                <a:gd name="connsiteX11" fmla="*/ 285750 w 2527300"/>
                <a:gd name="connsiteY11" fmla="*/ 2746375 h 2933700"/>
                <a:gd name="connsiteX12" fmla="*/ 127000 w 2527300"/>
                <a:gd name="connsiteY12" fmla="*/ 2746375 h 2933700"/>
                <a:gd name="connsiteX13" fmla="*/ 0 w 2527300"/>
                <a:gd name="connsiteY13" fmla="*/ 2749550 h 2933700"/>
                <a:gd name="connsiteX14" fmla="*/ 0 w 2527300"/>
                <a:gd name="connsiteY14" fmla="*/ 1520825 h 2933700"/>
                <a:gd name="connsiteX15" fmla="*/ 749300 w 2527300"/>
                <a:gd name="connsiteY15" fmla="*/ 1517650 h 2933700"/>
                <a:gd name="connsiteX16" fmla="*/ 720725 w 2527300"/>
                <a:gd name="connsiteY16" fmla="*/ 333375 h 2933700"/>
                <a:gd name="connsiteX17" fmla="*/ 1060450 w 2527300"/>
                <a:gd name="connsiteY17" fmla="*/ 0 h 2933700"/>
                <a:gd name="connsiteX0" fmla="*/ 1060450 w 2527300"/>
                <a:gd name="connsiteY0" fmla="*/ 0 h 2933700"/>
                <a:gd name="connsiteX1" fmla="*/ 2273300 w 2527300"/>
                <a:gd name="connsiteY1" fmla="*/ 1181100 h 2933700"/>
                <a:gd name="connsiteX2" fmla="*/ 2527300 w 2527300"/>
                <a:gd name="connsiteY2" fmla="*/ 1339850 h 2933700"/>
                <a:gd name="connsiteX3" fmla="*/ 1492250 w 2527300"/>
                <a:gd name="connsiteY3" fmla="*/ 2933700 h 2933700"/>
                <a:gd name="connsiteX4" fmla="*/ 1320800 w 2527300"/>
                <a:gd name="connsiteY4" fmla="*/ 2882900 h 2933700"/>
                <a:gd name="connsiteX5" fmla="*/ 1098550 w 2527300"/>
                <a:gd name="connsiteY5" fmla="*/ 2825750 h 2933700"/>
                <a:gd name="connsiteX6" fmla="*/ 958850 w 2527300"/>
                <a:gd name="connsiteY6" fmla="*/ 2800350 h 2933700"/>
                <a:gd name="connsiteX7" fmla="*/ 838200 w 2527300"/>
                <a:gd name="connsiteY7" fmla="*/ 2781300 h 2933700"/>
                <a:gd name="connsiteX8" fmla="*/ 704850 w 2527300"/>
                <a:gd name="connsiteY8" fmla="*/ 2762250 h 2933700"/>
                <a:gd name="connsiteX9" fmla="*/ 590550 w 2527300"/>
                <a:gd name="connsiteY9" fmla="*/ 2749550 h 2933700"/>
                <a:gd name="connsiteX10" fmla="*/ 450850 w 2527300"/>
                <a:gd name="connsiteY10" fmla="*/ 2743200 h 2933700"/>
                <a:gd name="connsiteX11" fmla="*/ 285750 w 2527300"/>
                <a:gd name="connsiteY11" fmla="*/ 2746375 h 2933700"/>
                <a:gd name="connsiteX12" fmla="*/ 127000 w 2527300"/>
                <a:gd name="connsiteY12" fmla="*/ 2746375 h 2933700"/>
                <a:gd name="connsiteX13" fmla="*/ 0 w 2527300"/>
                <a:gd name="connsiteY13" fmla="*/ 2749550 h 2933700"/>
                <a:gd name="connsiteX14" fmla="*/ 0 w 2527300"/>
                <a:gd name="connsiteY14" fmla="*/ 1520825 h 2933700"/>
                <a:gd name="connsiteX15" fmla="*/ 714375 w 2527300"/>
                <a:gd name="connsiteY15" fmla="*/ 1517650 h 2933700"/>
                <a:gd name="connsiteX16" fmla="*/ 720725 w 2527300"/>
                <a:gd name="connsiteY16" fmla="*/ 333375 h 2933700"/>
                <a:gd name="connsiteX17" fmla="*/ 1060450 w 2527300"/>
                <a:gd name="connsiteY17" fmla="*/ 0 h 2933700"/>
                <a:gd name="connsiteX0" fmla="*/ 1060450 w 2527300"/>
                <a:gd name="connsiteY0" fmla="*/ 0 h 2933700"/>
                <a:gd name="connsiteX1" fmla="*/ 2273300 w 2527300"/>
                <a:gd name="connsiteY1" fmla="*/ 1181100 h 2933700"/>
                <a:gd name="connsiteX2" fmla="*/ 2527300 w 2527300"/>
                <a:gd name="connsiteY2" fmla="*/ 1339850 h 2933700"/>
                <a:gd name="connsiteX3" fmla="*/ 1492250 w 2527300"/>
                <a:gd name="connsiteY3" fmla="*/ 2933700 h 2933700"/>
                <a:gd name="connsiteX4" fmla="*/ 1320800 w 2527300"/>
                <a:gd name="connsiteY4" fmla="*/ 2882900 h 2933700"/>
                <a:gd name="connsiteX5" fmla="*/ 1098550 w 2527300"/>
                <a:gd name="connsiteY5" fmla="*/ 2825750 h 2933700"/>
                <a:gd name="connsiteX6" fmla="*/ 958850 w 2527300"/>
                <a:gd name="connsiteY6" fmla="*/ 2800350 h 2933700"/>
                <a:gd name="connsiteX7" fmla="*/ 838200 w 2527300"/>
                <a:gd name="connsiteY7" fmla="*/ 2781300 h 2933700"/>
                <a:gd name="connsiteX8" fmla="*/ 704850 w 2527300"/>
                <a:gd name="connsiteY8" fmla="*/ 2762250 h 2933700"/>
                <a:gd name="connsiteX9" fmla="*/ 590550 w 2527300"/>
                <a:gd name="connsiteY9" fmla="*/ 2749550 h 2933700"/>
                <a:gd name="connsiteX10" fmla="*/ 450850 w 2527300"/>
                <a:gd name="connsiteY10" fmla="*/ 2743200 h 2933700"/>
                <a:gd name="connsiteX11" fmla="*/ 285750 w 2527300"/>
                <a:gd name="connsiteY11" fmla="*/ 2746375 h 2933700"/>
                <a:gd name="connsiteX12" fmla="*/ 127000 w 2527300"/>
                <a:gd name="connsiteY12" fmla="*/ 2746375 h 2933700"/>
                <a:gd name="connsiteX13" fmla="*/ 0 w 2527300"/>
                <a:gd name="connsiteY13" fmla="*/ 2749550 h 2933700"/>
                <a:gd name="connsiteX14" fmla="*/ 0 w 2527300"/>
                <a:gd name="connsiteY14" fmla="*/ 1520825 h 2933700"/>
                <a:gd name="connsiteX15" fmla="*/ 714375 w 2527300"/>
                <a:gd name="connsiteY15" fmla="*/ 1520825 h 2933700"/>
                <a:gd name="connsiteX16" fmla="*/ 720725 w 2527300"/>
                <a:gd name="connsiteY16" fmla="*/ 333375 h 2933700"/>
                <a:gd name="connsiteX17" fmla="*/ 1060450 w 2527300"/>
                <a:gd name="connsiteY17" fmla="*/ 0 h 2933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527300" h="2933700">
                  <a:moveTo>
                    <a:pt x="1060450" y="0"/>
                  </a:moveTo>
                  <a:lnTo>
                    <a:pt x="2273300" y="1181100"/>
                  </a:lnTo>
                  <a:lnTo>
                    <a:pt x="2527300" y="1339850"/>
                  </a:lnTo>
                  <a:lnTo>
                    <a:pt x="1492250" y="2933700"/>
                  </a:lnTo>
                  <a:lnTo>
                    <a:pt x="1320800" y="2882900"/>
                  </a:lnTo>
                  <a:lnTo>
                    <a:pt x="1098550" y="2825750"/>
                  </a:lnTo>
                  <a:lnTo>
                    <a:pt x="958850" y="2800350"/>
                  </a:lnTo>
                  <a:lnTo>
                    <a:pt x="838200" y="2781300"/>
                  </a:lnTo>
                  <a:lnTo>
                    <a:pt x="704850" y="2762250"/>
                  </a:lnTo>
                  <a:lnTo>
                    <a:pt x="590550" y="2749550"/>
                  </a:lnTo>
                  <a:lnTo>
                    <a:pt x="450850" y="2743200"/>
                  </a:lnTo>
                  <a:lnTo>
                    <a:pt x="285750" y="2746375"/>
                  </a:lnTo>
                  <a:lnTo>
                    <a:pt x="127000" y="2746375"/>
                  </a:lnTo>
                  <a:lnTo>
                    <a:pt x="0" y="2749550"/>
                  </a:lnTo>
                  <a:lnTo>
                    <a:pt x="0" y="1520825"/>
                  </a:lnTo>
                  <a:lnTo>
                    <a:pt x="714375" y="1520825"/>
                  </a:lnTo>
                  <a:cubicBezTo>
                    <a:pt x="712258" y="1120775"/>
                    <a:pt x="722842" y="733425"/>
                    <a:pt x="720725" y="333375"/>
                  </a:cubicBezTo>
                  <a:lnTo>
                    <a:pt x="1060450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  <a:alpha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688464" y="5053786"/>
              <a:ext cx="90795" cy="670868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688181" y="3680327"/>
              <a:ext cx="76035" cy="29822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 rot="13456667" flipV="1">
              <a:off x="5446642" y="2246660"/>
              <a:ext cx="522000" cy="46620"/>
            </a:xfrm>
            <a:prstGeom prst="rect">
              <a:avLst/>
            </a:prstGeom>
            <a:solidFill>
              <a:srgbClr val="FFFFFF"/>
            </a:solidFill>
            <a:ln w="31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 rot="18900000">
              <a:off x="5325052" y="1908476"/>
              <a:ext cx="145811" cy="240665"/>
            </a:xfrm>
            <a:prstGeom prst="rect">
              <a:avLst/>
            </a:prstGeom>
            <a:solidFill>
              <a:srgbClr val="FFFFFF"/>
            </a:solidFill>
            <a:ln w="31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 rot="18900000" flipV="1">
              <a:off x="6634076" y="2921008"/>
              <a:ext cx="50750" cy="579637"/>
            </a:xfrm>
            <a:prstGeom prst="rect">
              <a:avLst/>
            </a:prstGeom>
            <a:solidFill>
              <a:srgbClr val="FFFFFF"/>
            </a:solidFill>
            <a:ln w="31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 rot="18900000" flipV="1">
              <a:off x="6255760" y="2818714"/>
              <a:ext cx="145811" cy="252000"/>
            </a:xfrm>
            <a:prstGeom prst="rect">
              <a:avLst/>
            </a:prstGeom>
            <a:solidFill>
              <a:srgbClr val="FFFFFF"/>
            </a:solidFill>
            <a:ln w="31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 rot="13456667" flipV="1">
              <a:off x="5824558" y="2611262"/>
              <a:ext cx="522000" cy="46620"/>
            </a:xfrm>
            <a:prstGeom prst="rect">
              <a:avLst/>
            </a:prstGeom>
            <a:solidFill>
              <a:srgbClr val="FFFFFF"/>
            </a:solidFill>
            <a:ln w="31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3886824" y="3184525"/>
              <a:ext cx="266925" cy="488950"/>
            </a:xfrm>
            <a:custGeom>
              <a:avLst/>
              <a:gdLst>
                <a:gd name="connsiteX0" fmla="*/ 0 w 247650"/>
                <a:gd name="connsiteY0" fmla="*/ 0 h 485775"/>
                <a:gd name="connsiteX1" fmla="*/ 247650 w 247650"/>
                <a:gd name="connsiteY1" fmla="*/ 244475 h 485775"/>
                <a:gd name="connsiteX2" fmla="*/ 15875 w 247650"/>
                <a:gd name="connsiteY2" fmla="*/ 485775 h 485775"/>
                <a:gd name="connsiteX3" fmla="*/ 0 w 247650"/>
                <a:gd name="connsiteY3" fmla="*/ 0 h 485775"/>
                <a:gd name="connsiteX0" fmla="*/ 19148 w 266798"/>
                <a:gd name="connsiteY0" fmla="*/ 0 h 485775"/>
                <a:gd name="connsiteX1" fmla="*/ 266798 w 266798"/>
                <a:gd name="connsiteY1" fmla="*/ 244475 h 485775"/>
                <a:gd name="connsiteX2" fmla="*/ 98 w 266798"/>
                <a:gd name="connsiteY2" fmla="*/ 485775 h 485775"/>
                <a:gd name="connsiteX3" fmla="*/ 19148 w 266798"/>
                <a:gd name="connsiteY3" fmla="*/ 0 h 485775"/>
                <a:gd name="connsiteX0" fmla="*/ 225 w 266925"/>
                <a:gd name="connsiteY0" fmla="*/ 0 h 488950"/>
                <a:gd name="connsiteX1" fmla="*/ 266925 w 266925"/>
                <a:gd name="connsiteY1" fmla="*/ 247650 h 488950"/>
                <a:gd name="connsiteX2" fmla="*/ 225 w 266925"/>
                <a:gd name="connsiteY2" fmla="*/ 488950 h 488950"/>
                <a:gd name="connsiteX3" fmla="*/ 225 w 266925"/>
                <a:gd name="connsiteY3" fmla="*/ 0 h 48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925" h="488950">
                  <a:moveTo>
                    <a:pt x="225" y="0"/>
                  </a:moveTo>
                  <a:lnTo>
                    <a:pt x="266925" y="247650"/>
                  </a:lnTo>
                  <a:lnTo>
                    <a:pt x="225" y="488950"/>
                  </a:lnTo>
                  <a:cubicBezTo>
                    <a:pt x="-1892" y="334433"/>
                    <a:pt x="11867" y="176742"/>
                    <a:pt x="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/>
            <p:cNvSpPr/>
            <p:nvPr/>
          </p:nvSpPr>
          <p:spPr>
            <a:xfrm rot="18900000">
              <a:off x="4444369" y="2812292"/>
              <a:ext cx="144043" cy="228270"/>
            </a:xfrm>
            <a:prstGeom prst="rect">
              <a:avLst/>
            </a:prstGeom>
            <a:solidFill>
              <a:schemeClr val="tx1"/>
            </a:solidFill>
            <a:ln w="31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/>
            <p:cNvSpPr/>
            <p:nvPr/>
          </p:nvSpPr>
          <p:spPr>
            <a:xfrm rot="18900000">
              <a:off x="5350879" y="3730211"/>
              <a:ext cx="144043" cy="228270"/>
            </a:xfrm>
            <a:prstGeom prst="rect">
              <a:avLst/>
            </a:prstGeom>
            <a:solidFill>
              <a:schemeClr val="tx1"/>
            </a:solidFill>
            <a:ln w="31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/>
            <p:cNvSpPr/>
            <p:nvPr/>
          </p:nvSpPr>
          <p:spPr>
            <a:xfrm rot="18900000">
              <a:off x="4411007" y="4669196"/>
              <a:ext cx="144043" cy="228270"/>
            </a:xfrm>
            <a:prstGeom prst="rect">
              <a:avLst/>
            </a:prstGeom>
            <a:solidFill>
              <a:schemeClr val="tx1"/>
            </a:solidFill>
            <a:ln w="31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/>
            <p:cNvSpPr/>
            <p:nvPr/>
          </p:nvSpPr>
          <p:spPr>
            <a:xfrm rot="16200000" flipV="1">
              <a:off x="2548354" y="4845355"/>
              <a:ext cx="356990" cy="59871"/>
            </a:xfrm>
            <a:prstGeom prst="rect">
              <a:avLst/>
            </a:prstGeom>
            <a:solidFill>
              <a:srgbClr val="FFFFFF"/>
            </a:solidFill>
            <a:ln w="31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/>
            <p:cNvSpPr/>
            <p:nvPr/>
          </p:nvSpPr>
          <p:spPr>
            <a:xfrm rot="16200000" flipV="1">
              <a:off x="2548354" y="4484097"/>
              <a:ext cx="356990" cy="59871"/>
            </a:xfrm>
            <a:prstGeom prst="rect">
              <a:avLst/>
            </a:prstGeom>
            <a:solidFill>
              <a:schemeClr val="tx1"/>
            </a:solidFill>
            <a:ln w="31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/>
            <p:cNvSpPr/>
            <p:nvPr/>
          </p:nvSpPr>
          <p:spPr>
            <a:xfrm rot="16200000" flipV="1">
              <a:off x="2548353" y="4127106"/>
              <a:ext cx="356990" cy="59871"/>
            </a:xfrm>
            <a:prstGeom prst="rect">
              <a:avLst/>
            </a:prstGeom>
            <a:solidFill>
              <a:srgbClr val="FFFFFF"/>
            </a:solidFill>
            <a:ln w="31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 rot="18900000">
              <a:off x="3875976" y="2182947"/>
              <a:ext cx="144043" cy="228270"/>
            </a:xfrm>
            <a:prstGeom prst="rect">
              <a:avLst/>
            </a:prstGeom>
            <a:solidFill>
              <a:schemeClr val="tx1"/>
            </a:solidFill>
            <a:ln w="31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6125" y="2578894"/>
              <a:ext cx="269610" cy="188727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1270758" y="2689930"/>
              <a:ext cx="1230973" cy="3322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dirty="0" smtClean="0">
                  <a:solidFill>
                    <a:srgbClr val="FF0000"/>
                  </a:solidFill>
                </a:rPr>
                <a:t>New segment</a:t>
              </a:r>
              <a:endParaRPr lang="en-US" sz="800" dirty="0">
                <a:solidFill>
                  <a:srgbClr val="FF0000"/>
                </a:solidFill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15375" y="2578894"/>
              <a:ext cx="269610" cy="188727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4150" y="2578894"/>
              <a:ext cx="269610" cy="188727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41279" y="2576260"/>
              <a:ext cx="269610" cy="18872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13510" y="2591461"/>
              <a:ext cx="134521" cy="11999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81810" y="2591461"/>
              <a:ext cx="134521" cy="11999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34235" y="2588286"/>
              <a:ext cx="134521" cy="119990"/>
            </a:xfrm>
            <a:prstGeom prst="rect">
              <a:avLst/>
            </a:prstGeom>
          </p:spPr>
        </p:pic>
      </p:grpSp>
      <p:sp>
        <p:nvSpPr>
          <p:cNvPr id="53" name="TextBox 52"/>
          <p:cNvSpPr txBox="1"/>
          <p:nvPr/>
        </p:nvSpPr>
        <p:spPr>
          <a:xfrm>
            <a:off x="51279" y="2630888"/>
            <a:ext cx="290181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en-US" sz="1400" dirty="0" smtClean="0"/>
              <a:t>A new </a:t>
            </a:r>
            <a:r>
              <a:rPr lang="en-US" sz="1400" b="1" dirty="0" smtClean="0"/>
              <a:t>thin vacuum chamber</a:t>
            </a:r>
            <a:r>
              <a:rPr lang="en-US" sz="1400" dirty="0" smtClean="0"/>
              <a:t> </a:t>
            </a:r>
          </a:p>
          <a:p>
            <a:pPr marL="285750" indent="-285750">
              <a:buFont typeface="Wingdings" charset="2"/>
              <a:buChar char="²"/>
            </a:pPr>
            <a:r>
              <a:rPr lang="en-US" sz="1400" dirty="0" smtClean="0"/>
              <a:t>A straight vacuum pipe to the inside of the existing dump cavity</a:t>
            </a:r>
            <a:endParaRPr lang="en-US" sz="1400" dirty="0"/>
          </a:p>
          <a:p>
            <a:pPr marL="285750" indent="-285750">
              <a:buFont typeface="Wingdings" charset="2"/>
              <a:buChar char="²"/>
            </a:pPr>
            <a:r>
              <a:rPr lang="en-US" sz="1400" b="1" dirty="0" smtClean="0"/>
              <a:t>Additional shielding </a:t>
            </a:r>
            <a:r>
              <a:rPr lang="en-US" sz="1400" dirty="0" smtClean="0"/>
              <a:t>for copying with neutron production</a:t>
            </a:r>
          </a:p>
          <a:p>
            <a:pPr marL="285750" indent="-285750">
              <a:buFont typeface="Wingdings" charset="2"/>
              <a:buChar char="²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Use 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DR pumps hall 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for shielding and experiment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167" y="667827"/>
            <a:ext cx="2508738" cy="193665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LINAC beam dump</a:t>
            </a:r>
            <a:endParaRPr lang="en-US" dirty="0"/>
          </a:p>
        </p:txBody>
      </p:sp>
      <p:sp>
        <p:nvSpPr>
          <p:cNvPr id="4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CFA8-4BAC-ED4B-B1A1-3C94AC2947CA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36" name="Picture 35" descr="IMG_20141031_174741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170" y="4963902"/>
            <a:ext cx="9177593" cy="1736463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4775468" y="1654161"/>
            <a:ext cx="107950" cy="216000"/>
          </a:xfrm>
          <a:prstGeom prst="rect">
            <a:avLst/>
          </a:prstGeom>
          <a:solidFill>
            <a:srgbClr val="FFFFFF"/>
          </a:solidFill>
          <a:ln>
            <a:solidFill>
              <a:srgbClr val="A6A6A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4778643" y="1981286"/>
            <a:ext cx="107950" cy="216000"/>
          </a:xfrm>
          <a:prstGeom prst="rect">
            <a:avLst/>
          </a:prstGeom>
          <a:solidFill>
            <a:srgbClr val="FFFFFF"/>
          </a:solidFill>
          <a:ln>
            <a:solidFill>
              <a:srgbClr val="A6A6A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 rot="2703303">
            <a:off x="4909473" y="1504761"/>
            <a:ext cx="107950" cy="108000"/>
          </a:xfrm>
          <a:prstGeom prst="rect">
            <a:avLst/>
          </a:prstGeom>
          <a:solidFill>
            <a:srgbClr val="FFFFFF"/>
          </a:solidFill>
          <a:ln>
            <a:solidFill>
              <a:srgbClr val="A6A6A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4914683" y="1856142"/>
            <a:ext cx="267752" cy="133035"/>
          </a:xfrm>
          <a:custGeom>
            <a:avLst/>
            <a:gdLst>
              <a:gd name="connsiteX0" fmla="*/ 0 w 527050"/>
              <a:gd name="connsiteY0" fmla="*/ 3175 h 234950"/>
              <a:gd name="connsiteX1" fmla="*/ 527050 w 527050"/>
              <a:gd name="connsiteY1" fmla="*/ 0 h 234950"/>
              <a:gd name="connsiteX2" fmla="*/ 523875 w 527050"/>
              <a:gd name="connsiteY2" fmla="*/ 234950 h 234950"/>
              <a:gd name="connsiteX3" fmla="*/ 3175 w 527050"/>
              <a:gd name="connsiteY3" fmla="*/ 234950 h 23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050" h="234950">
                <a:moveTo>
                  <a:pt x="0" y="3175"/>
                </a:moveTo>
                <a:lnTo>
                  <a:pt x="527050" y="0"/>
                </a:lnTo>
                <a:cubicBezTo>
                  <a:pt x="525992" y="78317"/>
                  <a:pt x="524933" y="156633"/>
                  <a:pt x="523875" y="234950"/>
                </a:cubicBezTo>
                <a:lnTo>
                  <a:pt x="3175" y="234950"/>
                </a:lnTo>
              </a:path>
            </a:pathLst>
          </a:custGeom>
          <a:ln w="63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818337" y="4625349"/>
            <a:ext cx="13829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DDD9C3"/>
                </a:solidFill>
              </a:rPr>
              <a:t>DR pumps hall 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814313" y="1884608"/>
            <a:ext cx="51642" cy="864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4580350" y="1884608"/>
            <a:ext cx="51642" cy="864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343300" y="1888115"/>
            <a:ext cx="51642" cy="864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955427" y="2598263"/>
            <a:ext cx="843210" cy="16674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 rot="18914552">
            <a:off x="5648361" y="1126030"/>
            <a:ext cx="538145" cy="16674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4416427" y="2598263"/>
            <a:ext cx="539000" cy="16674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 rot="5400000">
            <a:off x="5549496" y="1949815"/>
            <a:ext cx="487223" cy="20484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 rot="18903347">
            <a:off x="5684686" y="2478893"/>
            <a:ext cx="312939" cy="16674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 rot="2685857">
            <a:off x="5717421" y="1518569"/>
            <a:ext cx="258552" cy="16674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 rot="5400000">
            <a:off x="5635189" y="1374688"/>
            <a:ext cx="258552" cy="16674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 rot="2723094">
            <a:off x="5748546" y="2286246"/>
            <a:ext cx="341917" cy="16674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 rot="18903347">
            <a:off x="5719270" y="1710224"/>
            <a:ext cx="345142" cy="16674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 rot="2685857">
            <a:off x="6036426" y="1105833"/>
            <a:ext cx="268914" cy="16674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4955427" y="2756204"/>
            <a:ext cx="843210" cy="19284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416427" y="2756204"/>
            <a:ext cx="539000" cy="19284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 rot="2723094">
            <a:off x="5740135" y="2141655"/>
            <a:ext cx="493641" cy="16674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 rot="18903347">
            <a:off x="5621017" y="2546119"/>
            <a:ext cx="737644" cy="16674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 rot="5400000">
            <a:off x="5695948" y="1634250"/>
            <a:ext cx="565912" cy="16674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 rot="18914552">
            <a:off x="5805141" y="1289692"/>
            <a:ext cx="357609" cy="16674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 rot="5400000">
            <a:off x="5784110" y="1483020"/>
            <a:ext cx="786320" cy="265031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 rot="18903347">
            <a:off x="5883534" y="1893023"/>
            <a:ext cx="133421" cy="16674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 rot="18903347">
            <a:off x="6106346" y="1899777"/>
            <a:ext cx="161320" cy="197014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 rot="16200000">
            <a:off x="6044959" y="2169427"/>
            <a:ext cx="414293" cy="115361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 rot="18924257">
            <a:off x="6116677" y="2164625"/>
            <a:ext cx="157994" cy="115361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973330" y="2938966"/>
            <a:ext cx="115232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Additional shielding </a:t>
            </a:r>
            <a:endParaRPr lang="en-US" sz="9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 rot="18885038">
            <a:off x="4864474" y="1114755"/>
            <a:ext cx="889409" cy="273739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 rot="16200000">
            <a:off x="4915028" y="1463786"/>
            <a:ext cx="171750" cy="208999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4917905" y="1846368"/>
            <a:ext cx="393869" cy="166746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6" name="Straight Connector 85"/>
          <p:cNvCxnSpPr/>
          <p:nvPr/>
        </p:nvCxnSpPr>
        <p:spPr>
          <a:xfrm flipV="1">
            <a:off x="4142242" y="1926747"/>
            <a:ext cx="1078535" cy="2994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877061" y="1538745"/>
            <a:ext cx="3642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0000FF"/>
                </a:solidFill>
              </a:rPr>
              <a:t>4</a:t>
            </a:r>
            <a:r>
              <a:rPr lang="en-US" sz="900" dirty="0" smtClean="0">
                <a:solidFill>
                  <a:srgbClr val="0000FF"/>
                </a:solidFill>
              </a:rPr>
              <a:t> m</a:t>
            </a:r>
            <a:endParaRPr lang="en-US" sz="900" dirty="0">
              <a:solidFill>
                <a:srgbClr val="0000FF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4237595" y="941421"/>
            <a:ext cx="1980000" cy="1960516"/>
          </a:xfrm>
          <a:prstGeom prst="ellipse">
            <a:avLst/>
          </a:prstGeom>
          <a:noFill/>
          <a:ln>
            <a:solidFill>
              <a:srgbClr val="3F40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595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PADME layout in BTF hall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3CA33-E29A-BA4A-9536-A59504B7E1AB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535" y="727094"/>
            <a:ext cx="6574230" cy="501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4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Dark photon invisible decays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170" y="1600201"/>
            <a:ext cx="8229600" cy="127245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If </a:t>
            </a:r>
            <a:r>
              <a:rPr lang="en-US" sz="2000" dirty="0" smtClean="0">
                <a:latin typeface="Symbol" charset="2"/>
                <a:cs typeface="Symbol" charset="2"/>
              </a:rPr>
              <a:t>c</a:t>
            </a:r>
            <a:r>
              <a:rPr lang="en-US" sz="2000" dirty="0" smtClean="0"/>
              <a:t> state with </a:t>
            </a:r>
            <a:r>
              <a:rPr lang="en-US" sz="2000" dirty="0" smtClean="0">
                <a:solidFill>
                  <a:srgbClr val="FFFF00"/>
                </a:solidFill>
              </a:rPr>
              <a:t>U(1) charge </a:t>
            </a:r>
            <a:r>
              <a:rPr lang="en-US" sz="2000" i="1" dirty="0" err="1" smtClean="0">
                <a:solidFill>
                  <a:srgbClr val="FFFF00"/>
                </a:solidFill>
              </a:rPr>
              <a:t>q</a:t>
            </a:r>
            <a:r>
              <a:rPr lang="en-US" sz="2000" i="1" baseline="-25000" dirty="0" err="1" smtClean="0">
                <a:solidFill>
                  <a:srgbClr val="FFFF00"/>
                </a:solidFill>
              </a:rPr>
              <a:t>U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smtClean="0"/>
              <a:t>and coupling constant </a:t>
            </a:r>
            <a:r>
              <a:rPr lang="en-US" sz="2000" i="1" dirty="0" err="1" smtClean="0">
                <a:solidFill>
                  <a:srgbClr val="FFFF00"/>
                </a:solidFill>
              </a:rPr>
              <a:t>g</a:t>
            </a:r>
            <a:r>
              <a:rPr lang="en-US" sz="2000" i="1" baseline="-25000" dirty="0" err="1" smtClean="0">
                <a:solidFill>
                  <a:srgbClr val="FFFF00"/>
                </a:solidFill>
              </a:rPr>
              <a:t>U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smtClean="0"/>
              <a:t>exists in the dark sector with m</a:t>
            </a:r>
            <a:r>
              <a:rPr lang="en-US" sz="2000" baseline="-25000" dirty="0" smtClean="0">
                <a:latin typeface="Symbol" charset="2"/>
                <a:cs typeface="Symbol" charset="2"/>
              </a:rPr>
              <a:t>c</a:t>
            </a:r>
            <a:r>
              <a:rPr lang="en-US" sz="2000" dirty="0" smtClean="0"/>
              <a:t>&lt;m</a:t>
            </a:r>
            <a:r>
              <a:rPr lang="en-US" sz="2000" i="1" baseline="-25000" dirty="0" smtClean="0"/>
              <a:t>A</a:t>
            </a:r>
            <a:r>
              <a:rPr lang="en-US" sz="2000" baseline="-25000" dirty="0" smtClean="0"/>
              <a:t>’</a:t>
            </a:r>
            <a:r>
              <a:rPr lang="en-US" sz="2000" dirty="0" smtClean="0"/>
              <a:t>/2, the coupling to the </a:t>
            </a:r>
            <a:r>
              <a:rPr lang="en-US" sz="2000" i="1" dirty="0" smtClean="0"/>
              <a:t>A</a:t>
            </a:r>
            <a:r>
              <a:rPr lang="en-US" sz="2000" dirty="0" smtClean="0"/>
              <a:t>’ will be: </a:t>
            </a:r>
            <a:r>
              <a:rPr lang="en-US" sz="2000" i="1" dirty="0" err="1" smtClean="0">
                <a:solidFill>
                  <a:srgbClr val="FFFF00"/>
                </a:solidFill>
              </a:rPr>
              <a:t>q</a:t>
            </a:r>
            <a:r>
              <a:rPr lang="en-US" sz="2000" i="1" baseline="-25000" dirty="0" err="1" smtClean="0">
                <a:solidFill>
                  <a:srgbClr val="FFFF00"/>
                </a:solidFill>
              </a:rPr>
              <a:t>U</a:t>
            </a:r>
            <a:r>
              <a:rPr lang="en-US" sz="2000" i="1" dirty="0" err="1" smtClean="0">
                <a:solidFill>
                  <a:srgbClr val="FFFF00"/>
                </a:solidFill>
              </a:rPr>
              <a:t>g</a:t>
            </a:r>
            <a:r>
              <a:rPr lang="en-US" sz="2000" i="1" baseline="-25000" dirty="0" err="1">
                <a:solidFill>
                  <a:srgbClr val="FFFF00"/>
                </a:solidFill>
              </a:rPr>
              <a:t>U</a:t>
            </a:r>
            <a:endParaRPr lang="en-US" sz="2000" i="1" baseline="-25000" dirty="0" smtClean="0">
              <a:solidFill>
                <a:srgbClr val="FFFF00"/>
              </a:solidFill>
            </a:endParaRPr>
          </a:p>
          <a:p>
            <a:r>
              <a:rPr lang="en-US" sz="2000" i="1" dirty="0" smtClean="0"/>
              <a:t>A</a:t>
            </a:r>
            <a:r>
              <a:rPr lang="en-US" sz="2000" dirty="0" smtClean="0"/>
              <a:t>’</a:t>
            </a:r>
            <a:r>
              <a:rPr lang="it-IT" sz="2000" dirty="0" smtClean="0">
                <a:sym typeface="Symbol"/>
              </a:rPr>
              <a:t></a:t>
            </a:r>
            <a:r>
              <a:rPr lang="it-IT" sz="2000" dirty="0" smtClean="0">
                <a:latin typeface="Symbol" charset="2"/>
                <a:cs typeface="Symbol" charset="2"/>
                <a:sym typeface="Symbol"/>
              </a:rPr>
              <a:t>cc</a:t>
            </a:r>
            <a:r>
              <a:rPr lang="it-IT" sz="2000" dirty="0" smtClean="0">
                <a:latin typeface="Calibri"/>
                <a:cs typeface="Calibri"/>
                <a:sym typeface="Symbol"/>
              </a:rPr>
              <a:t> </a:t>
            </a:r>
            <a:r>
              <a:rPr lang="it-IT" sz="2000" dirty="0" err="1" smtClean="0">
                <a:latin typeface="Calibri"/>
                <a:cs typeface="Calibri"/>
                <a:sym typeface="Symbol"/>
              </a:rPr>
              <a:t>will</a:t>
            </a:r>
            <a:r>
              <a:rPr lang="it-IT" sz="2000" dirty="0" smtClean="0">
                <a:latin typeface="Calibri"/>
                <a:cs typeface="Calibri"/>
                <a:sym typeface="Symbol"/>
              </a:rPr>
              <a:t> be </a:t>
            </a:r>
            <a:r>
              <a:rPr lang="it-IT" sz="2000" dirty="0" err="1" smtClean="0">
                <a:latin typeface="Calibri"/>
                <a:cs typeface="Calibri"/>
                <a:sym typeface="Symbol"/>
              </a:rPr>
              <a:t>dominant</a:t>
            </a:r>
            <a:r>
              <a:rPr lang="it-IT" sz="2000" dirty="0" smtClean="0">
                <a:latin typeface="Calibri"/>
                <a:cs typeface="Calibri"/>
                <a:sym typeface="Symbol"/>
              </a:rPr>
              <a:t> </a:t>
            </a:r>
            <a:r>
              <a:rPr lang="it-IT" sz="2000" dirty="0" err="1" smtClean="0">
                <a:latin typeface="Calibri"/>
                <a:cs typeface="Calibri"/>
                <a:sym typeface="Symbol"/>
              </a:rPr>
              <a:t>wrt</a:t>
            </a:r>
            <a:r>
              <a:rPr lang="it-IT" sz="2000" dirty="0" smtClean="0">
                <a:latin typeface="Calibri"/>
                <a:cs typeface="Calibri"/>
                <a:sym typeface="Symbol"/>
              </a:rPr>
              <a:t> to </a:t>
            </a:r>
            <a:r>
              <a:rPr lang="it-IT" sz="2000" dirty="0" err="1" smtClean="0">
                <a:latin typeface="Calibri"/>
                <a:cs typeface="Calibri"/>
                <a:sym typeface="Symbol"/>
              </a:rPr>
              <a:t>visible</a:t>
            </a:r>
            <a:r>
              <a:rPr lang="it-IT" sz="2000" dirty="0" smtClean="0">
                <a:latin typeface="Calibri"/>
                <a:cs typeface="Calibri"/>
                <a:sym typeface="Symbol"/>
              </a:rPr>
              <a:t> </a:t>
            </a:r>
            <a:r>
              <a:rPr lang="it-IT" sz="2000" dirty="0" err="1" smtClean="0">
                <a:latin typeface="Calibri"/>
                <a:cs typeface="Calibri"/>
                <a:sym typeface="Symbol"/>
              </a:rPr>
              <a:t>decays</a:t>
            </a:r>
            <a:r>
              <a:rPr lang="it-IT" sz="2000" dirty="0" smtClean="0">
                <a:latin typeface="Calibri"/>
                <a:cs typeface="Calibri"/>
                <a:sym typeface="Symbol"/>
              </a:rPr>
              <a:t> for </a:t>
            </a:r>
            <a:r>
              <a:rPr lang="it-IT" sz="2000" dirty="0" err="1">
                <a:latin typeface="Symbol" charset="2"/>
                <a:cs typeface="Symbol" charset="2"/>
                <a:sym typeface="Symbol"/>
              </a:rPr>
              <a:t>a</a:t>
            </a:r>
            <a:r>
              <a:rPr lang="it-IT" sz="2000" baseline="-25000" dirty="0" err="1">
                <a:cs typeface="Calibri"/>
                <a:sym typeface="Symbol"/>
              </a:rPr>
              <a:t>D</a:t>
            </a:r>
            <a:r>
              <a:rPr lang="it-IT" sz="2000" dirty="0">
                <a:cs typeface="Calibri"/>
                <a:sym typeface="Symbol"/>
              </a:rPr>
              <a:t>&gt;</a:t>
            </a:r>
            <a:r>
              <a:rPr lang="it-IT" sz="2000" dirty="0" smtClean="0">
                <a:latin typeface="Symbol" charset="2"/>
                <a:cs typeface="Symbol" charset="2"/>
                <a:sym typeface="Symbol"/>
              </a:rPr>
              <a:t>a</a:t>
            </a:r>
            <a:r>
              <a:rPr lang="en-US" sz="2000" dirty="0" smtClean="0">
                <a:latin typeface="Calibri"/>
                <a:cs typeface="Calibri"/>
                <a:sym typeface="Symbol"/>
              </a:rPr>
              <a:t>, i.e.</a:t>
            </a:r>
            <a:r>
              <a:rPr lang="it-IT" sz="2000" dirty="0" smtClean="0">
                <a:latin typeface="Calibri"/>
                <a:cs typeface="Calibri"/>
                <a:sym typeface="Symbol"/>
              </a:rPr>
              <a:t> </a:t>
            </a:r>
            <a:r>
              <a:rPr lang="it-IT" sz="2000" dirty="0" smtClean="0">
                <a:solidFill>
                  <a:srgbClr val="FFFF00"/>
                </a:solidFill>
                <a:latin typeface="Calibri"/>
                <a:cs typeface="Calibri"/>
                <a:sym typeface="Symbol"/>
              </a:rPr>
              <a:t>|</a:t>
            </a:r>
            <a:r>
              <a:rPr lang="it-IT" sz="2000" i="1" dirty="0" err="1" smtClean="0">
                <a:solidFill>
                  <a:srgbClr val="FFFF00"/>
                </a:solidFill>
                <a:latin typeface="Calibri"/>
                <a:cs typeface="Calibri"/>
                <a:sym typeface="Symbol"/>
              </a:rPr>
              <a:t>q</a:t>
            </a:r>
            <a:r>
              <a:rPr lang="it-IT" sz="2000" i="1" baseline="-25000" dirty="0" err="1" smtClean="0">
                <a:solidFill>
                  <a:srgbClr val="FFFF00"/>
                </a:solidFill>
                <a:latin typeface="Calibri"/>
                <a:cs typeface="Calibri"/>
                <a:sym typeface="Symbol"/>
              </a:rPr>
              <a:t>U</a:t>
            </a:r>
            <a:r>
              <a:rPr lang="it-IT" sz="2000" i="1" dirty="0" err="1" smtClean="0">
                <a:solidFill>
                  <a:srgbClr val="FFFF00"/>
                </a:solidFill>
                <a:latin typeface="Calibri"/>
                <a:cs typeface="Calibri"/>
                <a:sym typeface="Symbol"/>
              </a:rPr>
              <a:t>g</a:t>
            </a:r>
            <a:r>
              <a:rPr lang="it-IT" sz="2000" i="1" baseline="-25000" dirty="0" err="1">
                <a:solidFill>
                  <a:srgbClr val="FFFF00"/>
                </a:solidFill>
                <a:latin typeface="Calibri"/>
                <a:cs typeface="Calibri"/>
                <a:sym typeface="Symbol"/>
              </a:rPr>
              <a:t>U</a:t>
            </a:r>
            <a:r>
              <a:rPr lang="it-IT" sz="2000" dirty="0" smtClean="0">
                <a:solidFill>
                  <a:srgbClr val="FFFF00"/>
                </a:solidFill>
                <a:latin typeface="Calibri"/>
                <a:cs typeface="Calibri"/>
                <a:sym typeface="Symbol"/>
              </a:rPr>
              <a:t>|&gt;</a:t>
            </a:r>
            <a:r>
              <a:rPr lang="it-IT" sz="2000" dirty="0" err="1" smtClean="0">
                <a:solidFill>
                  <a:srgbClr val="FFFF00"/>
                </a:solidFill>
                <a:latin typeface="Symbol" charset="2"/>
                <a:cs typeface="Symbol" charset="2"/>
                <a:sym typeface="Symbol"/>
              </a:rPr>
              <a:t>e</a:t>
            </a:r>
            <a:r>
              <a:rPr lang="it-IT" sz="2000" dirty="0" err="1" smtClean="0">
                <a:solidFill>
                  <a:srgbClr val="FFFF00"/>
                </a:solidFill>
                <a:latin typeface="Calibri"/>
                <a:cs typeface="Calibri"/>
                <a:sym typeface="Symbol"/>
              </a:rPr>
              <a:t>e</a:t>
            </a:r>
            <a:endParaRPr lang="en-US" sz="2000" dirty="0" smtClean="0">
              <a:latin typeface="Symbol" charset="2"/>
              <a:cs typeface="Symbol" charset="2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B7C91D5A-14D5-EB4D-B8E3-52DF10C30E97}" type="slidenum">
              <a:rPr lang="en-US" smtClean="0"/>
              <a:t>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 flipH="1">
            <a:off x="1405544" y="2065342"/>
            <a:ext cx="3594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_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2468816" y="3403323"/>
            <a:ext cx="766977" cy="44011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2451721" y="3843442"/>
            <a:ext cx="766977" cy="44011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 rot="18734220" flipH="1" flipV="1">
            <a:off x="1825511" y="3531870"/>
            <a:ext cx="484896" cy="596426"/>
          </a:xfrm>
          <a:custGeom>
            <a:avLst/>
            <a:gdLst>
              <a:gd name="connsiteX0" fmla="*/ 30616 w 608992"/>
              <a:gd name="connsiteY0" fmla="*/ 0 h 659946"/>
              <a:gd name="connsiteX1" fmla="*/ 18043 w 608992"/>
              <a:gd name="connsiteY1" fmla="*/ 264072 h 659946"/>
              <a:gd name="connsiteX2" fmla="*/ 244364 w 608992"/>
              <a:gd name="connsiteY2" fmla="*/ 188623 h 659946"/>
              <a:gd name="connsiteX3" fmla="*/ 219217 w 608992"/>
              <a:gd name="connsiteY3" fmla="*/ 440120 h 659946"/>
              <a:gd name="connsiteX4" fmla="*/ 445538 w 608992"/>
              <a:gd name="connsiteY4" fmla="*/ 389820 h 659946"/>
              <a:gd name="connsiteX5" fmla="*/ 395244 w 608992"/>
              <a:gd name="connsiteY5" fmla="*/ 641317 h 659946"/>
              <a:gd name="connsiteX6" fmla="*/ 608992 w 608992"/>
              <a:gd name="connsiteY6" fmla="*/ 641317 h 659946"/>
              <a:gd name="connsiteX0" fmla="*/ 29823 w 608199"/>
              <a:gd name="connsiteY0" fmla="*/ 0 h 659946"/>
              <a:gd name="connsiteX1" fmla="*/ 17222 w 608199"/>
              <a:gd name="connsiteY1" fmla="*/ 66267 h 659946"/>
              <a:gd name="connsiteX2" fmla="*/ 17250 w 608199"/>
              <a:gd name="connsiteY2" fmla="*/ 264072 h 659946"/>
              <a:gd name="connsiteX3" fmla="*/ 243571 w 608199"/>
              <a:gd name="connsiteY3" fmla="*/ 188623 h 659946"/>
              <a:gd name="connsiteX4" fmla="*/ 218424 w 608199"/>
              <a:gd name="connsiteY4" fmla="*/ 440120 h 659946"/>
              <a:gd name="connsiteX5" fmla="*/ 444745 w 608199"/>
              <a:gd name="connsiteY5" fmla="*/ 389820 h 659946"/>
              <a:gd name="connsiteX6" fmla="*/ 394451 w 608199"/>
              <a:gd name="connsiteY6" fmla="*/ 641317 h 659946"/>
              <a:gd name="connsiteX7" fmla="*/ 608199 w 608199"/>
              <a:gd name="connsiteY7" fmla="*/ 641317 h 659946"/>
              <a:gd name="connsiteX0" fmla="*/ 29823 w 608199"/>
              <a:gd name="connsiteY0" fmla="*/ 0 h 657034"/>
              <a:gd name="connsiteX1" fmla="*/ 17222 w 608199"/>
              <a:gd name="connsiteY1" fmla="*/ 66267 h 657034"/>
              <a:gd name="connsiteX2" fmla="*/ 17250 w 608199"/>
              <a:gd name="connsiteY2" fmla="*/ 264072 h 657034"/>
              <a:gd name="connsiteX3" fmla="*/ 243571 w 608199"/>
              <a:gd name="connsiteY3" fmla="*/ 188623 h 657034"/>
              <a:gd name="connsiteX4" fmla="*/ 218424 w 608199"/>
              <a:gd name="connsiteY4" fmla="*/ 440120 h 657034"/>
              <a:gd name="connsiteX5" fmla="*/ 463701 w 608199"/>
              <a:gd name="connsiteY5" fmla="*/ 429152 h 657034"/>
              <a:gd name="connsiteX6" fmla="*/ 394451 w 608199"/>
              <a:gd name="connsiteY6" fmla="*/ 641317 h 657034"/>
              <a:gd name="connsiteX7" fmla="*/ 608199 w 608199"/>
              <a:gd name="connsiteY7" fmla="*/ 641317 h 657034"/>
              <a:gd name="connsiteX0" fmla="*/ 30821 w 609197"/>
              <a:gd name="connsiteY0" fmla="*/ 0 h 657032"/>
              <a:gd name="connsiteX1" fmla="*/ 18220 w 609197"/>
              <a:gd name="connsiteY1" fmla="*/ 66267 h 657032"/>
              <a:gd name="connsiteX2" fmla="*/ 18248 w 609197"/>
              <a:gd name="connsiteY2" fmla="*/ 264072 h 657032"/>
              <a:gd name="connsiteX3" fmla="*/ 258072 w 609197"/>
              <a:gd name="connsiteY3" fmla="*/ 226897 h 657032"/>
              <a:gd name="connsiteX4" fmla="*/ 219422 w 609197"/>
              <a:gd name="connsiteY4" fmla="*/ 440120 h 657032"/>
              <a:gd name="connsiteX5" fmla="*/ 464699 w 609197"/>
              <a:gd name="connsiteY5" fmla="*/ 429152 h 657032"/>
              <a:gd name="connsiteX6" fmla="*/ 395449 w 609197"/>
              <a:gd name="connsiteY6" fmla="*/ 641317 h 657032"/>
              <a:gd name="connsiteX7" fmla="*/ 609197 w 609197"/>
              <a:gd name="connsiteY7" fmla="*/ 641317 h 657032"/>
              <a:gd name="connsiteX0" fmla="*/ 27 w 638867"/>
              <a:gd name="connsiteY0" fmla="*/ 0 h 643306"/>
              <a:gd name="connsiteX1" fmla="*/ 47890 w 638867"/>
              <a:gd name="connsiteY1" fmla="*/ 52539 h 643306"/>
              <a:gd name="connsiteX2" fmla="*/ 47918 w 638867"/>
              <a:gd name="connsiteY2" fmla="*/ 250344 h 643306"/>
              <a:gd name="connsiteX3" fmla="*/ 287742 w 638867"/>
              <a:gd name="connsiteY3" fmla="*/ 213169 h 643306"/>
              <a:gd name="connsiteX4" fmla="*/ 249092 w 638867"/>
              <a:gd name="connsiteY4" fmla="*/ 426392 h 643306"/>
              <a:gd name="connsiteX5" fmla="*/ 494369 w 638867"/>
              <a:gd name="connsiteY5" fmla="*/ 415424 h 643306"/>
              <a:gd name="connsiteX6" fmla="*/ 425119 w 638867"/>
              <a:gd name="connsiteY6" fmla="*/ 627589 h 643306"/>
              <a:gd name="connsiteX7" fmla="*/ 638867 w 638867"/>
              <a:gd name="connsiteY7" fmla="*/ 627589 h 643306"/>
              <a:gd name="connsiteX0" fmla="*/ 27 w 709755"/>
              <a:gd name="connsiteY0" fmla="*/ 0 h 648825"/>
              <a:gd name="connsiteX1" fmla="*/ 47890 w 709755"/>
              <a:gd name="connsiteY1" fmla="*/ 52539 h 648825"/>
              <a:gd name="connsiteX2" fmla="*/ 47918 w 709755"/>
              <a:gd name="connsiteY2" fmla="*/ 250344 h 648825"/>
              <a:gd name="connsiteX3" fmla="*/ 287742 w 709755"/>
              <a:gd name="connsiteY3" fmla="*/ 213169 h 648825"/>
              <a:gd name="connsiteX4" fmla="*/ 249092 w 709755"/>
              <a:gd name="connsiteY4" fmla="*/ 426392 h 648825"/>
              <a:gd name="connsiteX5" fmla="*/ 494369 w 709755"/>
              <a:gd name="connsiteY5" fmla="*/ 415424 h 648825"/>
              <a:gd name="connsiteX6" fmla="*/ 425119 w 709755"/>
              <a:gd name="connsiteY6" fmla="*/ 627589 h 648825"/>
              <a:gd name="connsiteX7" fmla="*/ 709755 w 709755"/>
              <a:gd name="connsiteY7" fmla="*/ 641352 h 648825"/>
              <a:gd name="connsiteX0" fmla="*/ 27 w 709755"/>
              <a:gd name="connsiteY0" fmla="*/ 0 h 641372"/>
              <a:gd name="connsiteX1" fmla="*/ 47890 w 709755"/>
              <a:gd name="connsiteY1" fmla="*/ 52539 h 641372"/>
              <a:gd name="connsiteX2" fmla="*/ 47918 w 709755"/>
              <a:gd name="connsiteY2" fmla="*/ 250344 h 641372"/>
              <a:gd name="connsiteX3" fmla="*/ 287742 w 709755"/>
              <a:gd name="connsiteY3" fmla="*/ 213169 h 641372"/>
              <a:gd name="connsiteX4" fmla="*/ 249092 w 709755"/>
              <a:gd name="connsiteY4" fmla="*/ 426392 h 641372"/>
              <a:gd name="connsiteX5" fmla="*/ 494369 w 709755"/>
              <a:gd name="connsiteY5" fmla="*/ 415424 h 641372"/>
              <a:gd name="connsiteX6" fmla="*/ 425119 w 709755"/>
              <a:gd name="connsiteY6" fmla="*/ 627589 h 641372"/>
              <a:gd name="connsiteX7" fmla="*/ 608691 w 709755"/>
              <a:gd name="connsiteY7" fmla="*/ 609626 h 641372"/>
              <a:gd name="connsiteX8" fmla="*/ 709755 w 709755"/>
              <a:gd name="connsiteY8" fmla="*/ 641352 h 641372"/>
              <a:gd name="connsiteX0" fmla="*/ 27 w 677963"/>
              <a:gd name="connsiteY0" fmla="*/ 0 h 701400"/>
              <a:gd name="connsiteX1" fmla="*/ 47890 w 677963"/>
              <a:gd name="connsiteY1" fmla="*/ 52539 h 701400"/>
              <a:gd name="connsiteX2" fmla="*/ 47918 w 677963"/>
              <a:gd name="connsiteY2" fmla="*/ 250344 h 701400"/>
              <a:gd name="connsiteX3" fmla="*/ 287742 w 677963"/>
              <a:gd name="connsiteY3" fmla="*/ 213169 h 701400"/>
              <a:gd name="connsiteX4" fmla="*/ 249092 w 677963"/>
              <a:gd name="connsiteY4" fmla="*/ 426392 h 701400"/>
              <a:gd name="connsiteX5" fmla="*/ 494369 w 677963"/>
              <a:gd name="connsiteY5" fmla="*/ 415424 h 701400"/>
              <a:gd name="connsiteX6" fmla="*/ 425119 w 677963"/>
              <a:gd name="connsiteY6" fmla="*/ 627589 h 701400"/>
              <a:gd name="connsiteX7" fmla="*/ 608691 w 677963"/>
              <a:gd name="connsiteY7" fmla="*/ 609626 h 701400"/>
              <a:gd name="connsiteX8" fmla="*/ 677964 w 677963"/>
              <a:gd name="connsiteY8" fmla="*/ 701394 h 701400"/>
              <a:gd name="connsiteX0" fmla="*/ 27 w 677965"/>
              <a:gd name="connsiteY0" fmla="*/ 0 h 701400"/>
              <a:gd name="connsiteX1" fmla="*/ 47890 w 677965"/>
              <a:gd name="connsiteY1" fmla="*/ 52539 h 701400"/>
              <a:gd name="connsiteX2" fmla="*/ 47918 w 677965"/>
              <a:gd name="connsiteY2" fmla="*/ 250344 h 701400"/>
              <a:gd name="connsiteX3" fmla="*/ 287742 w 677965"/>
              <a:gd name="connsiteY3" fmla="*/ 213169 h 701400"/>
              <a:gd name="connsiteX4" fmla="*/ 249092 w 677965"/>
              <a:gd name="connsiteY4" fmla="*/ 426392 h 701400"/>
              <a:gd name="connsiteX5" fmla="*/ 494369 w 677965"/>
              <a:gd name="connsiteY5" fmla="*/ 415424 h 701400"/>
              <a:gd name="connsiteX6" fmla="*/ 425119 w 677965"/>
              <a:gd name="connsiteY6" fmla="*/ 627589 h 701400"/>
              <a:gd name="connsiteX7" fmla="*/ 570520 w 677965"/>
              <a:gd name="connsiteY7" fmla="*/ 602215 h 701400"/>
              <a:gd name="connsiteX8" fmla="*/ 677964 w 677965"/>
              <a:gd name="connsiteY8" fmla="*/ 701394 h 701400"/>
              <a:gd name="connsiteX0" fmla="*/ 27 w 645729"/>
              <a:gd name="connsiteY0" fmla="*/ 0 h 669679"/>
              <a:gd name="connsiteX1" fmla="*/ 47890 w 645729"/>
              <a:gd name="connsiteY1" fmla="*/ 52539 h 669679"/>
              <a:gd name="connsiteX2" fmla="*/ 47918 w 645729"/>
              <a:gd name="connsiteY2" fmla="*/ 250344 h 669679"/>
              <a:gd name="connsiteX3" fmla="*/ 287742 w 645729"/>
              <a:gd name="connsiteY3" fmla="*/ 213169 h 669679"/>
              <a:gd name="connsiteX4" fmla="*/ 249092 w 645729"/>
              <a:gd name="connsiteY4" fmla="*/ 426392 h 669679"/>
              <a:gd name="connsiteX5" fmla="*/ 494369 w 645729"/>
              <a:gd name="connsiteY5" fmla="*/ 415424 h 669679"/>
              <a:gd name="connsiteX6" fmla="*/ 425119 w 645729"/>
              <a:gd name="connsiteY6" fmla="*/ 627589 h 669679"/>
              <a:gd name="connsiteX7" fmla="*/ 570520 w 645729"/>
              <a:gd name="connsiteY7" fmla="*/ 602215 h 669679"/>
              <a:gd name="connsiteX8" fmla="*/ 645728 w 645729"/>
              <a:gd name="connsiteY8" fmla="*/ 669670 h 669679"/>
              <a:gd name="connsiteX0" fmla="*/ 27 w 584891"/>
              <a:gd name="connsiteY0" fmla="*/ 0 h 742934"/>
              <a:gd name="connsiteX1" fmla="*/ 47890 w 584891"/>
              <a:gd name="connsiteY1" fmla="*/ 52539 h 742934"/>
              <a:gd name="connsiteX2" fmla="*/ 47918 w 584891"/>
              <a:gd name="connsiteY2" fmla="*/ 250344 h 742934"/>
              <a:gd name="connsiteX3" fmla="*/ 287742 w 584891"/>
              <a:gd name="connsiteY3" fmla="*/ 213169 h 742934"/>
              <a:gd name="connsiteX4" fmla="*/ 249092 w 584891"/>
              <a:gd name="connsiteY4" fmla="*/ 426392 h 742934"/>
              <a:gd name="connsiteX5" fmla="*/ 494369 w 584891"/>
              <a:gd name="connsiteY5" fmla="*/ 415424 h 742934"/>
              <a:gd name="connsiteX6" fmla="*/ 425119 w 584891"/>
              <a:gd name="connsiteY6" fmla="*/ 627589 h 742934"/>
              <a:gd name="connsiteX7" fmla="*/ 570520 w 584891"/>
              <a:gd name="connsiteY7" fmla="*/ 602215 h 742934"/>
              <a:gd name="connsiteX8" fmla="*/ 546944 w 584891"/>
              <a:gd name="connsiteY8" fmla="*/ 742929 h 742934"/>
              <a:gd name="connsiteX0" fmla="*/ 27 w 689385"/>
              <a:gd name="connsiteY0" fmla="*/ 0 h 742932"/>
              <a:gd name="connsiteX1" fmla="*/ 47890 w 689385"/>
              <a:gd name="connsiteY1" fmla="*/ 52539 h 742932"/>
              <a:gd name="connsiteX2" fmla="*/ 47918 w 689385"/>
              <a:gd name="connsiteY2" fmla="*/ 250344 h 742932"/>
              <a:gd name="connsiteX3" fmla="*/ 287742 w 689385"/>
              <a:gd name="connsiteY3" fmla="*/ 213169 h 742932"/>
              <a:gd name="connsiteX4" fmla="*/ 249092 w 689385"/>
              <a:gd name="connsiteY4" fmla="*/ 426392 h 742932"/>
              <a:gd name="connsiteX5" fmla="*/ 494369 w 689385"/>
              <a:gd name="connsiteY5" fmla="*/ 415424 h 742932"/>
              <a:gd name="connsiteX6" fmla="*/ 425119 w 689385"/>
              <a:gd name="connsiteY6" fmla="*/ 627589 h 742932"/>
              <a:gd name="connsiteX7" fmla="*/ 682025 w 689385"/>
              <a:gd name="connsiteY7" fmla="*/ 585876 h 742932"/>
              <a:gd name="connsiteX8" fmla="*/ 546944 w 689385"/>
              <a:gd name="connsiteY8" fmla="*/ 742929 h 742932"/>
              <a:gd name="connsiteX0" fmla="*/ 27 w 691719"/>
              <a:gd name="connsiteY0" fmla="*/ 0 h 819292"/>
              <a:gd name="connsiteX1" fmla="*/ 47890 w 691719"/>
              <a:gd name="connsiteY1" fmla="*/ 52539 h 819292"/>
              <a:gd name="connsiteX2" fmla="*/ 47918 w 691719"/>
              <a:gd name="connsiteY2" fmla="*/ 250344 h 819292"/>
              <a:gd name="connsiteX3" fmla="*/ 287742 w 691719"/>
              <a:gd name="connsiteY3" fmla="*/ 213169 h 819292"/>
              <a:gd name="connsiteX4" fmla="*/ 249092 w 691719"/>
              <a:gd name="connsiteY4" fmla="*/ 426392 h 819292"/>
              <a:gd name="connsiteX5" fmla="*/ 494369 w 691719"/>
              <a:gd name="connsiteY5" fmla="*/ 415424 h 819292"/>
              <a:gd name="connsiteX6" fmla="*/ 425119 w 691719"/>
              <a:gd name="connsiteY6" fmla="*/ 627589 h 819292"/>
              <a:gd name="connsiteX7" fmla="*/ 682025 w 691719"/>
              <a:gd name="connsiteY7" fmla="*/ 585876 h 819292"/>
              <a:gd name="connsiteX8" fmla="*/ 602073 w 691719"/>
              <a:gd name="connsiteY8" fmla="*/ 819289 h 819292"/>
              <a:gd name="connsiteX0" fmla="*/ 27 w 688167"/>
              <a:gd name="connsiteY0" fmla="*/ 0 h 819289"/>
              <a:gd name="connsiteX1" fmla="*/ 47890 w 688167"/>
              <a:gd name="connsiteY1" fmla="*/ 52539 h 819289"/>
              <a:gd name="connsiteX2" fmla="*/ 47918 w 688167"/>
              <a:gd name="connsiteY2" fmla="*/ 250344 h 819289"/>
              <a:gd name="connsiteX3" fmla="*/ 287742 w 688167"/>
              <a:gd name="connsiteY3" fmla="*/ 213169 h 819289"/>
              <a:gd name="connsiteX4" fmla="*/ 249092 w 688167"/>
              <a:gd name="connsiteY4" fmla="*/ 426392 h 819289"/>
              <a:gd name="connsiteX5" fmla="*/ 494369 w 688167"/>
              <a:gd name="connsiteY5" fmla="*/ 415424 h 819289"/>
              <a:gd name="connsiteX6" fmla="*/ 425119 w 688167"/>
              <a:gd name="connsiteY6" fmla="*/ 627589 h 819289"/>
              <a:gd name="connsiteX7" fmla="*/ 682025 w 688167"/>
              <a:gd name="connsiteY7" fmla="*/ 585876 h 819289"/>
              <a:gd name="connsiteX8" fmla="*/ 586509 w 688167"/>
              <a:gd name="connsiteY8" fmla="*/ 781604 h 819289"/>
              <a:gd name="connsiteX9" fmla="*/ 602073 w 688167"/>
              <a:gd name="connsiteY9" fmla="*/ 819289 h 819289"/>
              <a:gd name="connsiteX0" fmla="*/ 27 w 843562"/>
              <a:gd name="connsiteY0" fmla="*/ 0 h 791074"/>
              <a:gd name="connsiteX1" fmla="*/ 47890 w 843562"/>
              <a:gd name="connsiteY1" fmla="*/ 52539 h 791074"/>
              <a:gd name="connsiteX2" fmla="*/ 47918 w 843562"/>
              <a:gd name="connsiteY2" fmla="*/ 250344 h 791074"/>
              <a:gd name="connsiteX3" fmla="*/ 287742 w 843562"/>
              <a:gd name="connsiteY3" fmla="*/ 213169 h 791074"/>
              <a:gd name="connsiteX4" fmla="*/ 249092 w 843562"/>
              <a:gd name="connsiteY4" fmla="*/ 426392 h 791074"/>
              <a:gd name="connsiteX5" fmla="*/ 494369 w 843562"/>
              <a:gd name="connsiteY5" fmla="*/ 415424 h 791074"/>
              <a:gd name="connsiteX6" fmla="*/ 425119 w 843562"/>
              <a:gd name="connsiteY6" fmla="*/ 627589 h 791074"/>
              <a:gd name="connsiteX7" fmla="*/ 682025 w 843562"/>
              <a:gd name="connsiteY7" fmla="*/ 585876 h 791074"/>
              <a:gd name="connsiteX8" fmla="*/ 586509 w 843562"/>
              <a:gd name="connsiteY8" fmla="*/ 781604 h 791074"/>
              <a:gd name="connsiteX9" fmla="*/ 843513 w 843562"/>
              <a:gd name="connsiteY9" fmla="*/ 738076 h 791074"/>
              <a:gd name="connsiteX0" fmla="*/ 27 w 843566"/>
              <a:gd name="connsiteY0" fmla="*/ 0 h 824717"/>
              <a:gd name="connsiteX1" fmla="*/ 47890 w 843566"/>
              <a:gd name="connsiteY1" fmla="*/ 52539 h 824717"/>
              <a:gd name="connsiteX2" fmla="*/ 47918 w 843566"/>
              <a:gd name="connsiteY2" fmla="*/ 250344 h 824717"/>
              <a:gd name="connsiteX3" fmla="*/ 287742 w 843566"/>
              <a:gd name="connsiteY3" fmla="*/ 213169 h 824717"/>
              <a:gd name="connsiteX4" fmla="*/ 249092 w 843566"/>
              <a:gd name="connsiteY4" fmla="*/ 426392 h 824717"/>
              <a:gd name="connsiteX5" fmla="*/ 494369 w 843566"/>
              <a:gd name="connsiteY5" fmla="*/ 415424 h 824717"/>
              <a:gd name="connsiteX6" fmla="*/ 425119 w 843566"/>
              <a:gd name="connsiteY6" fmla="*/ 627589 h 824717"/>
              <a:gd name="connsiteX7" fmla="*/ 682025 w 843566"/>
              <a:gd name="connsiteY7" fmla="*/ 585876 h 824717"/>
              <a:gd name="connsiteX8" fmla="*/ 600371 w 843566"/>
              <a:gd name="connsiteY8" fmla="*/ 817431 h 824717"/>
              <a:gd name="connsiteX9" fmla="*/ 843513 w 843566"/>
              <a:gd name="connsiteY9" fmla="*/ 738076 h 824717"/>
              <a:gd name="connsiteX0" fmla="*/ 27 w 843513"/>
              <a:gd name="connsiteY0" fmla="*/ 0 h 824408"/>
              <a:gd name="connsiteX1" fmla="*/ 47890 w 843513"/>
              <a:gd name="connsiteY1" fmla="*/ 52539 h 824408"/>
              <a:gd name="connsiteX2" fmla="*/ 47918 w 843513"/>
              <a:gd name="connsiteY2" fmla="*/ 250344 h 824408"/>
              <a:gd name="connsiteX3" fmla="*/ 287742 w 843513"/>
              <a:gd name="connsiteY3" fmla="*/ 213169 h 824408"/>
              <a:gd name="connsiteX4" fmla="*/ 249092 w 843513"/>
              <a:gd name="connsiteY4" fmla="*/ 426392 h 824408"/>
              <a:gd name="connsiteX5" fmla="*/ 494369 w 843513"/>
              <a:gd name="connsiteY5" fmla="*/ 415424 h 824408"/>
              <a:gd name="connsiteX6" fmla="*/ 425119 w 843513"/>
              <a:gd name="connsiteY6" fmla="*/ 627589 h 824408"/>
              <a:gd name="connsiteX7" fmla="*/ 682025 w 843513"/>
              <a:gd name="connsiteY7" fmla="*/ 585876 h 824408"/>
              <a:gd name="connsiteX8" fmla="*/ 600371 w 843513"/>
              <a:gd name="connsiteY8" fmla="*/ 817431 h 824408"/>
              <a:gd name="connsiteX9" fmla="*/ 800494 w 843513"/>
              <a:gd name="connsiteY9" fmla="*/ 769675 h 824408"/>
              <a:gd name="connsiteX10" fmla="*/ 843513 w 843513"/>
              <a:gd name="connsiteY10" fmla="*/ 738076 h 824408"/>
              <a:gd name="connsiteX0" fmla="*/ 27 w 810103"/>
              <a:gd name="connsiteY0" fmla="*/ 0 h 934887"/>
              <a:gd name="connsiteX1" fmla="*/ 47890 w 810103"/>
              <a:gd name="connsiteY1" fmla="*/ 52539 h 934887"/>
              <a:gd name="connsiteX2" fmla="*/ 47918 w 810103"/>
              <a:gd name="connsiteY2" fmla="*/ 250344 h 934887"/>
              <a:gd name="connsiteX3" fmla="*/ 287742 w 810103"/>
              <a:gd name="connsiteY3" fmla="*/ 213169 h 934887"/>
              <a:gd name="connsiteX4" fmla="*/ 249092 w 810103"/>
              <a:gd name="connsiteY4" fmla="*/ 426392 h 934887"/>
              <a:gd name="connsiteX5" fmla="*/ 494369 w 810103"/>
              <a:gd name="connsiteY5" fmla="*/ 415424 h 934887"/>
              <a:gd name="connsiteX6" fmla="*/ 425119 w 810103"/>
              <a:gd name="connsiteY6" fmla="*/ 627589 h 934887"/>
              <a:gd name="connsiteX7" fmla="*/ 682025 w 810103"/>
              <a:gd name="connsiteY7" fmla="*/ 585876 h 934887"/>
              <a:gd name="connsiteX8" fmla="*/ 600371 w 810103"/>
              <a:gd name="connsiteY8" fmla="*/ 817431 h 934887"/>
              <a:gd name="connsiteX9" fmla="*/ 800494 w 810103"/>
              <a:gd name="connsiteY9" fmla="*/ 769675 h 934887"/>
              <a:gd name="connsiteX10" fmla="*/ 749898 w 810103"/>
              <a:gd name="connsiteY10" fmla="*/ 934868 h 934887"/>
              <a:gd name="connsiteX0" fmla="*/ 27 w 852304"/>
              <a:gd name="connsiteY0" fmla="*/ 0 h 934885"/>
              <a:gd name="connsiteX1" fmla="*/ 47890 w 852304"/>
              <a:gd name="connsiteY1" fmla="*/ 52539 h 934885"/>
              <a:gd name="connsiteX2" fmla="*/ 47918 w 852304"/>
              <a:gd name="connsiteY2" fmla="*/ 250344 h 934885"/>
              <a:gd name="connsiteX3" fmla="*/ 287742 w 852304"/>
              <a:gd name="connsiteY3" fmla="*/ 213169 h 934885"/>
              <a:gd name="connsiteX4" fmla="*/ 249092 w 852304"/>
              <a:gd name="connsiteY4" fmla="*/ 426392 h 934885"/>
              <a:gd name="connsiteX5" fmla="*/ 494369 w 852304"/>
              <a:gd name="connsiteY5" fmla="*/ 415424 h 934885"/>
              <a:gd name="connsiteX6" fmla="*/ 425119 w 852304"/>
              <a:gd name="connsiteY6" fmla="*/ 627589 h 934885"/>
              <a:gd name="connsiteX7" fmla="*/ 682025 w 852304"/>
              <a:gd name="connsiteY7" fmla="*/ 585876 h 934885"/>
              <a:gd name="connsiteX8" fmla="*/ 600371 w 852304"/>
              <a:gd name="connsiteY8" fmla="*/ 817431 h 934885"/>
              <a:gd name="connsiteX9" fmla="*/ 845182 w 852304"/>
              <a:gd name="connsiteY9" fmla="*/ 746936 h 934885"/>
              <a:gd name="connsiteX10" fmla="*/ 749898 w 852304"/>
              <a:gd name="connsiteY10" fmla="*/ 934868 h 934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52304" h="934885">
                <a:moveTo>
                  <a:pt x="27" y="0"/>
                </a:moveTo>
                <a:cubicBezTo>
                  <a:pt x="-1362" y="12032"/>
                  <a:pt x="49985" y="8527"/>
                  <a:pt x="47890" y="52539"/>
                </a:cubicBezTo>
                <a:cubicBezTo>
                  <a:pt x="45795" y="96551"/>
                  <a:pt x="7943" y="223572"/>
                  <a:pt x="47918" y="250344"/>
                </a:cubicBezTo>
                <a:cubicBezTo>
                  <a:pt x="87893" y="277116"/>
                  <a:pt x="254213" y="183828"/>
                  <a:pt x="287742" y="213169"/>
                </a:cubicBezTo>
                <a:cubicBezTo>
                  <a:pt x="321271" y="242510"/>
                  <a:pt x="214654" y="392683"/>
                  <a:pt x="249092" y="426392"/>
                </a:cubicBezTo>
                <a:cubicBezTo>
                  <a:pt x="283530" y="460101"/>
                  <a:pt x="465031" y="381891"/>
                  <a:pt x="494369" y="415424"/>
                </a:cubicBezTo>
                <a:cubicBezTo>
                  <a:pt x="523707" y="448957"/>
                  <a:pt x="393843" y="599180"/>
                  <a:pt x="425119" y="627589"/>
                </a:cubicBezTo>
                <a:cubicBezTo>
                  <a:pt x="456395" y="655998"/>
                  <a:pt x="648240" y="565783"/>
                  <a:pt x="682025" y="585876"/>
                </a:cubicBezTo>
                <a:cubicBezTo>
                  <a:pt x="715810" y="605970"/>
                  <a:pt x="583752" y="789868"/>
                  <a:pt x="600371" y="817431"/>
                </a:cubicBezTo>
                <a:cubicBezTo>
                  <a:pt x="616990" y="844994"/>
                  <a:pt x="804658" y="760162"/>
                  <a:pt x="845182" y="746936"/>
                </a:cubicBezTo>
                <a:cubicBezTo>
                  <a:pt x="885706" y="733710"/>
                  <a:pt x="739602" y="937064"/>
                  <a:pt x="749898" y="934868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H="1">
            <a:off x="3235793" y="3199607"/>
            <a:ext cx="357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c</a:t>
            </a:r>
            <a:endParaRPr lang="en-US" dirty="0">
              <a:solidFill>
                <a:srgbClr val="FFFF00"/>
              </a:solidFill>
              <a:latin typeface="Symbol" charset="2"/>
              <a:cs typeface="Symbol" charset="2"/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1957815" y="3951987"/>
            <a:ext cx="388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</a:rPr>
              <a:t>A’</a:t>
            </a:r>
            <a:endParaRPr lang="en-US" baseline="30000" dirty="0">
              <a:solidFill>
                <a:srgbClr val="FFFF00"/>
              </a:solidFill>
              <a:latin typeface="Symbol" charset="2"/>
              <a:cs typeface="Symbol" charset="2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3240883" y="3863550"/>
            <a:ext cx="325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Calibri"/>
                <a:cs typeface="Calibri"/>
              </a:rPr>
              <a:t>_</a:t>
            </a:r>
            <a:endParaRPr lang="en-US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3203893" y="4081679"/>
            <a:ext cx="357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c</a:t>
            </a:r>
            <a:endParaRPr lang="en-US" dirty="0">
              <a:solidFill>
                <a:srgbClr val="FFFF00"/>
              </a:solidFill>
              <a:latin typeface="Symbol" charset="2"/>
              <a:cs typeface="Symbol" charset="2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5428433" y="3450123"/>
            <a:ext cx="766977" cy="440119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5411338" y="3890242"/>
            <a:ext cx="766977" cy="440119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 rot="18734220" flipH="1" flipV="1">
            <a:off x="4785128" y="3578670"/>
            <a:ext cx="484896" cy="596426"/>
          </a:xfrm>
          <a:custGeom>
            <a:avLst/>
            <a:gdLst>
              <a:gd name="connsiteX0" fmla="*/ 30616 w 608992"/>
              <a:gd name="connsiteY0" fmla="*/ 0 h 659946"/>
              <a:gd name="connsiteX1" fmla="*/ 18043 w 608992"/>
              <a:gd name="connsiteY1" fmla="*/ 264072 h 659946"/>
              <a:gd name="connsiteX2" fmla="*/ 244364 w 608992"/>
              <a:gd name="connsiteY2" fmla="*/ 188623 h 659946"/>
              <a:gd name="connsiteX3" fmla="*/ 219217 w 608992"/>
              <a:gd name="connsiteY3" fmla="*/ 440120 h 659946"/>
              <a:gd name="connsiteX4" fmla="*/ 445538 w 608992"/>
              <a:gd name="connsiteY4" fmla="*/ 389820 h 659946"/>
              <a:gd name="connsiteX5" fmla="*/ 395244 w 608992"/>
              <a:gd name="connsiteY5" fmla="*/ 641317 h 659946"/>
              <a:gd name="connsiteX6" fmla="*/ 608992 w 608992"/>
              <a:gd name="connsiteY6" fmla="*/ 641317 h 659946"/>
              <a:gd name="connsiteX0" fmla="*/ 29823 w 608199"/>
              <a:gd name="connsiteY0" fmla="*/ 0 h 659946"/>
              <a:gd name="connsiteX1" fmla="*/ 17222 w 608199"/>
              <a:gd name="connsiteY1" fmla="*/ 66267 h 659946"/>
              <a:gd name="connsiteX2" fmla="*/ 17250 w 608199"/>
              <a:gd name="connsiteY2" fmla="*/ 264072 h 659946"/>
              <a:gd name="connsiteX3" fmla="*/ 243571 w 608199"/>
              <a:gd name="connsiteY3" fmla="*/ 188623 h 659946"/>
              <a:gd name="connsiteX4" fmla="*/ 218424 w 608199"/>
              <a:gd name="connsiteY4" fmla="*/ 440120 h 659946"/>
              <a:gd name="connsiteX5" fmla="*/ 444745 w 608199"/>
              <a:gd name="connsiteY5" fmla="*/ 389820 h 659946"/>
              <a:gd name="connsiteX6" fmla="*/ 394451 w 608199"/>
              <a:gd name="connsiteY6" fmla="*/ 641317 h 659946"/>
              <a:gd name="connsiteX7" fmla="*/ 608199 w 608199"/>
              <a:gd name="connsiteY7" fmla="*/ 641317 h 659946"/>
              <a:gd name="connsiteX0" fmla="*/ 29823 w 608199"/>
              <a:gd name="connsiteY0" fmla="*/ 0 h 657034"/>
              <a:gd name="connsiteX1" fmla="*/ 17222 w 608199"/>
              <a:gd name="connsiteY1" fmla="*/ 66267 h 657034"/>
              <a:gd name="connsiteX2" fmla="*/ 17250 w 608199"/>
              <a:gd name="connsiteY2" fmla="*/ 264072 h 657034"/>
              <a:gd name="connsiteX3" fmla="*/ 243571 w 608199"/>
              <a:gd name="connsiteY3" fmla="*/ 188623 h 657034"/>
              <a:gd name="connsiteX4" fmla="*/ 218424 w 608199"/>
              <a:gd name="connsiteY4" fmla="*/ 440120 h 657034"/>
              <a:gd name="connsiteX5" fmla="*/ 463701 w 608199"/>
              <a:gd name="connsiteY5" fmla="*/ 429152 h 657034"/>
              <a:gd name="connsiteX6" fmla="*/ 394451 w 608199"/>
              <a:gd name="connsiteY6" fmla="*/ 641317 h 657034"/>
              <a:gd name="connsiteX7" fmla="*/ 608199 w 608199"/>
              <a:gd name="connsiteY7" fmla="*/ 641317 h 657034"/>
              <a:gd name="connsiteX0" fmla="*/ 30821 w 609197"/>
              <a:gd name="connsiteY0" fmla="*/ 0 h 657032"/>
              <a:gd name="connsiteX1" fmla="*/ 18220 w 609197"/>
              <a:gd name="connsiteY1" fmla="*/ 66267 h 657032"/>
              <a:gd name="connsiteX2" fmla="*/ 18248 w 609197"/>
              <a:gd name="connsiteY2" fmla="*/ 264072 h 657032"/>
              <a:gd name="connsiteX3" fmla="*/ 258072 w 609197"/>
              <a:gd name="connsiteY3" fmla="*/ 226897 h 657032"/>
              <a:gd name="connsiteX4" fmla="*/ 219422 w 609197"/>
              <a:gd name="connsiteY4" fmla="*/ 440120 h 657032"/>
              <a:gd name="connsiteX5" fmla="*/ 464699 w 609197"/>
              <a:gd name="connsiteY5" fmla="*/ 429152 h 657032"/>
              <a:gd name="connsiteX6" fmla="*/ 395449 w 609197"/>
              <a:gd name="connsiteY6" fmla="*/ 641317 h 657032"/>
              <a:gd name="connsiteX7" fmla="*/ 609197 w 609197"/>
              <a:gd name="connsiteY7" fmla="*/ 641317 h 657032"/>
              <a:gd name="connsiteX0" fmla="*/ 27 w 638867"/>
              <a:gd name="connsiteY0" fmla="*/ 0 h 643306"/>
              <a:gd name="connsiteX1" fmla="*/ 47890 w 638867"/>
              <a:gd name="connsiteY1" fmla="*/ 52539 h 643306"/>
              <a:gd name="connsiteX2" fmla="*/ 47918 w 638867"/>
              <a:gd name="connsiteY2" fmla="*/ 250344 h 643306"/>
              <a:gd name="connsiteX3" fmla="*/ 287742 w 638867"/>
              <a:gd name="connsiteY3" fmla="*/ 213169 h 643306"/>
              <a:gd name="connsiteX4" fmla="*/ 249092 w 638867"/>
              <a:gd name="connsiteY4" fmla="*/ 426392 h 643306"/>
              <a:gd name="connsiteX5" fmla="*/ 494369 w 638867"/>
              <a:gd name="connsiteY5" fmla="*/ 415424 h 643306"/>
              <a:gd name="connsiteX6" fmla="*/ 425119 w 638867"/>
              <a:gd name="connsiteY6" fmla="*/ 627589 h 643306"/>
              <a:gd name="connsiteX7" fmla="*/ 638867 w 638867"/>
              <a:gd name="connsiteY7" fmla="*/ 627589 h 643306"/>
              <a:gd name="connsiteX0" fmla="*/ 27 w 709755"/>
              <a:gd name="connsiteY0" fmla="*/ 0 h 648825"/>
              <a:gd name="connsiteX1" fmla="*/ 47890 w 709755"/>
              <a:gd name="connsiteY1" fmla="*/ 52539 h 648825"/>
              <a:gd name="connsiteX2" fmla="*/ 47918 w 709755"/>
              <a:gd name="connsiteY2" fmla="*/ 250344 h 648825"/>
              <a:gd name="connsiteX3" fmla="*/ 287742 w 709755"/>
              <a:gd name="connsiteY3" fmla="*/ 213169 h 648825"/>
              <a:gd name="connsiteX4" fmla="*/ 249092 w 709755"/>
              <a:gd name="connsiteY4" fmla="*/ 426392 h 648825"/>
              <a:gd name="connsiteX5" fmla="*/ 494369 w 709755"/>
              <a:gd name="connsiteY5" fmla="*/ 415424 h 648825"/>
              <a:gd name="connsiteX6" fmla="*/ 425119 w 709755"/>
              <a:gd name="connsiteY6" fmla="*/ 627589 h 648825"/>
              <a:gd name="connsiteX7" fmla="*/ 709755 w 709755"/>
              <a:gd name="connsiteY7" fmla="*/ 641352 h 648825"/>
              <a:gd name="connsiteX0" fmla="*/ 27 w 709755"/>
              <a:gd name="connsiteY0" fmla="*/ 0 h 641372"/>
              <a:gd name="connsiteX1" fmla="*/ 47890 w 709755"/>
              <a:gd name="connsiteY1" fmla="*/ 52539 h 641372"/>
              <a:gd name="connsiteX2" fmla="*/ 47918 w 709755"/>
              <a:gd name="connsiteY2" fmla="*/ 250344 h 641372"/>
              <a:gd name="connsiteX3" fmla="*/ 287742 w 709755"/>
              <a:gd name="connsiteY3" fmla="*/ 213169 h 641372"/>
              <a:gd name="connsiteX4" fmla="*/ 249092 w 709755"/>
              <a:gd name="connsiteY4" fmla="*/ 426392 h 641372"/>
              <a:gd name="connsiteX5" fmla="*/ 494369 w 709755"/>
              <a:gd name="connsiteY5" fmla="*/ 415424 h 641372"/>
              <a:gd name="connsiteX6" fmla="*/ 425119 w 709755"/>
              <a:gd name="connsiteY6" fmla="*/ 627589 h 641372"/>
              <a:gd name="connsiteX7" fmla="*/ 608691 w 709755"/>
              <a:gd name="connsiteY7" fmla="*/ 609626 h 641372"/>
              <a:gd name="connsiteX8" fmla="*/ 709755 w 709755"/>
              <a:gd name="connsiteY8" fmla="*/ 641352 h 641372"/>
              <a:gd name="connsiteX0" fmla="*/ 27 w 677963"/>
              <a:gd name="connsiteY0" fmla="*/ 0 h 701400"/>
              <a:gd name="connsiteX1" fmla="*/ 47890 w 677963"/>
              <a:gd name="connsiteY1" fmla="*/ 52539 h 701400"/>
              <a:gd name="connsiteX2" fmla="*/ 47918 w 677963"/>
              <a:gd name="connsiteY2" fmla="*/ 250344 h 701400"/>
              <a:gd name="connsiteX3" fmla="*/ 287742 w 677963"/>
              <a:gd name="connsiteY3" fmla="*/ 213169 h 701400"/>
              <a:gd name="connsiteX4" fmla="*/ 249092 w 677963"/>
              <a:gd name="connsiteY4" fmla="*/ 426392 h 701400"/>
              <a:gd name="connsiteX5" fmla="*/ 494369 w 677963"/>
              <a:gd name="connsiteY5" fmla="*/ 415424 h 701400"/>
              <a:gd name="connsiteX6" fmla="*/ 425119 w 677963"/>
              <a:gd name="connsiteY6" fmla="*/ 627589 h 701400"/>
              <a:gd name="connsiteX7" fmla="*/ 608691 w 677963"/>
              <a:gd name="connsiteY7" fmla="*/ 609626 h 701400"/>
              <a:gd name="connsiteX8" fmla="*/ 677964 w 677963"/>
              <a:gd name="connsiteY8" fmla="*/ 701394 h 701400"/>
              <a:gd name="connsiteX0" fmla="*/ 27 w 677965"/>
              <a:gd name="connsiteY0" fmla="*/ 0 h 701400"/>
              <a:gd name="connsiteX1" fmla="*/ 47890 w 677965"/>
              <a:gd name="connsiteY1" fmla="*/ 52539 h 701400"/>
              <a:gd name="connsiteX2" fmla="*/ 47918 w 677965"/>
              <a:gd name="connsiteY2" fmla="*/ 250344 h 701400"/>
              <a:gd name="connsiteX3" fmla="*/ 287742 w 677965"/>
              <a:gd name="connsiteY3" fmla="*/ 213169 h 701400"/>
              <a:gd name="connsiteX4" fmla="*/ 249092 w 677965"/>
              <a:gd name="connsiteY4" fmla="*/ 426392 h 701400"/>
              <a:gd name="connsiteX5" fmla="*/ 494369 w 677965"/>
              <a:gd name="connsiteY5" fmla="*/ 415424 h 701400"/>
              <a:gd name="connsiteX6" fmla="*/ 425119 w 677965"/>
              <a:gd name="connsiteY6" fmla="*/ 627589 h 701400"/>
              <a:gd name="connsiteX7" fmla="*/ 570520 w 677965"/>
              <a:gd name="connsiteY7" fmla="*/ 602215 h 701400"/>
              <a:gd name="connsiteX8" fmla="*/ 677964 w 677965"/>
              <a:gd name="connsiteY8" fmla="*/ 701394 h 701400"/>
              <a:gd name="connsiteX0" fmla="*/ 27 w 645729"/>
              <a:gd name="connsiteY0" fmla="*/ 0 h 669679"/>
              <a:gd name="connsiteX1" fmla="*/ 47890 w 645729"/>
              <a:gd name="connsiteY1" fmla="*/ 52539 h 669679"/>
              <a:gd name="connsiteX2" fmla="*/ 47918 w 645729"/>
              <a:gd name="connsiteY2" fmla="*/ 250344 h 669679"/>
              <a:gd name="connsiteX3" fmla="*/ 287742 w 645729"/>
              <a:gd name="connsiteY3" fmla="*/ 213169 h 669679"/>
              <a:gd name="connsiteX4" fmla="*/ 249092 w 645729"/>
              <a:gd name="connsiteY4" fmla="*/ 426392 h 669679"/>
              <a:gd name="connsiteX5" fmla="*/ 494369 w 645729"/>
              <a:gd name="connsiteY5" fmla="*/ 415424 h 669679"/>
              <a:gd name="connsiteX6" fmla="*/ 425119 w 645729"/>
              <a:gd name="connsiteY6" fmla="*/ 627589 h 669679"/>
              <a:gd name="connsiteX7" fmla="*/ 570520 w 645729"/>
              <a:gd name="connsiteY7" fmla="*/ 602215 h 669679"/>
              <a:gd name="connsiteX8" fmla="*/ 645728 w 645729"/>
              <a:gd name="connsiteY8" fmla="*/ 669670 h 669679"/>
              <a:gd name="connsiteX0" fmla="*/ 27 w 584891"/>
              <a:gd name="connsiteY0" fmla="*/ 0 h 742934"/>
              <a:gd name="connsiteX1" fmla="*/ 47890 w 584891"/>
              <a:gd name="connsiteY1" fmla="*/ 52539 h 742934"/>
              <a:gd name="connsiteX2" fmla="*/ 47918 w 584891"/>
              <a:gd name="connsiteY2" fmla="*/ 250344 h 742934"/>
              <a:gd name="connsiteX3" fmla="*/ 287742 w 584891"/>
              <a:gd name="connsiteY3" fmla="*/ 213169 h 742934"/>
              <a:gd name="connsiteX4" fmla="*/ 249092 w 584891"/>
              <a:gd name="connsiteY4" fmla="*/ 426392 h 742934"/>
              <a:gd name="connsiteX5" fmla="*/ 494369 w 584891"/>
              <a:gd name="connsiteY5" fmla="*/ 415424 h 742934"/>
              <a:gd name="connsiteX6" fmla="*/ 425119 w 584891"/>
              <a:gd name="connsiteY6" fmla="*/ 627589 h 742934"/>
              <a:gd name="connsiteX7" fmla="*/ 570520 w 584891"/>
              <a:gd name="connsiteY7" fmla="*/ 602215 h 742934"/>
              <a:gd name="connsiteX8" fmla="*/ 546944 w 584891"/>
              <a:gd name="connsiteY8" fmla="*/ 742929 h 742934"/>
              <a:gd name="connsiteX0" fmla="*/ 27 w 689385"/>
              <a:gd name="connsiteY0" fmla="*/ 0 h 742932"/>
              <a:gd name="connsiteX1" fmla="*/ 47890 w 689385"/>
              <a:gd name="connsiteY1" fmla="*/ 52539 h 742932"/>
              <a:gd name="connsiteX2" fmla="*/ 47918 w 689385"/>
              <a:gd name="connsiteY2" fmla="*/ 250344 h 742932"/>
              <a:gd name="connsiteX3" fmla="*/ 287742 w 689385"/>
              <a:gd name="connsiteY3" fmla="*/ 213169 h 742932"/>
              <a:gd name="connsiteX4" fmla="*/ 249092 w 689385"/>
              <a:gd name="connsiteY4" fmla="*/ 426392 h 742932"/>
              <a:gd name="connsiteX5" fmla="*/ 494369 w 689385"/>
              <a:gd name="connsiteY5" fmla="*/ 415424 h 742932"/>
              <a:gd name="connsiteX6" fmla="*/ 425119 w 689385"/>
              <a:gd name="connsiteY6" fmla="*/ 627589 h 742932"/>
              <a:gd name="connsiteX7" fmla="*/ 682025 w 689385"/>
              <a:gd name="connsiteY7" fmla="*/ 585876 h 742932"/>
              <a:gd name="connsiteX8" fmla="*/ 546944 w 689385"/>
              <a:gd name="connsiteY8" fmla="*/ 742929 h 742932"/>
              <a:gd name="connsiteX0" fmla="*/ 27 w 691719"/>
              <a:gd name="connsiteY0" fmla="*/ 0 h 819292"/>
              <a:gd name="connsiteX1" fmla="*/ 47890 w 691719"/>
              <a:gd name="connsiteY1" fmla="*/ 52539 h 819292"/>
              <a:gd name="connsiteX2" fmla="*/ 47918 w 691719"/>
              <a:gd name="connsiteY2" fmla="*/ 250344 h 819292"/>
              <a:gd name="connsiteX3" fmla="*/ 287742 w 691719"/>
              <a:gd name="connsiteY3" fmla="*/ 213169 h 819292"/>
              <a:gd name="connsiteX4" fmla="*/ 249092 w 691719"/>
              <a:gd name="connsiteY4" fmla="*/ 426392 h 819292"/>
              <a:gd name="connsiteX5" fmla="*/ 494369 w 691719"/>
              <a:gd name="connsiteY5" fmla="*/ 415424 h 819292"/>
              <a:gd name="connsiteX6" fmla="*/ 425119 w 691719"/>
              <a:gd name="connsiteY6" fmla="*/ 627589 h 819292"/>
              <a:gd name="connsiteX7" fmla="*/ 682025 w 691719"/>
              <a:gd name="connsiteY7" fmla="*/ 585876 h 819292"/>
              <a:gd name="connsiteX8" fmla="*/ 602073 w 691719"/>
              <a:gd name="connsiteY8" fmla="*/ 819289 h 819292"/>
              <a:gd name="connsiteX0" fmla="*/ 27 w 688167"/>
              <a:gd name="connsiteY0" fmla="*/ 0 h 819289"/>
              <a:gd name="connsiteX1" fmla="*/ 47890 w 688167"/>
              <a:gd name="connsiteY1" fmla="*/ 52539 h 819289"/>
              <a:gd name="connsiteX2" fmla="*/ 47918 w 688167"/>
              <a:gd name="connsiteY2" fmla="*/ 250344 h 819289"/>
              <a:gd name="connsiteX3" fmla="*/ 287742 w 688167"/>
              <a:gd name="connsiteY3" fmla="*/ 213169 h 819289"/>
              <a:gd name="connsiteX4" fmla="*/ 249092 w 688167"/>
              <a:gd name="connsiteY4" fmla="*/ 426392 h 819289"/>
              <a:gd name="connsiteX5" fmla="*/ 494369 w 688167"/>
              <a:gd name="connsiteY5" fmla="*/ 415424 h 819289"/>
              <a:gd name="connsiteX6" fmla="*/ 425119 w 688167"/>
              <a:gd name="connsiteY6" fmla="*/ 627589 h 819289"/>
              <a:gd name="connsiteX7" fmla="*/ 682025 w 688167"/>
              <a:gd name="connsiteY7" fmla="*/ 585876 h 819289"/>
              <a:gd name="connsiteX8" fmla="*/ 586509 w 688167"/>
              <a:gd name="connsiteY8" fmla="*/ 781604 h 819289"/>
              <a:gd name="connsiteX9" fmla="*/ 602073 w 688167"/>
              <a:gd name="connsiteY9" fmla="*/ 819289 h 819289"/>
              <a:gd name="connsiteX0" fmla="*/ 27 w 843562"/>
              <a:gd name="connsiteY0" fmla="*/ 0 h 791074"/>
              <a:gd name="connsiteX1" fmla="*/ 47890 w 843562"/>
              <a:gd name="connsiteY1" fmla="*/ 52539 h 791074"/>
              <a:gd name="connsiteX2" fmla="*/ 47918 w 843562"/>
              <a:gd name="connsiteY2" fmla="*/ 250344 h 791074"/>
              <a:gd name="connsiteX3" fmla="*/ 287742 w 843562"/>
              <a:gd name="connsiteY3" fmla="*/ 213169 h 791074"/>
              <a:gd name="connsiteX4" fmla="*/ 249092 w 843562"/>
              <a:gd name="connsiteY4" fmla="*/ 426392 h 791074"/>
              <a:gd name="connsiteX5" fmla="*/ 494369 w 843562"/>
              <a:gd name="connsiteY5" fmla="*/ 415424 h 791074"/>
              <a:gd name="connsiteX6" fmla="*/ 425119 w 843562"/>
              <a:gd name="connsiteY6" fmla="*/ 627589 h 791074"/>
              <a:gd name="connsiteX7" fmla="*/ 682025 w 843562"/>
              <a:gd name="connsiteY7" fmla="*/ 585876 h 791074"/>
              <a:gd name="connsiteX8" fmla="*/ 586509 w 843562"/>
              <a:gd name="connsiteY8" fmla="*/ 781604 h 791074"/>
              <a:gd name="connsiteX9" fmla="*/ 843513 w 843562"/>
              <a:gd name="connsiteY9" fmla="*/ 738076 h 791074"/>
              <a:gd name="connsiteX0" fmla="*/ 27 w 843566"/>
              <a:gd name="connsiteY0" fmla="*/ 0 h 824717"/>
              <a:gd name="connsiteX1" fmla="*/ 47890 w 843566"/>
              <a:gd name="connsiteY1" fmla="*/ 52539 h 824717"/>
              <a:gd name="connsiteX2" fmla="*/ 47918 w 843566"/>
              <a:gd name="connsiteY2" fmla="*/ 250344 h 824717"/>
              <a:gd name="connsiteX3" fmla="*/ 287742 w 843566"/>
              <a:gd name="connsiteY3" fmla="*/ 213169 h 824717"/>
              <a:gd name="connsiteX4" fmla="*/ 249092 w 843566"/>
              <a:gd name="connsiteY4" fmla="*/ 426392 h 824717"/>
              <a:gd name="connsiteX5" fmla="*/ 494369 w 843566"/>
              <a:gd name="connsiteY5" fmla="*/ 415424 h 824717"/>
              <a:gd name="connsiteX6" fmla="*/ 425119 w 843566"/>
              <a:gd name="connsiteY6" fmla="*/ 627589 h 824717"/>
              <a:gd name="connsiteX7" fmla="*/ 682025 w 843566"/>
              <a:gd name="connsiteY7" fmla="*/ 585876 h 824717"/>
              <a:gd name="connsiteX8" fmla="*/ 600371 w 843566"/>
              <a:gd name="connsiteY8" fmla="*/ 817431 h 824717"/>
              <a:gd name="connsiteX9" fmla="*/ 843513 w 843566"/>
              <a:gd name="connsiteY9" fmla="*/ 738076 h 824717"/>
              <a:gd name="connsiteX0" fmla="*/ 27 w 843513"/>
              <a:gd name="connsiteY0" fmla="*/ 0 h 824408"/>
              <a:gd name="connsiteX1" fmla="*/ 47890 w 843513"/>
              <a:gd name="connsiteY1" fmla="*/ 52539 h 824408"/>
              <a:gd name="connsiteX2" fmla="*/ 47918 w 843513"/>
              <a:gd name="connsiteY2" fmla="*/ 250344 h 824408"/>
              <a:gd name="connsiteX3" fmla="*/ 287742 w 843513"/>
              <a:gd name="connsiteY3" fmla="*/ 213169 h 824408"/>
              <a:gd name="connsiteX4" fmla="*/ 249092 w 843513"/>
              <a:gd name="connsiteY4" fmla="*/ 426392 h 824408"/>
              <a:gd name="connsiteX5" fmla="*/ 494369 w 843513"/>
              <a:gd name="connsiteY5" fmla="*/ 415424 h 824408"/>
              <a:gd name="connsiteX6" fmla="*/ 425119 w 843513"/>
              <a:gd name="connsiteY6" fmla="*/ 627589 h 824408"/>
              <a:gd name="connsiteX7" fmla="*/ 682025 w 843513"/>
              <a:gd name="connsiteY7" fmla="*/ 585876 h 824408"/>
              <a:gd name="connsiteX8" fmla="*/ 600371 w 843513"/>
              <a:gd name="connsiteY8" fmla="*/ 817431 h 824408"/>
              <a:gd name="connsiteX9" fmla="*/ 800494 w 843513"/>
              <a:gd name="connsiteY9" fmla="*/ 769675 h 824408"/>
              <a:gd name="connsiteX10" fmla="*/ 843513 w 843513"/>
              <a:gd name="connsiteY10" fmla="*/ 738076 h 824408"/>
              <a:gd name="connsiteX0" fmla="*/ 27 w 810103"/>
              <a:gd name="connsiteY0" fmla="*/ 0 h 934887"/>
              <a:gd name="connsiteX1" fmla="*/ 47890 w 810103"/>
              <a:gd name="connsiteY1" fmla="*/ 52539 h 934887"/>
              <a:gd name="connsiteX2" fmla="*/ 47918 w 810103"/>
              <a:gd name="connsiteY2" fmla="*/ 250344 h 934887"/>
              <a:gd name="connsiteX3" fmla="*/ 287742 w 810103"/>
              <a:gd name="connsiteY3" fmla="*/ 213169 h 934887"/>
              <a:gd name="connsiteX4" fmla="*/ 249092 w 810103"/>
              <a:gd name="connsiteY4" fmla="*/ 426392 h 934887"/>
              <a:gd name="connsiteX5" fmla="*/ 494369 w 810103"/>
              <a:gd name="connsiteY5" fmla="*/ 415424 h 934887"/>
              <a:gd name="connsiteX6" fmla="*/ 425119 w 810103"/>
              <a:gd name="connsiteY6" fmla="*/ 627589 h 934887"/>
              <a:gd name="connsiteX7" fmla="*/ 682025 w 810103"/>
              <a:gd name="connsiteY7" fmla="*/ 585876 h 934887"/>
              <a:gd name="connsiteX8" fmla="*/ 600371 w 810103"/>
              <a:gd name="connsiteY8" fmla="*/ 817431 h 934887"/>
              <a:gd name="connsiteX9" fmla="*/ 800494 w 810103"/>
              <a:gd name="connsiteY9" fmla="*/ 769675 h 934887"/>
              <a:gd name="connsiteX10" fmla="*/ 749898 w 810103"/>
              <a:gd name="connsiteY10" fmla="*/ 934868 h 934887"/>
              <a:gd name="connsiteX0" fmla="*/ 27 w 852304"/>
              <a:gd name="connsiteY0" fmla="*/ 0 h 934885"/>
              <a:gd name="connsiteX1" fmla="*/ 47890 w 852304"/>
              <a:gd name="connsiteY1" fmla="*/ 52539 h 934885"/>
              <a:gd name="connsiteX2" fmla="*/ 47918 w 852304"/>
              <a:gd name="connsiteY2" fmla="*/ 250344 h 934885"/>
              <a:gd name="connsiteX3" fmla="*/ 287742 w 852304"/>
              <a:gd name="connsiteY3" fmla="*/ 213169 h 934885"/>
              <a:gd name="connsiteX4" fmla="*/ 249092 w 852304"/>
              <a:gd name="connsiteY4" fmla="*/ 426392 h 934885"/>
              <a:gd name="connsiteX5" fmla="*/ 494369 w 852304"/>
              <a:gd name="connsiteY5" fmla="*/ 415424 h 934885"/>
              <a:gd name="connsiteX6" fmla="*/ 425119 w 852304"/>
              <a:gd name="connsiteY6" fmla="*/ 627589 h 934885"/>
              <a:gd name="connsiteX7" fmla="*/ 682025 w 852304"/>
              <a:gd name="connsiteY7" fmla="*/ 585876 h 934885"/>
              <a:gd name="connsiteX8" fmla="*/ 600371 w 852304"/>
              <a:gd name="connsiteY8" fmla="*/ 817431 h 934885"/>
              <a:gd name="connsiteX9" fmla="*/ 845182 w 852304"/>
              <a:gd name="connsiteY9" fmla="*/ 746936 h 934885"/>
              <a:gd name="connsiteX10" fmla="*/ 749898 w 852304"/>
              <a:gd name="connsiteY10" fmla="*/ 934868 h 934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52304" h="934885">
                <a:moveTo>
                  <a:pt x="27" y="0"/>
                </a:moveTo>
                <a:cubicBezTo>
                  <a:pt x="-1362" y="12032"/>
                  <a:pt x="49985" y="8527"/>
                  <a:pt x="47890" y="52539"/>
                </a:cubicBezTo>
                <a:cubicBezTo>
                  <a:pt x="45795" y="96551"/>
                  <a:pt x="7943" y="223572"/>
                  <a:pt x="47918" y="250344"/>
                </a:cubicBezTo>
                <a:cubicBezTo>
                  <a:pt x="87893" y="277116"/>
                  <a:pt x="254213" y="183828"/>
                  <a:pt x="287742" y="213169"/>
                </a:cubicBezTo>
                <a:cubicBezTo>
                  <a:pt x="321271" y="242510"/>
                  <a:pt x="214654" y="392683"/>
                  <a:pt x="249092" y="426392"/>
                </a:cubicBezTo>
                <a:cubicBezTo>
                  <a:pt x="283530" y="460101"/>
                  <a:pt x="465031" y="381891"/>
                  <a:pt x="494369" y="415424"/>
                </a:cubicBezTo>
                <a:cubicBezTo>
                  <a:pt x="523707" y="448957"/>
                  <a:pt x="393843" y="599180"/>
                  <a:pt x="425119" y="627589"/>
                </a:cubicBezTo>
                <a:cubicBezTo>
                  <a:pt x="456395" y="655998"/>
                  <a:pt x="648240" y="565783"/>
                  <a:pt x="682025" y="585876"/>
                </a:cubicBezTo>
                <a:cubicBezTo>
                  <a:pt x="715810" y="605970"/>
                  <a:pt x="583752" y="789868"/>
                  <a:pt x="600371" y="817431"/>
                </a:cubicBezTo>
                <a:cubicBezTo>
                  <a:pt x="616990" y="844994"/>
                  <a:pt x="804658" y="760162"/>
                  <a:pt x="845182" y="746936"/>
                </a:cubicBezTo>
                <a:cubicBezTo>
                  <a:pt x="885706" y="733710"/>
                  <a:pt x="739602" y="937064"/>
                  <a:pt x="749898" y="934868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 flipH="1">
            <a:off x="4917432" y="3998787"/>
            <a:ext cx="388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</a:rPr>
              <a:t>A’</a:t>
            </a:r>
            <a:endParaRPr lang="en-US" baseline="30000" dirty="0">
              <a:solidFill>
                <a:srgbClr val="FFFF00"/>
              </a:solidFill>
              <a:latin typeface="Symbol" charset="2"/>
              <a:cs typeface="Symbol" charset="2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2402486" y="3789442"/>
            <a:ext cx="108000" cy="108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281763" y="4145695"/>
            <a:ext cx="542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 smtClean="0">
                <a:cs typeface="Calibri"/>
                <a:sym typeface="Symbol"/>
              </a:rPr>
              <a:t>SM</a:t>
            </a:r>
            <a:endParaRPr lang="en-US" i="1" dirty="0"/>
          </a:p>
        </p:txBody>
      </p:sp>
      <p:sp>
        <p:nvSpPr>
          <p:cNvPr id="31" name="Rectangle 30"/>
          <p:cNvSpPr/>
          <p:nvPr/>
        </p:nvSpPr>
        <p:spPr>
          <a:xfrm>
            <a:off x="6281763" y="3312257"/>
            <a:ext cx="542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 smtClean="0">
                <a:cs typeface="Calibri"/>
                <a:sym typeface="Symbol"/>
              </a:rPr>
              <a:t>SM</a:t>
            </a:r>
            <a:endParaRPr lang="en-US" i="1" dirty="0"/>
          </a:p>
        </p:txBody>
      </p:sp>
      <p:sp>
        <p:nvSpPr>
          <p:cNvPr id="32" name="Oval 31"/>
          <p:cNvSpPr/>
          <p:nvPr/>
        </p:nvSpPr>
        <p:spPr>
          <a:xfrm>
            <a:off x="5361733" y="3836242"/>
            <a:ext cx="108000" cy="108000"/>
          </a:xfrm>
          <a:prstGeom prst="ellipse">
            <a:avLst/>
          </a:prstGeom>
          <a:solidFill>
            <a:srgbClr val="FFFFFF"/>
          </a:solidFill>
          <a:ln>
            <a:solidFill>
              <a:srgbClr val="DB68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020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Dark photon production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FFA315A9-49B5-FE48-939C-B27D5AAA1BEA}" type="slidenum">
              <a:rPr lang="en-US" smtClean="0"/>
              <a:t>8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20662" y="4384772"/>
            <a:ext cx="5662375" cy="1250266"/>
          </a:xfrm>
          <a:noFill/>
        </p:spPr>
        <p:txBody>
          <a:bodyPr>
            <a:noAutofit/>
          </a:bodyPr>
          <a:lstStyle/>
          <a:p>
            <a:pPr indent="-285750">
              <a:buClr>
                <a:schemeClr val="bg1"/>
              </a:buClr>
              <a:buFont typeface="Wingdings" charset="2"/>
              <a:buChar char="§"/>
            </a:pPr>
            <a:r>
              <a:rPr lang="en-US" sz="1800" i="1" dirty="0">
                <a:latin typeface="+mn-lt"/>
                <a:cs typeface="+mn-cs"/>
              </a:rPr>
              <a:t>A’ </a:t>
            </a:r>
            <a:r>
              <a:rPr lang="en-US" sz="1800" dirty="0" smtClean="0">
                <a:latin typeface="+mn-lt"/>
                <a:cs typeface="+mn-cs"/>
              </a:rPr>
              <a:t>can </a:t>
            </a:r>
            <a:r>
              <a:rPr lang="en-US" sz="1800" dirty="0">
                <a:latin typeface="+mn-lt"/>
                <a:cs typeface="+mn-cs"/>
              </a:rPr>
              <a:t>be produced in </a:t>
            </a:r>
            <a:r>
              <a:rPr lang="en-US" sz="1800" i="1" dirty="0" smtClean="0"/>
              <a:t>e</a:t>
            </a:r>
            <a:r>
              <a:rPr lang="en-US" sz="1800" baseline="30000" dirty="0" smtClean="0"/>
              <a:t>±</a:t>
            </a:r>
            <a:r>
              <a:rPr lang="en-US" sz="1800" dirty="0" smtClean="0">
                <a:latin typeface="+mn-lt"/>
                <a:cs typeface="+mn-cs"/>
              </a:rPr>
              <a:t> </a:t>
            </a:r>
            <a:r>
              <a:rPr lang="en-US" sz="1800" dirty="0">
                <a:latin typeface="+mn-lt"/>
                <a:cs typeface="+mn-cs"/>
              </a:rPr>
              <a:t>collision on target by:</a:t>
            </a:r>
          </a:p>
          <a:p>
            <a:pPr marL="692150" lvl="1">
              <a:buClr>
                <a:schemeClr val="bg1"/>
              </a:buClr>
              <a:buFont typeface="Wingdings" charset="2"/>
              <a:buChar char="§"/>
            </a:pPr>
            <a:r>
              <a:rPr lang="en-US" sz="1600" dirty="0">
                <a:solidFill>
                  <a:srgbClr val="EEECE1"/>
                </a:solidFill>
                <a:latin typeface="+mn-lt"/>
                <a:cs typeface="+mn-cs"/>
              </a:rPr>
              <a:t>Bremsstrahlung: </a:t>
            </a:r>
            <a:r>
              <a:rPr lang="en-US" sz="1600" dirty="0" smtClean="0">
                <a:solidFill>
                  <a:srgbClr val="EEECE1"/>
                </a:solidFill>
                <a:latin typeface="+mn-lt"/>
                <a:cs typeface="+mn-cs"/>
              </a:rPr>
              <a:t>e N </a:t>
            </a:r>
            <a:r>
              <a:rPr lang="it-IT" sz="1600" dirty="0" smtClean="0">
                <a:solidFill>
                  <a:srgbClr val="EEECE1"/>
                </a:solidFill>
                <a:sym typeface="Symbol"/>
              </a:rPr>
              <a:t> </a:t>
            </a:r>
            <a:r>
              <a:rPr lang="en-US" sz="1600" dirty="0" smtClean="0">
                <a:solidFill>
                  <a:srgbClr val="EEECE1"/>
                </a:solidFill>
                <a:latin typeface="+mn-lt"/>
                <a:cs typeface="+mn-cs"/>
              </a:rPr>
              <a:t>e</a:t>
            </a:r>
            <a:r>
              <a:rPr lang="en-US" sz="1600" baseline="30000" dirty="0">
                <a:solidFill>
                  <a:srgbClr val="EEECE1"/>
                </a:solidFill>
              </a:rPr>
              <a:t> </a:t>
            </a:r>
            <a:r>
              <a:rPr lang="en-US" sz="1600" dirty="0" smtClean="0">
                <a:solidFill>
                  <a:srgbClr val="EEECE1"/>
                </a:solidFill>
                <a:latin typeface="+mn-lt"/>
                <a:cs typeface="+mn-cs"/>
              </a:rPr>
              <a:t>N </a:t>
            </a:r>
            <a:r>
              <a:rPr lang="en-US" sz="1600" i="1" dirty="0" smtClean="0">
                <a:solidFill>
                  <a:srgbClr val="EEECE1"/>
                </a:solidFill>
                <a:latin typeface="+mn-lt"/>
                <a:cs typeface="+mn-cs"/>
              </a:rPr>
              <a:t>A</a:t>
            </a:r>
            <a:r>
              <a:rPr lang="en-US" sz="1600" i="1" dirty="0">
                <a:solidFill>
                  <a:srgbClr val="EEECE1"/>
                </a:solidFill>
                <a:latin typeface="+mn-lt"/>
                <a:cs typeface="+mn-cs"/>
              </a:rPr>
              <a:t>’</a:t>
            </a:r>
          </a:p>
          <a:p>
            <a:pPr marL="692150" lvl="1">
              <a:buClr>
                <a:schemeClr val="bg1"/>
              </a:buClr>
              <a:buFont typeface="Wingdings" charset="2"/>
              <a:buChar char="§"/>
            </a:pPr>
            <a:r>
              <a:rPr lang="en-US" sz="1600" dirty="0">
                <a:solidFill>
                  <a:srgbClr val="EEECE1"/>
                </a:solidFill>
                <a:latin typeface="+mn-lt"/>
                <a:cs typeface="+mn-cs"/>
              </a:rPr>
              <a:t>Annihilation: e</a:t>
            </a:r>
            <a:r>
              <a:rPr lang="en-US" sz="1600" baseline="30000" dirty="0" smtClean="0">
                <a:solidFill>
                  <a:srgbClr val="EEECE1"/>
                </a:solidFill>
                <a:latin typeface="+mn-lt"/>
                <a:cs typeface="+mn-cs"/>
              </a:rPr>
              <a:t>+ </a:t>
            </a:r>
            <a:r>
              <a:rPr lang="en-US" sz="1600" dirty="0" smtClean="0">
                <a:solidFill>
                  <a:srgbClr val="EEECE1"/>
                </a:solidFill>
                <a:latin typeface="+mn-lt"/>
                <a:cs typeface="+mn-cs"/>
              </a:rPr>
              <a:t>e</a:t>
            </a:r>
            <a:r>
              <a:rPr lang="en-US" sz="1600" baseline="30000" dirty="0" smtClean="0">
                <a:solidFill>
                  <a:srgbClr val="EEECE1"/>
                </a:solidFill>
                <a:latin typeface="Symbol" charset="2"/>
                <a:cs typeface="Symbol" charset="2"/>
              </a:rPr>
              <a:t>-</a:t>
            </a:r>
            <a:r>
              <a:rPr lang="it-IT" sz="1600" dirty="0" smtClean="0">
                <a:solidFill>
                  <a:srgbClr val="EEECE1"/>
                </a:solidFill>
                <a:sym typeface="Symbol"/>
              </a:rPr>
              <a:t> </a:t>
            </a:r>
            <a:r>
              <a:rPr lang="en-US" sz="1600" dirty="0" smtClean="0">
                <a:solidFill>
                  <a:srgbClr val="EEECE1"/>
                </a:solidFill>
                <a:latin typeface="Symbol" charset="2"/>
                <a:cs typeface="Symbol" charset="2"/>
              </a:rPr>
              <a:t>g </a:t>
            </a:r>
            <a:r>
              <a:rPr lang="en-US" sz="1600" i="1" dirty="0" smtClean="0">
                <a:solidFill>
                  <a:srgbClr val="EEECE1"/>
                </a:solidFill>
                <a:latin typeface="+mn-lt"/>
                <a:cs typeface="+mn-cs"/>
              </a:rPr>
              <a:t>A</a:t>
            </a:r>
            <a:r>
              <a:rPr lang="en-US" sz="1600" i="1" dirty="0">
                <a:solidFill>
                  <a:srgbClr val="EEECE1"/>
                </a:solidFill>
                <a:latin typeface="+mn-lt"/>
                <a:cs typeface="+mn-cs"/>
              </a:rPr>
              <a:t>’</a:t>
            </a:r>
          </a:p>
          <a:p>
            <a:pPr marL="692150" lvl="1">
              <a:buClr>
                <a:schemeClr val="bg1"/>
              </a:buClr>
              <a:buFont typeface="Wingdings" charset="2"/>
              <a:buChar char="§"/>
            </a:pPr>
            <a:r>
              <a:rPr lang="en-US" sz="1600" dirty="0">
                <a:solidFill>
                  <a:srgbClr val="948A54"/>
                </a:solidFill>
                <a:latin typeface="+mn-lt"/>
                <a:cs typeface="+mn-cs"/>
              </a:rPr>
              <a:t>Meson </a:t>
            </a:r>
            <a:r>
              <a:rPr lang="en-US" sz="1600" dirty="0" smtClean="0">
                <a:solidFill>
                  <a:srgbClr val="948A54"/>
                </a:solidFill>
              </a:rPr>
              <a:t>decays</a:t>
            </a:r>
            <a:endParaRPr lang="en-US" dirty="0" smtClean="0">
              <a:solidFill>
                <a:srgbClr val="948A54"/>
              </a:solidFill>
            </a:endParaRPr>
          </a:p>
          <a:p>
            <a:pPr lvl="1">
              <a:buClr>
                <a:schemeClr val="bg1"/>
              </a:buClr>
            </a:pPr>
            <a:endParaRPr lang="en-US" dirty="0">
              <a:solidFill>
                <a:srgbClr val="EEECE1"/>
              </a:solidFill>
            </a:endParaRPr>
          </a:p>
          <a:p>
            <a:pPr lvl="1">
              <a:buClr>
                <a:schemeClr val="bg1"/>
              </a:buClr>
            </a:pPr>
            <a:endParaRPr lang="en-US" dirty="0" smtClean="0">
              <a:solidFill>
                <a:srgbClr val="EEECE1"/>
              </a:solidFill>
            </a:endParaRPr>
          </a:p>
          <a:p>
            <a:pPr marL="0" indent="0">
              <a:buClr>
                <a:schemeClr val="bg1"/>
              </a:buClr>
              <a:buNone/>
            </a:pPr>
            <a:endParaRPr lang="en-US" dirty="0" smtClean="0">
              <a:solidFill>
                <a:srgbClr val="EEECE1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422914" y="2257467"/>
            <a:ext cx="54214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65062" y="2257467"/>
            <a:ext cx="766977" cy="440119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Freeform 21"/>
          <p:cNvSpPr/>
          <p:nvPr/>
        </p:nvSpPr>
        <p:spPr>
          <a:xfrm rot="13146240">
            <a:off x="1548354" y="2765459"/>
            <a:ext cx="367371" cy="427233"/>
          </a:xfrm>
          <a:custGeom>
            <a:avLst/>
            <a:gdLst>
              <a:gd name="connsiteX0" fmla="*/ 30616 w 608992"/>
              <a:gd name="connsiteY0" fmla="*/ 0 h 659946"/>
              <a:gd name="connsiteX1" fmla="*/ 18043 w 608992"/>
              <a:gd name="connsiteY1" fmla="*/ 264072 h 659946"/>
              <a:gd name="connsiteX2" fmla="*/ 244364 w 608992"/>
              <a:gd name="connsiteY2" fmla="*/ 188623 h 659946"/>
              <a:gd name="connsiteX3" fmla="*/ 219217 w 608992"/>
              <a:gd name="connsiteY3" fmla="*/ 440120 h 659946"/>
              <a:gd name="connsiteX4" fmla="*/ 445538 w 608992"/>
              <a:gd name="connsiteY4" fmla="*/ 389820 h 659946"/>
              <a:gd name="connsiteX5" fmla="*/ 395244 w 608992"/>
              <a:gd name="connsiteY5" fmla="*/ 641317 h 659946"/>
              <a:gd name="connsiteX6" fmla="*/ 608992 w 608992"/>
              <a:gd name="connsiteY6" fmla="*/ 641317 h 659946"/>
              <a:gd name="connsiteX0" fmla="*/ 29823 w 608199"/>
              <a:gd name="connsiteY0" fmla="*/ 0 h 659946"/>
              <a:gd name="connsiteX1" fmla="*/ 17222 w 608199"/>
              <a:gd name="connsiteY1" fmla="*/ 66267 h 659946"/>
              <a:gd name="connsiteX2" fmla="*/ 17250 w 608199"/>
              <a:gd name="connsiteY2" fmla="*/ 264072 h 659946"/>
              <a:gd name="connsiteX3" fmla="*/ 243571 w 608199"/>
              <a:gd name="connsiteY3" fmla="*/ 188623 h 659946"/>
              <a:gd name="connsiteX4" fmla="*/ 218424 w 608199"/>
              <a:gd name="connsiteY4" fmla="*/ 440120 h 659946"/>
              <a:gd name="connsiteX5" fmla="*/ 444745 w 608199"/>
              <a:gd name="connsiteY5" fmla="*/ 389820 h 659946"/>
              <a:gd name="connsiteX6" fmla="*/ 394451 w 608199"/>
              <a:gd name="connsiteY6" fmla="*/ 641317 h 659946"/>
              <a:gd name="connsiteX7" fmla="*/ 608199 w 608199"/>
              <a:gd name="connsiteY7" fmla="*/ 641317 h 659946"/>
              <a:gd name="connsiteX0" fmla="*/ 29823 w 608199"/>
              <a:gd name="connsiteY0" fmla="*/ 0 h 657034"/>
              <a:gd name="connsiteX1" fmla="*/ 17222 w 608199"/>
              <a:gd name="connsiteY1" fmla="*/ 66267 h 657034"/>
              <a:gd name="connsiteX2" fmla="*/ 17250 w 608199"/>
              <a:gd name="connsiteY2" fmla="*/ 264072 h 657034"/>
              <a:gd name="connsiteX3" fmla="*/ 243571 w 608199"/>
              <a:gd name="connsiteY3" fmla="*/ 188623 h 657034"/>
              <a:gd name="connsiteX4" fmla="*/ 218424 w 608199"/>
              <a:gd name="connsiteY4" fmla="*/ 440120 h 657034"/>
              <a:gd name="connsiteX5" fmla="*/ 463701 w 608199"/>
              <a:gd name="connsiteY5" fmla="*/ 429152 h 657034"/>
              <a:gd name="connsiteX6" fmla="*/ 394451 w 608199"/>
              <a:gd name="connsiteY6" fmla="*/ 641317 h 657034"/>
              <a:gd name="connsiteX7" fmla="*/ 608199 w 608199"/>
              <a:gd name="connsiteY7" fmla="*/ 641317 h 657034"/>
              <a:gd name="connsiteX0" fmla="*/ 30821 w 609197"/>
              <a:gd name="connsiteY0" fmla="*/ 0 h 657032"/>
              <a:gd name="connsiteX1" fmla="*/ 18220 w 609197"/>
              <a:gd name="connsiteY1" fmla="*/ 66267 h 657032"/>
              <a:gd name="connsiteX2" fmla="*/ 18248 w 609197"/>
              <a:gd name="connsiteY2" fmla="*/ 264072 h 657032"/>
              <a:gd name="connsiteX3" fmla="*/ 258072 w 609197"/>
              <a:gd name="connsiteY3" fmla="*/ 226897 h 657032"/>
              <a:gd name="connsiteX4" fmla="*/ 219422 w 609197"/>
              <a:gd name="connsiteY4" fmla="*/ 440120 h 657032"/>
              <a:gd name="connsiteX5" fmla="*/ 464699 w 609197"/>
              <a:gd name="connsiteY5" fmla="*/ 429152 h 657032"/>
              <a:gd name="connsiteX6" fmla="*/ 395449 w 609197"/>
              <a:gd name="connsiteY6" fmla="*/ 641317 h 657032"/>
              <a:gd name="connsiteX7" fmla="*/ 609197 w 609197"/>
              <a:gd name="connsiteY7" fmla="*/ 641317 h 657032"/>
              <a:gd name="connsiteX0" fmla="*/ 27 w 638867"/>
              <a:gd name="connsiteY0" fmla="*/ 0 h 643306"/>
              <a:gd name="connsiteX1" fmla="*/ 47890 w 638867"/>
              <a:gd name="connsiteY1" fmla="*/ 52539 h 643306"/>
              <a:gd name="connsiteX2" fmla="*/ 47918 w 638867"/>
              <a:gd name="connsiteY2" fmla="*/ 250344 h 643306"/>
              <a:gd name="connsiteX3" fmla="*/ 287742 w 638867"/>
              <a:gd name="connsiteY3" fmla="*/ 213169 h 643306"/>
              <a:gd name="connsiteX4" fmla="*/ 249092 w 638867"/>
              <a:gd name="connsiteY4" fmla="*/ 426392 h 643306"/>
              <a:gd name="connsiteX5" fmla="*/ 494369 w 638867"/>
              <a:gd name="connsiteY5" fmla="*/ 415424 h 643306"/>
              <a:gd name="connsiteX6" fmla="*/ 425119 w 638867"/>
              <a:gd name="connsiteY6" fmla="*/ 627589 h 643306"/>
              <a:gd name="connsiteX7" fmla="*/ 638867 w 638867"/>
              <a:gd name="connsiteY7" fmla="*/ 627589 h 643306"/>
              <a:gd name="connsiteX0" fmla="*/ 27 w 709755"/>
              <a:gd name="connsiteY0" fmla="*/ 0 h 648825"/>
              <a:gd name="connsiteX1" fmla="*/ 47890 w 709755"/>
              <a:gd name="connsiteY1" fmla="*/ 52539 h 648825"/>
              <a:gd name="connsiteX2" fmla="*/ 47918 w 709755"/>
              <a:gd name="connsiteY2" fmla="*/ 250344 h 648825"/>
              <a:gd name="connsiteX3" fmla="*/ 287742 w 709755"/>
              <a:gd name="connsiteY3" fmla="*/ 213169 h 648825"/>
              <a:gd name="connsiteX4" fmla="*/ 249092 w 709755"/>
              <a:gd name="connsiteY4" fmla="*/ 426392 h 648825"/>
              <a:gd name="connsiteX5" fmla="*/ 494369 w 709755"/>
              <a:gd name="connsiteY5" fmla="*/ 415424 h 648825"/>
              <a:gd name="connsiteX6" fmla="*/ 425119 w 709755"/>
              <a:gd name="connsiteY6" fmla="*/ 627589 h 648825"/>
              <a:gd name="connsiteX7" fmla="*/ 709755 w 709755"/>
              <a:gd name="connsiteY7" fmla="*/ 641352 h 648825"/>
              <a:gd name="connsiteX0" fmla="*/ 27 w 709755"/>
              <a:gd name="connsiteY0" fmla="*/ 0 h 641372"/>
              <a:gd name="connsiteX1" fmla="*/ 47890 w 709755"/>
              <a:gd name="connsiteY1" fmla="*/ 52539 h 641372"/>
              <a:gd name="connsiteX2" fmla="*/ 47918 w 709755"/>
              <a:gd name="connsiteY2" fmla="*/ 250344 h 641372"/>
              <a:gd name="connsiteX3" fmla="*/ 287742 w 709755"/>
              <a:gd name="connsiteY3" fmla="*/ 213169 h 641372"/>
              <a:gd name="connsiteX4" fmla="*/ 249092 w 709755"/>
              <a:gd name="connsiteY4" fmla="*/ 426392 h 641372"/>
              <a:gd name="connsiteX5" fmla="*/ 494369 w 709755"/>
              <a:gd name="connsiteY5" fmla="*/ 415424 h 641372"/>
              <a:gd name="connsiteX6" fmla="*/ 425119 w 709755"/>
              <a:gd name="connsiteY6" fmla="*/ 627589 h 641372"/>
              <a:gd name="connsiteX7" fmla="*/ 608691 w 709755"/>
              <a:gd name="connsiteY7" fmla="*/ 609626 h 641372"/>
              <a:gd name="connsiteX8" fmla="*/ 709755 w 709755"/>
              <a:gd name="connsiteY8" fmla="*/ 641352 h 641372"/>
              <a:gd name="connsiteX0" fmla="*/ 27 w 677963"/>
              <a:gd name="connsiteY0" fmla="*/ 0 h 701400"/>
              <a:gd name="connsiteX1" fmla="*/ 47890 w 677963"/>
              <a:gd name="connsiteY1" fmla="*/ 52539 h 701400"/>
              <a:gd name="connsiteX2" fmla="*/ 47918 w 677963"/>
              <a:gd name="connsiteY2" fmla="*/ 250344 h 701400"/>
              <a:gd name="connsiteX3" fmla="*/ 287742 w 677963"/>
              <a:gd name="connsiteY3" fmla="*/ 213169 h 701400"/>
              <a:gd name="connsiteX4" fmla="*/ 249092 w 677963"/>
              <a:gd name="connsiteY4" fmla="*/ 426392 h 701400"/>
              <a:gd name="connsiteX5" fmla="*/ 494369 w 677963"/>
              <a:gd name="connsiteY5" fmla="*/ 415424 h 701400"/>
              <a:gd name="connsiteX6" fmla="*/ 425119 w 677963"/>
              <a:gd name="connsiteY6" fmla="*/ 627589 h 701400"/>
              <a:gd name="connsiteX7" fmla="*/ 608691 w 677963"/>
              <a:gd name="connsiteY7" fmla="*/ 609626 h 701400"/>
              <a:gd name="connsiteX8" fmla="*/ 677964 w 677963"/>
              <a:gd name="connsiteY8" fmla="*/ 701394 h 701400"/>
              <a:gd name="connsiteX0" fmla="*/ 27 w 677965"/>
              <a:gd name="connsiteY0" fmla="*/ 0 h 701400"/>
              <a:gd name="connsiteX1" fmla="*/ 47890 w 677965"/>
              <a:gd name="connsiteY1" fmla="*/ 52539 h 701400"/>
              <a:gd name="connsiteX2" fmla="*/ 47918 w 677965"/>
              <a:gd name="connsiteY2" fmla="*/ 250344 h 701400"/>
              <a:gd name="connsiteX3" fmla="*/ 287742 w 677965"/>
              <a:gd name="connsiteY3" fmla="*/ 213169 h 701400"/>
              <a:gd name="connsiteX4" fmla="*/ 249092 w 677965"/>
              <a:gd name="connsiteY4" fmla="*/ 426392 h 701400"/>
              <a:gd name="connsiteX5" fmla="*/ 494369 w 677965"/>
              <a:gd name="connsiteY5" fmla="*/ 415424 h 701400"/>
              <a:gd name="connsiteX6" fmla="*/ 425119 w 677965"/>
              <a:gd name="connsiteY6" fmla="*/ 627589 h 701400"/>
              <a:gd name="connsiteX7" fmla="*/ 570520 w 677965"/>
              <a:gd name="connsiteY7" fmla="*/ 602215 h 701400"/>
              <a:gd name="connsiteX8" fmla="*/ 677964 w 677965"/>
              <a:gd name="connsiteY8" fmla="*/ 701394 h 701400"/>
              <a:gd name="connsiteX0" fmla="*/ 27 w 645729"/>
              <a:gd name="connsiteY0" fmla="*/ 0 h 669679"/>
              <a:gd name="connsiteX1" fmla="*/ 47890 w 645729"/>
              <a:gd name="connsiteY1" fmla="*/ 52539 h 669679"/>
              <a:gd name="connsiteX2" fmla="*/ 47918 w 645729"/>
              <a:gd name="connsiteY2" fmla="*/ 250344 h 669679"/>
              <a:gd name="connsiteX3" fmla="*/ 287742 w 645729"/>
              <a:gd name="connsiteY3" fmla="*/ 213169 h 669679"/>
              <a:gd name="connsiteX4" fmla="*/ 249092 w 645729"/>
              <a:gd name="connsiteY4" fmla="*/ 426392 h 669679"/>
              <a:gd name="connsiteX5" fmla="*/ 494369 w 645729"/>
              <a:gd name="connsiteY5" fmla="*/ 415424 h 669679"/>
              <a:gd name="connsiteX6" fmla="*/ 425119 w 645729"/>
              <a:gd name="connsiteY6" fmla="*/ 627589 h 669679"/>
              <a:gd name="connsiteX7" fmla="*/ 570520 w 645729"/>
              <a:gd name="connsiteY7" fmla="*/ 602215 h 669679"/>
              <a:gd name="connsiteX8" fmla="*/ 645728 w 645729"/>
              <a:gd name="connsiteY8" fmla="*/ 669670 h 669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5729" h="669679">
                <a:moveTo>
                  <a:pt x="27" y="0"/>
                </a:moveTo>
                <a:cubicBezTo>
                  <a:pt x="-1362" y="12032"/>
                  <a:pt x="49985" y="8527"/>
                  <a:pt x="47890" y="52539"/>
                </a:cubicBezTo>
                <a:cubicBezTo>
                  <a:pt x="45795" y="96551"/>
                  <a:pt x="7943" y="223572"/>
                  <a:pt x="47918" y="250344"/>
                </a:cubicBezTo>
                <a:cubicBezTo>
                  <a:pt x="87893" y="277116"/>
                  <a:pt x="254213" y="183828"/>
                  <a:pt x="287742" y="213169"/>
                </a:cubicBezTo>
                <a:cubicBezTo>
                  <a:pt x="321271" y="242510"/>
                  <a:pt x="214654" y="392683"/>
                  <a:pt x="249092" y="426392"/>
                </a:cubicBezTo>
                <a:cubicBezTo>
                  <a:pt x="283530" y="460101"/>
                  <a:pt x="465031" y="381891"/>
                  <a:pt x="494369" y="415424"/>
                </a:cubicBezTo>
                <a:cubicBezTo>
                  <a:pt x="523707" y="448957"/>
                  <a:pt x="412427" y="596457"/>
                  <a:pt x="425119" y="627589"/>
                </a:cubicBezTo>
                <a:cubicBezTo>
                  <a:pt x="437811" y="658721"/>
                  <a:pt x="523081" y="599921"/>
                  <a:pt x="570520" y="602215"/>
                </a:cubicBezTo>
                <a:cubicBezTo>
                  <a:pt x="617959" y="604509"/>
                  <a:pt x="630225" y="670585"/>
                  <a:pt x="645728" y="66967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1655410" y="3260699"/>
            <a:ext cx="193675" cy="190274"/>
          </a:xfrm>
          <a:prstGeom prst="ellipse">
            <a:avLst/>
          </a:prstGeom>
          <a:noFill/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>
            <a:stCxn id="23" idx="1"/>
            <a:endCxn id="23" idx="5"/>
          </p:cNvCxnSpPr>
          <p:nvPr/>
        </p:nvCxnSpPr>
        <p:spPr>
          <a:xfrm>
            <a:off x="1683773" y="3288564"/>
            <a:ext cx="136949" cy="134544"/>
          </a:xfrm>
          <a:prstGeom prst="line">
            <a:avLst/>
          </a:prstGeom>
          <a:ln>
            <a:solidFill>
              <a:srgbClr val="C4BD9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23" idx="3"/>
            <a:endCxn id="23" idx="7"/>
          </p:cNvCxnSpPr>
          <p:nvPr/>
        </p:nvCxnSpPr>
        <p:spPr>
          <a:xfrm flipV="1">
            <a:off x="1683773" y="3288564"/>
            <a:ext cx="136949" cy="134544"/>
          </a:xfrm>
          <a:prstGeom prst="line">
            <a:avLst/>
          </a:prstGeom>
          <a:ln>
            <a:solidFill>
              <a:srgbClr val="C4BD9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715111" y="2697452"/>
            <a:ext cx="602631" cy="134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Freeform 26"/>
          <p:cNvSpPr/>
          <p:nvPr/>
        </p:nvSpPr>
        <p:spPr>
          <a:xfrm rot="16421158">
            <a:off x="1006360" y="1867675"/>
            <a:ext cx="367371" cy="427233"/>
          </a:xfrm>
          <a:custGeom>
            <a:avLst/>
            <a:gdLst>
              <a:gd name="connsiteX0" fmla="*/ 30616 w 608992"/>
              <a:gd name="connsiteY0" fmla="*/ 0 h 659946"/>
              <a:gd name="connsiteX1" fmla="*/ 18043 w 608992"/>
              <a:gd name="connsiteY1" fmla="*/ 264072 h 659946"/>
              <a:gd name="connsiteX2" fmla="*/ 244364 w 608992"/>
              <a:gd name="connsiteY2" fmla="*/ 188623 h 659946"/>
              <a:gd name="connsiteX3" fmla="*/ 219217 w 608992"/>
              <a:gd name="connsiteY3" fmla="*/ 440120 h 659946"/>
              <a:gd name="connsiteX4" fmla="*/ 445538 w 608992"/>
              <a:gd name="connsiteY4" fmla="*/ 389820 h 659946"/>
              <a:gd name="connsiteX5" fmla="*/ 395244 w 608992"/>
              <a:gd name="connsiteY5" fmla="*/ 641317 h 659946"/>
              <a:gd name="connsiteX6" fmla="*/ 608992 w 608992"/>
              <a:gd name="connsiteY6" fmla="*/ 641317 h 659946"/>
              <a:gd name="connsiteX0" fmla="*/ 29823 w 608199"/>
              <a:gd name="connsiteY0" fmla="*/ 0 h 659946"/>
              <a:gd name="connsiteX1" fmla="*/ 17222 w 608199"/>
              <a:gd name="connsiteY1" fmla="*/ 66267 h 659946"/>
              <a:gd name="connsiteX2" fmla="*/ 17250 w 608199"/>
              <a:gd name="connsiteY2" fmla="*/ 264072 h 659946"/>
              <a:gd name="connsiteX3" fmla="*/ 243571 w 608199"/>
              <a:gd name="connsiteY3" fmla="*/ 188623 h 659946"/>
              <a:gd name="connsiteX4" fmla="*/ 218424 w 608199"/>
              <a:gd name="connsiteY4" fmla="*/ 440120 h 659946"/>
              <a:gd name="connsiteX5" fmla="*/ 444745 w 608199"/>
              <a:gd name="connsiteY5" fmla="*/ 389820 h 659946"/>
              <a:gd name="connsiteX6" fmla="*/ 394451 w 608199"/>
              <a:gd name="connsiteY6" fmla="*/ 641317 h 659946"/>
              <a:gd name="connsiteX7" fmla="*/ 608199 w 608199"/>
              <a:gd name="connsiteY7" fmla="*/ 641317 h 659946"/>
              <a:gd name="connsiteX0" fmla="*/ 29823 w 608199"/>
              <a:gd name="connsiteY0" fmla="*/ 0 h 657034"/>
              <a:gd name="connsiteX1" fmla="*/ 17222 w 608199"/>
              <a:gd name="connsiteY1" fmla="*/ 66267 h 657034"/>
              <a:gd name="connsiteX2" fmla="*/ 17250 w 608199"/>
              <a:gd name="connsiteY2" fmla="*/ 264072 h 657034"/>
              <a:gd name="connsiteX3" fmla="*/ 243571 w 608199"/>
              <a:gd name="connsiteY3" fmla="*/ 188623 h 657034"/>
              <a:gd name="connsiteX4" fmla="*/ 218424 w 608199"/>
              <a:gd name="connsiteY4" fmla="*/ 440120 h 657034"/>
              <a:gd name="connsiteX5" fmla="*/ 463701 w 608199"/>
              <a:gd name="connsiteY5" fmla="*/ 429152 h 657034"/>
              <a:gd name="connsiteX6" fmla="*/ 394451 w 608199"/>
              <a:gd name="connsiteY6" fmla="*/ 641317 h 657034"/>
              <a:gd name="connsiteX7" fmla="*/ 608199 w 608199"/>
              <a:gd name="connsiteY7" fmla="*/ 641317 h 657034"/>
              <a:gd name="connsiteX0" fmla="*/ 30821 w 609197"/>
              <a:gd name="connsiteY0" fmla="*/ 0 h 657032"/>
              <a:gd name="connsiteX1" fmla="*/ 18220 w 609197"/>
              <a:gd name="connsiteY1" fmla="*/ 66267 h 657032"/>
              <a:gd name="connsiteX2" fmla="*/ 18248 w 609197"/>
              <a:gd name="connsiteY2" fmla="*/ 264072 h 657032"/>
              <a:gd name="connsiteX3" fmla="*/ 258072 w 609197"/>
              <a:gd name="connsiteY3" fmla="*/ 226897 h 657032"/>
              <a:gd name="connsiteX4" fmla="*/ 219422 w 609197"/>
              <a:gd name="connsiteY4" fmla="*/ 440120 h 657032"/>
              <a:gd name="connsiteX5" fmla="*/ 464699 w 609197"/>
              <a:gd name="connsiteY5" fmla="*/ 429152 h 657032"/>
              <a:gd name="connsiteX6" fmla="*/ 395449 w 609197"/>
              <a:gd name="connsiteY6" fmla="*/ 641317 h 657032"/>
              <a:gd name="connsiteX7" fmla="*/ 609197 w 609197"/>
              <a:gd name="connsiteY7" fmla="*/ 641317 h 657032"/>
              <a:gd name="connsiteX0" fmla="*/ 27 w 638867"/>
              <a:gd name="connsiteY0" fmla="*/ 0 h 643306"/>
              <a:gd name="connsiteX1" fmla="*/ 47890 w 638867"/>
              <a:gd name="connsiteY1" fmla="*/ 52539 h 643306"/>
              <a:gd name="connsiteX2" fmla="*/ 47918 w 638867"/>
              <a:gd name="connsiteY2" fmla="*/ 250344 h 643306"/>
              <a:gd name="connsiteX3" fmla="*/ 287742 w 638867"/>
              <a:gd name="connsiteY3" fmla="*/ 213169 h 643306"/>
              <a:gd name="connsiteX4" fmla="*/ 249092 w 638867"/>
              <a:gd name="connsiteY4" fmla="*/ 426392 h 643306"/>
              <a:gd name="connsiteX5" fmla="*/ 494369 w 638867"/>
              <a:gd name="connsiteY5" fmla="*/ 415424 h 643306"/>
              <a:gd name="connsiteX6" fmla="*/ 425119 w 638867"/>
              <a:gd name="connsiteY6" fmla="*/ 627589 h 643306"/>
              <a:gd name="connsiteX7" fmla="*/ 638867 w 638867"/>
              <a:gd name="connsiteY7" fmla="*/ 627589 h 643306"/>
              <a:gd name="connsiteX0" fmla="*/ 27 w 709755"/>
              <a:gd name="connsiteY0" fmla="*/ 0 h 648825"/>
              <a:gd name="connsiteX1" fmla="*/ 47890 w 709755"/>
              <a:gd name="connsiteY1" fmla="*/ 52539 h 648825"/>
              <a:gd name="connsiteX2" fmla="*/ 47918 w 709755"/>
              <a:gd name="connsiteY2" fmla="*/ 250344 h 648825"/>
              <a:gd name="connsiteX3" fmla="*/ 287742 w 709755"/>
              <a:gd name="connsiteY3" fmla="*/ 213169 h 648825"/>
              <a:gd name="connsiteX4" fmla="*/ 249092 w 709755"/>
              <a:gd name="connsiteY4" fmla="*/ 426392 h 648825"/>
              <a:gd name="connsiteX5" fmla="*/ 494369 w 709755"/>
              <a:gd name="connsiteY5" fmla="*/ 415424 h 648825"/>
              <a:gd name="connsiteX6" fmla="*/ 425119 w 709755"/>
              <a:gd name="connsiteY6" fmla="*/ 627589 h 648825"/>
              <a:gd name="connsiteX7" fmla="*/ 709755 w 709755"/>
              <a:gd name="connsiteY7" fmla="*/ 641352 h 648825"/>
              <a:gd name="connsiteX0" fmla="*/ 27 w 709755"/>
              <a:gd name="connsiteY0" fmla="*/ 0 h 641372"/>
              <a:gd name="connsiteX1" fmla="*/ 47890 w 709755"/>
              <a:gd name="connsiteY1" fmla="*/ 52539 h 641372"/>
              <a:gd name="connsiteX2" fmla="*/ 47918 w 709755"/>
              <a:gd name="connsiteY2" fmla="*/ 250344 h 641372"/>
              <a:gd name="connsiteX3" fmla="*/ 287742 w 709755"/>
              <a:gd name="connsiteY3" fmla="*/ 213169 h 641372"/>
              <a:gd name="connsiteX4" fmla="*/ 249092 w 709755"/>
              <a:gd name="connsiteY4" fmla="*/ 426392 h 641372"/>
              <a:gd name="connsiteX5" fmla="*/ 494369 w 709755"/>
              <a:gd name="connsiteY5" fmla="*/ 415424 h 641372"/>
              <a:gd name="connsiteX6" fmla="*/ 425119 w 709755"/>
              <a:gd name="connsiteY6" fmla="*/ 627589 h 641372"/>
              <a:gd name="connsiteX7" fmla="*/ 608691 w 709755"/>
              <a:gd name="connsiteY7" fmla="*/ 609626 h 641372"/>
              <a:gd name="connsiteX8" fmla="*/ 709755 w 709755"/>
              <a:gd name="connsiteY8" fmla="*/ 641352 h 641372"/>
              <a:gd name="connsiteX0" fmla="*/ 27 w 677963"/>
              <a:gd name="connsiteY0" fmla="*/ 0 h 701400"/>
              <a:gd name="connsiteX1" fmla="*/ 47890 w 677963"/>
              <a:gd name="connsiteY1" fmla="*/ 52539 h 701400"/>
              <a:gd name="connsiteX2" fmla="*/ 47918 w 677963"/>
              <a:gd name="connsiteY2" fmla="*/ 250344 h 701400"/>
              <a:gd name="connsiteX3" fmla="*/ 287742 w 677963"/>
              <a:gd name="connsiteY3" fmla="*/ 213169 h 701400"/>
              <a:gd name="connsiteX4" fmla="*/ 249092 w 677963"/>
              <a:gd name="connsiteY4" fmla="*/ 426392 h 701400"/>
              <a:gd name="connsiteX5" fmla="*/ 494369 w 677963"/>
              <a:gd name="connsiteY5" fmla="*/ 415424 h 701400"/>
              <a:gd name="connsiteX6" fmla="*/ 425119 w 677963"/>
              <a:gd name="connsiteY6" fmla="*/ 627589 h 701400"/>
              <a:gd name="connsiteX7" fmla="*/ 608691 w 677963"/>
              <a:gd name="connsiteY7" fmla="*/ 609626 h 701400"/>
              <a:gd name="connsiteX8" fmla="*/ 677964 w 677963"/>
              <a:gd name="connsiteY8" fmla="*/ 701394 h 701400"/>
              <a:gd name="connsiteX0" fmla="*/ 27 w 677965"/>
              <a:gd name="connsiteY0" fmla="*/ 0 h 701400"/>
              <a:gd name="connsiteX1" fmla="*/ 47890 w 677965"/>
              <a:gd name="connsiteY1" fmla="*/ 52539 h 701400"/>
              <a:gd name="connsiteX2" fmla="*/ 47918 w 677965"/>
              <a:gd name="connsiteY2" fmla="*/ 250344 h 701400"/>
              <a:gd name="connsiteX3" fmla="*/ 287742 w 677965"/>
              <a:gd name="connsiteY3" fmla="*/ 213169 h 701400"/>
              <a:gd name="connsiteX4" fmla="*/ 249092 w 677965"/>
              <a:gd name="connsiteY4" fmla="*/ 426392 h 701400"/>
              <a:gd name="connsiteX5" fmla="*/ 494369 w 677965"/>
              <a:gd name="connsiteY5" fmla="*/ 415424 h 701400"/>
              <a:gd name="connsiteX6" fmla="*/ 425119 w 677965"/>
              <a:gd name="connsiteY6" fmla="*/ 627589 h 701400"/>
              <a:gd name="connsiteX7" fmla="*/ 570520 w 677965"/>
              <a:gd name="connsiteY7" fmla="*/ 602215 h 701400"/>
              <a:gd name="connsiteX8" fmla="*/ 677964 w 677965"/>
              <a:gd name="connsiteY8" fmla="*/ 701394 h 701400"/>
              <a:gd name="connsiteX0" fmla="*/ 27 w 645729"/>
              <a:gd name="connsiteY0" fmla="*/ 0 h 669679"/>
              <a:gd name="connsiteX1" fmla="*/ 47890 w 645729"/>
              <a:gd name="connsiteY1" fmla="*/ 52539 h 669679"/>
              <a:gd name="connsiteX2" fmla="*/ 47918 w 645729"/>
              <a:gd name="connsiteY2" fmla="*/ 250344 h 669679"/>
              <a:gd name="connsiteX3" fmla="*/ 287742 w 645729"/>
              <a:gd name="connsiteY3" fmla="*/ 213169 h 669679"/>
              <a:gd name="connsiteX4" fmla="*/ 249092 w 645729"/>
              <a:gd name="connsiteY4" fmla="*/ 426392 h 669679"/>
              <a:gd name="connsiteX5" fmla="*/ 494369 w 645729"/>
              <a:gd name="connsiteY5" fmla="*/ 415424 h 669679"/>
              <a:gd name="connsiteX6" fmla="*/ 425119 w 645729"/>
              <a:gd name="connsiteY6" fmla="*/ 627589 h 669679"/>
              <a:gd name="connsiteX7" fmla="*/ 570520 w 645729"/>
              <a:gd name="connsiteY7" fmla="*/ 602215 h 669679"/>
              <a:gd name="connsiteX8" fmla="*/ 645728 w 645729"/>
              <a:gd name="connsiteY8" fmla="*/ 669670 h 669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5729" h="669679">
                <a:moveTo>
                  <a:pt x="27" y="0"/>
                </a:moveTo>
                <a:cubicBezTo>
                  <a:pt x="-1362" y="12032"/>
                  <a:pt x="49985" y="8527"/>
                  <a:pt x="47890" y="52539"/>
                </a:cubicBezTo>
                <a:cubicBezTo>
                  <a:pt x="45795" y="96551"/>
                  <a:pt x="7943" y="223572"/>
                  <a:pt x="47918" y="250344"/>
                </a:cubicBezTo>
                <a:cubicBezTo>
                  <a:pt x="87893" y="277116"/>
                  <a:pt x="254213" y="183828"/>
                  <a:pt x="287742" y="213169"/>
                </a:cubicBezTo>
                <a:cubicBezTo>
                  <a:pt x="321271" y="242510"/>
                  <a:pt x="214654" y="392683"/>
                  <a:pt x="249092" y="426392"/>
                </a:cubicBezTo>
                <a:cubicBezTo>
                  <a:pt x="283530" y="460101"/>
                  <a:pt x="465031" y="381891"/>
                  <a:pt x="494369" y="415424"/>
                </a:cubicBezTo>
                <a:cubicBezTo>
                  <a:pt x="523707" y="448957"/>
                  <a:pt x="412427" y="596457"/>
                  <a:pt x="425119" y="627589"/>
                </a:cubicBezTo>
                <a:cubicBezTo>
                  <a:pt x="437811" y="658721"/>
                  <a:pt x="523081" y="599921"/>
                  <a:pt x="570520" y="602215"/>
                </a:cubicBezTo>
                <a:cubicBezTo>
                  <a:pt x="617959" y="604509"/>
                  <a:pt x="630225" y="670585"/>
                  <a:pt x="645728" y="66967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470537" y="1571013"/>
            <a:ext cx="4891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</a:rPr>
              <a:t>A’</a:t>
            </a:r>
            <a:endParaRPr lang="en-US" baseline="30000" dirty="0">
              <a:solidFill>
                <a:srgbClr val="FFFF00"/>
              </a:solidFill>
              <a:latin typeface="Symbol" charset="2"/>
              <a:cs typeface="Symbol" charset="2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796411" y="2826261"/>
            <a:ext cx="31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Symbol" charset="2"/>
                <a:cs typeface="Symbol" charset="2"/>
              </a:rPr>
              <a:t>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9383" y="2002958"/>
            <a:ext cx="4794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e</a:t>
            </a:r>
            <a:r>
              <a:rPr lang="en-US" baseline="30000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-</a:t>
            </a:r>
            <a:endParaRPr lang="en-US" baseline="30000" dirty="0">
              <a:solidFill>
                <a:srgbClr val="FFFFFF"/>
              </a:solidFill>
              <a:latin typeface="Symbol" charset="2"/>
              <a:cs typeface="Symbol" charset="2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312281" y="2518333"/>
            <a:ext cx="4600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e</a:t>
            </a:r>
            <a:r>
              <a:rPr lang="en-US" baseline="30000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-</a:t>
            </a:r>
            <a:endParaRPr lang="en-US" baseline="30000" dirty="0">
              <a:solidFill>
                <a:srgbClr val="FFFFFF"/>
              </a:solidFill>
              <a:latin typeface="Symbol" charset="2"/>
              <a:cs typeface="Symbol" charset="2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3899943" y="1354434"/>
            <a:ext cx="766977" cy="440119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666920" y="1794553"/>
            <a:ext cx="0" cy="880238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3899943" y="2674791"/>
            <a:ext cx="766977" cy="440119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Freeform 40"/>
          <p:cNvSpPr/>
          <p:nvPr/>
        </p:nvSpPr>
        <p:spPr>
          <a:xfrm rot="16200000">
            <a:off x="4698090" y="1401746"/>
            <a:ext cx="367371" cy="427233"/>
          </a:xfrm>
          <a:custGeom>
            <a:avLst/>
            <a:gdLst>
              <a:gd name="connsiteX0" fmla="*/ 30616 w 608992"/>
              <a:gd name="connsiteY0" fmla="*/ 0 h 659946"/>
              <a:gd name="connsiteX1" fmla="*/ 18043 w 608992"/>
              <a:gd name="connsiteY1" fmla="*/ 264072 h 659946"/>
              <a:gd name="connsiteX2" fmla="*/ 244364 w 608992"/>
              <a:gd name="connsiteY2" fmla="*/ 188623 h 659946"/>
              <a:gd name="connsiteX3" fmla="*/ 219217 w 608992"/>
              <a:gd name="connsiteY3" fmla="*/ 440120 h 659946"/>
              <a:gd name="connsiteX4" fmla="*/ 445538 w 608992"/>
              <a:gd name="connsiteY4" fmla="*/ 389820 h 659946"/>
              <a:gd name="connsiteX5" fmla="*/ 395244 w 608992"/>
              <a:gd name="connsiteY5" fmla="*/ 641317 h 659946"/>
              <a:gd name="connsiteX6" fmla="*/ 608992 w 608992"/>
              <a:gd name="connsiteY6" fmla="*/ 641317 h 659946"/>
              <a:gd name="connsiteX0" fmla="*/ 29823 w 608199"/>
              <a:gd name="connsiteY0" fmla="*/ 0 h 659946"/>
              <a:gd name="connsiteX1" fmla="*/ 17222 w 608199"/>
              <a:gd name="connsiteY1" fmla="*/ 66267 h 659946"/>
              <a:gd name="connsiteX2" fmla="*/ 17250 w 608199"/>
              <a:gd name="connsiteY2" fmla="*/ 264072 h 659946"/>
              <a:gd name="connsiteX3" fmla="*/ 243571 w 608199"/>
              <a:gd name="connsiteY3" fmla="*/ 188623 h 659946"/>
              <a:gd name="connsiteX4" fmla="*/ 218424 w 608199"/>
              <a:gd name="connsiteY4" fmla="*/ 440120 h 659946"/>
              <a:gd name="connsiteX5" fmla="*/ 444745 w 608199"/>
              <a:gd name="connsiteY5" fmla="*/ 389820 h 659946"/>
              <a:gd name="connsiteX6" fmla="*/ 394451 w 608199"/>
              <a:gd name="connsiteY6" fmla="*/ 641317 h 659946"/>
              <a:gd name="connsiteX7" fmla="*/ 608199 w 608199"/>
              <a:gd name="connsiteY7" fmla="*/ 641317 h 659946"/>
              <a:gd name="connsiteX0" fmla="*/ 29823 w 608199"/>
              <a:gd name="connsiteY0" fmla="*/ 0 h 657034"/>
              <a:gd name="connsiteX1" fmla="*/ 17222 w 608199"/>
              <a:gd name="connsiteY1" fmla="*/ 66267 h 657034"/>
              <a:gd name="connsiteX2" fmla="*/ 17250 w 608199"/>
              <a:gd name="connsiteY2" fmla="*/ 264072 h 657034"/>
              <a:gd name="connsiteX3" fmla="*/ 243571 w 608199"/>
              <a:gd name="connsiteY3" fmla="*/ 188623 h 657034"/>
              <a:gd name="connsiteX4" fmla="*/ 218424 w 608199"/>
              <a:gd name="connsiteY4" fmla="*/ 440120 h 657034"/>
              <a:gd name="connsiteX5" fmla="*/ 463701 w 608199"/>
              <a:gd name="connsiteY5" fmla="*/ 429152 h 657034"/>
              <a:gd name="connsiteX6" fmla="*/ 394451 w 608199"/>
              <a:gd name="connsiteY6" fmla="*/ 641317 h 657034"/>
              <a:gd name="connsiteX7" fmla="*/ 608199 w 608199"/>
              <a:gd name="connsiteY7" fmla="*/ 641317 h 657034"/>
              <a:gd name="connsiteX0" fmla="*/ 30821 w 609197"/>
              <a:gd name="connsiteY0" fmla="*/ 0 h 657032"/>
              <a:gd name="connsiteX1" fmla="*/ 18220 w 609197"/>
              <a:gd name="connsiteY1" fmla="*/ 66267 h 657032"/>
              <a:gd name="connsiteX2" fmla="*/ 18248 w 609197"/>
              <a:gd name="connsiteY2" fmla="*/ 264072 h 657032"/>
              <a:gd name="connsiteX3" fmla="*/ 258072 w 609197"/>
              <a:gd name="connsiteY3" fmla="*/ 226897 h 657032"/>
              <a:gd name="connsiteX4" fmla="*/ 219422 w 609197"/>
              <a:gd name="connsiteY4" fmla="*/ 440120 h 657032"/>
              <a:gd name="connsiteX5" fmla="*/ 464699 w 609197"/>
              <a:gd name="connsiteY5" fmla="*/ 429152 h 657032"/>
              <a:gd name="connsiteX6" fmla="*/ 395449 w 609197"/>
              <a:gd name="connsiteY6" fmla="*/ 641317 h 657032"/>
              <a:gd name="connsiteX7" fmla="*/ 609197 w 609197"/>
              <a:gd name="connsiteY7" fmla="*/ 641317 h 657032"/>
              <a:gd name="connsiteX0" fmla="*/ 27 w 638867"/>
              <a:gd name="connsiteY0" fmla="*/ 0 h 643306"/>
              <a:gd name="connsiteX1" fmla="*/ 47890 w 638867"/>
              <a:gd name="connsiteY1" fmla="*/ 52539 h 643306"/>
              <a:gd name="connsiteX2" fmla="*/ 47918 w 638867"/>
              <a:gd name="connsiteY2" fmla="*/ 250344 h 643306"/>
              <a:gd name="connsiteX3" fmla="*/ 287742 w 638867"/>
              <a:gd name="connsiteY3" fmla="*/ 213169 h 643306"/>
              <a:gd name="connsiteX4" fmla="*/ 249092 w 638867"/>
              <a:gd name="connsiteY4" fmla="*/ 426392 h 643306"/>
              <a:gd name="connsiteX5" fmla="*/ 494369 w 638867"/>
              <a:gd name="connsiteY5" fmla="*/ 415424 h 643306"/>
              <a:gd name="connsiteX6" fmla="*/ 425119 w 638867"/>
              <a:gd name="connsiteY6" fmla="*/ 627589 h 643306"/>
              <a:gd name="connsiteX7" fmla="*/ 638867 w 638867"/>
              <a:gd name="connsiteY7" fmla="*/ 627589 h 643306"/>
              <a:gd name="connsiteX0" fmla="*/ 27 w 709755"/>
              <a:gd name="connsiteY0" fmla="*/ 0 h 648825"/>
              <a:gd name="connsiteX1" fmla="*/ 47890 w 709755"/>
              <a:gd name="connsiteY1" fmla="*/ 52539 h 648825"/>
              <a:gd name="connsiteX2" fmla="*/ 47918 w 709755"/>
              <a:gd name="connsiteY2" fmla="*/ 250344 h 648825"/>
              <a:gd name="connsiteX3" fmla="*/ 287742 w 709755"/>
              <a:gd name="connsiteY3" fmla="*/ 213169 h 648825"/>
              <a:gd name="connsiteX4" fmla="*/ 249092 w 709755"/>
              <a:gd name="connsiteY4" fmla="*/ 426392 h 648825"/>
              <a:gd name="connsiteX5" fmla="*/ 494369 w 709755"/>
              <a:gd name="connsiteY5" fmla="*/ 415424 h 648825"/>
              <a:gd name="connsiteX6" fmla="*/ 425119 w 709755"/>
              <a:gd name="connsiteY6" fmla="*/ 627589 h 648825"/>
              <a:gd name="connsiteX7" fmla="*/ 709755 w 709755"/>
              <a:gd name="connsiteY7" fmla="*/ 641352 h 648825"/>
              <a:gd name="connsiteX0" fmla="*/ 27 w 709755"/>
              <a:gd name="connsiteY0" fmla="*/ 0 h 641372"/>
              <a:gd name="connsiteX1" fmla="*/ 47890 w 709755"/>
              <a:gd name="connsiteY1" fmla="*/ 52539 h 641372"/>
              <a:gd name="connsiteX2" fmla="*/ 47918 w 709755"/>
              <a:gd name="connsiteY2" fmla="*/ 250344 h 641372"/>
              <a:gd name="connsiteX3" fmla="*/ 287742 w 709755"/>
              <a:gd name="connsiteY3" fmla="*/ 213169 h 641372"/>
              <a:gd name="connsiteX4" fmla="*/ 249092 w 709755"/>
              <a:gd name="connsiteY4" fmla="*/ 426392 h 641372"/>
              <a:gd name="connsiteX5" fmla="*/ 494369 w 709755"/>
              <a:gd name="connsiteY5" fmla="*/ 415424 h 641372"/>
              <a:gd name="connsiteX6" fmla="*/ 425119 w 709755"/>
              <a:gd name="connsiteY6" fmla="*/ 627589 h 641372"/>
              <a:gd name="connsiteX7" fmla="*/ 608691 w 709755"/>
              <a:gd name="connsiteY7" fmla="*/ 609626 h 641372"/>
              <a:gd name="connsiteX8" fmla="*/ 709755 w 709755"/>
              <a:gd name="connsiteY8" fmla="*/ 641352 h 641372"/>
              <a:gd name="connsiteX0" fmla="*/ 27 w 677963"/>
              <a:gd name="connsiteY0" fmla="*/ 0 h 701400"/>
              <a:gd name="connsiteX1" fmla="*/ 47890 w 677963"/>
              <a:gd name="connsiteY1" fmla="*/ 52539 h 701400"/>
              <a:gd name="connsiteX2" fmla="*/ 47918 w 677963"/>
              <a:gd name="connsiteY2" fmla="*/ 250344 h 701400"/>
              <a:gd name="connsiteX3" fmla="*/ 287742 w 677963"/>
              <a:gd name="connsiteY3" fmla="*/ 213169 h 701400"/>
              <a:gd name="connsiteX4" fmla="*/ 249092 w 677963"/>
              <a:gd name="connsiteY4" fmla="*/ 426392 h 701400"/>
              <a:gd name="connsiteX5" fmla="*/ 494369 w 677963"/>
              <a:gd name="connsiteY5" fmla="*/ 415424 h 701400"/>
              <a:gd name="connsiteX6" fmla="*/ 425119 w 677963"/>
              <a:gd name="connsiteY6" fmla="*/ 627589 h 701400"/>
              <a:gd name="connsiteX7" fmla="*/ 608691 w 677963"/>
              <a:gd name="connsiteY7" fmla="*/ 609626 h 701400"/>
              <a:gd name="connsiteX8" fmla="*/ 677964 w 677963"/>
              <a:gd name="connsiteY8" fmla="*/ 701394 h 701400"/>
              <a:gd name="connsiteX0" fmla="*/ 27 w 677965"/>
              <a:gd name="connsiteY0" fmla="*/ 0 h 701400"/>
              <a:gd name="connsiteX1" fmla="*/ 47890 w 677965"/>
              <a:gd name="connsiteY1" fmla="*/ 52539 h 701400"/>
              <a:gd name="connsiteX2" fmla="*/ 47918 w 677965"/>
              <a:gd name="connsiteY2" fmla="*/ 250344 h 701400"/>
              <a:gd name="connsiteX3" fmla="*/ 287742 w 677965"/>
              <a:gd name="connsiteY3" fmla="*/ 213169 h 701400"/>
              <a:gd name="connsiteX4" fmla="*/ 249092 w 677965"/>
              <a:gd name="connsiteY4" fmla="*/ 426392 h 701400"/>
              <a:gd name="connsiteX5" fmla="*/ 494369 w 677965"/>
              <a:gd name="connsiteY5" fmla="*/ 415424 h 701400"/>
              <a:gd name="connsiteX6" fmla="*/ 425119 w 677965"/>
              <a:gd name="connsiteY6" fmla="*/ 627589 h 701400"/>
              <a:gd name="connsiteX7" fmla="*/ 570520 w 677965"/>
              <a:gd name="connsiteY7" fmla="*/ 602215 h 701400"/>
              <a:gd name="connsiteX8" fmla="*/ 677964 w 677965"/>
              <a:gd name="connsiteY8" fmla="*/ 701394 h 701400"/>
              <a:gd name="connsiteX0" fmla="*/ 27 w 645729"/>
              <a:gd name="connsiteY0" fmla="*/ 0 h 669679"/>
              <a:gd name="connsiteX1" fmla="*/ 47890 w 645729"/>
              <a:gd name="connsiteY1" fmla="*/ 52539 h 669679"/>
              <a:gd name="connsiteX2" fmla="*/ 47918 w 645729"/>
              <a:gd name="connsiteY2" fmla="*/ 250344 h 669679"/>
              <a:gd name="connsiteX3" fmla="*/ 287742 w 645729"/>
              <a:gd name="connsiteY3" fmla="*/ 213169 h 669679"/>
              <a:gd name="connsiteX4" fmla="*/ 249092 w 645729"/>
              <a:gd name="connsiteY4" fmla="*/ 426392 h 669679"/>
              <a:gd name="connsiteX5" fmla="*/ 494369 w 645729"/>
              <a:gd name="connsiteY5" fmla="*/ 415424 h 669679"/>
              <a:gd name="connsiteX6" fmla="*/ 425119 w 645729"/>
              <a:gd name="connsiteY6" fmla="*/ 627589 h 669679"/>
              <a:gd name="connsiteX7" fmla="*/ 570520 w 645729"/>
              <a:gd name="connsiteY7" fmla="*/ 602215 h 669679"/>
              <a:gd name="connsiteX8" fmla="*/ 645728 w 645729"/>
              <a:gd name="connsiteY8" fmla="*/ 669670 h 669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5729" h="669679">
                <a:moveTo>
                  <a:pt x="27" y="0"/>
                </a:moveTo>
                <a:cubicBezTo>
                  <a:pt x="-1362" y="12032"/>
                  <a:pt x="49985" y="8527"/>
                  <a:pt x="47890" y="52539"/>
                </a:cubicBezTo>
                <a:cubicBezTo>
                  <a:pt x="45795" y="96551"/>
                  <a:pt x="7943" y="223572"/>
                  <a:pt x="47918" y="250344"/>
                </a:cubicBezTo>
                <a:cubicBezTo>
                  <a:pt x="87893" y="277116"/>
                  <a:pt x="254213" y="183828"/>
                  <a:pt x="287742" y="213169"/>
                </a:cubicBezTo>
                <a:cubicBezTo>
                  <a:pt x="321271" y="242510"/>
                  <a:pt x="214654" y="392683"/>
                  <a:pt x="249092" y="426392"/>
                </a:cubicBezTo>
                <a:cubicBezTo>
                  <a:pt x="283530" y="460101"/>
                  <a:pt x="465031" y="381891"/>
                  <a:pt x="494369" y="415424"/>
                </a:cubicBezTo>
                <a:cubicBezTo>
                  <a:pt x="523707" y="448957"/>
                  <a:pt x="412427" y="596457"/>
                  <a:pt x="425119" y="627589"/>
                </a:cubicBezTo>
                <a:cubicBezTo>
                  <a:pt x="437811" y="658721"/>
                  <a:pt x="523081" y="599921"/>
                  <a:pt x="570520" y="602215"/>
                </a:cubicBezTo>
                <a:cubicBezTo>
                  <a:pt x="617959" y="604509"/>
                  <a:pt x="630225" y="670585"/>
                  <a:pt x="645728" y="66967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2" name="Freeform 41"/>
          <p:cNvSpPr/>
          <p:nvPr/>
        </p:nvSpPr>
        <p:spPr>
          <a:xfrm rot="6136886" flipV="1">
            <a:off x="4656815" y="2676373"/>
            <a:ext cx="367371" cy="427233"/>
          </a:xfrm>
          <a:custGeom>
            <a:avLst/>
            <a:gdLst>
              <a:gd name="connsiteX0" fmla="*/ 30616 w 608992"/>
              <a:gd name="connsiteY0" fmla="*/ 0 h 659946"/>
              <a:gd name="connsiteX1" fmla="*/ 18043 w 608992"/>
              <a:gd name="connsiteY1" fmla="*/ 264072 h 659946"/>
              <a:gd name="connsiteX2" fmla="*/ 244364 w 608992"/>
              <a:gd name="connsiteY2" fmla="*/ 188623 h 659946"/>
              <a:gd name="connsiteX3" fmla="*/ 219217 w 608992"/>
              <a:gd name="connsiteY3" fmla="*/ 440120 h 659946"/>
              <a:gd name="connsiteX4" fmla="*/ 445538 w 608992"/>
              <a:gd name="connsiteY4" fmla="*/ 389820 h 659946"/>
              <a:gd name="connsiteX5" fmla="*/ 395244 w 608992"/>
              <a:gd name="connsiteY5" fmla="*/ 641317 h 659946"/>
              <a:gd name="connsiteX6" fmla="*/ 608992 w 608992"/>
              <a:gd name="connsiteY6" fmla="*/ 641317 h 659946"/>
              <a:gd name="connsiteX0" fmla="*/ 29823 w 608199"/>
              <a:gd name="connsiteY0" fmla="*/ 0 h 659946"/>
              <a:gd name="connsiteX1" fmla="*/ 17222 w 608199"/>
              <a:gd name="connsiteY1" fmla="*/ 66267 h 659946"/>
              <a:gd name="connsiteX2" fmla="*/ 17250 w 608199"/>
              <a:gd name="connsiteY2" fmla="*/ 264072 h 659946"/>
              <a:gd name="connsiteX3" fmla="*/ 243571 w 608199"/>
              <a:gd name="connsiteY3" fmla="*/ 188623 h 659946"/>
              <a:gd name="connsiteX4" fmla="*/ 218424 w 608199"/>
              <a:gd name="connsiteY4" fmla="*/ 440120 h 659946"/>
              <a:gd name="connsiteX5" fmla="*/ 444745 w 608199"/>
              <a:gd name="connsiteY5" fmla="*/ 389820 h 659946"/>
              <a:gd name="connsiteX6" fmla="*/ 394451 w 608199"/>
              <a:gd name="connsiteY6" fmla="*/ 641317 h 659946"/>
              <a:gd name="connsiteX7" fmla="*/ 608199 w 608199"/>
              <a:gd name="connsiteY7" fmla="*/ 641317 h 659946"/>
              <a:gd name="connsiteX0" fmla="*/ 29823 w 608199"/>
              <a:gd name="connsiteY0" fmla="*/ 0 h 657034"/>
              <a:gd name="connsiteX1" fmla="*/ 17222 w 608199"/>
              <a:gd name="connsiteY1" fmla="*/ 66267 h 657034"/>
              <a:gd name="connsiteX2" fmla="*/ 17250 w 608199"/>
              <a:gd name="connsiteY2" fmla="*/ 264072 h 657034"/>
              <a:gd name="connsiteX3" fmla="*/ 243571 w 608199"/>
              <a:gd name="connsiteY3" fmla="*/ 188623 h 657034"/>
              <a:gd name="connsiteX4" fmla="*/ 218424 w 608199"/>
              <a:gd name="connsiteY4" fmla="*/ 440120 h 657034"/>
              <a:gd name="connsiteX5" fmla="*/ 463701 w 608199"/>
              <a:gd name="connsiteY5" fmla="*/ 429152 h 657034"/>
              <a:gd name="connsiteX6" fmla="*/ 394451 w 608199"/>
              <a:gd name="connsiteY6" fmla="*/ 641317 h 657034"/>
              <a:gd name="connsiteX7" fmla="*/ 608199 w 608199"/>
              <a:gd name="connsiteY7" fmla="*/ 641317 h 657034"/>
              <a:gd name="connsiteX0" fmla="*/ 30821 w 609197"/>
              <a:gd name="connsiteY0" fmla="*/ 0 h 657032"/>
              <a:gd name="connsiteX1" fmla="*/ 18220 w 609197"/>
              <a:gd name="connsiteY1" fmla="*/ 66267 h 657032"/>
              <a:gd name="connsiteX2" fmla="*/ 18248 w 609197"/>
              <a:gd name="connsiteY2" fmla="*/ 264072 h 657032"/>
              <a:gd name="connsiteX3" fmla="*/ 258072 w 609197"/>
              <a:gd name="connsiteY3" fmla="*/ 226897 h 657032"/>
              <a:gd name="connsiteX4" fmla="*/ 219422 w 609197"/>
              <a:gd name="connsiteY4" fmla="*/ 440120 h 657032"/>
              <a:gd name="connsiteX5" fmla="*/ 464699 w 609197"/>
              <a:gd name="connsiteY5" fmla="*/ 429152 h 657032"/>
              <a:gd name="connsiteX6" fmla="*/ 395449 w 609197"/>
              <a:gd name="connsiteY6" fmla="*/ 641317 h 657032"/>
              <a:gd name="connsiteX7" fmla="*/ 609197 w 609197"/>
              <a:gd name="connsiteY7" fmla="*/ 641317 h 657032"/>
              <a:gd name="connsiteX0" fmla="*/ 27 w 638867"/>
              <a:gd name="connsiteY0" fmla="*/ 0 h 643306"/>
              <a:gd name="connsiteX1" fmla="*/ 47890 w 638867"/>
              <a:gd name="connsiteY1" fmla="*/ 52539 h 643306"/>
              <a:gd name="connsiteX2" fmla="*/ 47918 w 638867"/>
              <a:gd name="connsiteY2" fmla="*/ 250344 h 643306"/>
              <a:gd name="connsiteX3" fmla="*/ 287742 w 638867"/>
              <a:gd name="connsiteY3" fmla="*/ 213169 h 643306"/>
              <a:gd name="connsiteX4" fmla="*/ 249092 w 638867"/>
              <a:gd name="connsiteY4" fmla="*/ 426392 h 643306"/>
              <a:gd name="connsiteX5" fmla="*/ 494369 w 638867"/>
              <a:gd name="connsiteY5" fmla="*/ 415424 h 643306"/>
              <a:gd name="connsiteX6" fmla="*/ 425119 w 638867"/>
              <a:gd name="connsiteY6" fmla="*/ 627589 h 643306"/>
              <a:gd name="connsiteX7" fmla="*/ 638867 w 638867"/>
              <a:gd name="connsiteY7" fmla="*/ 627589 h 643306"/>
              <a:gd name="connsiteX0" fmla="*/ 27 w 709755"/>
              <a:gd name="connsiteY0" fmla="*/ 0 h 648825"/>
              <a:gd name="connsiteX1" fmla="*/ 47890 w 709755"/>
              <a:gd name="connsiteY1" fmla="*/ 52539 h 648825"/>
              <a:gd name="connsiteX2" fmla="*/ 47918 w 709755"/>
              <a:gd name="connsiteY2" fmla="*/ 250344 h 648825"/>
              <a:gd name="connsiteX3" fmla="*/ 287742 w 709755"/>
              <a:gd name="connsiteY3" fmla="*/ 213169 h 648825"/>
              <a:gd name="connsiteX4" fmla="*/ 249092 w 709755"/>
              <a:gd name="connsiteY4" fmla="*/ 426392 h 648825"/>
              <a:gd name="connsiteX5" fmla="*/ 494369 w 709755"/>
              <a:gd name="connsiteY5" fmla="*/ 415424 h 648825"/>
              <a:gd name="connsiteX6" fmla="*/ 425119 w 709755"/>
              <a:gd name="connsiteY6" fmla="*/ 627589 h 648825"/>
              <a:gd name="connsiteX7" fmla="*/ 709755 w 709755"/>
              <a:gd name="connsiteY7" fmla="*/ 641352 h 648825"/>
              <a:gd name="connsiteX0" fmla="*/ 27 w 709755"/>
              <a:gd name="connsiteY0" fmla="*/ 0 h 641372"/>
              <a:gd name="connsiteX1" fmla="*/ 47890 w 709755"/>
              <a:gd name="connsiteY1" fmla="*/ 52539 h 641372"/>
              <a:gd name="connsiteX2" fmla="*/ 47918 w 709755"/>
              <a:gd name="connsiteY2" fmla="*/ 250344 h 641372"/>
              <a:gd name="connsiteX3" fmla="*/ 287742 w 709755"/>
              <a:gd name="connsiteY3" fmla="*/ 213169 h 641372"/>
              <a:gd name="connsiteX4" fmla="*/ 249092 w 709755"/>
              <a:gd name="connsiteY4" fmla="*/ 426392 h 641372"/>
              <a:gd name="connsiteX5" fmla="*/ 494369 w 709755"/>
              <a:gd name="connsiteY5" fmla="*/ 415424 h 641372"/>
              <a:gd name="connsiteX6" fmla="*/ 425119 w 709755"/>
              <a:gd name="connsiteY6" fmla="*/ 627589 h 641372"/>
              <a:gd name="connsiteX7" fmla="*/ 608691 w 709755"/>
              <a:gd name="connsiteY7" fmla="*/ 609626 h 641372"/>
              <a:gd name="connsiteX8" fmla="*/ 709755 w 709755"/>
              <a:gd name="connsiteY8" fmla="*/ 641352 h 641372"/>
              <a:gd name="connsiteX0" fmla="*/ 27 w 677963"/>
              <a:gd name="connsiteY0" fmla="*/ 0 h 701400"/>
              <a:gd name="connsiteX1" fmla="*/ 47890 w 677963"/>
              <a:gd name="connsiteY1" fmla="*/ 52539 h 701400"/>
              <a:gd name="connsiteX2" fmla="*/ 47918 w 677963"/>
              <a:gd name="connsiteY2" fmla="*/ 250344 h 701400"/>
              <a:gd name="connsiteX3" fmla="*/ 287742 w 677963"/>
              <a:gd name="connsiteY3" fmla="*/ 213169 h 701400"/>
              <a:gd name="connsiteX4" fmla="*/ 249092 w 677963"/>
              <a:gd name="connsiteY4" fmla="*/ 426392 h 701400"/>
              <a:gd name="connsiteX5" fmla="*/ 494369 w 677963"/>
              <a:gd name="connsiteY5" fmla="*/ 415424 h 701400"/>
              <a:gd name="connsiteX6" fmla="*/ 425119 w 677963"/>
              <a:gd name="connsiteY6" fmla="*/ 627589 h 701400"/>
              <a:gd name="connsiteX7" fmla="*/ 608691 w 677963"/>
              <a:gd name="connsiteY7" fmla="*/ 609626 h 701400"/>
              <a:gd name="connsiteX8" fmla="*/ 677964 w 677963"/>
              <a:gd name="connsiteY8" fmla="*/ 701394 h 701400"/>
              <a:gd name="connsiteX0" fmla="*/ 27 w 677965"/>
              <a:gd name="connsiteY0" fmla="*/ 0 h 701400"/>
              <a:gd name="connsiteX1" fmla="*/ 47890 w 677965"/>
              <a:gd name="connsiteY1" fmla="*/ 52539 h 701400"/>
              <a:gd name="connsiteX2" fmla="*/ 47918 w 677965"/>
              <a:gd name="connsiteY2" fmla="*/ 250344 h 701400"/>
              <a:gd name="connsiteX3" fmla="*/ 287742 w 677965"/>
              <a:gd name="connsiteY3" fmla="*/ 213169 h 701400"/>
              <a:gd name="connsiteX4" fmla="*/ 249092 w 677965"/>
              <a:gd name="connsiteY4" fmla="*/ 426392 h 701400"/>
              <a:gd name="connsiteX5" fmla="*/ 494369 w 677965"/>
              <a:gd name="connsiteY5" fmla="*/ 415424 h 701400"/>
              <a:gd name="connsiteX6" fmla="*/ 425119 w 677965"/>
              <a:gd name="connsiteY6" fmla="*/ 627589 h 701400"/>
              <a:gd name="connsiteX7" fmla="*/ 570520 w 677965"/>
              <a:gd name="connsiteY7" fmla="*/ 602215 h 701400"/>
              <a:gd name="connsiteX8" fmla="*/ 677964 w 677965"/>
              <a:gd name="connsiteY8" fmla="*/ 701394 h 701400"/>
              <a:gd name="connsiteX0" fmla="*/ 27 w 645729"/>
              <a:gd name="connsiteY0" fmla="*/ 0 h 669679"/>
              <a:gd name="connsiteX1" fmla="*/ 47890 w 645729"/>
              <a:gd name="connsiteY1" fmla="*/ 52539 h 669679"/>
              <a:gd name="connsiteX2" fmla="*/ 47918 w 645729"/>
              <a:gd name="connsiteY2" fmla="*/ 250344 h 669679"/>
              <a:gd name="connsiteX3" fmla="*/ 287742 w 645729"/>
              <a:gd name="connsiteY3" fmla="*/ 213169 h 669679"/>
              <a:gd name="connsiteX4" fmla="*/ 249092 w 645729"/>
              <a:gd name="connsiteY4" fmla="*/ 426392 h 669679"/>
              <a:gd name="connsiteX5" fmla="*/ 494369 w 645729"/>
              <a:gd name="connsiteY5" fmla="*/ 415424 h 669679"/>
              <a:gd name="connsiteX6" fmla="*/ 425119 w 645729"/>
              <a:gd name="connsiteY6" fmla="*/ 627589 h 669679"/>
              <a:gd name="connsiteX7" fmla="*/ 570520 w 645729"/>
              <a:gd name="connsiteY7" fmla="*/ 602215 h 669679"/>
              <a:gd name="connsiteX8" fmla="*/ 645728 w 645729"/>
              <a:gd name="connsiteY8" fmla="*/ 669670 h 669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5729" h="669679">
                <a:moveTo>
                  <a:pt x="27" y="0"/>
                </a:moveTo>
                <a:cubicBezTo>
                  <a:pt x="-1362" y="12032"/>
                  <a:pt x="49985" y="8527"/>
                  <a:pt x="47890" y="52539"/>
                </a:cubicBezTo>
                <a:cubicBezTo>
                  <a:pt x="45795" y="96551"/>
                  <a:pt x="7943" y="223572"/>
                  <a:pt x="47918" y="250344"/>
                </a:cubicBezTo>
                <a:cubicBezTo>
                  <a:pt x="87893" y="277116"/>
                  <a:pt x="254213" y="183828"/>
                  <a:pt x="287742" y="213169"/>
                </a:cubicBezTo>
                <a:cubicBezTo>
                  <a:pt x="321271" y="242510"/>
                  <a:pt x="214654" y="392683"/>
                  <a:pt x="249092" y="426392"/>
                </a:cubicBezTo>
                <a:cubicBezTo>
                  <a:pt x="283530" y="460101"/>
                  <a:pt x="465031" y="381891"/>
                  <a:pt x="494369" y="415424"/>
                </a:cubicBezTo>
                <a:cubicBezTo>
                  <a:pt x="523707" y="448957"/>
                  <a:pt x="412427" y="596457"/>
                  <a:pt x="425119" y="627589"/>
                </a:cubicBezTo>
                <a:cubicBezTo>
                  <a:pt x="437811" y="658721"/>
                  <a:pt x="523081" y="599921"/>
                  <a:pt x="570520" y="602215"/>
                </a:cubicBezTo>
                <a:cubicBezTo>
                  <a:pt x="617959" y="604509"/>
                  <a:pt x="630225" y="670585"/>
                  <a:pt x="645728" y="66967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917038" y="1532140"/>
            <a:ext cx="389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e</a:t>
            </a:r>
            <a:r>
              <a:rPr lang="en-US" baseline="30000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-</a:t>
            </a:r>
            <a:endParaRPr lang="en-US" baseline="30000" dirty="0">
              <a:solidFill>
                <a:srgbClr val="FFFFFF"/>
              </a:solidFill>
              <a:latin typeface="Symbol" charset="2"/>
              <a:cs typeface="Symbol" charset="2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917038" y="3114910"/>
            <a:ext cx="389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e</a:t>
            </a:r>
            <a:r>
              <a:rPr lang="en-US" baseline="30000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+</a:t>
            </a:r>
            <a:endParaRPr lang="en-US" baseline="30000" dirty="0">
              <a:solidFill>
                <a:srgbClr val="FFFFFF"/>
              </a:solidFill>
              <a:latin typeface="Symbol" charset="2"/>
              <a:cs typeface="Symbol" charset="2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156684" y="1277881"/>
            <a:ext cx="31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Symbol" charset="2"/>
                <a:cs typeface="Symbol" charset="2"/>
              </a:rPr>
              <a:t>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156684" y="2943355"/>
            <a:ext cx="388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</a:rPr>
              <a:t>A’</a:t>
            </a:r>
            <a:endParaRPr lang="en-US" baseline="30000" dirty="0">
              <a:solidFill>
                <a:srgbClr val="FFFF00"/>
              </a:solidFill>
              <a:latin typeface="Symbol" charset="2"/>
              <a:cs typeface="Symbol" charset="2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78090" y="954555"/>
            <a:ext cx="1335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Bremsstrahlung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348982" y="954555"/>
            <a:ext cx="1070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Annihilation</a:t>
            </a:r>
            <a:endParaRPr lang="en-US" sz="1400" dirty="0">
              <a:solidFill>
                <a:schemeClr val="tx2"/>
              </a:solidFill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6566704" y="2464598"/>
            <a:ext cx="766977" cy="64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6566704" y="2013324"/>
            <a:ext cx="604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latin typeface="Symbol" charset="2"/>
                <a:cs typeface="Symbol" charset="2"/>
              </a:rPr>
              <a:t>p</a:t>
            </a:r>
            <a:r>
              <a:rPr lang="en-US" i="1" baseline="30000" dirty="0" smtClean="0">
                <a:latin typeface="Symbol" charset="2"/>
                <a:cs typeface="Symbol" charset="2"/>
              </a:rPr>
              <a:t>0</a:t>
            </a:r>
            <a:r>
              <a:rPr lang="en-US" i="1" dirty="0" smtClean="0">
                <a:latin typeface="Symbol" charset="2"/>
                <a:cs typeface="Symbol" charset="2"/>
              </a:rPr>
              <a:t>,h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53" name="Freeform 52"/>
          <p:cNvSpPr/>
          <p:nvPr/>
        </p:nvSpPr>
        <p:spPr>
          <a:xfrm rot="16200000">
            <a:off x="8062592" y="1783800"/>
            <a:ext cx="367371" cy="427233"/>
          </a:xfrm>
          <a:custGeom>
            <a:avLst/>
            <a:gdLst>
              <a:gd name="connsiteX0" fmla="*/ 30616 w 608992"/>
              <a:gd name="connsiteY0" fmla="*/ 0 h 659946"/>
              <a:gd name="connsiteX1" fmla="*/ 18043 w 608992"/>
              <a:gd name="connsiteY1" fmla="*/ 264072 h 659946"/>
              <a:gd name="connsiteX2" fmla="*/ 244364 w 608992"/>
              <a:gd name="connsiteY2" fmla="*/ 188623 h 659946"/>
              <a:gd name="connsiteX3" fmla="*/ 219217 w 608992"/>
              <a:gd name="connsiteY3" fmla="*/ 440120 h 659946"/>
              <a:gd name="connsiteX4" fmla="*/ 445538 w 608992"/>
              <a:gd name="connsiteY4" fmla="*/ 389820 h 659946"/>
              <a:gd name="connsiteX5" fmla="*/ 395244 w 608992"/>
              <a:gd name="connsiteY5" fmla="*/ 641317 h 659946"/>
              <a:gd name="connsiteX6" fmla="*/ 608992 w 608992"/>
              <a:gd name="connsiteY6" fmla="*/ 641317 h 659946"/>
              <a:gd name="connsiteX0" fmla="*/ 29823 w 608199"/>
              <a:gd name="connsiteY0" fmla="*/ 0 h 659946"/>
              <a:gd name="connsiteX1" fmla="*/ 17222 w 608199"/>
              <a:gd name="connsiteY1" fmla="*/ 66267 h 659946"/>
              <a:gd name="connsiteX2" fmla="*/ 17250 w 608199"/>
              <a:gd name="connsiteY2" fmla="*/ 264072 h 659946"/>
              <a:gd name="connsiteX3" fmla="*/ 243571 w 608199"/>
              <a:gd name="connsiteY3" fmla="*/ 188623 h 659946"/>
              <a:gd name="connsiteX4" fmla="*/ 218424 w 608199"/>
              <a:gd name="connsiteY4" fmla="*/ 440120 h 659946"/>
              <a:gd name="connsiteX5" fmla="*/ 444745 w 608199"/>
              <a:gd name="connsiteY5" fmla="*/ 389820 h 659946"/>
              <a:gd name="connsiteX6" fmla="*/ 394451 w 608199"/>
              <a:gd name="connsiteY6" fmla="*/ 641317 h 659946"/>
              <a:gd name="connsiteX7" fmla="*/ 608199 w 608199"/>
              <a:gd name="connsiteY7" fmla="*/ 641317 h 659946"/>
              <a:gd name="connsiteX0" fmla="*/ 29823 w 608199"/>
              <a:gd name="connsiteY0" fmla="*/ 0 h 657034"/>
              <a:gd name="connsiteX1" fmla="*/ 17222 w 608199"/>
              <a:gd name="connsiteY1" fmla="*/ 66267 h 657034"/>
              <a:gd name="connsiteX2" fmla="*/ 17250 w 608199"/>
              <a:gd name="connsiteY2" fmla="*/ 264072 h 657034"/>
              <a:gd name="connsiteX3" fmla="*/ 243571 w 608199"/>
              <a:gd name="connsiteY3" fmla="*/ 188623 h 657034"/>
              <a:gd name="connsiteX4" fmla="*/ 218424 w 608199"/>
              <a:gd name="connsiteY4" fmla="*/ 440120 h 657034"/>
              <a:gd name="connsiteX5" fmla="*/ 463701 w 608199"/>
              <a:gd name="connsiteY5" fmla="*/ 429152 h 657034"/>
              <a:gd name="connsiteX6" fmla="*/ 394451 w 608199"/>
              <a:gd name="connsiteY6" fmla="*/ 641317 h 657034"/>
              <a:gd name="connsiteX7" fmla="*/ 608199 w 608199"/>
              <a:gd name="connsiteY7" fmla="*/ 641317 h 657034"/>
              <a:gd name="connsiteX0" fmla="*/ 30821 w 609197"/>
              <a:gd name="connsiteY0" fmla="*/ 0 h 657032"/>
              <a:gd name="connsiteX1" fmla="*/ 18220 w 609197"/>
              <a:gd name="connsiteY1" fmla="*/ 66267 h 657032"/>
              <a:gd name="connsiteX2" fmla="*/ 18248 w 609197"/>
              <a:gd name="connsiteY2" fmla="*/ 264072 h 657032"/>
              <a:gd name="connsiteX3" fmla="*/ 258072 w 609197"/>
              <a:gd name="connsiteY3" fmla="*/ 226897 h 657032"/>
              <a:gd name="connsiteX4" fmla="*/ 219422 w 609197"/>
              <a:gd name="connsiteY4" fmla="*/ 440120 h 657032"/>
              <a:gd name="connsiteX5" fmla="*/ 464699 w 609197"/>
              <a:gd name="connsiteY5" fmla="*/ 429152 h 657032"/>
              <a:gd name="connsiteX6" fmla="*/ 395449 w 609197"/>
              <a:gd name="connsiteY6" fmla="*/ 641317 h 657032"/>
              <a:gd name="connsiteX7" fmla="*/ 609197 w 609197"/>
              <a:gd name="connsiteY7" fmla="*/ 641317 h 657032"/>
              <a:gd name="connsiteX0" fmla="*/ 27 w 638867"/>
              <a:gd name="connsiteY0" fmla="*/ 0 h 643306"/>
              <a:gd name="connsiteX1" fmla="*/ 47890 w 638867"/>
              <a:gd name="connsiteY1" fmla="*/ 52539 h 643306"/>
              <a:gd name="connsiteX2" fmla="*/ 47918 w 638867"/>
              <a:gd name="connsiteY2" fmla="*/ 250344 h 643306"/>
              <a:gd name="connsiteX3" fmla="*/ 287742 w 638867"/>
              <a:gd name="connsiteY3" fmla="*/ 213169 h 643306"/>
              <a:gd name="connsiteX4" fmla="*/ 249092 w 638867"/>
              <a:gd name="connsiteY4" fmla="*/ 426392 h 643306"/>
              <a:gd name="connsiteX5" fmla="*/ 494369 w 638867"/>
              <a:gd name="connsiteY5" fmla="*/ 415424 h 643306"/>
              <a:gd name="connsiteX6" fmla="*/ 425119 w 638867"/>
              <a:gd name="connsiteY6" fmla="*/ 627589 h 643306"/>
              <a:gd name="connsiteX7" fmla="*/ 638867 w 638867"/>
              <a:gd name="connsiteY7" fmla="*/ 627589 h 643306"/>
              <a:gd name="connsiteX0" fmla="*/ 27 w 709755"/>
              <a:gd name="connsiteY0" fmla="*/ 0 h 648825"/>
              <a:gd name="connsiteX1" fmla="*/ 47890 w 709755"/>
              <a:gd name="connsiteY1" fmla="*/ 52539 h 648825"/>
              <a:gd name="connsiteX2" fmla="*/ 47918 w 709755"/>
              <a:gd name="connsiteY2" fmla="*/ 250344 h 648825"/>
              <a:gd name="connsiteX3" fmla="*/ 287742 w 709755"/>
              <a:gd name="connsiteY3" fmla="*/ 213169 h 648825"/>
              <a:gd name="connsiteX4" fmla="*/ 249092 w 709755"/>
              <a:gd name="connsiteY4" fmla="*/ 426392 h 648825"/>
              <a:gd name="connsiteX5" fmla="*/ 494369 w 709755"/>
              <a:gd name="connsiteY5" fmla="*/ 415424 h 648825"/>
              <a:gd name="connsiteX6" fmla="*/ 425119 w 709755"/>
              <a:gd name="connsiteY6" fmla="*/ 627589 h 648825"/>
              <a:gd name="connsiteX7" fmla="*/ 709755 w 709755"/>
              <a:gd name="connsiteY7" fmla="*/ 641352 h 648825"/>
              <a:gd name="connsiteX0" fmla="*/ 27 w 709755"/>
              <a:gd name="connsiteY0" fmla="*/ 0 h 641372"/>
              <a:gd name="connsiteX1" fmla="*/ 47890 w 709755"/>
              <a:gd name="connsiteY1" fmla="*/ 52539 h 641372"/>
              <a:gd name="connsiteX2" fmla="*/ 47918 w 709755"/>
              <a:gd name="connsiteY2" fmla="*/ 250344 h 641372"/>
              <a:gd name="connsiteX3" fmla="*/ 287742 w 709755"/>
              <a:gd name="connsiteY3" fmla="*/ 213169 h 641372"/>
              <a:gd name="connsiteX4" fmla="*/ 249092 w 709755"/>
              <a:gd name="connsiteY4" fmla="*/ 426392 h 641372"/>
              <a:gd name="connsiteX5" fmla="*/ 494369 w 709755"/>
              <a:gd name="connsiteY5" fmla="*/ 415424 h 641372"/>
              <a:gd name="connsiteX6" fmla="*/ 425119 w 709755"/>
              <a:gd name="connsiteY6" fmla="*/ 627589 h 641372"/>
              <a:gd name="connsiteX7" fmla="*/ 608691 w 709755"/>
              <a:gd name="connsiteY7" fmla="*/ 609626 h 641372"/>
              <a:gd name="connsiteX8" fmla="*/ 709755 w 709755"/>
              <a:gd name="connsiteY8" fmla="*/ 641352 h 641372"/>
              <a:gd name="connsiteX0" fmla="*/ 27 w 677963"/>
              <a:gd name="connsiteY0" fmla="*/ 0 h 701400"/>
              <a:gd name="connsiteX1" fmla="*/ 47890 w 677963"/>
              <a:gd name="connsiteY1" fmla="*/ 52539 h 701400"/>
              <a:gd name="connsiteX2" fmla="*/ 47918 w 677963"/>
              <a:gd name="connsiteY2" fmla="*/ 250344 h 701400"/>
              <a:gd name="connsiteX3" fmla="*/ 287742 w 677963"/>
              <a:gd name="connsiteY3" fmla="*/ 213169 h 701400"/>
              <a:gd name="connsiteX4" fmla="*/ 249092 w 677963"/>
              <a:gd name="connsiteY4" fmla="*/ 426392 h 701400"/>
              <a:gd name="connsiteX5" fmla="*/ 494369 w 677963"/>
              <a:gd name="connsiteY5" fmla="*/ 415424 h 701400"/>
              <a:gd name="connsiteX6" fmla="*/ 425119 w 677963"/>
              <a:gd name="connsiteY6" fmla="*/ 627589 h 701400"/>
              <a:gd name="connsiteX7" fmla="*/ 608691 w 677963"/>
              <a:gd name="connsiteY7" fmla="*/ 609626 h 701400"/>
              <a:gd name="connsiteX8" fmla="*/ 677964 w 677963"/>
              <a:gd name="connsiteY8" fmla="*/ 701394 h 701400"/>
              <a:gd name="connsiteX0" fmla="*/ 27 w 677965"/>
              <a:gd name="connsiteY0" fmla="*/ 0 h 701400"/>
              <a:gd name="connsiteX1" fmla="*/ 47890 w 677965"/>
              <a:gd name="connsiteY1" fmla="*/ 52539 h 701400"/>
              <a:gd name="connsiteX2" fmla="*/ 47918 w 677965"/>
              <a:gd name="connsiteY2" fmla="*/ 250344 h 701400"/>
              <a:gd name="connsiteX3" fmla="*/ 287742 w 677965"/>
              <a:gd name="connsiteY3" fmla="*/ 213169 h 701400"/>
              <a:gd name="connsiteX4" fmla="*/ 249092 w 677965"/>
              <a:gd name="connsiteY4" fmla="*/ 426392 h 701400"/>
              <a:gd name="connsiteX5" fmla="*/ 494369 w 677965"/>
              <a:gd name="connsiteY5" fmla="*/ 415424 h 701400"/>
              <a:gd name="connsiteX6" fmla="*/ 425119 w 677965"/>
              <a:gd name="connsiteY6" fmla="*/ 627589 h 701400"/>
              <a:gd name="connsiteX7" fmla="*/ 570520 w 677965"/>
              <a:gd name="connsiteY7" fmla="*/ 602215 h 701400"/>
              <a:gd name="connsiteX8" fmla="*/ 677964 w 677965"/>
              <a:gd name="connsiteY8" fmla="*/ 701394 h 701400"/>
              <a:gd name="connsiteX0" fmla="*/ 27 w 645729"/>
              <a:gd name="connsiteY0" fmla="*/ 0 h 669679"/>
              <a:gd name="connsiteX1" fmla="*/ 47890 w 645729"/>
              <a:gd name="connsiteY1" fmla="*/ 52539 h 669679"/>
              <a:gd name="connsiteX2" fmla="*/ 47918 w 645729"/>
              <a:gd name="connsiteY2" fmla="*/ 250344 h 669679"/>
              <a:gd name="connsiteX3" fmla="*/ 287742 w 645729"/>
              <a:gd name="connsiteY3" fmla="*/ 213169 h 669679"/>
              <a:gd name="connsiteX4" fmla="*/ 249092 w 645729"/>
              <a:gd name="connsiteY4" fmla="*/ 426392 h 669679"/>
              <a:gd name="connsiteX5" fmla="*/ 494369 w 645729"/>
              <a:gd name="connsiteY5" fmla="*/ 415424 h 669679"/>
              <a:gd name="connsiteX6" fmla="*/ 425119 w 645729"/>
              <a:gd name="connsiteY6" fmla="*/ 627589 h 669679"/>
              <a:gd name="connsiteX7" fmla="*/ 570520 w 645729"/>
              <a:gd name="connsiteY7" fmla="*/ 602215 h 669679"/>
              <a:gd name="connsiteX8" fmla="*/ 645728 w 645729"/>
              <a:gd name="connsiteY8" fmla="*/ 669670 h 669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5729" h="669679">
                <a:moveTo>
                  <a:pt x="27" y="0"/>
                </a:moveTo>
                <a:cubicBezTo>
                  <a:pt x="-1362" y="12032"/>
                  <a:pt x="49985" y="8527"/>
                  <a:pt x="47890" y="52539"/>
                </a:cubicBezTo>
                <a:cubicBezTo>
                  <a:pt x="45795" y="96551"/>
                  <a:pt x="7943" y="223572"/>
                  <a:pt x="47918" y="250344"/>
                </a:cubicBezTo>
                <a:cubicBezTo>
                  <a:pt x="87893" y="277116"/>
                  <a:pt x="254213" y="183828"/>
                  <a:pt x="287742" y="213169"/>
                </a:cubicBezTo>
                <a:cubicBezTo>
                  <a:pt x="321271" y="242510"/>
                  <a:pt x="214654" y="392683"/>
                  <a:pt x="249092" y="426392"/>
                </a:cubicBezTo>
                <a:cubicBezTo>
                  <a:pt x="283530" y="460101"/>
                  <a:pt x="465031" y="381891"/>
                  <a:pt x="494369" y="415424"/>
                </a:cubicBezTo>
                <a:cubicBezTo>
                  <a:pt x="523707" y="448957"/>
                  <a:pt x="412427" y="596457"/>
                  <a:pt x="425119" y="627589"/>
                </a:cubicBezTo>
                <a:cubicBezTo>
                  <a:pt x="437811" y="658721"/>
                  <a:pt x="523081" y="599921"/>
                  <a:pt x="570520" y="602215"/>
                </a:cubicBezTo>
                <a:cubicBezTo>
                  <a:pt x="617959" y="604509"/>
                  <a:pt x="630225" y="670585"/>
                  <a:pt x="645728" y="66967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6" name="Freeform 55"/>
          <p:cNvSpPr/>
          <p:nvPr/>
        </p:nvSpPr>
        <p:spPr>
          <a:xfrm rot="6136886" flipV="1">
            <a:off x="8028409" y="2714068"/>
            <a:ext cx="367371" cy="427233"/>
          </a:xfrm>
          <a:custGeom>
            <a:avLst/>
            <a:gdLst>
              <a:gd name="connsiteX0" fmla="*/ 30616 w 608992"/>
              <a:gd name="connsiteY0" fmla="*/ 0 h 659946"/>
              <a:gd name="connsiteX1" fmla="*/ 18043 w 608992"/>
              <a:gd name="connsiteY1" fmla="*/ 264072 h 659946"/>
              <a:gd name="connsiteX2" fmla="*/ 244364 w 608992"/>
              <a:gd name="connsiteY2" fmla="*/ 188623 h 659946"/>
              <a:gd name="connsiteX3" fmla="*/ 219217 w 608992"/>
              <a:gd name="connsiteY3" fmla="*/ 440120 h 659946"/>
              <a:gd name="connsiteX4" fmla="*/ 445538 w 608992"/>
              <a:gd name="connsiteY4" fmla="*/ 389820 h 659946"/>
              <a:gd name="connsiteX5" fmla="*/ 395244 w 608992"/>
              <a:gd name="connsiteY5" fmla="*/ 641317 h 659946"/>
              <a:gd name="connsiteX6" fmla="*/ 608992 w 608992"/>
              <a:gd name="connsiteY6" fmla="*/ 641317 h 659946"/>
              <a:gd name="connsiteX0" fmla="*/ 29823 w 608199"/>
              <a:gd name="connsiteY0" fmla="*/ 0 h 659946"/>
              <a:gd name="connsiteX1" fmla="*/ 17222 w 608199"/>
              <a:gd name="connsiteY1" fmla="*/ 66267 h 659946"/>
              <a:gd name="connsiteX2" fmla="*/ 17250 w 608199"/>
              <a:gd name="connsiteY2" fmla="*/ 264072 h 659946"/>
              <a:gd name="connsiteX3" fmla="*/ 243571 w 608199"/>
              <a:gd name="connsiteY3" fmla="*/ 188623 h 659946"/>
              <a:gd name="connsiteX4" fmla="*/ 218424 w 608199"/>
              <a:gd name="connsiteY4" fmla="*/ 440120 h 659946"/>
              <a:gd name="connsiteX5" fmla="*/ 444745 w 608199"/>
              <a:gd name="connsiteY5" fmla="*/ 389820 h 659946"/>
              <a:gd name="connsiteX6" fmla="*/ 394451 w 608199"/>
              <a:gd name="connsiteY6" fmla="*/ 641317 h 659946"/>
              <a:gd name="connsiteX7" fmla="*/ 608199 w 608199"/>
              <a:gd name="connsiteY7" fmla="*/ 641317 h 659946"/>
              <a:gd name="connsiteX0" fmla="*/ 29823 w 608199"/>
              <a:gd name="connsiteY0" fmla="*/ 0 h 657034"/>
              <a:gd name="connsiteX1" fmla="*/ 17222 w 608199"/>
              <a:gd name="connsiteY1" fmla="*/ 66267 h 657034"/>
              <a:gd name="connsiteX2" fmla="*/ 17250 w 608199"/>
              <a:gd name="connsiteY2" fmla="*/ 264072 h 657034"/>
              <a:gd name="connsiteX3" fmla="*/ 243571 w 608199"/>
              <a:gd name="connsiteY3" fmla="*/ 188623 h 657034"/>
              <a:gd name="connsiteX4" fmla="*/ 218424 w 608199"/>
              <a:gd name="connsiteY4" fmla="*/ 440120 h 657034"/>
              <a:gd name="connsiteX5" fmla="*/ 463701 w 608199"/>
              <a:gd name="connsiteY5" fmla="*/ 429152 h 657034"/>
              <a:gd name="connsiteX6" fmla="*/ 394451 w 608199"/>
              <a:gd name="connsiteY6" fmla="*/ 641317 h 657034"/>
              <a:gd name="connsiteX7" fmla="*/ 608199 w 608199"/>
              <a:gd name="connsiteY7" fmla="*/ 641317 h 657034"/>
              <a:gd name="connsiteX0" fmla="*/ 30821 w 609197"/>
              <a:gd name="connsiteY0" fmla="*/ 0 h 657032"/>
              <a:gd name="connsiteX1" fmla="*/ 18220 w 609197"/>
              <a:gd name="connsiteY1" fmla="*/ 66267 h 657032"/>
              <a:gd name="connsiteX2" fmla="*/ 18248 w 609197"/>
              <a:gd name="connsiteY2" fmla="*/ 264072 h 657032"/>
              <a:gd name="connsiteX3" fmla="*/ 258072 w 609197"/>
              <a:gd name="connsiteY3" fmla="*/ 226897 h 657032"/>
              <a:gd name="connsiteX4" fmla="*/ 219422 w 609197"/>
              <a:gd name="connsiteY4" fmla="*/ 440120 h 657032"/>
              <a:gd name="connsiteX5" fmla="*/ 464699 w 609197"/>
              <a:gd name="connsiteY5" fmla="*/ 429152 h 657032"/>
              <a:gd name="connsiteX6" fmla="*/ 395449 w 609197"/>
              <a:gd name="connsiteY6" fmla="*/ 641317 h 657032"/>
              <a:gd name="connsiteX7" fmla="*/ 609197 w 609197"/>
              <a:gd name="connsiteY7" fmla="*/ 641317 h 657032"/>
              <a:gd name="connsiteX0" fmla="*/ 27 w 638867"/>
              <a:gd name="connsiteY0" fmla="*/ 0 h 643306"/>
              <a:gd name="connsiteX1" fmla="*/ 47890 w 638867"/>
              <a:gd name="connsiteY1" fmla="*/ 52539 h 643306"/>
              <a:gd name="connsiteX2" fmla="*/ 47918 w 638867"/>
              <a:gd name="connsiteY2" fmla="*/ 250344 h 643306"/>
              <a:gd name="connsiteX3" fmla="*/ 287742 w 638867"/>
              <a:gd name="connsiteY3" fmla="*/ 213169 h 643306"/>
              <a:gd name="connsiteX4" fmla="*/ 249092 w 638867"/>
              <a:gd name="connsiteY4" fmla="*/ 426392 h 643306"/>
              <a:gd name="connsiteX5" fmla="*/ 494369 w 638867"/>
              <a:gd name="connsiteY5" fmla="*/ 415424 h 643306"/>
              <a:gd name="connsiteX6" fmla="*/ 425119 w 638867"/>
              <a:gd name="connsiteY6" fmla="*/ 627589 h 643306"/>
              <a:gd name="connsiteX7" fmla="*/ 638867 w 638867"/>
              <a:gd name="connsiteY7" fmla="*/ 627589 h 643306"/>
              <a:gd name="connsiteX0" fmla="*/ 27 w 709755"/>
              <a:gd name="connsiteY0" fmla="*/ 0 h 648825"/>
              <a:gd name="connsiteX1" fmla="*/ 47890 w 709755"/>
              <a:gd name="connsiteY1" fmla="*/ 52539 h 648825"/>
              <a:gd name="connsiteX2" fmla="*/ 47918 w 709755"/>
              <a:gd name="connsiteY2" fmla="*/ 250344 h 648825"/>
              <a:gd name="connsiteX3" fmla="*/ 287742 w 709755"/>
              <a:gd name="connsiteY3" fmla="*/ 213169 h 648825"/>
              <a:gd name="connsiteX4" fmla="*/ 249092 w 709755"/>
              <a:gd name="connsiteY4" fmla="*/ 426392 h 648825"/>
              <a:gd name="connsiteX5" fmla="*/ 494369 w 709755"/>
              <a:gd name="connsiteY5" fmla="*/ 415424 h 648825"/>
              <a:gd name="connsiteX6" fmla="*/ 425119 w 709755"/>
              <a:gd name="connsiteY6" fmla="*/ 627589 h 648825"/>
              <a:gd name="connsiteX7" fmla="*/ 709755 w 709755"/>
              <a:gd name="connsiteY7" fmla="*/ 641352 h 648825"/>
              <a:gd name="connsiteX0" fmla="*/ 27 w 709755"/>
              <a:gd name="connsiteY0" fmla="*/ 0 h 641372"/>
              <a:gd name="connsiteX1" fmla="*/ 47890 w 709755"/>
              <a:gd name="connsiteY1" fmla="*/ 52539 h 641372"/>
              <a:gd name="connsiteX2" fmla="*/ 47918 w 709755"/>
              <a:gd name="connsiteY2" fmla="*/ 250344 h 641372"/>
              <a:gd name="connsiteX3" fmla="*/ 287742 w 709755"/>
              <a:gd name="connsiteY3" fmla="*/ 213169 h 641372"/>
              <a:gd name="connsiteX4" fmla="*/ 249092 w 709755"/>
              <a:gd name="connsiteY4" fmla="*/ 426392 h 641372"/>
              <a:gd name="connsiteX5" fmla="*/ 494369 w 709755"/>
              <a:gd name="connsiteY5" fmla="*/ 415424 h 641372"/>
              <a:gd name="connsiteX6" fmla="*/ 425119 w 709755"/>
              <a:gd name="connsiteY6" fmla="*/ 627589 h 641372"/>
              <a:gd name="connsiteX7" fmla="*/ 608691 w 709755"/>
              <a:gd name="connsiteY7" fmla="*/ 609626 h 641372"/>
              <a:gd name="connsiteX8" fmla="*/ 709755 w 709755"/>
              <a:gd name="connsiteY8" fmla="*/ 641352 h 641372"/>
              <a:gd name="connsiteX0" fmla="*/ 27 w 677963"/>
              <a:gd name="connsiteY0" fmla="*/ 0 h 701400"/>
              <a:gd name="connsiteX1" fmla="*/ 47890 w 677963"/>
              <a:gd name="connsiteY1" fmla="*/ 52539 h 701400"/>
              <a:gd name="connsiteX2" fmla="*/ 47918 w 677963"/>
              <a:gd name="connsiteY2" fmla="*/ 250344 h 701400"/>
              <a:gd name="connsiteX3" fmla="*/ 287742 w 677963"/>
              <a:gd name="connsiteY3" fmla="*/ 213169 h 701400"/>
              <a:gd name="connsiteX4" fmla="*/ 249092 w 677963"/>
              <a:gd name="connsiteY4" fmla="*/ 426392 h 701400"/>
              <a:gd name="connsiteX5" fmla="*/ 494369 w 677963"/>
              <a:gd name="connsiteY5" fmla="*/ 415424 h 701400"/>
              <a:gd name="connsiteX6" fmla="*/ 425119 w 677963"/>
              <a:gd name="connsiteY6" fmla="*/ 627589 h 701400"/>
              <a:gd name="connsiteX7" fmla="*/ 608691 w 677963"/>
              <a:gd name="connsiteY7" fmla="*/ 609626 h 701400"/>
              <a:gd name="connsiteX8" fmla="*/ 677964 w 677963"/>
              <a:gd name="connsiteY8" fmla="*/ 701394 h 701400"/>
              <a:gd name="connsiteX0" fmla="*/ 27 w 677965"/>
              <a:gd name="connsiteY0" fmla="*/ 0 h 701400"/>
              <a:gd name="connsiteX1" fmla="*/ 47890 w 677965"/>
              <a:gd name="connsiteY1" fmla="*/ 52539 h 701400"/>
              <a:gd name="connsiteX2" fmla="*/ 47918 w 677965"/>
              <a:gd name="connsiteY2" fmla="*/ 250344 h 701400"/>
              <a:gd name="connsiteX3" fmla="*/ 287742 w 677965"/>
              <a:gd name="connsiteY3" fmla="*/ 213169 h 701400"/>
              <a:gd name="connsiteX4" fmla="*/ 249092 w 677965"/>
              <a:gd name="connsiteY4" fmla="*/ 426392 h 701400"/>
              <a:gd name="connsiteX5" fmla="*/ 494369 w 677965"/>
              <a:gd name="connsiteY5" fmla="*/ 415424 h 701400"/>
              <a:gd name="connsiteX6" fmla="*/ 425119 w 677965"/>
              <a:gd name="connsiteY6" fmla="*/ 627589 h 701400"/>
              <a:gd name="connsiteX7" fmla="*/ 570520 w 677965"/>
              <a:gd name="connsiteY7" fmla="*/ 602215 h 701400"/>
              <a:gd name="connsiteX8" fmla="*/ 677964 w 677965"/>
              <a:gd name="connsiteY8" fmla="*/ 701394 h 701400"/>
              <a:gd name="connsiteX0" fmla="*/ 27 w 645729"/>
              <a:gd name="connsiteY0" fmla="*/ 0 h 669679"/>
              <a:gd name="connsiteX1" fmla="*/ 47890 w 645729"/>
              <a:gd name="connsiteY1" fmla="*/ 52539 h 669679"/>
              <a:gd name="connsiteX2" fmla="*/ 47918 w 645729"/>
              <a:gd name="connsiteY2" fmla="*/ 250344 h 669679"/>
              <a:gd name="connsiteX3" fmla="*/ 287742 w 645729"/>
              <a:gd name="connsiteY3" fmla="*/ 213169 h 669679"/>
              <a:gd name="connsiteX4" fmla="*/ 249092 w 645729"/>
              <a:gd name="connsiteY4" fmla="*/ 426392 h 669679"/>
              <a:gd name="connsiteX5" fmla="*/ 494369 w 645729"/>
              <a:gd name="connsiteY5" fmla="*/ 415424 h 669679"/>
              <a:gd name="connsiteX6" fmla="*/ 425119 w 645729"/>
              <a:gd name="connsiteY6" fmla="*/ 627589 h 669679"/>
              <a:gd name="connsiteX7" fmla="*/ 570520 w 645729"/>
              <a:gd name="connsiteY7" fmla="*/ 602215 h 669679"/>
              <a:gd name="connsiteX8" fmla="*/ 645728 w 645729"/>
              <a:gd name="connsiteY8" fmla="*/ 669670 h 669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5729" h="669679">
                <a:moveTo>
                  <a:pt x="27" y="0"/>
                </a:moveTo>
                <a:cubicBezTo>
                  <a:pt x="-1362" y="12032"/>
                  <a:pt x="49985" y="8527"/>
                  <a:pt x="47890" y="52539"/>
                </a:cubicBezTo>
                <a:cubicBezTo>
                  <a:pt x="45795" y="96551"/>
                  <a:pt x="7943" y="223572"/>
                  <a:pt x="47918" y="250344"/>
                </a:cubicBezTo>
                <a:cubicBezTo>
                  <a:pt x="87893" y="277116"/>
                  <a:pt x="254213" y="183828"/>
                  <a:pt x="287742" y="213169"/>
                </a:cubicBezTo>
                <a:cubicBezTo>
                  <a:pt x="321271" y="242510"/>
                  <a:pt x="214654" y="392683"/>
                  <a:pt x="249092" y="426392"/>
                </a:cubicBezTo>
                <a:cubicBezTo>
                  <a:pt x="283530" y="460101"/>
                  <a:pt x="465031" y="381891"/>
                  <a:pt x="494369" y="415424"/>
                </a:cubicBezTo>
                <a:cubicBezTo>
                  <a:pt x="523707" y="448957"/>
                  <a:pt x="412427" y="596457"/>
                  <a:pt x="425119" y="627589"/>
                </a:cubicBezTo>
                <a:cubicBezTo>
                  <a:pt x="437811" y="658721"/>
                  <a:pt x="523081" y="599921"/>
                  <a:pt x="570520" y="602215"/>
                </a:cubicBezTo>
                <a:cubicBezTo>
                  <a:pt x="617959" y="604509"/>
                  <a:pt x="630225" y="670585"/>
                  <a:pt x="645728" y="66967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8492469" y="2930245"/>
            <a:ext cx="388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</a:rPr>
              <a:t>A’</a:t>
            </a:r>
            <a:endParaRPr lang="en-US" baseline="30000" dirty="0">
              <a:solidFill>
                <a:srgbClr val="FFFF00"/>
              </a:solidFill>
              <a:latin typeface="Symbol" charset="2"/>
              <a:cs typeface="Symbol" charset="2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8459894" y="1514242"/>
            <a:ext cx="31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Symbol" charset="2"/>
                <a:cs typeface="Symbol" charset="2"/>
              </a:rPr>
              <a:t>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042218" y="953066"/>
            <a:ext cx="1154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Meson decay</a:t>
            </a: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62" name="Straight Connector 61"/>
          <p:cNvCxnSpPr>
            <a:stCxn id="53" idx="0"/>
          </p:cNvCxnSpPr>
          <p:nvPr/>
        </p:nvCxnSpPr>
        <p:spPr>
          <a:xfrm flipH="1">
            <a:off x="7333681" y="2181087"/>
            <a:ext cx="698980" cy="2899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56" idx="1"/>
          </p:cNvCxnSpPr>
          <p:nvPr/>
        </p:nvCxnSpPr>
        <p:spPr>
          <a:xfrm flipH="1" flipV="1">
            <a:off x="7333681" y="2464598"/>
            <a:ext cx="735713" cy="2719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53" idx="1"/>
            <a:endCxn id="56" idx="0"/>
          </p:cNvCxnSpPr>
          <p:nvPr/>
        </p:nvCxnSpPr>
        <p:spPr>
          <a:xfrm flipH="1">
            <a:off x="8042436" y="2153856"/>
            <a:ext cx="23743" cy="5489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6703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03408"/>
            <a:ext cx="8229600" cy="706567"/>
          </a:xfrm>
        </p:spPr>
        <p:txBody>
          <a:bodyPr>
            <a:normAutofit/>
          </a:bodyPr>
          <a:lstStyle/>
          <a:p>
            <a:r>
              <a:rPr lang="en-GB" smtClean="0"/>
              <a:t>Experimental status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389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19724</TotalTime>
  <Words>3628</Words>
  <Application>Microsoft Macintosh PowerPoint</Application>
  <PresentationFormat>On-screen Show (4:3)</PresentationFormat>
  <Paragraphs>588</Paragraphs>
  <Slides>62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Black</vt:lpstr>
      <vt:lpstr>Dark photon searches in positron annihilations  with the PADME experiment</vt:lpstr>
      <vt:lpstr>Why a dark photon?</vt:lpstr>
      <vt:lpstr>The dark matter problem</vt:lpstr>
      <vt:lpstr>Portals to secluded sector</vt:lpstr>
      <vt:lpstr>Dark photon</vt:lpstr>
      <vt:lpstr>Dark photon visible decays</vt:lpstr>
      <vt:lpstr>Dark photon invisible decays</vt:lpstr>
      <vt:lpstr>Dark photon production</vt:lpstr>
      <vt:lpstr>Experimental status</vt:lpstr>
      <vt:lpstr>Dark photon experiments/electrons</vt:lpstr>
      <vt:lpstr>Decay to visible states (e+e-)</vt:lpstr>
      <vt:lpstr>Decay to invisible states</vt:lpstr>
      <vt:lpstr>The PADME approach</vt:lpstr>
      <vt:lpstr>The PADME approach</vt:lpstr>
      <vt:lpstr>Signal and background</vt:lpstr>
      <vt:lpstr>PADME-visible</vt:lpstr>
      <vt:lpstr>First of all, we need the positron beam…</vt:lpstr>
      <vt:lpstr>The Frascati LINAC</vt:lpstr>
      <vt:lpstr>The beam test facility</vt:lpstr>
      <vt:lpstr>BTF summary</vt:lpstr>
      <vt:lpstr>BTF experimental hall</vt:lpstr>
      <vt:lpstr>Then, we need a low Z target…</vt:lpstr>
      <vt:lpstr>Thin diamond target with graphite strips</vt:lpstr>
      <vt:lpstr>We need to sweep away the beam…</vt:lpstr>
      <vt:lpstr>Magnet for PADME</vt:lpstr>
      <vt:lpstr>Acceptance vs. magnet</vt:lpstr>
      <vt:lpstr>Calorimeter: signal acceptance</vt:lpstr>
      <vt:lpstr>Calorimeter 2g and 3g backgrounds</vt:lpstr>
      <vt:lpstr>Measuring the recoil photon</vt:lpstr>
      <vt:lpstr>Crystal choice</vt:lpstr>
      <vt:lpstr>We’ve got BGO crystals…</vt:lpstr>
      <vt:lpstr>L3 BGO crystals</vt:lpstr>
      <vt:lpstr>Beam-test</vt:lpstr>
      <vt:lpstr>Small angle calorimeter</vt:lpstr>
      <vt:lpstr>Vacuum vessel</vt:lpstr>
      <vt:lpstr>Putting all together…</vt:lpstr>
      <vt:lpstr>PowerPoint Presentation</vt:lpstr>
      <vt:lpstr>PowerPoint Presentation</vt:lpstr>
      <vt:lpstr>PADME sensitivity</vt:lpstr>
      <vt:lpstr>Monte Carlo simulation</vt:lpstr>
      <vt:lpstr>Signal vs. background</vt:lpstr>
      <vt:lpstr>Residual background</vt:lpstr>
      <vt:lpstr>PADME sensitivity</vt:lpstr>
      <vt:lpstr>ALPs at PADME</vt:lpstr>
      <vt:lpstr>Dark Higgs at PADME</vt:lpstr>
      <vt:lpstr>Conclusions</vt:lpstr>
      <vt:lpstr>Looking forward to new jedi</vt:lpstr>
      <vt:lpstr>Decay to invisible states, scattering searches</vt:lpstr>
      <vt:lpstr>Visible and invisible decays exclusion</vt:lpstr>
      <vt:lpstr>DAFNE complex in Frascati</vt:lpstr>
      <vt:lpstr>BTF beam-line upgrade</vt:lpstr>
      <vt:lpstr>BTF users</vt:lpstr>
      <vt:lpstr>Linac energy upgrade</vt:lpstr>
      <vt:lpstr>Increasing linac beam pulse length</vt:lpstr>
      <vt:lpstr>Positron veto</vt:lpstr>
      <vt:lpstr>Positron veto</vt:lpstr>
      <vt:lpstr>PADME TDAQ</vt:lpstr>
      <vt:lpstr>Decay to invisible signal selection</vt:lpstr>
      <vt:lpstr>PADME-dump</vt:lpstr>
      <vt:lpstr>BDX @ LNF</vt:lpstr>
      <vt:lpstr>LINAC beam dump</vt:lpstr>
      <vt:lpstr>PADME layout in BTF hall</vt:lpstr>
    </vt:vector>
  </TitlesOfParts>
  <Company>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Paolo Valente</dc:creator>
  <cp:lastModifiedBy>Paolo Valente</cp:lastModifiedBy>
  <cp:revision>170</cp:revision>
  <dcterms:created xsi:type="dcterms:W3CDTF">2016-03-21T09:03:51Z</dcterms:created>
  <dcterms:modified xsi:type="dcterms:W3CDTF">2016-04-07T11:24:16Z</dcterms:modified>
</cp:coreProperties>
</file>