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0" r:id="rId2"/>
  </p:sldMasterIdLst>
  <p:notesMasterIdLst>
    <p:notesMasterId r:id="rId48"/>
  </p:notesMasterIdLst>
  <p:sldIdLst>
    <p:sldId id="256" r:id="rId3"/>
    <p:sldId id="326" r:id="rId4"/>
    <p:sldId id="311" r:id="rId5"/>
    <p:sldId id="269" r:id="rId6"/>
    <p:sldId id="296" r:id="rId7"/>
    <p:sldId id="272" r:id="rId8"/>
    <p:sldId id="278" r:id="rId9"/>
    <p:sldId id="267" r:id="rId10"/>
    <p:sldId id="299" r:id="rId11"/>
    <p:sldId id="329" r:id="rId12"/>
    <p:sldId id="340" r:id="rId13"/>
    <p:sldId id="308" r:id="rId14"/>
    <p:sldId id="330" r:id="rId15"/>
    <p:sldId id="327" r:id="rId16"/>
    <p:sldId id="334" r:id="rId17"/>
    <p:sldId id="275" r:id="rId18"/>
    <p:sldId id="342" r:id="rId19"/>
    <p:sldId id="333" r:id="rId20"/>
    <p:sldId id="313" r:id="rId21"/>
    <p:sldId id="293" r:id="rId22"/>
    <p:sldId id="261" r:id="rId23"/>
    <p:sldId id="307" r:id="rId24"/>
    <p:sldId id="332" r:id="rId25"/>
    <p:sldId id="318" r:id="rId26"/>
    <p:sldId id="301" r:id="rId27"/>
    <p:sldId id="295" r:id="rId28"/>
    <p:sldId id="324" r:id="rId29"/>
    <p:sldId id="300" r:id="rId30"/>
    <p:sldId id="315" r:id="rId31"/>
    <p:sldId id="306" r:id="rId32"/>
    <p:sldId id="341" r:id="rId33"/>
    <p:sldId id="328" r:id="rId34"/>
    <p:sldId id="314" r:id="rId35"/>
    <p:sldId id="317" r:id="rId36"/>
    <p:sldId id="335" r:id="rId37"/>
    <p:sldId id="336" r:id="rId38"/>
    <p:sldId id="337" r:id="rId39"/>
    <p:sldId id="338" r:id="rId40"/>
    <p:sldId id="339" r:id="rId41"/>
    <p:sldId id="312" r:id="rId42"/>
    <p:sldId id="309" r:id="rId43"/>
    <p:sldId id="304" r:id="rId44"/>
    <p:sldId id="305" r:id="rId45"/>
    <p:sldId id="343" r:id="rId46"/>
    <p:sldId id="325" r:id="rId47"/>
  </p:sldIdLst>
  <p:sldSz cx="9906000" cy="6858000" type="A4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35AC73BC-97CE-4101-BB19-53FAADE7C1D8}">
          <p14:sldIdLst>
            <p14:sldId id="256"/>
            <p14:sldId id="326"/>
            <p14:sldId id="311"/>
            <p14:sldId id="269"/>
            <p14:sldId id="296"/>
            <p14:sldId id="272"/>
            <p14:sldId id="278"/>
            <p14:sldId id="267"/>
            <p14:sldId id="299"/>
            <p14:sldId id="329"/>
            <p14:sldId id="340"/>
            <p14:sldId id="308"/>
            <p14:sldId id="330"/>
            <p14:sldId id="327"/>
            <p14:sldId id="334"/>
            <p14:sldId id="275"/>
            <p14:sldId id="342"/>
            <p14:sldId id="333"/>
            <p14:sldId id="313"/>
            <p14:sldId id="293"/>
            <p14:sldId id="261"/>
            <p14:sldId id="307"/>
            <p14:sldId id="332"/>
            <p14:sldId id="318"/>
            <p14:sldId id="301"/>
            <p14:sldId id="295"/>
            <p14:sldId id="324"/>
            <p14:sldId id="300"/>
            <p14:sldId id="315"/>
            <p14:sldId id="306"/>
            <p14:sldId id="341"/>
            <p14:sldId id="328"/>
            <p14:sldId id="314"/>
            <p14:sldId id="317"/>
            <p14:sldId id="335"/>
            <p14:sldId id="336"/>
            <p14:sldId id="337"/>
            <p14:sldId id="338"/>
            <p14:sldId id="339"/>
            <p14:sldId id="312"/>
            <p14:sldId id="309"/>
            <p14:sldId id="304"/>
            <p14:sldId id="305"/>
            <p14:sldId id="343"/>
            <p14:sldId id="325"/>
          </p14:sldIdLst>
        </p14:section>
        <p14:section name="Abschnitt ohne Titel" id="{F2116FE3-3960-4074-A006-ADDDCC9B0D18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1002A"/>
    <a:srgbClr val="00CC66"/>
    <a:srgbClr val="00FF00"/>
    <a:srgbClr val="B57333"/>
    <a:srgbClr val="B87333"/>
    <a:srgbClr val="C10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74" autoAdjust="0"/>
  </p:normalViewPr>
  <p:slideViewPr>
    <p:cSldViewPr snapToObjects="1">
      <p:cViewPr varScale="1">
        <p:scale>
          <a:sx n="111" d="100"/>
          <a:sy n="111" d="100"/>
        </p:scale>
        <p:origin x="-768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D5E4A-7724-4591-8713-A1AB61D1DC77}" type="datetimeFigureOut">
              <a:rPr lang="de-DE" smtClean="0"/>
              <a:t>09.04.2016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E1371-407A-4C2B-B193-2088618EC0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80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08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06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10^-7 are the bad end for NMR, experts get it easily some orders of magnitude better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Surface </a:t>
            </a:r>
            <a:r>
              <a:rPr lang="en-GB"/>
              <a:t>contact</a:t>
            </a:r>
            <a:r>
              <a:rPr lang="en-GB" baseline="0"/>
              <a:t> potential, modified by water or similar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Field leakage from bore tube, internal</a:t>
            </a:r>
            <a:r>
              <a:rPr lang="en-GB" baseline="0"/>
              <a:t> collimation (made conductive to avoid charge up)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Unique system,</a:t>
            </a:r>
            <a:r>
              <a:rPr lang="en-GB" baseline="0"/>
              <a:t> no corrections for daughter particle, system is overdetermined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 smtClean="0"/>
              <a:t>beta</a:t>
            </a:r>
            <a:r>
              <a:rPr lang="de-DE" baseline="0" smtClean="0"/>
              <a:t> </a:t>
            </a:r>
            <a:r>
              <a:rPr lang="de-DE" baseline="0" err="1" smtClean="0"/>
              <a:t>decay</a:t>
            </a:r>
            <a:r>
              <a:rPr lang="de-DE" baseline="0" smtClean="0"/>
              <a:t> </a:t>
            </a:r>
            <a:r>
              <a:rPr lang="de-DE" baseline="0" err="1" smtClean="0"/>
              <a:t>of</a:t>
            </a:r>
            <a:r>
              <a:rPr lang="de-DE" baseline="0" smtClean="0"/>
              <a:t> </a:t>
            </a:r>
            <a:r>
              <a:rPr lang="de-DE" baseline="0" err="1" smtClean="0"/>
              <a:t>free</a:t>
            </a:r>
            <a:r>
              <a:rPr lang="de-DE" baseline="0" smtClean="0"/>
              <a:t> </a:t>
            </a:r>
            <a:r>
              <a:rPr lang="de-DE" baseline="0" err="1" smtClean="0"/>
              <a:t>neutrons</a:t>
            </a:r>
            <a:r>
              <a:rPr lang="de-DE" baseline="0" smtClean="0"/>
              <a:t>, </a:t>
            </a:r>
            <a:r>
              <a:rPr lang="de-DE" baseline="0" err="1" smtClean="0"/>
              <a:t>various</a:t>
            </a:r>
            <a:r>
              <a:rPr lang="de-DE" baseline="0" smtClean="0"/>
              <a:t> </a:t>
            </a:r>
            <a:r>
              <a:rPr lang="de-DE" baseline="0" err="1" smtClean="0"/>
              <a:t>parameters</a:t>
            </a:r>
            <a:r>
              <a:rPr lang="de-DE" baseline="0" smtClean="0"/>
              <a:t>, </a:t>
            </a:r>
            <a:r>
              <a:rPr lang="de-DE" baseline="0" err="1" smtClean="0"/>
              <a:t>we</a:t>
            </a:r>
            <a:r>
              <a:rPr lang="de-DE" baseline="0" smtClean="0"/>
              <a:t> </a:t>
            </a:r>
            <a:r>
              <a:rPr lang="de-DE" baseline="0" err="1" smtClean="0"/>
              <a:t>take</a:t>
            </a:r>
            <a:r>
              <a:rPr lang="de-DE" baseline="0" smtClean="0"/>
              <a:t> a; a </a:t>
            </a:r>
            <a:r>
              <a:rPr lang="de-DE" baseline="0" err="1" smtClean="0"/>
              <a:t>is</a:t>
            </a:r>
            <a:r>
              <a:rPr lang="de-DE" baseline="0" smtClean="0"/>
              <a:t> </a:t>
            </a:r>
            <a:r>
              <a:rPr lang="de-DE" baseline="0" err="1" smtClean="0"/>
              <a:t>linked</a:t>
            </a:r>
            <a:r>
              <a:rPr lang="de-DE" baseline="0" smtClean="0"/>
              <a:t> </a:t>
            </a:r>
            <a:r>
              <a:rPr lang="de-DE" baseline="0" err="1" smtClean="0"/>
              <a:t>to</a:t>
            </a:r>
            <a:r>
              <a:rPr lang="de-DE" baseline="0" smtClean="0"/>
              <a:t> </a:t>
            </a:r>
            <a:r>
              <a:rPr lang="de-DE" baseline="0" err="1" smtClean="0"/>
              <a:t>lambda</a:t>
            </a:r>
            <a:r>
              <a:rPr lang="de-DE" baseline="0" smtClean="0"/>
              <a:t>; </a:t>
            </a:r>
            <a:r>
              <a:rPr lang="de-DE" baseline="0" err="1" smtClean="0"/>
              <a:t>depending</a:t>
            </a:r>
            <a:r>
              <a:rPr lang="de-DE" baseline="0" smtClean="0"/>
              <a:t> on angle </a:t>
            </a:r>
            <a:r>
              <a:rPr lang="de-DE" baseline="0" err="1" smtClean="0"/>
              <a:t>between</a:t>
            </a:r>
            <a:r>
              <a:rPr lang="de-DE" baseline="0" smtClean="0"/>
              <a:t> e </a:t>
            </a:r>
            <a:r>
              <a:rPr lang="de-DE" baseline="0" err="1" smtClean="0"/>
              <a:t>and</a:t>
            </a:r>
            <a:r>
              <a:rPr lang="de-DE" baseline="0" smtClean="0"/>
              <a:t> nu =&gt; </a:t>
            </a:r>
            <a:r>
              <a:rPr lang="de-DE" baseline="0" err="1" smtClean="0"/>
              <a:t>shift</a:t>
            </a:r>
            <a:r>
              <a:rPr lang="de-DE" baseline="0" smtClean="0"/>
              <a:t> in </a:t>
            </a:r>
            <a:r>
              <a:rPr lang="de-DE" baseline="0" err="1" smtClean="0"/>
              <a:t>spektrum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289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 smtClean="0"/>
              <a:t>Two</a:t>
            </a:r>
            <a:r>
              <a:rPr lang="de-DE" smtClean="0"/>
              <a:t> </a:t>
            </a:r>
            <a:r>
              <a:rPr lang="de-DE" err="1" smtClean="0"/>
              <a:t>improved</a:t>
            </a:r>
            <a:r>
              <a:rPr lang="de-DE" baseline="0" smtClean="0"/>
              <a:t> DAQs, </a:t>
            </a:r>
            <a:r>
              <a:rPr lang="de-DE" baseline="0" err="1" smtClean="0"/>
              <a:t>no</a:t>
            </a:r>
            <a:r>
              <a:rPr lang="de-DE" baseline="0" smtClean="0"/>
              <a:t> </a:t>
            </a:r>
            <a:r>
              <a:rPr lang="de-DE" baseline="0" err="1" smtClean="0"/>
              <a:t>run-away</a:t>
            </a:r>
            <a:r>
              <a:rPr lang="de-DE" baseline="0" smtClean="0"/>
              <a:t> </a:t>
            </a:r>
            <a:r>
              <a:rPr lang="de-DE" baseline="0" err="1" smtClean="0"/>
              <a:t>discharges</a:t>
            </a:r>
            <a:r>
              <a:rPr lang="de-DE" baseline="0" smtClean="0"/>
              <a:t>, </a:t>
            </a:r>
            <a:r>
              <a:rPr lang="de-DE" baseline="0" err="1" smtClean="0"/>
              <a:t>very</a:t>
            </a:r>
            <a:r>
              <a:rPr lang="de-DE" baseline="0" smtClean="0"/>
              <a:t> </a:t>
            </a:r>
            <a:r>
              <a:rPr lang="de-DE" baseline="0" err="1" smtClean="0"/>
              <a:t>good</a:t>
            </a:r>
            <a:r>
              <a:rPr lang="de-DE" baseline="0" smtClean="0"/>
              <a:t> </a:t>
            </a:r>
            <a:r>
              <a:rPr lang="de-DE" baseline="0" err="1" smtClean="0"/>
              <a:t>statistics</a:t>
            </a:r>
            <a:r>
              <a:rPr lang="de-DE" baseline="0" smtClean="0"/>
              <a:t>=&gt; </a:t>
            </a:r>
            <a:r>
              <a:rPr lang="de-DE" baseline="0" err="1" smtClean="0"/>
              <a:t>systematics</a:t>
            </a:r>
            <a:r>
              <a:rPr lang="de-DE" baseline="0" smtClean="0"/>
              <a:t> </a:t>
            </a:r>
            <a:r>
              <a:rPr lang="de-DE" baseline="0" err="1" smtClean="0"/>
              <a:t>are</a:t>
            </a:r>
            <a:r>
              <a:rPr lang="de-DE" baseline="0" smtClean="0"/>
              <a:t> </a:t>
            </a:r>
            <a:r>
              <a:rPr lang="de-DE" baseline="0" err="1" smtClean="0"/>
              <a:t>main</a:t>
            </a:r>
            <a:r>
              <a:rPr lang="de-DE" baseline="0" smtClean="0"/>
              <a:t> </a:t>
            </a:r>
            <a:r>
              <a:rPr lang="de-DE" baseline="0" err="1" smtClean="0"/>
              <a:t>problem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34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due </a:t>
            </a:r>
            <a:r>
              <a:rPr lang="de-DE" err="1" smtClean="0"/>
              <a:t>to</a:t>
            </a:r>
            <a:r>
              <a:rPr lang="de-DE" smtClean="0"/>
              <a:t> time </a:t>
            </a:r>
            <a:r>
              <a:rPr lang="de-DE" err="1" smtClean="0"/>
              <a:t>reasons</a:t>
            </a:r>
            <a:r>
              <a:rPr lang="de-DE" smtClean="0"/>
              <a:t> </a:t>
            </a:r>
            <a:r>
              <a:rPr lang="de-DE" err="1" smtClean="0"/>
              <a:t>only</a:t>
            </a:r>
            <a:r>
              <a:rPr lang="de-DE" smtClean="0"/>
              <a:t> </a:t>
            </a:r>
            <a:r>
              <a:rPr lang="de-DE" err="1" smtClean="0"/>
              <a:t>selected</a:t>
            </a:r>
            <a:r>
              <a:rPr lang="de-DE" smtClean="0"/>
              <a:t> </a:t>
            </a:r>
            <a:r>
              <a:rPr lang="de-DE" err="1" smtClean="0"/>
              <a:t>systematics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02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!! </a:t>
            </a:r>
            <a:r>
              <a:rPr lang="de-DE" err="1" smtClean="0"/>
              <a:t>error</a:t>
            </a:r>
            <a:r>
              <a:rPr lang="de-DE" smtClean="0"/>
              <a:t> </a:t>
            </a:r>
            <a:r>
              <a:rPr lang="de-DE" err="1" smtClean="0"/>
              <a:t>bars</a:t>
            </a:r>
            <a:r>
              <a:rPr lang="de-DE" smtClean="0"/>
              <a:t> </a:t>
            </a:r>
            <a:r>
              <a:rPr lang="de-DE" err="1" smtClean="0"/>
              <a:t>shown</a:t>
            </a:r>
            <a:r>
              <a:rPr lang="de-DE" smtClean="0"/>
              <a:t> </a:t>
            </a:r>
            <a:r>
              <a:rPr lang="de-DE" err="1" smtClean="0"/>
              <a:t>are</a:t>
            </a:r>
            <a:r>
              <a:rPr lang="de-DE" smtClean="0"/>
              <a:t> 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!! </a:t>
            </a:r>
            <a:r>
              <a:rPr lang="de-DE" baseline="0" err="1" smtClean="0"/>
              <a:t>uncorrelated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</a:t>
            </a:r>
            <a:r>
              <a:rPr lang="de-DE" baseline="0" err="1" smtClean="0"/>
              <a:t>are</a:t>
            </a:r>
            <a:r>
              <a:rPr lang="de-DE" baseline="0" smtClean="0"/>
              <a:t> </a:t>
            </a:r>
            <a:r>
              <a:rPr lang="de-DE" baseline="0" err="1" smtClean="0"/>
              <a:t>drawn</a:t>
            </a:r>
            <a:r>
              <a:rPr lang="de-DE" baseline="0" smtClean="0"/>
              <a:t> in y </a:t>
            </a:r>
            <a:r>
              <a:rPr lang="de-DE" baseline="0" err="1" smtClean="0"/>
              <a:t>direction</a:t>
            </a:r>
            <a:endParaRPr lang="de-DE" smtClean="0"/>
          </a:p>
          <a:p>
            <a:r>
              <a:rPr lang="de-DE" err="1" smtClean="0"/>
              <a:t>Already</a:t>
            </a:r>
            <a:r>
              <a:rPr lang="de-DE" smtClean="0"/>
              <a:t> </a:t>
            </a:r>
            <a:r>
              <a:rPr lang="de-DE" err="1" smtClean="0"/>
              <a:t>included</a:t>
            </a:r>
            <a:r>
              <a:rPr lang="de-DE" smtClean="0"/>
              <a:t>:</a:t>
            </a:r>
            <a:r>
              <a:rPr lang="de-DE" baseline="0" smtClean="0"/>
              <a:t> </a:t>
            </a:r>
            <a:r>
              <a:rPr lang="de-DE" baseline="0" err="1" smtClean="0"/>
              <a:t>Pulseheight</a:t>
            </a:r>
            <a:r>
              <a:rPr lang="de-DE" baseline="0" smtClean="0"/>
              <a:t> </a:t>
            </a:r>
            <a:r>
              <a:rPr lang="de-DE" baseline="0" err="1" smtClean="0"/>
              <a:t>correction</a:t>
            </a:r>
            <a:r>
              <a:rPr lang="de-DE" baseline="0" smtClean="0"/>
              <a:t>, </a:t>
            </a:r>
            <a:r>
              <a:rPr lang="de-DE" baseline="0" err="1" smtClean="0"/>
              <a:t>energy</a:t>
            </a:r>
            <a:r>
              <a:rPr lang="de-DE" baseline="0" smtClean="0"/>
              <a:t> </a:t>
            </a:r>
            <a:r>
              <a:rPr lang="de-DE" baseline="0" err="1" smtClean="0"/>
              <a:t>calibration</a:t>
            </a:r>
            <a:r>
              <a:rPr lang="de-DE" baseline="0" smtClean="0"/>
              <a:t>, linear </a:t>
            </a:r>
            <a:r>
              <a:rPr lang="de-DE" baseline="0" err="1" smtClean="0"/>
              <a:t>background</a:t>
            </a:r>
            <a:r>
              <a:rPr lang="de-DE" baseline="0" smtClean="0"/>
              <a:t> </a:t>
            </a:r>
            <a:r>
              <a:rPr lang="de-DE" baseline="0" err="1" smtClean="0"/>
              <a:t>model</a:t>
            </a:r>
            <a:r>
              <a:rPr lang="de-DE" baseline="0" smtClean="0"/>
              <a:t>.</a:t>
            </a:r>
          </a:p>
          <a:p>
            <a:r>
              <a:rPr lang="de-DE" baseline="0" smtClean="0"/>
              <a:t>Not </a:t>
            </a:r>
            <a:r>
              <a:rPr lang="de-DE" baseline="0" err="1" smtClean="0"/>
              <a:t>included</a:t>
            </a:r>
            <a:r>
              <a:rPr lang="de-DE" baseline="0" smtClean="0"/>
              <a:t>: </a:t>
            </a:r>
            <a:r>
              <a:rPr lang="de-DE" baseline="0" err="1" smtClean="0"/>
              <a:t>edge</a:t>
            </a:r>
            <a:r>
              <a:rPr lang="de-DE" baseline="0" smtClean="0"/>
              <a:t> </a:t>
            </a:r>
            <a:r>
              <a:rPr lang="de-DE" baseline="0" err="1" smtClean="0"/>
              <a:t>effect</a:t>
            </a:r>
            <a:r>
              <a:rPr lang="de-DE" baseline="0" smtClean="0"/>
              <a:t>, U_A </a:t>
            </a:r>
            <a:r>
              <a:rPr lang="de-DE" baseline="0" err="1" smtClean="0"/>
              <a:t>correction</a:t>
            </a:r>
            <a:r>
              <a:rPr lang="de-DE" baseline="0" smtClean="0"/>
              <a:t>, final </a:t>
            </a:r>
            <a:r>
              <a:rPr lang="de-DE" baseline="0" err="1" smtClean="0"/>
              <a:t>error</a:t>
            </a:r>
            <a:r>
              <a:rPr lang="de-DE" baseline="0" smtClean="0"/>
              <a:t> </a:t>
            </a:r>
            <a:r>
              <a:rPr lang="de-DE" baseline="0" err="1" smtClean="0"/>
              <a:t>propagation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85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 smtClean="0"/>
              <a:t>edge</a:t>
            </a:r>
            <a:r>
              <a:rPr lang="de-DE" smtClean="0"/>
              <a:t> </a:t>
            </a:r>
            <a:r>
              <a:rPr lang="de-DE" err="1" smtClean="0"/>
              <a:t>effect</a:t>
            </a:r>
            <a:r>
              <a:rPr lang="de-DE" smtClean="0"/>
              <a:t> </a:t>
            </a:r>
            <a:r>
              <a:rPr lang="de-DE" err="1" smtClean="0"/>
              <a:t>p_r</a:t>
            </a:r>
            <a:r>
              <a:rPr lang="de-DE" smtClean="0"/>
              <a:t> </a:t>
            </a:r>
            <a:r>
              <a:rPr lang="de-DE" err="1" smtClean="0"/>
              <a:t>dependent</a:t>
            </a:r>
            <a:r>
              <a:rPr lang="de-DE" smtClean="0"/>
              <a:t> </a:t>
            </a:r>
            <a:r>
              <a:rPr lang="de-DE" err="1" smtClean="0"/>
              <a:t>procetion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the</a:t>
            </a:r>
            <a:r>
              <a:rPr lang="de-DE" smtClean="0"/>
              <a:t> </a:t>
            </a:r>
            <a:r>
              <a:rPr lang="de-DE" err="1" smtClean="0"/>
              <a:t>source</a:t>
            </a:r>
            <a:r>
              <a:rPr lang="de-DE" smtClean="0"/>
              <a:t> </a:t>
            </a:r>
            <a:r>
              <a:rPr lang="de-DE" err="1" smtClean="0"/>
              <a:t>onto</a:t>
            </a:r>
            <a:r>
              <a:rPr lang="de-DE" smtClean="0"/>
              <a:t> </a:t>
            </a:r>
            <a:r>
              <a:rPr lang="de-DE" err="1" smtClean="0"/>
              <a:t>detector</a:t>
            </a:r>
            <a:r>
              <a:rPr lang="de-DE" smtClean="0"/>
              <a:t>. </a:t>
            </a:r>
            <a:r>
              <a:rPr lang="de-DE" err="1" smtClean="0"/>
              <a:t>Our</a:t>
            </a:r>
            <a:r>
              <a:rPr lang="de-DE" smtClean="0"/>
              <a:t> </a:t>
            </a:r>
            <a:r>
              <a:rPr lang="de-DE" err="1" smtClean="0"/>
              <a:t>source</a:t>
            </a:r>
            <a:r>
              <a:rPr lang="de-DE" smtClean="0"/>
              <a:t>=</a:t>
            </a:r>
            <a:r>
              <a:rPr lang="de-DE" err="1" smtClean="0"/>
              <a:t>neutron</a:t>
            </a:r>
            <a:r>
              <a:rPr lang="de-DE" baseline="0" smtClean="0"/>
              <a:t> beam; </a:t>
            </a:r>
            <a:r>
              <a:rPr lang="de-DE" baseline="0" err="1" smtClean="0"/>
              <a:t>if</a:t>
            </a:r>
            <a:r>
              <a:rPr lang="de-DE" baseline="0" smtClean="0"/>
              <a:t> flat </a:t>
            </a:r>
            <a:r>
              <a:rPr lang="de-DE" baseline="0" err="1" smtClean="0"/>
              <a:t>everything</a:t>
            </a:r>
            <a:r>
              <a:rPr lang="de-DE" baseline="0" smtClean="0"/>
              <a:t> </a:t>
            </a:r>
            <a:r>
              <a:rPr lang="de-DE" baseline="0" err="1" smtClean="0"/>
              <a:t>would</a:t>
            </a:r>
            <a:r>
              <a:rPr lang="de-DE" baseline="0" smtClean="0"/>
              <a:t> </a:t>
            </a:r>
            <a:r>
              <a:rPr lang="de-DE" baseline="0" err="1" smtClean="0"/>
              <a:t>be</a:t>
            </a:r>
            <a:r>
              <a:rPr lang="de-DE" baseline="0" smtClean="0"/>
              <a:t> </a:t>
            </a:r>
            <a:r>
              <a:rPr lang="de-DE" baseline="0" err="1" smtClean="0"/>
              <a:t>fine</a:t>
            </a:r>
            <a:r>
              <a:rPr lang="de-DE" baseline="0" smtClean="0"/>
              <a:t>, but </a:t>
            </a:r>
            <a:r>
              <a:rPr lang="de-DE" baseline="0" err="1" smtClean="0"/>
              <a:t>its</a:t>
            </a:r>
            <a:r>
              <a:rPr lang="de-DE" baseline="0" smtClean="0"/>
              <a:t> not =&gt; </a:t>
            </a:r>
            <a:r>
              <a:rPr lang="de-DE" baseline="0" err="1" smtClean="0"/>
              <a:t>measure</a:t>
            </a:r>
            <a:r>
              <a:rPr lang="de-DE" baseline="0" smtClean="0"/>
              <a:t> beam </a:t>
            </a:r>
            <a:r>
              <a:rPr lang="de-DE" baseline="0" err="1" smtClean="0"/>
              <a:t>profile</a:t>
            </a:r>
            <a:r>
              <a:rPr lang="de-DE" baseline="0" smtClean="0"/>
              <a:t> in DV </a:t>
            </a:r>
            <a:r>
              <a:rPr lang="de-DE" baseline="0" err="1" smtClean="0"/>
              <a:t>with</a:t>
            </a:r>
            <a:r>
              <a:rPr lang="de-DE" baseline="0" smtClean="0"/>
              <a:t> </a:t>
            </a:r>
            <a:r>
              <a:rPr lang="de-DE" baseline="0" err="1" smtClean="0"/>
              <a:t>activated</a:t>
            </a:r>
            <a:r>
              <a:rPr lang="de-DE" baseline="0" smtClean="0"/>
              <a:t> </a:t>
            </a:r>
            <a:r>
              <a:rPr lang="de-DE" baseline="0" err="1" smtClean="0"/>
              <a:t>copper</a:t>
            </a:r>
            <a:r>
              <a:rPr lang="de-DE" baseline="0" smtClean="0"/>
              <a:t> </a:t>
            </a:r>
            <a:r>
              <a:rPr lang="de-DE" baseline="0" err="1" smtClean="0"/>
              <a:t>foil</a:t>
            </a:r>
            <a:r>
              <a:rPr lang="de-DE" baseline="0" smtClean="0"/>
              <a:t>, </a:t>
            </a:r>
            <a:r>
              <a:rPr lang="de-DE" baseline="0" err="1" smtClean="0"/>
              <a:t>add</a:t>
            </a:r>
            <a:r>
              <a:rPr lang="de-DE" baseline="0" smtClean="0"/>
              <a:t>. </a:t>
            </a:r>
            <a:r>
              <a:rPr lang="de-DE" baseline="0" err="1" smtClean="0"/>
              <a:t>determine</a:t>
            </a:r>
            <a:r>
              <a:rPr lang="de-DE" baseline="0" smtClean="0"/>
              <a:t> </a:t>
            </a:r>
            <a:r>
              <a:rPr lang="de-DE" baseline="0" err="1" smtClean="0"/>
              <a:t>with</a:t>
            </a:r>
            <a:r>
              <a:rPr lang="de-DE" baseline="0" smtClean="0"/>
              <a:t> </a:t>
            </a:r>
            <a:r>
              <a:rPr lang="de-DE" baseline="0" err="1" smtClean="0"/>
              <a:t>activated</a:t>
            </a:r>
            <a:r>
              <a:rPr lang="de-DE" baseline="0" smtClean="0"/>
              <a:t> </a:t>
            </a:r>
            <a:r>
              <a:rPr lang="de-DE" baseline="0" err="1" smtClean="0"/>
              <a:t>copper</a:t>
            </a:r>
            <a:r>
              <a:rPr lang="de-DE" baseline="0" smtClean="0"/>
              <a:t> </a:t>
            </a:r>
            <a:r>
              <a:rPr lang="de-DE" baseline="0" err="1" smtClean="0"/>
              <a:t>wire</a:t>
            </a:r>
            <a:r>
              <a:rPr lang="de-DE" baseline="0" smtClean="0"/>
              <a:t> </a:t>
            </a:r>
            <a:r>
              <a:rPr lang="de-DE" baseline="0" err="1" smtClean="0"/>
              <a:t>area</a:t>
            </a:r>
            <a:r>
              <a:rPr lang="de-DE" baseline="0" smtClean="0"/>
              <a:t> in beam </a:t>
            </a:r>
            <a:r>
              <a:rPr lang="de-DE" baseline="0" err="1" smtClean="0"/>
              <a:t>profile</a:t>
            </a:r>
            <a:r>
              <a:rPr lang="de-DE" baseline="0" smtClean="0"/>
              <a:t>, </a:t>
            </a:r>
            <a:r>
              <a:rPr lang="de-DE" baseline="0" err="1" smtClean="0"/>
              <a:t>which</a:t>
            </a:r>
            <a:r>
              <a:rPr lang="de-DE" baseline="0" smtClean="0"/>
              <a:t> </a:t>
            </a:r>
            <a:r>
              <a:rPr lang="de-DE" baseline="0" err="1" smtClean="0"/>
              <a:t>is</a:t>
            </a:r>
            <a:r>
              <a:rPr lang="de-DE" baseline="0" smtClean="0"/>
              <a:t> </a:t>
            </a:r>
            <a:r>
              <a:rPr lang="de-DE" baseline="0" err="1" smtClean="0"/>
              <a:t>projected</a:t>
            </a:r>
            <a:r>
              <a:rPr lang="de-DE" baseline="0" smtClean="0"/>
              <a:t> </a:t>
            </a:r>
            <a:r>
              <a:rPr lang="de-DE" baseline="0" err="1" smtClean="0"/>
              <a:t>onto</a:t>
            </a:r>
            <a:r>
              <a:rPr lang="de-DE" baseline="0" smtClean="0"/>
              <a:t> </a:t>
            </a:r>
            <a:r>
              <a:rPr lang="de-DE" baseline="0" err="1" smtClean="0"/>
              <a:t>detector</a:t>
            </a:r>
            <a:r>
              <a:rPr lang="de-DE" baseline="0" smtClean="0"/>
              <a:t> </a:t>
            </a:r>
            <a:r>
              <a:rPr lang="de-DE" baseline="0" err="1" smtClean="0"/>
              <a:t>and</a:t>
            </a:r>
            <a:r>
              <a:rPr lang="de-DE" baseline="0" smtClean="0"/>
              <a:t> also </a:t>
            </a:r>
            <a:r>
              <a:rPr lang="de-DE" baseline="0" err="1" smtClean="0"/>
              <a:t>detector</a:t>
            </a:r>
            <a:r>
              <a:rPr lang="de-DE" baseline="0" smtClean="0"/>
              <a:t> </a:t>
            </a:r>
            <a:r>
              <a:rPr lang="de-DE" baseline="0" err="1" smtClean="0"/>
              <a:t>orientation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86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!! </a:t>
            </a:r>
            <a:r>
              <a:rPr lang="de-DE" err="1" smtClean="0"/>
              <a:t>error</a:t>
            </a:r>
            <a:r>
              <a:rPr lang="de-DE" smtClean="0"/>
              <a:t> </a:t>
            </a:r>
            <a:r>
              <a:rPr lang="de-DE" err="1" smtClean="0"/>
              <a:t>bars</a:t>
            </a:r>
            <a:r>
              <a:rPr lang="de-DE" smtClean="0"/>
              <a:t> </a:t>
            </a:r>
            <a:r>
              <a:rPr lang="de-DE" err="1" smtClean="0"/>
              <a:t>shown</a:t>
            </a:r>
            <a:r>
              <a:rPr lang="de-DE" smtClean="0"/>
              <a:t> </a:t>
            </a:r>
            <a:r>
              <a:rPr lang="de-DE" err="1" smtClean="0"/>
              <a:t>are</a:t>
            </a:r>
            <a:r>
              <a:rPr lang="de-DE" smtClean="0"/>
              <a:t> 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!! </a:t>
            </a:r>
            <a:r>
              <a:rPr lang="de-DE" baseline="0" err="1" smtClean="0"/>
              <a:t>uncorrelated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</a:t>
            </a:r>
            <a:r>
              <a:rPr lang="de-DE" baseline="0" err="1" smtClean="0"/>
              <a:t>are</a:t>
            </a:r>
            <a:r>
              <a:rPr lang="de-DE" baseline="0" smtClean="0"/>
              <a:t> </a:t>
            </a:r>
            <a:r>
              <a:rPr lang="de-DE" baseline="0" err="1" smtClean="0"/>
              <a:t>drawn</a:t>
            </a:r>
            <a:r>
              <a:rPr lang="de-DE" baseline="0" smtClean="0"/>
              <a:t> in y </a:t>
            </a:r>
            <a:r>
              <a:rPr lang="de-DE" baseline="0" err="1" smtClean="0"/>
              <a:t>direction</a:t>
            </a:r>
            <a:endParaRPr lang="de-DE" smtClean="0"/>
          </a:p>
          <a:p>
            <a:r>
              <a:rPr lang="de-DE" err="1" smtClean="0"/>
              <a:t>Already</a:t>
            </a:r>
            <a:r>
              <a:rPr lang="de-DE" smtClean="0"/>
              <a:t> </a:t>
            </a:r>
            <a:r>
              <a:rPr lang="de-DE" err="1" smtClean="0"/>
              <a:t>included</a:t>
            </a:r>
            <a:r>
              <a:rPr lang="de-DE" smtClean="0"/>
              <a:t>:</a:t>
            </a:r>
            <a:r>
              <a:rPr lang="de-DE" baseline="0" smtClean="0"/>
              <a:t> </a:t>
            </a:r>
            <a:r>
              <a:rPr lang="de-DE" baseline="0" err="1" smtClean="0"/>
              <a:t>Pulseheight</a:t>
            </a:r>
            <a:r>
              <a:rPr lang="de-DE" baseline="0" smtClean="0"/>
              <a:t> </a:t>
            </a:r>
            <a:r>
              <a:rPr lang="de-DE" baseline="0" err="1" smtClean="0"/>
              <a:t>correction</a:t>
            </a:r>
            <a:r>
              <a:rPr lang="de-DE" baseline="0" smtClean="0"/>
              <a:t>, </a:t>
            </a:r>
            <a:r>
              <a:rPr lang="de-DE" baseline="0" err="1" smtClean="0"/>
              <a:t>energy</a:t>
            </a:r>
            <a:r>
              <a:rPr lang="de-DE" baseline="0" smtClean="0"/>
              <a:t> </a:t>
            </a:r>
            <a:r>
              <a:rPr lang="de-DE" baseline="0" err="1" smtClean="0"/>
              <a:t>calibration</a:t>
            </a:r>
            <a:r>
              <a:rPr lang="de-DE" baseline="0" smtClean="0"/>
              <a:t>, linear </a:t>
            </a:r>
            <a:r>
              <a:rPr lang="de-DE" baseline="0" err="1" smtClean="0"/>
              <a:t>background</a:t>
            </a:r>
            <a:r>
              <a:rPr lang="de-DE" baseline="0" smtClean="0"/>
              <a:t> </a:t>
            </a:r>
            <a:r>
              <a:rPr lang="de-DE" baseline="0" err="1" smtClean="0"/>
              <a:t>model</a:t>
            </a:r>
            <a:r>
              <a:rPr lang="de-DE" baseline="0" smtClean="0"/>
              <a:t>.</a:t>
            </a:r>
          </a:p>
          <a:p>
            <a:r>
              <a:rPr lang="de-DE" baseline="0" smtClean="0"/>
              <a:t>Not </a:t>
            </a:r>
            <a:r>
              <a:rPr lang="de-DE" baseline="0" err="1" smtClean="0"/>
              <a:t>included</a:t>
            </a:r>
            <a:r>
              <a:rPr lang="de-DE" baseline="0" smtClean="0"/>
              <a:t>: </a:t>
            </a:r>
            <a:r>
              <a:rPr lang="de-DE" baseline="0" err="1" smtClean="0"/>
              <a:t>edge</a:t>
            </a:r>
            <a:r>
              <a:rPr lang="de-DE" baseline="0" smtClean="0"/>
              <a:t> </a:t>
            </a:r>
            <a:r>
              <a:rPr lang="de-DE" baseline="0" err="1" smtClean="0"/>
              <a:t>effect</a:t>
            </a:r>
            <a:r>
              <a:rPr lang="de-DE" baseline="0" smtClean="0"/>
              <a:t>, U_A </a:t>
            </a:r>
            <a:r>
              <a:rPr lang="de-DE" baseline="0" err="1" smtClean="0"/>
              <a:t>correction</a:t>
            </a:r>
            <a:r>
              <a:rPr lang="de-DE" baseline="0" smtClean="0"/>
              <a:t>, final </a:t>
            </a:r>
            <a:r>
              <a:rPr lang="de-DE" baseline="0" err="1" smtClean="0"/>
              <a:t>error</a:t>
            </a:r>
            <a:r>
              <a:rPr lang="de-DE" baseline="0" smtClean="0"/>
              <a:t> </a:t>
            </a:r>
            <a:r>
              <a:rPr lang="de-DE" baseline="0" err="1" smtClean="0"/>
              <a:t>propagation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5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!! </a:t>
            </a:r>
            <a:r>
              <a:rPr lang="de-DE" err="1" smtClean="0"/>
              <a:t>error</a:t>
            </a:r>
            <a:r>
              <a:rPr lang="de-DE" smtClean="0"/>
              <a:t> </a:t>
            </a:r>
            <a:r>
              <a:rPr lang="de-DE" err="1" smtClean="0"/>
              <a:t>bars</a:t>
            </a:r>
            <a:r>
              <a:rPr lang="de-DE" smtClean="0"/>
              <a:t> </a:t>
            </a:r>
            <a:r>
              <a:rPr lang="de-DE" err="1" smtClean="0"/>
              <a:t>shown</a:t>
            </a:r>
            <a:r>
              <a:rPr lang="de-DE" smtClean="0"/>
              <a:t> </a:t>
            </a:r>
            <a:r>
              <a:rPr lang="de-DE" err="1" smtClean="0"/>
              <a:t>are</a:t>
            </a:r>
            <a:r>
              <a:rPr lang="de-DE" smtClean="0"/>
              <a:t> 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!! </a:t>
            </a:r>
            <a:r>
              <a:rPr lang="de-DE" baseline="0" err="1" smtClean="0"/>
              <a:t>uncorrelated</a:t>
            </a:r>
            <a:r>
              <a:rPr lang="de-DE" baseline="0" smtClean="0"/>
              <a:t> </a:t>
            </a:r>
            <a:r>
              <a:rPr lang="de-DE" baseline="0" err="1" smtClean="0"/>
              <a:t>ones</a:t>
            </a:r>
            <a:r>
              <a:rPr lang="de-DE" baseline="0" smtClean="0"/>
              <a:t> </a:t>
            </a:r>
            <a:r>
              <a:rPr lang="de-DE" baseline="0" err="1" smtClean="0"/>
              <a:t>are</a:t>
            </a:r>
            <a:r>
              <a:rPr lang="de-DE" baseline="0" smtClean="0"/>
              <a:t> </a:t>
            </a:r>
            <a:r>
              <a:rPr lang="de-DE" baseline="0" err="1" smtClean="0"/>
              <a:t>drawn</a:t>
            </a:r>
            <a:r>
              <a:rPr lang="de-DE" baseline="0" smtClean="0"/>
              <a:t> in y </a:t>
            </a:r>
            <a:r>
              <a:rPr lang="de-DE" baseline="0" err="1" smtClean="0"/>
              <a:t>direction</a:t>
            </a:r>
            <a:endParaRPr lang="de-DE" smtClean="0"/>
          </a:p>
          <a:p>
            <a:r>
              <a:rPr lang="de-DE" err="1" smtClean="0"/>
              <a:t>Already</a:t>
            </a:r>
            <a:r>
              <a:rPr lang="de-DE" smtClean="0"/>
              <a:t> </a:t>
            </a:r>
            <a:r>
              <a:rPr lang="de-DE" err="1" smtClean="0"/>
              <a:t>included</a:t>
            </a:r>
            <a:r>
              <a:rPr lang="de-DE" smtClean="0"/>
              <a:t>:</a:t>
            </a:r>
            <a:r>
              <a:rPr lang="de-DE" baseline="0" smtClean="0"/>
              <a:t> </a:t>
            </a:r>
            <a:r>
              <a:rPr lang="de-DE" baseline="0" err="1" smtClean="0"/>
              <a:t>Pulseheight</a:t>
            </a:r>
            <a:r>
              <a:rPr lang="de-DE" baseline="0" smtClean="0"/>
              <a:t> </a:t>
            </a:r>
            <a:r>
              <a:rPr lang="de-DE" baseline="0" err="1" smtClean="0"/>
              <a:t>correction</a:t>
            </a:r>
            <a:r>
              <a:rPr lang="de-DE" baseline="0" smtClean="0"/>
              <a:t>, </a:t>
            </a:r>
            <a:r>
              <a:rPr lang="de-DE" baseline="0" err="1" smtClean="0"/>
              <a:t>energy</a:t>
            </a:r>
            <a:r>
              <a:rPr lang="de-DE" baseline="0" smtClean="0"/>
              <a:t> </a:t>
            </a:r>
            <a:r>
              <a:rPr lang="de-DE" baseline="0" err="1" smtClean="0"/>
              <a:t>calibration</a:t>
            </a:r>
            <a:r>
              <a:rPr lang="de-DE" baseline="0" smtClean="0"/>
              <a:t>, linear </a:t>
            </a:r>
            <a:r>
              <a:rPr lang="de-DE" baseline="0" err="1" smtClean="0"/>
              <a:t>background</a:t>
            </a:r>
            <a:r>
              <a:rPr lang="de-DE" baseline="0" smtClean="0"/>
              <a:t> </a:t>
            </a:r>
            <a:r>
              <a:rPr lang="de-DE" baseline="0" err="1" smtClean="0"/>
              <a:t>model</a:t>
            </a:r>
            <a:r>
              <a:rPr lang="de-DE" baseline="0" smtClean="0"/>
              <a:t>.</a:t>
            </a:r>
          </a:p>
          <a:p>
            <a:r>
              <a:rPr lang="de-DE" baseline="0" smtClean="0"/>
              <a:t>Not </a:t>
            </a:r>
            <a:r>
              <a:rPr lang="de-DE" baseline="0" err="1" smtClean="0"/>
              <a:t>included</a:t>
            </a:r>
            <a:r>
              <a:rPr lang="de-DE" baseline="0" smtClean="0"/>
              <a:t>: </a:t>
            </a:r>
            <a:r>
              <a:rPr lang="de-DE" baseline="0" err="1" smtClean="0"/>
              <a:t>edge</a:t>
            </a:r>
            <a:r>
              <a:rPr lang="de-DE" baseline="0" smtClean="0"/>
              <a:t> </a:t>
            </a:r>
            <a:r>
              <a:rPr lang="de-DE" baseline="0" err="1" smtClean="0"/>
              <a:t>effect</a:t>
            </a:r>
            <a:r>
              <a:rPr lang="de-DE" baseline="0" smtClean="0"/>
              <a:t>, U_A </a:t>
            </a:r>
            <a:r>
              <a:rPr lang="de-DE" baseline="0" err="1" smtClean="0"/>
              <a:t>correction</a:t>
            </a:r>
            <a:r>
              <a:rPr lang="de-DE" baseline="0" smtClean="0"/>
              <a:t>, final </a:t>
            </a:r>
            <a:r>
              <a:rPr lang="de-DE" baseline="0" err="1" smtClean="0"/>
              <a:t>error</a:t>
            </a:r>
            <a:r>
              <a:rPr lang="de-DE" baseline="0" smtClean="0"/>
              <a:t> </a:t>
            </a:r>
            <a:r>
              <a:rPr lang="de-DE" baseline="0" err="1" smtClean="0"/>
              <a:t>propagation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1371-407A-4C2B-B193-2088618EC03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0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C1002A"/>
          </a:solidFill>
          <a:ln>
            <a:solidFill>
              <a:srgbClr val="9E0D2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787" y="5427687"/>
            <a:ext cx="94090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656" y="6273352"/>
            <a:ext cx="1877175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 userDrawn="1"/>
        </p:nvSpPr>
        <p:spPr>
          <a:xfrm>
            <a:off x="0" y="908720"/>
            <a:ext cx="9906000" cy="40318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400" b="1" i="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de-DE" sz="4400" b="1" i="1" dirty="0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4400" b="1" i="0" dirty="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r>
              <a:rPr lang="de-DE" sz="4400" b="1" i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400" b="1" i="0" dirty="0" err="1" smtClean="0">
                <a:solidFill>
                  <a:schemeClr val="bg1">
                    <a:lumMod val="95000"/>
                  </a:schemeClr>
                </a:solidFill>
              </a:rPr>
              <a:t>experiment</a:t>
            </a:r>
            <a:endParaRPr lang="de-DE" sz="4400" b="1" i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de-DE" sz="4400" b="1" i="0" baseline="0" dirty="0" smtClean="0">
                <a:solidFill>
                  <a:schemeClr val="bg1">
                    <a:lumMod val="95000"/>
                  </a:schemeClr>
                </a:solidFill>
              </a:rPr>
              <a:t>An </a:t>
            </a:r>
            <a:r>
              <a:rPr lang="de-DE" sz="4400" b="1" i="0" baseline="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r>
              <a:rPr lang="de-DE" sz="4400" b="1" i="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400" b="1" i="0" baseline="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de-DE" sz="4400" b="1" i="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400" b="1" i="0" baseline="0" dirty="0" err="1" smtClean="0">
                <a:solidFill>
                  <a:schemeClr val="bg1">
                    <a:lumMod val="95000"/>
                  </a:schemeClr>
                </a:solidFill>
              </a:rPr>
              <a:t>latest</a:t>
            </a:r>
            <a:r>
              <a:rPr lang="de-DE" sz="4400" b="1" i="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400" b="1" i="0" baseline="0" dirty="0" err="1" smtClean="0">
                <a:solidFill>
                  <a:schemeClr val="bg1">
                    <a:lumMod val="95000"/>
                  </a:schemeClr>
                </a:solidFill>
              </a:rPr>
              <a:t>results</a:t>
            </a:r>
            <a:endParaRPr lang="de-DE" sz="4400" b="1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sz="1600" b="1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sz="160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sz="160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de-DE" sz="1800" b="1" baseline="0" dirty="0" smtClean="0">
                <a:solidFill>
                  <a:schemeClr val="bg1">
                    <a:lumMod val="95000"/>
                  </a:schemeClr>
                </a:solidFill>
              </a:rPr>
              <a:t>Alexander </a:t>
            </a:r>
            <a:r>
              <a:rPr lang="de-DE" sz="1800" b="1" baseline="0" dirty="0" err="1" smtClean="0">
                <a:solidFill>
                  <a:schemeClr val="bg1">
                    <a:lumMod val="95000"/>
                  </a:schemeClr>
                </a:solidFill>
              </a:rPr>
              <a:t>Wunderle</a:t>
            </a:r>
            <a:r>
              <a:rPr lang="de-DE" sz="1800" b="1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800" i="1" baseline="0" dirty="0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collaboration</a:t>
            </a:r>
            <a:endParaRPr lang="de-DE" sz="180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de-DE" sz="1200" baseline="0" dirty="0" smtClean="0">
                <a:solidFill>
                  <a:schemeClr val="bg1">
                    <a:lumMod val="95000"/>
                  </a:schemeClr>
                </a:solidFill>
              </a:rPr>
              <a:t>Institute </a:t>
            </a:r>
            <a:r>
              <a:rPr lang="de-DE" sz="1200" baseline="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baseline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aseline="0" dirty="0" err="1" smtClean="0">
                <a:solidFill>
                  <a:schemeClr val="bg1">
                    <a:lumMod val="95000"/>
                  </a:schemeClr>
                </a:solidFill>
              </a:rPr>
              <a:t>Physics</a:t>
            </a:r>
            <a:endParaRPr lang="de-DE" sz="1200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baseline="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14</a:t>
            </a:r>
            <a:r>
              <a:rPr lang="de-DE" sz="1800" baseline="30000" dirty="0" smtClean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 April 2016</a:t>
            </a:r>
          </a:p>
          <a:p>
            <a:pPr algn="ctr"/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UCN 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workshop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de-DE" sz="1800" baseline="0" dirty="0" err="1" smtClean="0">
                <a:solidFill>
                  <a:schemeClr val="bg1">
                    <a:lumMod val="95000"/>
                  </a:schemeClr>
                </a:solidFill>
              </a:rPr>
              <a:t>Waldthausen</a:t>
            </a:r>
            <a:r>
              <a:rPr lang="de-DE" sz="1800" baseline="0" dirty="0" smtClean="0">
                <a:solidFill>
                  <a:schemeClr val="bg1">
                    <a:lumMod val="95000"/>
                  </a:schemeClr>
                </a:solidFill>
              </a:rPr>
              <a:t> Castle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184" y="5690136"/>
            <a:ext cx="1041816" cy="763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790700" y="-1790700"/>
            <a:ext cx="5181600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84200" y="2190900"/>
            <a:ext cx="8178800" cy="1336675"/>
          </a:xfrm>
        </p:spPr>
        <p:txBody>
          <a:bodyPr/>
          <a:lstStyle>
            <a:lvl1pPr marL="0" indent="0" algn="ctr">
              <a:buNone/>
              <a:defRPr sz="4400">
                <a:latin typeface="Garamond" pitchFamily="18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76000" y="5904000"/>
            <a:ext cx="835417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008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 rot="5400000">
            <a:off x="7423090" y="-1718205"/>
            <a:ext cx="764704" cy="4201114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Eine Ecke des Rechtecks abrunden 13"/>
          <p:cNvSpPr/>
          <p:nvPr userDrawn="1"/>
        </p:nvSpPr>
        <p:spPr>
          <a:xfrm rot="5400000">
            <a:off x="7312163" y="4291546"/>
            <a:ext cx="234000" cy="4953674"/>
          </a:xfrm>
          <a:prstGeom prst="round1Rect">
            <a:avLst>
              <a:gd name="adj" fmla="val 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Eine Ecke des Rechtecks abrunden 4"/>
          <p:cNvSpPr/>
          <p:nvPr userDrawn="1"/>
        </p:nvSpPr>
        <p:spPr>
          <a:xfrm rot="5400000">
            <a:off x="2810034" y="-2809878"/>
            <a:ext cx="764548" cy="6384616"/>
          </a:xfrm>
          <a:prstGeom prst="round1Rect">
            <a:avLst>
              <a:gd name="adj" fmla="val 5000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8" name="Bild 14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8" y="156"/>
            <a:ext cx="763200" cy="7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" y="764704"/>
            <a:ext cx="9793088" cy="648072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>
          <a:xfrm>
            <a:off x="7594600" y="6592267"/>
            <a:ext cx="2311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6" name="Eine Ecke des Rechtecks abrunden 15"/>
          <p:cNvSpPr/>
          <p:nvPr userDrawn="1"/>
        </p:nvSpPr>
        <p:spPr>
          <a:xfrm rot="5400000">
            <a:off x="2358489" y="4291547"/>
            <a:ext cx="234000" cy="4953674"/>
          </a:xfrm>
          <a:prstGeom prst="round1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tIns="108000" bIns="108000" anchor="ctr"/>
          <a:lstStyle/>
          <a:p>
            <a:pPr algn="r">
              <a:defRPr/>
            </a:pPr>
            <a:r>
              <a:rPr lang="de-DE" sz="1400" smtClean="0">
                <a:solidFill>
                  <a:srgbClr val="FFFFFF"/>
                </a:solidFill>
                <a:ea typeface="ＭＳ Ｐゴシック" charset="-128"/>
              </a:rPr>
              <a:t>Alexander </a:t>
            </a:r>
            <a:r>
              <a:rPr lang="de-DE" sz="1400" err="1" smtClean="0">
                <a:solidFill>
                  <a:srgbClr val="FFFFFF"/>
                </a:solidFill>
                <a:ea typeface="ＭＳ Ｐゴシック" charset="-128"/>
              </a:rPr>
              <a:t>Wunderle</a:t>
            </a:r>
            <a:r>
              <a:rPr lang="de-DE" sz="1400" smtClean="0">
                <a:solidFill>
                  <a:srgbClr val="FFFFFF"/>
                </a:solidFill>
                <a:ea typeface="ＭＳ Ｐゴシック" charset="-128"/>
              </a:rPr>
              <a:t> </a:t>
            </a:r>
            <a:endParaRPr lang="de-DE" sz="14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4952326" y="6624935"/>
            <a:ext cx="44483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1" baseline="0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b="0" i="0" baseline="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r>
              <a:rPr lang="de-DE" sz="1200" b="0" i="0" baseline="0" smtClean="0">
                <a:solidFill>
                  <a:schemeClr val="bg1">
                    <a:lumMod val="95000"/>
                  </a:schemeClr>
                </a:solidFill>
              </a:rPr>
              <a:t> - an </a:t>
            </a:r>
            <a:r>
              <a:rPr lang="de-DE" sz="1200" b="0" i="0" baseline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r>
              <a:rPr lang="de-DE" sz="1200" b="0" i="0" baseline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baseline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de-DE" sz="1200" b="0" i="0" baseline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baseline="0" err="1" smtClean="0">
                <a:solidFill>
                  <a:schemeClr val="bg1">
                    <a:lumMod val="95000"/>
                  </a:schemeClr>
                </a:solidFill>
              </a:rPr>
              <a:t>latest</a:t>
            </a:r>
            <a:r>
              <a:rPr lang="de-DE" sz="1200" b="0" i="0" baseline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baseline="0" err="1" smtClean="0">
                <a:solidFill>
                  <a:schemeClr val="bg1">
                    <a:lumMod val="95000"/>
                  </a:schemeClr>
                </a:solidFill>
              </a:rPr>
              <a:t>results</a:t>
            </a:r>
            <a:endParaRPr lang="de-DE" sz="1200" b="0" i="0" baseline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sz="900" baseline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482" y="1504"/>
            <a:ext cx="1052518" cy="76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 rot="5400000">
            <a:off x="7423090" y="-1718205"/>
            <a:ext cx="764704" cy="4201114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Eine Ecke des Rechtecks abrunden 13"/>
          <p:cNvSpPr/>
          <p:nvPr userDrawn="1"/>
        </p:nvSpPr>
        <p:spPr>
          <a:xfrm rot="5400000">
            <a:off x="7312163" y="4291546"/>
            <a:ext cx="234000" cy="4953674"/>
          </a:xfrm>
          <a:prstGeom prst="round1Rect">
            <a:avLst>
              <a:gd name="adj" fmla="val 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Eine Ecke des Rechtecks abrunden 4"/>
          <p:cNvSpPr/>
          <p:nvPr userDrawn="1"/>
        </p:nvSpPr>
        <p:spPr>
          <a:xfrm rot="5400000">
            <a:off x="2810034" y="-2809878"/>
            <a:ext cx="764548" cy="6384616"/>
          </a:xfrm>
          <a:prstGeom prst="round1Rect">
            <a:avLst>
              <a:gd name="adj" fmla="val 5000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8" name="Bild 14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8" y="156"/>
            <a:ext cx="763200" cy="7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" y="764704"/>
            <a:ext cx="9793088" cy="648072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>
          <a:xfrm>
            <a:off x="7594600" y="6592267"/>
            <a:ext cx="2311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6" name="Eine Ecke des Rechtecks abrunden 15"/>
          <p:cNvSpPr/>
          <p:nvPr userDrawn="1"/>
        </p:nvSpPr>
        <p:spPr>
          <a:xfrm rot="5400000">
            <a:off x="2358489" y="4291547"/>
            <a:ext cx="234000" cy="4953674"/>
          </a:xfrm>
          <a:prstGeom prst="round1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tIns="72000" bIns="72000" anchor="ctr"/>
          <a:lstStyle/>
          <a:p>
            <a:pPr algn="r">
              <a:defRPr/>
            </a:pPr>
            <a:r>
              <a:rPr lang="de-DE" sz="1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Alexander </a:t>
            </a:r>
            <a:r>
              <a:rPr lang="de-DE" sz="1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Wunderle</a:t>
            </a:r>
            <a:endParaRPr lang="de-DE" sz="1200">
              <a:solidFill>
                <a:srgbClr val="FFFF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4952326" y="6624935"/>
            <a:ext cx="44483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1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b="0" i="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r>
              <a:rPr lang="de-DE" sz="1200" b="0" i="0" smtClean="0">
                <a:solidFill>
                  <a:schemeClr val="bg1">
                    <a:lumMod val="95000"/>
                  </a:schemeClr>
                </a:solidFill>
              </a:rPr>
              <a:t> - an </a:t>
            </a:r>
            <a:r>
              <a:rPr lang="de-DE" sz="1200" b="0" i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r>
              <a:rPr lang="de-DE" sz="1200" b="0" i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de-DE" sz="1200" b="0" i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err="1" smtClean="0">
                <a:solidFill>
                  <a:schemeClr val="bg1">
                    <a:lumMod val="95000"/>
                  </a:schemeClr>
                </a:solidFill>
              </a:rPr>
              <a:t>latest</a:t>
            </a:r>
            <a:r>
              <a:rPr lang="de-DE" sz="1200" b="0" i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0" i="0" err="1" smtClean="0">
                <a:solidFill>
                  <a:schemeClr val="bg1">
                    <a:lumMod val="95000"/>
                  </a:schemeClr>
                </a:solidFill>
              </a:rPr>
              <a:t>results</a:t>
            </a:r>
            <a:endParaRPr lang="de-DE" sz="1200" b="0" i="0" baseline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de-DE" sz="900" baseline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de-DE"/>
          </a:p>
        </p:txBody>
      </p:sp>
      <p:sp>
        <p:nvSpPr>
          <p:cNvPr id="20" name="Line 38"/>
          <p:cNvSpPr>
            <a:spLocks noChangeShapeType="1"/>
          </p:cNvSpPr>
          <p:nvPr userDrawn="1"/>
        </p:nvSpPr>
        <p:spPr bwMode="auto">
          <a:xfrm>
            <a:off x="0" y="1412776"/>
            <a:ext cx="6384616" cy="0"/>
          </a:xfrm>
          <a:prstGeom prst="line">
            <a:avLst/>
          </a:prstGeom>
          <a:noFill/>
          <a:ln w="127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6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482" y="1504"/>
            <a:ext cx="1052518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</a:t>
            </a:r>
            <a:r>
              <a:rPr lang="de-DE" sz="1000" smtClean="0">
                <a:solidFill>
                  <a:srgbClr val="404040"/>
                </a:solidFill>
              </a:rPr>
              <a:t>Gutenberg-Universität </a:t>
            </a:r>
            <a:r>
              <a:rPr lang="de-DE" sz="100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6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1" descr="Wissenschaft_pp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288" y="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2" descr="Uni2_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3" descr="Uni3_PPT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263" y="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36575" y="3009900"/>
            <a:ext cx="8313810" cy="2933700"/>
          </a:xfrm>
        </p:spPr>
        <p:txBody>
          <a:bodyPr/>
          <a:lstStyle>
            <a:lvl1pPr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36575" y="2298700"/>
            <a:ext cx="8313810" cy="4778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43813" y="6237312"/>
            <a:ext cx="589707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 userDrawn="1"/>
        </p:nvSpPr>
        <p:spPr>
          <a:xfrm>
            <a:off x="0" y="4454525"/>
            <a:ext cx="5385048" cy="59531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0" y="4454525"/>
            <a:ext cx="5169024" cy="595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09600"/>
            <a:ext cx="9294813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7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4388" y="1697038"/>
            <a:ext cx="7172325" cy="4741862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814388" y="921065"/>
            <a:ext cx="7451725" cy="657570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  <a:latin typeface="Garamond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5"/>
          </p:nvPr>
        </p:nvSpPr>
        <p:spPr>
          <a:xfrm>
            <a:off x="495300" y="6356350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6"/>
          </p:nvPr>
        </p:nvSpPr>
        <p:spPr>
          <a:xfrm>
            <a:off x="3384550" y="6356350"/>
            <a:ext cx="3136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Alexander Wunderle</a:t>
            </a:r>
            <a:endParaRPr lang="de-DE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>
          <a:xfrm>
            <a:off x="7099300" y="6356350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ACEC-1F04-47A7-9F65-CD986422AC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</a:t>
            </a:r>
            <a:r>
              <a:rPr lang="de-DE" sz="1000" smtClean="0">
                <a:solidFill>
                  <a:srgbClr val="404040"/>
                </a:solidFill>
              </a:rPr>
              <a:t>Gutenberg-Universität </a:t>
            </a:r>
            <a:r>
              <a:rPr lang="de-DE" sz="100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7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8" descr="Wissenschaft_pp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288" y="60960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9" descr="Uni2_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0" descr="Uni3_PPT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263" y="60960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908050" y="3347049"/>
            <a:ext cx="7172325" cy="30861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08050" y="2579688"/>
            <a:ext cx="8997950" cy="585787"/>
          </a:xfrm>
        </p:spPr>
        <p:txBody>
          <a:bodyPr/>
          <a:lstStyle>
            <a:lvl1pPr marL="0" indent="0" algn="l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943100" y="-1333500"/>
            <a:ext cx="5410200" cy="9296400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</a:t>
            </a:r>
            <a:r>
              <a:rPr lang="de-DE" sz="1000" smtClean="0">
                <a:solidFill>
                  <a:srgbClr val="404040"/>
                </a:solidFill>
              </a:rPr>
              <a:t>Gutenberg-Universität </a:t>
            </a:r>
            <a:r>
              <a:rPr lang="de-DE" sz="100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2055813"/>
            <a:ext cx="8915400" cy="17462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12" descr="JGU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46138" y="724978"/>
            <a:ext cx="8069262" cy="741363"/>
          </a:xfrm>
        </p:spPr>
        <p:txBody>
          <a:bodyPr/>
          <a:lstStyle>
            <a:lvl1pPr marL="0" indent="0" algn="ctr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1"/>
          </p:nvPr>
        </p:nvSpPr>
        <p:spPr>
          <a:xfrm>
            <a:off x="908051" y="2182482"/>
            <a:ext cx="8115180" cy="3507117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790700" y="-1790700"/>
            <a:ext cx="5181600" cy="8763000"/>
          </a:xfrm>
          <a:prstGeom prst="round1Rect">
            <a:avLst>
              <a:gd name="adj" fmla="val 7960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4649896"/>
              </p:ext>
            </p:extLst>
          </p:nvPr>
        </p:nvGraphicFramePr>
        <p:xfrm>
          <a:off x="128464" y="5445224"/>
          <a:ext cx="8547537" cy="133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179"/>
                <a:gridCol w="2849179"/>
                <a:gridCol w="2849179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050" b="1" u="non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de-DE" sz="105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1" u="non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r>
                        <a:rPr lang="de-DE" sz="105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1" u="non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5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1" u="non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r>
                        <a:rPr lang="de-DE" sz="105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Martin Simson (ILL)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Torsten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Soldner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(ILL)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Oliver Zimmer (ILL)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Romain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Virot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(ILL)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Romain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Maisonobe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(ILL)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Alexander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Wunderle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(JGU)</a:t>
                      </a:r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Werner Heil (JGU)</a:t>
                      </a:r>
                    </a:p>
                    <a:p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Gertrud</a:t>
                      </a:r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Konrad (ATI, SMI)</a:t>
                      </a:r>
                    </a:p>
                    <a:p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Stefan </a:t>
                      </a:r>
                      <a:r>
                        <a:rPr lang="de-DE" sz="105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Baeßler</a:t>
                      </a:r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05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</a:t>
                      </a:r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Marcus Beck (JGU, HIM)</a:t>
                      </a:r>
                    </a:p>
                    <a:p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Schmidt (JGU)</a:t>
                      </a:r>
                    </a:p>
                    <a:p>
                      <a:r>
                        <a:rPr lang="de-DE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Ferenc Glück (KIT) </a:t>
                      </a:r>
                      <a:r>
                        <a:rPr lang="de-DE" sz="8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on </a:t>
                      </a:r>
                      <a:r>
                        <a:rPr lang="de-DE" sz="800" b="0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8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0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  <a:endParaRPr lang="de-DE" sz="800" b="0" i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b="0" i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050" b="0" i="0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Rishi</a:t>
                      </a:r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Horn (JGU) 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on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  <a:endParaRPr lang="de-DE" sz="800" b="0" i="0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Stipp (JGU) 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on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  <a:endParaRPr lang="de-DE" sz="800" b="0" i="0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Jahn </a:t>
                      </a:r>
                      <a:r>
                        <a:rPr lang="de-DE" sz="1050" b="0" i="0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Kahlenberg</a:t>
                      </a:r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(JGU</a:t>
                      </a:r>
                      <a:r>
                        <a:rPr lang="de-DE" sz="80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on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  <a:endParaRPr lang="de-DE" sz="800" b="0" i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Edward </a:t>
                      </a:r>
                      <a:r>
                        <a:rPr lang="de-DE" sz="1050" b="0" i="0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Bickmann</a:t>
                      </a:r>
                      <a:r>
                        <a:rPr lang="de-DE" sz="1050" b="0" i="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(JGU) 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on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DE" sz="800" b="0" i="1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0" i="1" baseline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</a:t>
                      </a:r>
                      <a:endParaRPr lang="de-DE" sz="800" b="0" i="0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hteck 6"/>
          <p:cNvSpPr/>
          <p:nvPr userDrawn="1"/>
        </p:nvSpPr>
        <p:spPr>
          <a:xfrm>
            <a:off x="0" y="3265734"/>
            <a:ext cx="5385048" cy="59531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3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Thank</a:t>
            </a:r>
            <a:r>
              <a:rPr lang="de-DE" sz="3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3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you</a:t>
            </a:r>
            <a:r>
              <a:rPr lang="de-DE" sz="3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3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</a:t>
            </a:r>
            <a:r>
              <a:rPr lang="de-DE" sz="3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3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your</a:t>
            </a:r>
            <a:r>
              <a:rPr lang="de-DE" sz="3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320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attention</a:t>
            </a:r>
            <a:r>
              <a:rPr lang="de-DE" sz="320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!</a:t>
            </a:r>
            <a:endParaRPr lang="de-DE" sz="3200">
              <a:solidFill>
                <a:srgbClr val="FFFF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8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76000" y="5904000"/>
            <a:ext cx="835417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Alexander Wunderle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9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432D32CC-78C1-4239-9E1B-06AB10BFBF3C}" type="datetime1">
              <a:rPr lang="de-DE"/>
              <a:pPr>
                <a:defRPr/>
              </a:pPr>
              <a:t>09.04.2016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09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1.png"/><Relationship Id="rId4" Type="http://schemas.openxmlformats.org/officeDocument/2006/relationships/image" Target="../media/image4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114.png"/><Relationship Id="rId4" Type="http://schemas.openxmlformats.org/officeDocument/2006/relationships/image" Target="../media/image2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../media/image18.jpeg"/><Relationship Id="rId4" Type="http://schemas.openxmlformats.org/officeDocument/2006/relationships/image" Target="../media/image18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0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4" name="Textplatzhalter 1"/>
          <p:cNvSpPr txBox="1">
            <a:spLocks/>
          </p:cNvSpPr>
          <p:nvPr/>
        </p:nvSpPr>
        <p:spPr bwMode="auto">
          <a:xfrm>
            <a:off x="56457" y="764704"/>
            <a:ext cx="97930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Transmission-</a:t>
            </a:r>
            <a:r>
              <a:rPr lang="de-DE" dirty="0" err="1" smtClean="0"/>
              <a:t>Function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032" y="908720"/>
            <a:ext cx="4320000" cy="3093799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272960" y="2012191"/>
            <a:ext cx="4320000" cy="1128777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Auf der gleichen Seite des Rechtecks liegende Ecken abrunden 6"/>
          <p:cNvSpPr/>
          <p:nvPr/>
        </p:nvSpPr>
        <p:spPr>
          <a:xfrm>
            <a:off x="272960" y="2012192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Transmission-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72960" y="2403840"/>
                <a:ext cx="432000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𝑇𝑟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𝑇𝑟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𝐴𝑃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𝐷𝑉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</a:rPr>
                                <m:t>ϕ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𝐴𝑃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</a:rPr>
                                <m:t>ϕ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𝐷𝑉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0" y="2403840"/>
                <a:ext cx="4320000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bgerundetes Rechteck 8"/>
          <p:cNvSpPr/>
          <p:nvPr/>
        </p:nvSpPr>
        <p:spPr>
          <a:xfrm>
            <a:off x="238402" y="3717032"/>
            <a:ext cx="4320000" cy="2463614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238402" y="3717033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de-DE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193926" y="4093642"/>
            <a:ext cx="4320000" cy="2071662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uf der gleichen Seite des Rechtecks liegende Ecken abrunden 11"/>
          <p:cNvSpPr/>
          <p:nvPr/>
        </p:nvSpPr>
        <p:spPr>
          <a:xfrm>
            <a:off x="5193926" y="4093643"/>
            <a:ext cx="4320000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de-DE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193926" y="4453682"/>
                <a:ext cx="4320000" cy="149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ϕ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𝐴𝑃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ϕ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𝐷𝑉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de-DE" b="0" i="1" dirty="0" smtClean="0">
                  <a:latin typeface="Cambria Math"/>
                </a:endParaRPr>
              </a:p>
              <a:p>
                <a:endParaRPr lang="de-DE" b="0" i="1" dirty="0" smtClean="0">
                  <a:latin typeface="Cambria Math"/>
                </a:endParaRPr>
              </a:p>
              <a:p>
                <a:r>
                  <a:rPr lang="de-DE" b="1" dirty="0" err="1">
                    <a:solidFill>
                      <a:srgbClr val="006600"/>
                    </a:solidFill>
                  </a:rPr>
                  <a:t>Conservative</a:t>
                </a:r>
                <a:r>
                  <a:rPr lang="de-DE" b="1" dirty="0">
                    <a:solidFill>
                      <a:srgbClr val="00660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6600"/>
                    </a:solidFill>
                  </a:rPr>
                  <a:t>estimation</a:t>
                </a:r>
                <a:r>
                  <a:rPr lang="de-DE" b="1" dirty="0" smtClean="0">
                    <a:solidFill>
                      <a:srgbClr val="006600"/>
                    </a:solidFill>
                  </a:rPr>
                  <a:t>:</a:t>
                </a:r>
                <a:endParaRPr lang="de-DE" b="1" i="1" dirty="0" smtClean="0">
                  <a:solidFill>
                    <a:srgbClr val="0066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0" i="1" smtClean="0">
                          <a:latin typeface="Cambria Math"/>
                        </a:rPr>
                        <m:t>50 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mV</m:t>
                      </m:r>
                      <m:r>
                        <a:rPr lang="de-DE" b="0" i="0" smtClean="0">
                          <a:latin typeface="Cambria Math"/>
                        </a:rPr>
                        <m:t>    </m:t>
                      </m:r>
                      <m:r>
                        <a:rPr lang="de-DE" b="0" i="1" smtClean="0">
                          <a:latin typeface="Cambria Math"/>
                        </a:rPr>
                        <m:t>≙    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0" i="1" smtClean="0">
                          <a:latin typeface="Cambria Math"/>
                        </a:rPr>
                        <m:t>0.5 %</m:t>
                      </m:r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926" y="4453682"/>
                <a:ext cx="4320000" cy="1495218"/>
              </a:xfrm>
              <a:prstGeom prst="rect">
                <a:avLst/>
              </a:prstGeom>
              <a:blipFill rotWithShape="1">
                <a:blip r:embed="rId4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38402" y="4165587"/>
                <a:ext cx="4320000" cy="190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6600"/>
                    </a:solidFill>
                    <a:latin typeface="+mn-lt"/>
                  </a:rPr>
                  <a:t>Measured</a:t>
                </a:r>
                <a:r>
                  <a:rPr lang="de-DE" dirty="0" smtClean="0">
                    <a:solidFill>
                      <a:srgbClr val="006600"/>
                    </a:solidFill>
                    <a:latin typeface="+mn-lt"/>
                  </a:rPr>
                  <a:t> </a:t>
                </a:r>
                <a:r>
                  <a:rPr lang="de-DE" dirty="0" err="1" smtClean="0">
                    <a:solidFill>
                      <a:srgbClr val="006600"/>
                    </a:solidFill>
                    <a:latin typeface="+mn-lt"/>
                  </a:rPr>
                  <a:t>with</a:t>
                </a:r>
                <a:r>
                  <a:rPr lang="de-DE" dirty="0" smtClean="0">
                    <a:solidFill>
                      <a:srgbClr val="006600"/>
                    </a:solidFill>
                    <a:latin typeface="+mn-lt"/>
                  </a:rPr>
                  <a:t> </a:t>
                </a:r>
                <a:r>
                  <a:rPr lang="de-DE" b="1" dirty="0" smtClean="0">
                    <a:solidFill>
                      <a:srgbClr val="006600"/>
                    </a:solidFill>
                    <a:latin typeface="+mn-lt"/>
                  </a:rPr>
                  <a:t>NMR</a:t>
                </a:r>
                <a:r>
                  <a:rPr lang="de-DE" dirty="0" smtClean="0">
                    <a:solidFill>
                      <a:srgbClr val="006600"/>
                    </a:solidFill>
                    <a:latin typeface="+mn-lt"/>
                  </a:rPr>
                  <a:t>:</a:t>
                </a:r>
              </a:p>
              <a:p>
                <a:endParaRPr lang="de-DE" sz="800" dirty="0" smtClean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𝐷𝑉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0.202887</m:t>
                      </m:r>
                    </m:oMath>
                  </m:oMathPara>
                </a14:m>
                <a:endParaRPr lang="de-DE" i="1" dirty="0" smtClean="0">
                  <a:latin typeface="Cambria Math"/>
                  <a:ea typeface="Cambria Math"/>
                </a:endParaRPr>
              </a:p>
              <a:p>
                <a:endParaRPr lang="de-DE" b="0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≈5∙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≙   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=0.05 %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02" y="4165587"/>
                <a:ext cx="4320000" cy="1906804"/>
              </a:xfrm>
              <a:prstGeom prst="rect">
                <a:avLst/>
              </a:prstGeom>
              <a:blipFill rotWithShape="1">
                <a:blip r:embed="rId5"/>
                <a:stretch>
                  <a:fillRect l="-1128" t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 rot="2147643">
            <a:off x="3304705" y="4675456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2147643">
            <a:off x="8169300" y="5038902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</a:t>
            </a:r>
            <a:r>
              <a:rPr lang="de-DE" sz="1200" dirty="0" err="1" smtClean="0">
                <a:solidFill>
                  <a:srgbClr val="C1002A"/>
                </a:solidFill>
              </a:rPr>
              <a:t>Transmisson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Transmission-</a:t>
            </a:r>
            <a:r>
              <a:rPr lang="de-DE" dirty="0" err="1"/>
              <a:t>Function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683691" y="5445224"/>
            <a:ext cx="3549229" cy="877436"/>
          </a:xfrm>
          <a:prstGeom prst="roundRect">
            <a:avLst>
              <a:gd name="adj" fmla="val 1871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683691" y="5445225"/>
            <a:ext cx="3549229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83691" y="5825900"/>
                <a:ext cx="3549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ω</m:t>
                      </m:r>
                      <m:r>
                        <a:rPr lang="de-DE" b="0" i="1" baseline="-25000" smtClean="0">
                          <a:latin typeface="Cambria Math"/>
                        </a:rPr>
                        <m:t>0</m:t>
                      </m:r>
                      <m:r>
                        <a:rPr lang="de-DE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γ</m:t>
                      </m:r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baseline="-2500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91" y="5825900"/>
                <a:ext cx="3549229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193" y="1556792"/>
            <a:ext cx="1530735" cy="38164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91" y="1843331"/>
            <a:ext cx="1931349" cy="324185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36976" y="3140968"/>
            <a:ext cx="2808312" cy="349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984" y="831964"/>
            <a:ext cx="2800504" cy="2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478" y="831964"/>
            <a:ext cx="2132050" cy="187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833319" y="1566488"/>
            <a:ext cx="1030808" cy="646331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Decay</a:t>
            </a:r>
            <a:r>
              <a:rPr lang="de-DE" b="1" dirty="0" smtClean="0"/>
              <a:t> </a:t>
            </a:r>
            <a:r>
              <a:rPr lang="de-DE" b="1" dirty="0"/>
              <a:t>V</a:t>
            </a:r>
            <a:r>
              <a:rPr lang="de-DE" b="1" dirty="0" smtClean="0"/>
              <a:t>olume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</a:t>
            </a:r>
            <a:r>
              <a:rPr lang="de-DE" sz="1200" dirty="0" err="1" smtClean="0">
                <a:solidFill>
                  <a:srgbClr val="C1002A"/>
                </a:solidFill>
              </a:rPr>
              <a:t>Transmisson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199042" y="2782686"/>
            <a:ext cx="1506486" cy="375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16"/>
          <p:cNvSpPr txBox="1"/>
          <p:nvPr/>
        </p:nvSpPr>
        <p:spPr>
          <a:xfrm>
            <a:off x="8277377" y="5607099"/>
            <a:ext cx="1349816" cy="646331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Analysing</a:t>
            </a:r>
            <a:r>
              <a:rPr lang="de-DE" b="1" dirty="0" smtClean="0"/>
              <a:t> Plane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008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Background </a:t>
            </a:r>
            <a:r>
              <a:rPr lang="de-DE" err="1"/>
              <a:t>i</a:t>
            </a:r>
            <a:r>
              <a:rPr lang="de-DE" err="1" smtClean="0"/>
              <a:t>nvestigation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200472" y="5276814"/>
            <a:ext cx="9505056" cy="1248530"/>
          </a:xfrm>
          <a:prstGeom prst="roundRect">
            <a:avLst>
              <a:gd name="adj" fmla="val 1620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uf der gleichen Seite des Rechtecks liegende Ecken abrunden 6"/>
          <p:cNvSpPr/>
          <p:nvPr/>
        </p:nvSpPr>
        <p:spPr>
          <a:xfrm>
            <a:off x="200472" y="5276815"/>
            <a:ext cx="9505056" cy="391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0472" y="560201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External</a:t>
            </a:r>
            <a:r>
              <a:rPr lang="de-DE" dirty="0" smtClean="0"/>
              <a:t> (</a:t>
            </a:r>
            <a:r>
              <a:rPr lang="de-DE" dirty="0" err="1" smtClean="0"/>
              <a:t>cosmic</a:t>
            </a:r>
            <a:r>
              <a:rPr lang="de-DE" dirty="0" smtClean="0"/>
              <a:t>, </a:t>
            </a:r>
            <a:r>
              <a:rPr lang="el-GR" dirty="0" smtClean="0"/>
              <a:t>γ</a:t>
            </a:r>
            <a:r>
              <a:rPr lang="de-DE" dirty="0" smtClean="0"/>
              <a:t>‘s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hall,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Intrinsic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ionised</a:t>
            </a:r>
            <a:r>
              <a:rPr lang="de-DE" dirty="0" smtClean="0"/>
              <a:t> residual gas,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Beam </a:t>
            </a:r>
            <a:r>
              <a:rPr lang="de-DE" dirty="0" err="1" smtClean="0"/>
              <a:t>related</a:t>
            </a:r>
            <a:r>
              <a:rPr lang="de-DE" dirty="0" smtClean="0"/>
              <a:t> (</a:t>
            </a:r>
            <a:r>
              <a:rPr lang="de-DE" dirty="0" err="1" smtClean="0"/>
              <a:t>low</a:t>
            </a:r>
            <a:r>
              <a:rPr lang="de-DE" dirty="0" smtClean="0"/>
              <a:t> E </a:t>
            </a:r>
            <a:r>
              <a:rPr lang="de-DE" dirty="0" err="1" smtClean="0"/>
              <a:t>electrons</a:t>
            </a:r>
            <a:r>
              <a:rPr lang="de-DE" dirty="0" smtClean="0"/>
              <a:t>, </a:t>
            </a:r>
            <a:r>
              <a:rPr lang="el-GR" dirty="0"/>
              <a:t>γ</a:t>
            </a:r>
            <a:r>
              <a:rPr lang="de-DE" dirty="0" smtClean="0"/>
              <a:t>‘s)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584" y="1432913"/>
            <a:ext cx="8540513" cy="3508255"/>
          </a:xfrm>
          <a:prstGeom prst="rect">
            <a:avLst/>
          </a:prstGeom>
        </p:spPr>
      </p:pic>
      <p:pic>
        <p:nvPicPr>
          <p:cNvPr id="13" name="Picture 4" descr="\\fs01\wunderle$\Dokumente\SpiderOak Hive\Doktorarbeit\DieArbeit\pictures\AP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2" y="1442300"/>
            <a:ext cx="5208588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Gerade Verbindung 18"/>
          <p:cNvCxnSpPr/>
          <p:nvPr/>
        </p:nvCxnSpPr>
        <p:spPr>
          <a:xfrm flipV="1">
            <a:off x="2792760" y="3717032"/>
            <a:ext cx="4032448" cy="648072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ihandform 14"/>
          <p:cNvSpPr/>
          <p:nvPr/>
        </p:nvSpPr>
        <p:spPr>
          <a:xfrm>
            <a:off x="2820112" y="3623417"/>
            <a:ext cx="4007978" cy="717847"/>
          </a:xfrm>
          <a:custGeom>
            <a:avLst/>
            <a:gdLst>
              <a:gd name="connsiteX0" fmla="*/ 0 w 4007978"/>
              <a:gd name="connsiteY0" fmla="*/ 717847 h 717847"/>
              <a:gd name="connsiteX1" fmla="*/ 1914258 w 4007978"/>
              <a:gd name="connsiteY1" fmla="*/ 555476 h 717847"/>
              <a:gd name="connsiteX2" fmla="*/ 4007978 w 4007978"/>
              <a:gd name="connsiteY2" fmla="*/ 0 h 717847"/>
              <a:gd name="connsiteX3" fmla="*/ 4007978 w 4007978"/>
              <a:gd name="connsiteY3" fmla="*/ 0 h 7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7978" h="717847">
                <a:moveTo>
                  <a:pt x="0" y="717847"/>
                </a:moveTo>
                <a:cubicBezTo>
                  <a:pt x="623131" y="696482"/>
                  <a:pt x="1246262" y="675117"/>
                  <a:pt x="1914258" y="555476"/>
                </a:cubicBezTo>
                <a:cubicBezTo>
                  <a:pt x="2582254" y="435835"/>
                  <a:pt x="4007978" y="0"/>
                  <a:pt x="4007978" y="0"/>
                </a:cubicBezTo>
                <a:lnTo>
                  <a:pt x="4007978" y="0"/>
                </a:ln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Background </a:t>
            </a:r>
            <a:r>
              <a:rPr lang="de-DE" dirty="0" err="1" smtClean="0"/>
              <a:t>investigation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05" y="1636565"/>
            <a:ext cx="7250112" cy="460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6969224" y="2852936"/>
            <a:ext cx="2739922" cy="9934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uf der gleichen Seite des Rechtecks liegende Ecken abrunden 13"/>
          <p:cNvSpPr/>
          <p:nvPr/>
        </p:nvSpPr>
        <p:spPr>
          <a:xfrm>
            <a:off x="6969224" y="2788586"/>
            <a:ext cx="273992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969224" y="3126337"/>
                <a:ext cx="2739922" cy="618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0.04 %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≤1.95 %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224" y="3126337"/>
                <a:ext cx="2739922" cy="618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 rot="2147643">
            <a:off x="6190861" y="3560558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1280592" y="2565472"/>
            <a:ext cx="0" cy="1281513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1928664" y="2405684"/>
            <a:ext cx="0" cy="2823516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2576736" y="1861926"/>
            <a:ext cx="0" cy="3295266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3224808" y="2924944"/>
            <a:ext cx="0" cy="155561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3872880" y="2999563"/>
            <a:ext cx="0" cy="155561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4520952" y="3019361"/>
            <a:ext cx="0" cy="155561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5169024" y="2924944"/>
            <a:ext cx="0" cy="584615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5817096" y="3035997"/>
            <a:ext cx="0" cy="155561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6465168" y="3019361"/>
            <a:ext cx="0" cy="155561"/>
          </a:xfrm>
          <a:prstGeom prst="line">
            <a:avLst/>
          </a:prstGeom>
          <a:ln w="38100" cap="rnd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0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97" y="1340768"/>
            <a:ext cx="4072279" cy="2761811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Cuts on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Pile-</a:t>
            </a:r>
            <a:r>
              <a:rPr lang="de-DE" sz="1200" dirty="0" err="1" smtClean="0">
                <a:solidFill>
                  <a:srgbClr val="C1002A"/>
                </a:solidFill>
              </a:rPr>
              <a:t>Up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25" y="4107056"/>
            <a:ext cx="3643762" cy="2490296"/>
          </a:xfrm>
          <a:prstGeom prst="rect">
            <a:avLst/>
          </a:prstGeom>
        </p:spPr>
      </p:pic>
      <p:pic>
        <p:nvPicPr>
          <p:cNvPr id="1027" name="Picture 3" descr="\\fs01\wunderle$\Dokumente\Konferenzen\Schwerpunkt15\eafterP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540" y="1412776"/>
            <a:ext cx="3816424" cy="25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93116" y="2071006"/>
            <a:ext cx="93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FF00"/>
                </a:solidFill>
              </a:rPr>
              <a:t>Δ</a:t>
            </a:r>
            <a:r>
              <a:rPr lang="de-DE" dirty="0" smtClean="0">
                <a:solidFill>
                  <a:srgbClr val="00FF00"/>
                </a:solidFill>
              </a:rPr>
              <a:t>T</a:t>
            </a:r>
            <a:endParaRPr lang="de-DE" dirty="0">
              <a:solidFill>
                <a:srgbClr val="00FF00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416496" y="4271747"/>
            <a:ext cx="4292042" cy="9934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uf der gleichen Seite des Rechtecks liegende Ecken abrunden 12"/>
          <p:cNvSpPr/>
          <p:nvPr/>
        </p:nvSpPr>
        <p:spPr>
          <a:xfrm>
            <a:off x="416496" y="4207397"/>
            <a:ext cx="429204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Cut on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16496" y="4581128"/>
                <a:ext cx="4292042" cy="618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0.2 %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≤0.68 %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96" y="4581128"/>
                <a:ext cx="4292042" cy="618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bgerundetes Rechteck 15"/>
          <p:cNvSpPr/>
          <p:nvPr/>
        </p:nvSpPr>
        <p:spPr>
          <a:xfrm>
            <a:off x="428415" y="5534597"/>
            <a:ext cx="4292042" cy="9934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uf der gleichen Seite des Rechtecks liegende Ecken abrunden 16"/>
          <p:cNvSpPr/>
          <p:nvPr/>
        </p:nvSpPr>
        <p:spPr>
          <a:xfrm>
            <a:off x="428415" y="5470247"/>
            <a:ext cx="429204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Cut on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8415" y="5952014"/>
            <a:ext cx="429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t.b.d</a:t>
            </a:r>
            <a:r>
              <a:rPr lang="de-DE" dirty="0" smtClean="0"/>
              <a:t>. </a:t>
            </a:r>
            <a:r>
              <a:rPr lang="de-DE" dirty="0" err="1" smtClean="0"/>
              <a:t>by</a:t>
            </a:r>
            <a:r>
              <a:rPr lang="de-DE" dirty="0" smtClean="0"/>
              <a:t> SRIM </a:t>
            </a:r>
            <a:r>
              <a:rPr lang="de-DE" dirty="0" err="1" smtClean="0"/>
              <a:t>simulation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772" y="4017966"/>
            <a:ext cx="3779716" cy="257938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481392" y="6392361"/>
            <a:ext cx="432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1200" dirty="0" smtClean="0">
                <a:solidFill>
                  <a:srgbClr val="00FF00"/>
                </a:solidFill>
              </a:rPr>
              <a:t>Δ</a:t>
            </a:r>
            <a:r>
              <a:rPr lang="de-DE" sz="1200" dirty="0" smtClean="0">
                <a:solidFill>
                  <a:srgbClr val="00FF00"/>
                </a:solidFill>
              </a:rPr>
              <a:t>T</a:t>
            </a:r>
            <a:endParaRPr lang="de-DE" sz="1200" dirty="0">
              <a:solidFill>
                <a:srgbClr val="00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2147643">
            <a:off x="3310540" y="4485117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err="1" smtClean="0"/>
              <a:t>Ideogram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of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i="1" dirty="0" smtClean="0">
                <a:solidFill>
                  <a:srgbClr val="C1002A"/>
                </a:solidFill>
              </a:rPr>
              <a:t>a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values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2147643">
            <a:off x="143023" y="4223040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1469965"/>
            <a:ext cx="8600526" cy="511263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73080" y="1988840"/>
            <a:ext cx="1879859" cy="3179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5764053" y="2924944"/>
            <a:ext cx="203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diff.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edge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effect</a:t>
            </a:r>
            <a:r>
              <a:rPr lang="de-DE" sz="1400" b="1" dirty="0" smtClean="0">
                <a:solidFill>
                  <a:schemeClr val="accent1"/>
                </a:solidFill>
              </a:rPr>
              <a:t>, </a:t>
            </a:r>
            <a:r>
              <a:rPr lang="de-DE" sz="1400" b="1" dirty="0" err="1" smtClean="0">
                <a:solidFill>
                  <a:schemeClr val="accent1"/>
                </a:solidFill>
              </a:rPr>
              <a:t>bckg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54605" y="3753790"/>
            <a:ext cx="2062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enhanced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edge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effect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9" name="Geschweifte Klammer rechts 8"/>
          <p:cNvSpPr/>
          <p:nvPr/>
        </p:nvSpPr>
        <p:spPr>
          <a:xfrm>
            <a:off x="5745089" y="3407012"/>
            <a:ext cx="154468" cy="10013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5764052" y="4538382"/>
            <a:ext cx="2254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proton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trapping</a:t>
            </a:r>
            <a:r>
              <a:rPr lang="de-DE" sz="1400" b="1" dirty="0" smtClean="0">
                <a:solidFill>
                  <a:schemeClr val="accent1"/>
                </a:solidFill>
              </a:rPr>
              <a:t> in DV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767061" y="4849415"/>
            <a:ext cx="1274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1"/>
                </a:solidFill>
              </a:rPr>
              <a:t>„</a:t>
            </a:r>
            <a:r>
              <a:rPr lang="de-DE" sz="1400" b="1" dirty="0" err="1" smtClean="0">
                <a:solidFill>
                  <a:schemeClr val="accent1"/>
                </a:solidFill>
              </a:rPr>
              <a:t>new</a:t>
            </a:r>
            <a:r>
              <a:rPr lang="de-DE" sz="1400" b="1" dirty="0" smtClean="0">
                <a:solidFill>
                  <a:schemeClr val="accent1"/>
                </a:solidFill>
              </a:rPr>
              <a:t>“ DAQ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786757" y="198884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1"/>
                </a:solidFill>
              </a:rPr>
              <a:t>„</a:t>
            </a:r>
            <a:r>
              <a:rPr lang="de-DE" sz="1400" b="1" dirty="0" err="1" smtClean="0">
                <a:solidFill>
                  <a:schemeClr val="accent1"/>
                </a:solidFill>
              </a:rPr>
              <a:t>standard</a:t>
            </a:r>
            <a:r>
              <a:rPr lang="de-DE" sz="1400" b="1" dirty="0" smtClean="0">
                <a:solidFill>
                  <a:schemeClr val="accent1"/>
                </a:solidFill>
              </a:rPr>
              <a:t>“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296816" y="2996952"/>
            <a:ext cx="1872208" cy="1924471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1280592" y="2420888"/>
            <a:ext cx="1069036" cy="75707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bgerundetes Rechteck 34"/>
          <p:cNvSpPr/>
          <p:nvPr/>
        </p:nvSpPr>
        <p:spPr>
          <a:xfrm>
            <a:off x="7310663" y="1024068"/>
            <a:ext cx="2493099" cy="1900876"/>
          </a:xfrm>
          <a:prstGeom prst="roundRect">
            <a:avLst>
              <a:gd name="adj" fmla="val 1102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uf der gleichen Seite des Rechtecks liegende Ecken abrunden 35"/>
          <p:cNvSpPr/>
          <p:nvPr/>
        </p:nvSpPr>
        <p:spPr>
          <a:xfrm>
            <a:off x="7310663" y="980728"/>
            <a:ext cx="2493099" cy="3996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-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uncorrected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7322293" y="1431824"/>
                <a:ext cx="2493099" cy="1459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b="1" i="1" smtClean="0">
                                  <a:latin typeface="Cambria Math"/>
                                  <a:ea typeface="Cambria Math"/>
                                </a:rPr>
                                <m:t>𝝌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e>
                        <m:sub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𝒏𝒅𝒇</m:t>
                          </m:r>
                        </m:sub>
                      </m:sSub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de-DE" b="1" i="1" dirty="0" smtClean="0">
                  <a:latin typeface="Cambria Math"/>
                  <a:ea typeface="Cambria Math"/>
                </a:endParaRPr>
              </a:p>
              <a:p>
                <a:pPr algn="ctr"/>
                <a:endParaRPr lang="de-DE" b="1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b="1" i="1">
                              <a:latin typeface="Cambria Math"/>
                              <a:ea typeface="Cambria Math"/>
                            </a:rPr>
                            <m:t>𝜹</m:t>
                          </m:r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num>
                        <m:den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den>
                      </m:f>
                      <m:r>
                        <a:rPr lang="de-DE" b="1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 %</m:t>
                      </m:r>
                    </m:oMath>
                  </m:oMathPara>
                </a14:m>
                <a:endParaRPr lang="en-US" b="1" dirty="0" smtClean="0"/>
              </a:p>
              <a:p>
                <a:pPr algn="ctr"/>
                <a:r>
                  <a:rPr lang="de-DE" sz="1400" b="1" dirty="0" smtClean="0"/>
                  <a:t>(</a:t>
                </a:r>
                <a:r>
                  <a:rPr lang="de-DE" sz="1400" b="1" dirty="0" err="1" smtClean="0"/>
                  <a:t>error</a:t>
                </a:r>
                <a:r>
                  <a:rPr lang="de-DE" sz="1400" b="1" dirty="0" smtClean="0"/>
                  <a:t> </a:t>
                </a:r>
                <a:r>
                  <a:rPr lang="de-DE" sz="1400" b="1" dirty="0" err="1" smtClean="0"/>
                  <a:t>scaled</a:t>
                </a:r>
                <a:r>
                  <a:rPr lang="de-DE" sz="1400" b="1" dirty="0" smtClean="0"/>
                  <a:t> </a:t>
                </a:r>
                <a:r>
                  <a:rPr lang="de-DE" sz="1400" b="1" dirty="0" err="1" smtClean="0"/>
                  <a:t>by</a:t>
                </a:r>
                <a:r>
                  <a:rPr lang="de-DE" sz="1400" b="1" dirty="0" smtClean="0"/>
                  <a:t> 1.9)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93" y="1431824"/>
                <a:ext cx="2493099" cy="1459695"/>
              </a:xfrm>
              <a:prstGeom prst="rect">
                <a:avLst/>
              </a:prstGeom>
              <a:blipFill rotWithShape="1">
                <a:blip r:embed="rId4"/>
                <a:stretch>
                  <a:fillRect b="-3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/>
          <p:cNvSpPr txBox="1"/>
          <p:nvPr/>
        </p:nvSpPr>
        <p:spPr>
          <a:xfrm rot="2342969">
            <a:off x="8673350" y="2122841"/>
            <a:ext cx="1289424" cy="276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0000"/>
                </a:solidFill>
              </a:rPr>
              <a:t>PRELIMINARY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519777" y="2371126"/>
            <a:ext cx="65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ON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519777" y="2689175"/>
            <a:ext cx="66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OFF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29" name="Geschweifte Klammer rechts 28"/>
          <p:cNvSpPr/>
          <p:nvPr/>
        </p:nvSpPr>
        <p:spPr>
          <a:xfrm>
            <a:off x="5753600" y="2421286"/>
            <a:ext cx="135504" cy="53577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866103" y="2514583"/>
            <a:ext cx="85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mirror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1" r="8205"/>
          <a:stretch/>
        </p:blipFill>
        <p:spPr>
          <a:xfrm>
            <a:off x="3572141" y="4054917"/>
            <a:ext cx="2100940" cy="252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Edge </a:t>
            </a:r>
            <a:r>
              <a:rPr lang="de-DE" err="1"/>
              <a:t>E</a:t>
            </a:r>
            <a:r>
              <a:rPr lang="de-DE" err="1" smtClean="0"/>
              <a:t>ffect</a:t>
            </a:r>
            <a:r>
              <a:rPr lang="de-DE" smtClean="0"/>
              <a:t> </a:t>
            </a:r>
            <a:r>
              <a:rPr lang="de-DE" err="1" smtClean="0"/>
              <a:t>and</a:t>
            </a:r>
            <a:r>
              <a:rPr lang="de-DE" smtClean="0"/>
              <a:t> </a:t>
            </a:r>
            <a:r>
              <a:rPr lang="de-DE" err="1" smtClean="0"/>
              <a:t>detector</a:t>
            </a:r>
            <a:r>
              <a:rPr lang="de-DE" smtClean="0"/>
              <a:t> </a:t>
            </a:r>
            <a:r>
              <a:rPr lang="de-DE" err="1" smtClean="0"/>
              <a:t>position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1232" y="1323772"/>
            <a:ext cx="220938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06" t="199" r="7520" b="-1"/>
          <a:stretch/>
        </p:blipFill>
        <p:spPr>
          <a:xfrm>
            <a:off x="3572141" y="4058373"/>
            <a:ext cx="2100939" cy="2518096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344488" y="1556792"/>
            <a:ext cx="5761462" cy="1027009"/>
          </a:xfrm>
          <a:prstGeom prst="roundRect">
            <a:avLst>
              <a:gd name="adj" fmla="val 1966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uf der gleichen Seite des Rechtecks liegende Ecken abrunden 8"/>
          <p:cNvSpPr/>
          <p:nvPr/>
        </p:nvSpPr>
        <p:spPr>
          <a:xfrm>
            <a:off x="344488" y="1556794"/>
            <a:ext cx="5761462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4488" y="191683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p</a:t>
            </a:r>
            <a:r>
              <a:rPr lang="de-DE" b="1" dirty="0" smtClean="0"/>
              <a:t> </a:t>
            </a:r>
            <a:r>
              <a:rPr lang="de-DE" dirty="0" err="1" smtClean="0"/>
              <a:t>dependent</a:t>
            </a:r>
            <a:r>
              <a:rPr lang="de-DE" b="1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protons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/>
              <a:t>.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i="1" dirty="0"/>
              <a:t>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a </a:t>
            </a:r>
            <a:r>
              <a:rPr lang="de-DE" dirty="0" err="1" smtClean="0"/>
              <a:t>few</a:t>
            </a:r>
            <a:r>
              <a:rPr lang="de-DE" dirty="0" smtClean="0"/>
              <a:t> %!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46" y="4202388"/>
            <a:ext cx="2631578" cy="222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bgerundetes Rechteck 5"/>
          <p:cNvSpPr/>
          <p:nvPr/>
        </p:nvSpPr>
        <p:spPr>
          <a:xfrm rot="60000">
            <a:off x="792773" y="4388761"/>
            <a:ext cx="2091241" cy="1878978"/>
          </a:xfrm>
          <a:prstGeom prst="roundRect">
            <a:avLst>
              <a:gd name="adj" fmla="val 6022"/>
            </a:avLst>
          </a:prstGeom>
          <a:solidFill>
            <a:srgbClr val="B87333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 smtClean="0"/>
              <a:t>copper</a:t>
            </a:r>
            <a:endParaRPr lang="de-DE" sz="1400" smtClean="0"/>
          </a:p>
          <a:p>
            <a:pPr algn="ctr"/>
            <a:r>
              <a:rPr lang="de-DE" sz="1400" err="1" smtClean="0"/>
              <a:t>foil</a:t>
            </a:r>
            <a:endParaRPr lang="de-DE" sz="140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3895576" y="6290620"/>
            <a:ext cx="1728192" cy="63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895576" y="4058372"/>
            <a:ext cx="0" cy="22322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495466" y="3842348"/>
            <a:ext cx="400110" cy="7200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400" smtClean="0">
                <a:solidFill>
                  <a:srgbClr val="FFFF00"/>
                </a:solidFill>
              </a:rPr>
              <a:t>8 cm</a:t>
            </a:r>
            <a:endParaRPr lang="de-DE" sz="1400">
              <a:solidFill>
                <a:srgbClr val="FFFF00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5241032" y="6296931"/>
            <a:ext cx="0" cy="709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3823576" y="4279829"/>
            <a:ext cx="7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5025008" y="6320353"/>
            <a:ext cx="64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rgbClr val="FFFF00"/>
                </a:solidFill>
              </a:rPr>
              <a:t>5 cm</a:t>
            </a:r>
            <a:endParaRPr lang="de-DE" sz="1200">
              <a:solidFill>
                <a:srgbClr val="FFFF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: First </a:t>
            </a:r>
            <a:r>
              <a:rPr lang="de-DE" sz="1200" dirty="0" err="1" smtClean="0">
                <a:solidFill>
                  <a:srgbClr val="C1002A"/>
                </a:solidFill>
              </a:rPr>
              <a:t>corrections</a:t>
            </a:r>
            <a:endParaRPr lang="de-DE" sz="1200" dirty="0">
              <a:solidFill>
                <a:srgbClr val="C1002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31" y="1323772"/>
            <a:ext cx="2209389" cy="25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28" y="4015455"/>
            <a:ext cx="3820105" cy="229386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29" y="4015454"/>
            <a:ext cx="3800872" cy="2177077"/>
          </a:xfrm>
          <a:prstGeom prst="rect">
            <a:avLst/>
          </a:prstGeom>
        </p:spPr>
      </p:pic>
      <p:sp>
        <p:nvSpPr>
          <p:cNvPr id="28" name="Abgerundetes Rechteck 27"/>
          <p:cNvSpPr/>
          <p:nvPr/>
        </p:nvSpPr>
        <p:spPr>
          <a:xfrm>
            <a:off x="344488" y="2834039"/>
            <a:ext cx="5761462" cy="1027009"/>
          </a:xfrm>
          <a:prstGeom prst="roundRect">
            <a:avLst>
              <a:gd name="adj" fmla="val 1966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uf der gleichen Seite des Rechtecks liegende Ecken abrunden 28"/>
          <p:cNvSpPr/>
          <p:nvPr/>
        </p:nvSpPr>
        <p:spPr>
          <a:xfrm>
            <a:off x="344488" y="2834041"/>
            <a:ext cx="5761462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it.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4488" y="3214717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 smtClean="0"/>
              <a:t>enhance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experimentally</a:t>
            </a:r>
            <a:r>
              <a:rPr lang="de-DE" dirty="0" smtClean="0"/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. </a:t>
            </a:r>
            <a:endParaRPr lang="de-DE" dirty="0"/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525711" y="2239998"/>
            <a:ext cx="7200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559360" y="2172579"/>
            <a:ext cx="0" cy="53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7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23" grpId="0"/>
      <p:bldP spid="28" grpId="0" animBg="1"/>
      <p:bldP spid="29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err="1" smtClean="0"/>
              <a:t>Ideogram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17</a:t>
            </a:fld>
            <a:endParaRPr lang="de-DE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Principle</a:t>
            </a:r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of</a:t>
            </a:r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measurement</a:t>
            </a:r>
            <a:endParaRPr lang="de-DE" sz="1200" b="1" smtClean="0">
              <a:solidFill>
                <a:prstClr val="white">
                  <a:lumMod val="75000"/>
                </a:prstClr>
              </a:solidFill>
            </a:endParaRPr>
          </a:p>
          <a:p>
            <a:pPr algn="r"/>
            <a:r>
              <a:rPr lang="de-DE" sz="1200" b="1" err="1" smtClean="0">
                <a:solidFill>
                  <a:prstClr val="white">
                    <a:lumMod val="95000"/>
                  </a:prstClr>
                </a:solidFill>
              </a:rPr>
              <a:t>Beamtime</a:t>
            </a:r>
            <a:r>
              <a:rPr lang="de-DE" sz="1200" b="1" smtClean="0">
                <a:solidFill>
                  <a:prstClr val="white">
                    <a:lumMod val="95000"/>
                  </a:prst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Outlook</a:t>
            </a:r>
            <a:endParaRPr lang="de-DE" sz="1200" b="1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Overview</a:t>
            </a:r>
            <a:endParaRPr lang="de-DE" sz="1200" dirty="0" smtClean="0">
              <a:solidFill>
                <a:prstClr val="white">
                  <a:lumMod val="95000"/>
                </a:prstClr>
              </a:solidFill>
            </a:endParaRPr>
          </a:p>
          <a:p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Systematics</a:t>
            </a:r>
            <a:endParaRPr lang="de-DE" sz="1200" dirty="0" smtClean="0">
              <a:solidFill>
                <a:prstClr val="white">
                  <a:lumMod val="95000"/>
                </a:prst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of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i="1" dirty="0" smtClean="0">
                <a:solidFill>
                  <a:srgbClr val="C1002A"/>
                </a:solidFill>
              </a:rPr>
              <a:t>a</a:t>
            </a:r>
            <a:r>
              <a:rPr lang="de-DE" sz="1200" dirty="0" smtClean="0">
                <a:solidFill>
                  <a:srgbClr val="C1002A"/>
                </a:solidFill>
              </a:rPr>
              <a:t> </a:t>
            </a:r>
            <a:r>
              <a:rPr lang="de-DE" sz="1200" dirty="0" err="1" smtClean="0">
                <a:solidFill>
                  <a:srgbClr val="C1002A"/>
                </a:solidFill>
              </a:rPr>
              <a:t>values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2147643">
            <a:off x="143023" y="4223040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00" y="1469965"/>
            <a:ext cx="6666905" cy="511263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17095" y="1988840"/>
            <a:ext cx="1879859" cy="3179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681192" y="2483023"/>
            <a:ext cx="65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ON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81192" y="2801072"/>
            <a:ext cx="66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OFF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930772" y="3232721"/>
            <a:ext cx="203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4F81BD"/>
                </a:solidFill>
              </a:rPr>
              <a:t>diff.</a:t>
            </a:r>
            <a:r>
              <a:rPr lang="de-DE" sz="1400" b="1" dirty="0" smtClean="0">
                <a:solidFill>
                  <a:srgbClr val="4F81BD"/>
                </a:solidFill>
              </a:rPr>
              <a:t> </a:t>
            </a:r>
            <a:r>
              <a:rPr lang="de-DE" sz="1400" b="1" dirty="0" err="1" smtClean="0">
                <a:solidFill>
                  <a:srgbClr val="4F81BD"/>
                </a:solidFill>
              </a:rPr>
              <a:t>edge</a:t>
            </a:r>
            <a:r>
              <a:rPr lang="de-DE" sz="1400" b="1" dirty="0" smtClean="0">
                <a:solidFill>
                  <a:srgbClr val="4F81BD"/>
                </a:solidFill>
              </a:rPr>
              <a:t> </a:t>
            </a:r>
            <a:r>
              <a:rPr lang="de-DE" sz="1400" b="1" dirty="0" err="1" smtClean="0">
                <a:solidFill>
                  <a:srgbClr val="4F81BD"/>
                </a:solidFill>
              </a:rPr>
              <a:t>effect</a:t>
            </a:r>
            <a:r>
              <a:rPr lang="de-DE" sz="1400" b="1" dirty="0" smtClean="0">
                <a:solidFill>
                  <a:srgbClr val="4F81BD"/>
                </a:solidFill>
              </a:rPr>
              <a:t>, </a:t>
            </a:r>
            <a:r>
              <a:rPr lang="de-DE" sz="1400" b="1" dirty="0" err="1" smtClean="0">
                <a:solidFill>
                  <a:srgbClr val="4F81BD"/>
                </a:solidFill>
              </a:rPr>
              <a:t>bckg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98620" y="4020053"/>
            <a:ext cx="2062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4F81BD"/>
                </a:solidFill>
              </a:rPr>
              <a:t>enhanced</a:t>
            </a:r>
            <a:r>
              <a:rPr lang="de-DE" sz="1400" b="1" dirty="0" smtClean="0">
                <a:solidFill>
                  <a:srgbClr val="4F81BD"/>
                </a:solidFill>
              </a:rPr>
              <a:t> </a:t>
            </a:r>
            <a:r>
              <a:rPr lang="de-DE" sz="1400" b="1" dirty="0" err="1" smtClean="0">
                <a:solidFill>
                  <a:srgbClr val="4F81BD"/>
                </a:solidFill>
              </a:rPr>
              <a:t>edge</a:t>
            </a:r>
            <a:r>
              <a:rPr lang="de-DE" sz="1400" b="1" dirty="0" smtClean="0">
                <a:solidFill>
                  <a:srgbClr val="4F81BD"/>
                </a:solidFill>
              </a:rPr>
              <a:t> </a:t>
            </a:r>
            <a:r>
              <a:rPr lang="de-DE" sz="1400" b="1" dirty="0" err="1" smtClean="0">
                <a:solidFill>
                  <a:srgbClr val="4F81BD"/>
                </a:solidFill>
              </a:rPr>
              <a:t>effect</a:t>
            </a:r>
            <a:r>
              <a:rPr lang="de-DE" sz="1400" b="1" dirty="0" smtClean="0">
                <a:solidFill>
                  <a:srgbClr val="4F81BD"/>
                </a:solidFill>
              </a:rPr>
              <a:t> - </a:t>
            </a:r>
            <a:r>
              <a:rPr lang="de-DE" sz="1400" b="1" dirty="0" err="1" smtClean="0">
                <a:solidFill>
                  <a:srgbClr val="FF0000"/>
                </a:solidFill>
              </a:rPr>
              <a:t>corrected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Geschweifte Klammer rechts 8"/>
          <p:cNvSpPr/>
          <p:nvPr/>
        </p:nvSpPr>
        <p:spPr>
          <a:xfrm>
            <a:off x="5908068" y="3578581"/>
            <a:ext cx="135504" cy="12185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06503" y="4918536"/>
            <a:ext cx="2254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4F81BD"/>
                </a:solidFill>
              </a:rPr>
              <a:t>proton</a:t>
            </a:r>
            <a:r>
              <a:rPr lang="de-DE" sz="1400" b="1" dirty="0" smtClean="0">
                <a:solidFill>
                  <a:srgbClr val="4F81BD"/>
                </a:solidFill>
              </a:rPr>
              <a:t> </a:t>
            </a:r>
            <a:r>
              <a:rPr lang="de-DE" sz="1400" b="1" dirty="0" err="1" smtClean="0">
                <a:solidFill>
                  <a:srgbClr val="4F81BD"/>
                </a:solidFill>
              </a:rPr>
              <a:t>trapping</a:t>
            </a:r>
            <a:r>
              <a:rPr lang="de-DE" sz="1400" b="1" dirty="0" smtClean="0">
                <a:solidFill>
                  <a:srgbClr val="4F81BD"/>
                </a:solidFill>
              </a:rPr>
              <a:t> in DV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908067" y="5301208"/>
            <a:ext cx="1274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„</a:t>
            </a:r>
            <a:r>
              <a:rPr lang="de-DE" sz="1400" b="1" dirty="0" err="1" smtClean="0">
                <a:solidFill>
                  <a:srgbClr val="4F81BD"/>
                </a:solidFill>
              </a:rPr>
              <a:t>new</a:t>
            </a:r>
            <a:r>
              <a:rPr lang="de-DE" sz="1400" b="1" dirty="0" smtClean="0">
                <a:solidFill>
                  <a:srgbClr val="4F81BD"/>
                </a:solidFill>
              </a:rPr>
              <a:t>“ DAQ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930772" y="214272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„</a:t>
            </a:r>
            <a:r>
              <a:rPr lang="de-DE" sz="1400" b="1" dirty="0" err="1" smtClean="0">
                <a:solidFill>
                  <a:srgbClr val="4F81BD"/>
                </a:solidFill>
              </a:rPr>
              <a:t>standard</a:t>
            </a:r>
            <a:r>
              <a:rPr lang="de-DE" sz="1400" b="1" dirty="0" smtClean="0">
                <a:solidFill>
                  <a:srgbClr val="4F81BD"/>
                </a:solidFill>
              </a:rPr>
              <a:t>“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9" name="Geschweifte Klammer rechts 18"/>
          <p:cNvSpPr/>
          <p:nvPr/>
        </p:nvSpPr>
        <p:spPr>
          <a:xfrm>
            <a:off x="5906503" y="2533183"/>
            <a:ext cx="135504" cy="53577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33120" y="2626480"/>
            <a:ext cx="85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mirror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B- </a:t>
            </a:r>
            <a:r>
              <a:rPr lang="de-DE" dirty="0" err="1" smtClean="0"/>
              <a:t>and</a:t>
            </a:r>
            <a:r>
              <a:rPr lang="de-DE" dirty="0" smtClean="0"/>
              <a:t> E-</a:t>
            </a:r>
            <a:r>
              <a:rPr lang="de-DE" dirty="0" err="1" smtClean="0"/>
              <a:t>fields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DV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0" y="3284984"/>
            <a:ext cx="5181283" cy="3281111"/>
          </a:xfrm>
          <a:prstGeom prst="rect">
            <a:avLst/>
          </a:prstGeom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5128" y="3493139"/>
            <a:ext cx="2952328" cy="26001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6609184" y="4717774"/>
            <a:ext cx="1224136" cy="646331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de-DE" b="1" dirty="0" smtClean="0"/>
              <a:t>DV</a:t>
            </a:r>
          </a:p>
          <a:p>
            <a:r>
              <a:rPr lang="de-DE" b="1" dirty="0" err="1" smtClean="0"/>
              <a:t>electrode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: First </a:t>
            </a:r>
            <a:r>
              <a:rPr lang="de-DE" sz="1200" dirty="0" err="1" smtClean="0">
                <a:solidFill>
                  <a:srgbClr val="C1002A"/>
                </a:solidFill>
              </a:rPr>
              <a:t>corrections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85973" y="1772816"/>
            <a:ext cx="8759515" cy="1224136"/>
          </a:xfrm>
          <a:prstGeom prst="roundRect">
            <a:avLst>
              <a:gd name="adj" fmla="val 1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uf der gleichen Seite des Rechtecks liegende Ecken abrunden 11"/>
          <p:cNvSpPr/>
          <p:nvPr/>
        </p:nvSpPr>
        <p:spPr>
          <a:xfrm>
            <a:off x="585973" y="1772818"/>
            <a:ext cx="8759515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gradients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5974" y="2206605"/>
            <a:ext cx="875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mirror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retardation</a:t>
            </a:r>
            <a:r>
              <a:rPr lang="de-DE" dirty="0" smtClean="0"/>
              <a:t> potential due </a:t>
            </a:r>
            <a:r>
              <a:rPr lang="de-DE" dirty="0" err="1" smtClean="0"/>
              <a:t>to</a:t>
            </a:r>
            <a:r>
              <a:rPr lang="de-DE" dirty="0" smtClean="0"/>
              <a:t> E-</a:t>
            </a:r>
            <a:r>
              <a:rPr lang="de-DE" dirty="0" err="1" smtClean="0"/>
              <a:t>field</a:t>
            </a:r>
            <a:endParaRPr lang="de-DE" dirty="0" smtClean="0"/>
          </a:p>
        </p:txBody>
      </p:sp>
      <p:sp>
        <p:nvSpPr>
          <p:cNvPr id="13" name="Geschweifte Klammer rechts 12"/>
          <p:cNvSpPr/>
          <p:nvPr/>
        </p:nvSpPr>
        <p:spPr>
          <a:xfrm>
            <a:off x="4448944" y="2297510"/>
            <a:ext cx="216024" cy="555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4711274" y="238488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phase-space</a:t>
            </a:r>
            <a:r>
              <a:rPr lang="de-DE" dirty="0" smtClean="0"/>
              <a:t> </a:t>
            </a:r>
            <a:r>
              <a:rPr lang="de-DE" dirty="0" err="1" smtClean="0"/>
              <a:t>leaving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err="1" smtClean="0"/>
              <a:t>Ideogram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–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corrections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: First </a:t>
            </a:r>
            <a:r>
              <a:rPr lang="de-DE" sz="1200" dirty="0" err="1" smtClean="0">
                <a:solidFill>
                  <a:srgbClr val="C1002A"/>
                </a:solidFill>
              </a:rPr>
              <a:t>corrections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2147643">
            <a:off x="143023" y="4223040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3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" y="1390004"/>
            <a:ext cx="7003275" cy="524839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097016" y="1851232"/>
            <a:ext cx="1872208" cy="3221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5115980" y="2800539"/>
            <a:ext cx="203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diff.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edge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effect</a:t>
            </a:r>
            <a:r>
              <a:rPr lang="de-DE" sz="1400" b="1" dirty="0" smtClean="0">
                <a:solidFill>
                  <a:schemeClr val="accent1"/>
                </a:solidFill>
              </a:rPr>
              <a:t>, </a:t>
            </a:r>
            <a:r>
              <a:rPr lang="de-DE" sz="1400" b="1" dirty="0" err="1" smtClean="0">
                <a:solidFill>
                  <a:schemeClr val="accent1"/>
                </a:solidFill>
              </a:rPr>
              <a:t>bckg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06525" y="3625279"/>
            <a:ext cx="2062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enhanced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edge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effect</a:t>
            </a:r>
            <a:r>
              <a:rPr lang="de-DE" sz="1400" b="1" dirty="0" smtClean="0">
                <a:solidFill>
                  <a:schemeClr val="accent1"/>
                </a:solidFill>
              </a:rPr>
              <a:t> - </a:t>
            </a:r>
            <a:r>
              <a:rPr lang="de-DE" sz="1400" b="1" dirty="0" err="1" smtClean="0">
                <a:solidFill>
                  <a:srgbClr val="FF0000"/>
                </a:solidFill>
              </a:rPr>
              <a:t>corrected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Geschweifte Klammer rechts 8"/>
          <p:cNvSpPr/>
          <p:nvPr/>
        </p:nvSpPr>
        <p:spPr>
          <a:xfrm>
            <a:off x="5097016" y="3291760"/>
            <a:ext cx="154468" cy="10013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5115972" y="4346309"/>
            <a:ext cx="2254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proton</a:t>
            </a:r>
            <a:r>
              <a:rPr lang="de-DE" sz="1400" b="1" dirty="0" smtClean="0">
                <a:solidFill>
                  <a:schemeClr val="accent1"/>
                </a:solidFill>
              </a:rPr>
              <a:t> </a:t>
            </a:r>
            <a:r>
              <a:rPr lang="de-DE" sz="1400" b="1" dirty="0" err="1" smtClean="0">
                <a:solidFill>
                  <a:schemeClr val="accent1"/>
                </a:solidFill>
              </a:rPr>
              <a:t>trapping</a:t>
            </a:r>
            <a:r>
              <a:rPr lang="de-DE" sz="1400" b="1" dirty="0" smtClean="0">
                <a:solidFill>
                  <a:schemeClr val="accent1"/>
                </a:solidFill>
              </a:rPr>
              <a:t> in DV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118988" y="4657342"/>
            <a:ext cx="1274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1"/>
                </a:solidFill>
              </a:rPr>
              <a:t>„</a:t>
            </a:r>
            <a:r>
              <a:rPr lang="de-DE" sz="1400" b="1" dirty="0" err="1" smtClean="0">
                <a:solidFill>
                  <a:schemeClr val="accent1"/>
                </a:solidFill>
              </a:rPr>
              <a:t>new</a:t>
            </a:r>
            <a:r>
              <a:rPr lang="de-DE" sz="1400" b="1" dirty="0" smtClean="0">
                <a:solidFill>
                  <a:schemeClr val="accent1"/>
                </a:solidFill>
              </a:rPr>
              <a:t>“ DAQ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097016" y="185123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1"/>
                </a:solidFill>
              </a:rPr>
              <a:t>„</a:t>
            </a:r>
            <a:r>
              <a:rPr lang="de-DE" sz="1400" b="1" dirty="0" err="1" smtClean="0">
                <a:solidFill>
                  <a:schemeClr val="accent1"/>
                </a:solidFill>
              </a:rPr>
              <a:t>standard</a:t>
            </a:r>
            <a:r>
              <a:rPr lang="de-DE" sz="1400" b="1" dirty="0" smtClean="0">
                <a:solidFill>
                  <a:schemeClr val="accent1"/>
                </a:solidFill>
              </a:rPr>
              <a:t>“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7310663" y="2254069"/>
            <a:ext cx="2493099" cy="1724208"/>
          </a:xfrm>
          <a:prstGeom prst="roundRect">
            <a:avLst>
              <a:gd name="adj" fmla="val 1102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Auf der gleichen Seite des Rechtecks liegende Ecken abrunden 26"/>
          <p:cNvSpPr/>
          <p:nvPr/>
        </p:nvSpPr>
        <p:spPr>
          <a:xfrm>
            <a:off x="7310663" y="2204864"/>
            <a:ext cx="2493099" cy="3996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7322293" y="2661825"/>
                <a:ext cx="2493099" cy="1244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b="1" i="1" smtClean="0">
                                  <a:latin typeface="Cambria Math"/>
                                  <a:ea typeface="Cambria Math"/>
                                </a:rPr>
                                <m:t>𝝌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e>
                        <m:sub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𝒏𝒅𝒇</m:t>
                          </m:r>
                        </m:sub>
                      </m:sSub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𝟑𝟔</m:t>
                      </m:r>
                    </m:oMath>
                  </m:oMathPara>
                </a14:m>
                <a:endParaRPr lang="de-DE" b="1" i="1" dirty="0" smtClean="0">
                  <a:latin typeface="Cambria Math"/>
                  <a:ea typeface="Cambria Math"/>
                </a:endParaRPr>
              </a:p>
              <a:p>
                <a:pPr algn="ctr"/>
                <a:endParaRPr lang="de-DE" b="1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b="1" i="1">
                              <a:latin typeface="Cambria Math"/>
                              <a:ea typeface="Cambria Math"/>
                            </a:rPr>
                            <m:t>𝜹</m:t>
                          </m:r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num>
                        <m:den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den>
                      </m:f>
                      <m:r>
                        <a:rPr lang="de-DE" b="1" i="1">
                          <a:latin typeface="Cambria Math"/>
                          <a:ea typeface="Cambria Math"/>
                        </a:rPr>
                        <m:t> ≈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 %</m:t>
                      </m:r>
                    </m:oMath>
                  </m:oMathPara>
                </a14:m>
                <a:endParaRPr lang="en-US" b="1" dirty="0" smtClean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93" y="2661825"/>
                <a:ext cx="2493099" cy="12442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feld 29"/>
          <p:cNvSpPr txBox="1"/>
          <p:nvPr/>
        </p:nvSpPr>
        <p:spPr>
          <a:xfrm rot="2342969">
            <a:off x="8673350" y="3352842"/>
            <a:ext cx="1289424" cy="276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0000"/>
                </a:solidFill>
              </a:rPr>
              <a:t>PRELIMINARY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7369353" y="4610972"/>
            <a:ext cx="2434409" cy="1122284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uf der gleichen Seite des Rechtecks liegende Ecken abrunden 31"/>
          <p:cNvSpPr/>
          <p:nvPr/>
        </p:nvSpPr>
        <p:spPr>
          <a:xfrm>
            <a:off x="7369353" y="4610973"/>
            <a:ext cx="2434409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PDG 2014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415135" y="5002621"/>
                <a:ext cx="2388627" cy="618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1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b="1" i="1">
                              <a:latin typeface="Cambria Math"/>
                              <a:ea typeface="Cambria Math"/>
                            </a:rPr>
                            <m:t>𝜹</m:t>
                          </m:r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num>
                        <m:den>
                          <m:r>
                            <a:rPr lang="de-DE" b="1" i="1">
                              <a:latin typeface="Cambria Math"/>
                              <a:ea typeface="Cambria Math"/>
                            </a:rPr>
                            <m:t>𝒂</m:t>
                          </m:r>
                        </m:den>
                      </m:f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 %</m:t>
                      </m:r>
                    </m:oMath>
                  </m:oMathPara>
                </a14:m>
                <a:endParaRPr lang="de-DE" b="1" dirty="0" smtClean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135" y="5002621"/>
                <a:ext cx="2388627" cy="618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feld 34"/>
          <p:cNvSpPr txBox="1"/>
          <p:nvPr/>
        </p:nvSpPr>
        <p:spPr>
          <a:xfrm>
            <a:off x="5817096" y="2204864"/>
            <a:ext cx="65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ON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817096" y="2522913"/>
            <a:ext cx="165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4F81BD"/>
                </a:solidFill>
              </a:rPr>
              <a:t>OFF - </a:t>
            </a:r>
            <a:r>
              <a:rPr lang="de-DE" sz="1400" b="1" dirty="0" err="1" smtClean="0">
                <a:solidFill>
                  <a:srgbClr val="FF0000"/>
                </a:solidFill>
              </a:rPr>
              <a:t>corrected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Geschweifte Klammer rechts 36"/>
          <p:cNvSpPr/>
          <p:nvPr/>
        </p:nvSpPr>
        <p:spPr>
          <a:xfrm>
            <a:off x="5097016" y="2255024"/>
            <a:ext cx="135504" cy="53577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5248288" y="2348321"/>
            <a:ext cx="85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accent1"/>
                </a:solidFill>
              </a:rPr>
              <a:t>mirror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32520" y="1845979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err="1" smtClean="0">
                <a:solidFill>
                  <a:srgbClr val="C00000"/>
                </a:solidFill>
              </a:rPr>
              <a:t>Principle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of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measurement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The </a:t>
            </a:r>
            <a:r>
              <a:rPr lang="de-DE" dirty="0" err="1" smtClean="0"/>
              <a:t>physics</a:t>
            </a:r>
            <a:endParaRPr lang="de-DE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i="1" dirty="0" err="1" smtClean="0"/>
              <a:t>a</a:t>
            </a:r>
            <a:r>
              <a:rPr lang="de-DE" dirty="0" err="1" smtClean="0"/>
              <a:t>SPECT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Beam time 2013 – </a:t>
            </a:r>
            <a:r>
              <a:rPr lang="de-DE" sz="2400" b="1" dirty="0" err="1" smtClean="0">
                <a:solidFill>
                  <a:srgbClr val="C00000"/>
                </a:solidFill>
              </a:rPr>
              <a:t>towards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it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and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beyond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Overview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/>
              <a:t>Systematics</a:t>
            </a:r>
            <a:endParaRPr lang="de-DE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/>
              <a:t>Ideogram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 smtClean="0"/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First </a:t>
            </a:r>
            <a:r>
              <a:rPr lang="de-DE" dirty="0" err="1" smtClean="0"/>
              <a:t>hand</a:t>
            </a:r>
            <a:r>
              <a:rPr lang="de-DE" dirty="0" smtClean="0"/>
              <a:t> </a:t>
            </a:r>
            <a:r>
              <a:rPr lang="de-DE" dirty="0" err="1" smtClean="0"/>
              <a:t>corrections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systematics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Outlook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808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16496" y="1628800"/>
            <a:ext cx="9001000" cy="46474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C1002A"/>
                </a:solidFill>
              </a:rPr>
              <a:t>In 2016:</a:t>
            </a:r>
          </a:p>
          <a:p>
            <a:endParaRPr lang="de-DE" sz="1000" b="1" dirty="0" smtClean="0">
              <a:solidFill>
                <a:srgbClr val="C1002A"/>
              </a:solidFill>
            </a:endParaRPr>
          </a:p>
          <a:p>
            <a:pPr lvl="1"/>
            <a:r>
              <a:rPr lang="de-DE" sz="2400" dirty="0" err="1" smtClean="0"/>
              <a:t>Finalize</a:t>
            </a:r>
            <a:r>
              <a:rPr lang="de-DE" sz="2400" dirty="0" smtClean="0"/>
              <a:t> </a:t>
            </a:r>
            <a:r>
              <a:rPr lang="de-DE" sz="2400" dirty="0" err="1" smtClean="0"/>
              <a:t>investigation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systematic</a:t>
            </a:r>
            <a:r>
              <a:rPr lang="de-DE" sz="2400" dirty="0" smtClean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:</a:t>
            </a:r>
          </a:p>
          <a:p>
            <a:pPr lvl="1"/>
            <a:endParaRPr lang="de-DE" sz="800" dirty="0" smtClean="0"/>
          </a:p>
          <a:p>
            <a:pPr marL="1200150" lvl="2" indent="-285750"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smtClean="0"/>
              <a:t>DAQ </a:t>
            </a:r>
            <a:r>
              <a:rPr lang="de-DE" sz="2000" dirty="0" err="1" smtClean="0"/>
              <a:t>effects</a:t>
            </a:r>
            <a:r>
              <a:rPr lang="de-DE" sz="2000" dirty="0" smtClean="0"/>
              <a:t> </a:t>
            </a:r>
          </a:p>
          <a:p>
            <a:pPr marL="1200150" lvl="2" indent="-285750"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ratio</a:t>
            </a:r>
            <a:r>
              <a:rPr lang="de-DE" sz="2000" dirty="0" smtClean="0"/>
              <a:t> </a:t>
            </a:r>
            <a:r>
              <a:rPr lang="de-DE" sz="2000" dirty="0" err="1" smtClean="0"/>
              <a:t>r</a:t>
            </a:r>
            <a:r>
              <a:rPr lang="de-DE" sz="2000" baseline="-25000" dirty="0" err="1" smtClean="0"/>
              <a:t>B</a:t>
            </a:r>
            <a:endParaRPr lang="de-DE" sz="2000" baseline="-25000" dirty="0" smtClean="0"/>
          </a:p>
          <a:p>
            <a:pPr marL="1200150" lvl="2" indent="-285750"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background</a:t>
            </a:r>
            <a:endParaRPr lang="de-DE" sz="2000" dirty="0" smtClean="0"/>
          </a:p>
          <a:p>
            <a:pPr marL="1200150" lvl="2" indent="-285750"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upper</a:t>
            </a:r>
            <a:r>
              <a:rPr lang="de-DE" sz="2000" dirty="0" smtClean="0"/>
              <a:t> </a:t>
            </a:r>
            <a:r>
              <a:rPr lang="de-DE" sz="2000" dirty="0" err="1" smtClean="0"/>
              <a:t>cut</a:t>
            </a:r>
            <a:r>
              <a:rPr lang="de-DE" sz="2000" dirty="0" smtClean="0"/>
              <a:t> on </a:t>
            </a:r>
            <a:r>
              <a:rPr lang="de-DE" sz="2000" dirty="0" err="1" smtClean="0"/>
              <a:t>proton</a:t>
            </a:r>
            <a:r>
              <a:rPr lang="de-DE" sz="2000" dirty="0" smtClean="0"/>
              <a:t> </a:t>
            </a:r>
            <a:r>
              <a:rPr lang="de-DE" sz="2000" dirty="0" err="1" smtClean="0"/>
              <a:t>region</a:t>
            </a:r>
            <a:r>
              <a:rPr lang="de-DE" sz="2000" dirty="0"/>
              <a:t> </a:t>
            </a:r>
            <a:r>
              <a:rPr lang="de-DE" sz="2000" dirty="0" smtClean="0"/>
              <a:t>(pile-</a:t>
            </a:r>
            <a:r>
              <a:rPr lang="de-DE" sz="2000" dirty="0" err="1" smtClean="0"/>
              <a:t>up</a:t>
            </a:r>
            <a:r>
              <a:rPr lang="de-DE" sz="2000" dirty="0" smtClean="0"/>
              <a:t>)</a:t>
            </a:r>
          </a:p>
          <a:p>
            <a:pPr marL="1200150" lvl="2" indent="-285750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retardation</a:t>
            </a:r>
            <a:r>
              <a:rPr lang="de-DE" sz="2000" dirty="0" smtClean="0"/>
              <a:t>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 U</a:t>
            </a:r>
            <a:r>
              <a:rPr lang="de-DE" sz="2000" baseline="-25000" dirty="0" smtClean="0"/>
              <a:t>A</a:t>
            </a:r>
          </a:p>
          <a:p>
            <a:pPr marL="1200150" lvl="2" indent="-285750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edge</a:t>
            </a:r>
            <a:r>
              <a:rPr lang="de-DE" sz="2000" dirty="0" smtClean="0"/>
              <a:t> </a:t>
            </a:r>
            <a:r>
              <a:rPr lang="de-DE" sz="2000" dirty="0" err="1" smtClean="0"/>
              <a:t>effect</a:t>
            </a:r>
            <a:endParaRPr lang="de-DE" sz="2000" dirty="0" smtClean="0"/>
          </a:p>
          <a:p>
            <a:pPr marL="1200150" lvl="2" indent="-285750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fields</a:t>
            </a:r>
            <a:r>
              <a:rPr lang="de-DE" sz="2000" dirty="0" smtClean="0"/>
              <a:t> in DV</a:t>
            </a:r>
          </a:p>
          <a:p>
            <a:pPr marL="1200150" lvl="2" indent="-285750">
              <a:buClr>
                <a:srgbClr val="C1002A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 err="1" smtClean="0"/>
              <a:t>lower</a:t>
            </a:r>
            <a:r>
              <a:rPr lang="de-DE" sz="2000" dirty="0" smtClean="0"/>
              <a:t> </a:t>
            </a:r>
            <a:r>
              <a:rPr lang="de-DE" sz="2000" dirty="0" err="1"/>
              <a:t>cut</a:t>
            </a:r>
            <a:r>
              <a:rPr lang="de-DE" sz="2000" dirty="0"/>
              <a:t> on </a:t>
            </a:r>
            <a:r>
              <a:rPr lang="de-DE" sz="2000" dirty="0" err="1"/>
              <a:t>proton</a:t>
            </a:r>
            <a:r>
              <a:rPr lang="de-DE" sz="2000" dirty="0"/>
              <a:t> </a:t>
            </a:r>
            <a:r>
              <a:rPr lang="de-DE" sz="2000" dirty="0" err="1" smtClean="0"/>
              <a:t>region</a:t>
            </a:r>
            <a:endParaRPr lang="de-DE" sz="2000" dirty="0" smtClean="0"/>
          </a:p>
          <a:p>
            <a:pPr marL="1200150" lvl="2" indent="-285750">
              <a:buClr>
                <a:srgbClr val="C1002A"/>
              </a:buClr>
              <a:buSzPct val="150000"/>
              <a:buFont typeface="Wingdings" panose="05000000000000000000" pitchFamily="2" charset="2"/>
              <a:buChar char="ü"/>
            </a:pPr>
            <a:r>
              <a:rPr lang="de-DE" sz="2000" dirty="0"/>
              <a:t>minor </a:t>
            </a:r>
            <a:r>
              <a:rPr lang="de-DE" sz="2000" dirty="0" err="1" smtClean="0"/>
              <a:t>effects</a:t>
            </a:r>
            <a:endParaRPr lang="de-DE" sz="2000" dirty="0" smtClean="0"/>
          </a:p>
          <a:p>
            <a:pPr lvl="2">
              <a:buClr>
                <a:srgbClr val="FFC000"/>
              </a:buClr>
              <a:buSzPct val="150000"/>
            </a:pPr>
            <a:endParaRPr lang="de-DE" dirty="0" smtClean="0"/>
          </a:p>
          <a:p>
            <a:pPr lvl="1">
              <a:buClr>
                <a:srgbClr val="C00000"/>
              </a:buClr>
              <a:buSzPct val="150000"/>
            </a:pPr>
            <a:r>
              <a:rPr lang="de-DE" sz="2400" dirty="0"/>
              <a:t>C</a:t>
            </a:r>
            <a:r>
              <a:rPr lang="de-DE" sz="2400" dirty="0" smtClean="0"/>
              <a:t>ombine </a:t>
            </a:r>
            <a:r>
              <a:rPr lang="de-DE" sz="2400" dirty="0" err="1" smtClean="0"/>
              <a:t>everything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final </a:t>
            </a:r>
            <a:r>
              <a:rPr lang="de-DE" sz="2400" b="1" i="1" dirty="0" smtClean="0"/>
              <a:t>a</a:t>
            </a:r>
            <a:r>
              <a:rPr lang="de-DE" sz="2400" dirty="0" smtClean="0"/>
              <a:t> </a:t>
            </a:r>
            <a:r>
              <a:rPr lang="de-DE" sz="2400" dirty="0" err="1" smtClean="0"/>
              <a:t>value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uncertainty</a:t>
            </a:r>
            <a:endParaRPr lang="de-DE" sz="24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1124744"/>
            <a:ext cx="900000" cy="8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2096952"/>
            <a:ext cx="90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3140968"/>
            <a:ext cx="900000" cy="4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3658961"/>
            <a:ext cx="900000" cy="4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2.bp.blogspot.com/-tI4LIgc4Gko/UtMU-olxhyI/AAAAAAAALNo/rTU1IlcL228/s1600/UVA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4221088"/>
            <a:ext cx="900000" cy="5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36" y="116632"/>
            <a:ext cx="90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536" y="4869160"/>
            <a:ext cx="900000" cy="90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0713572">
            <a:off x="52835" y="30502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de-DE" sz="2800" b="1" i="1" dirty="0" err="1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de-DE" sz="2800" b="1" dirty="0" err="1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TEAM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de-DE" b="1" smtClean="0"/>
              <a:t>Backup </a:t>
            </a:r>
            <a:r>
              <a:rPr lang="de-DE" b="1" err="1" smtClean="0"/>
              <a:t>slides</a:t>
            </a:r>
            <a:endParaRPr lang="de-DE" b="1"/>
          </a:p>
        </p:txBody>
      </p:sp>
      <p:sp>
        <p:nvSpPr>
          <p:cNvPr id="3" name="Textfeld 2"/>
          <p:cNvSpPr txBox="1"/>
          <p:nvPr/>
        </p:nvSpPr>
        <p:spPr>
          <a:xfrm rot="20713572">
            <a:off x="52835" y="30502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de-DE" sz="2800" b="1" i="1" dirty="0" err="1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de-DE" sz="2800" b="1" dirty="0" err="1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TEAM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Edge </a:t>
            </a:r>
            <a:r>
              <a:rPr lang="de-DE" dirty="0" err="1" smtClean="0"/>
              <a:t>Effect</a:t>
            </a:r>
            <a:r>
              <a:rPr lang="de-DE" dirty="0" smtClean="0"/>
              <a:t> – FIRST </a:t>
            </a:r>
            <a:r>
              <a:rPr lang="de-DE" dirty="0" err="1" smtClean="0"/>
              <a:t>correction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1026" name="Picture 2" descr="\\fs01\wunderle$\Dokumente\SpiderOak Hive\Doktorarbeit\DieArbeit\pictures\beamprofi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628800"/>
            <a:ext cx="4752527" cy="31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s01\wunderle$\Dokumente\SpiderOak Hive\Doktorarbeit\DieArbeit\pictures\beamprofiles_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284984"/>
            <a:ext cx="4642049" cy="32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Saturation 2008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40632" y="3609286"/>
            <a:ext cx="1152128" cy="215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408856" y="1597141"/>
            <a:ext cx="3982397" cy="2376264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416496" y="1593063"/>
            <a:ext cx="3982397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en-GB" b="1" smtClean="0"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6496" y="1973739"/>
            <a:ext cx="3982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Reduce</a:t>
            </a:r>
            <a:r>
              <a:rPr lang="de-DE" smtClean="0"/>
              <a:t> </a:t>
            </a:r>
            <a:r>
              <a:rPr lang="de-DE" err="1" smtClean="0"/>
              <a:t>amplification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Preamplifier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New </a:t>
            </a:r>
            <a:r>
              <a:rPr lang="de-DE" err="1" smtClean="0"/>
              <a:t>designed</a:t>
            </a:r>
            <a:r>
              <a:rPr lang="de-DE" smtClean="0"/>
              <a:t> </a:t>
            </a:r>
            <a:r>
              <a:rPr lang="de-DE" err="1" smtClean="0"/>
              <a:t>shaper</a:t>
            </a:r>
            <a:r>
              <a:rPr lang="de-DE" smtClean="0"/>
              <a:t> </a:t>
            </a:r>
            <a:r>
              <a:rPr lang="de-DE" err="1" smtClean="0"/>
              <a:t>with</a:t>
            </a:r>
            <a:r>
              <a:rPr lang="de-DE" smtClean="0"/>
              <a:t> </a:t>
            </a:r>
            <a:r>
              <a:rPr lang="de-DE" b="1" smtClean="0"/>
              <a:t>log. </a:t>
            </a:r>
            <a:r>
              <a:rPr lang="de-DE" b="1" err="1" smtClean="0"/>
              <a:t>amplification</a:t>
            </a:r>
            <a:r>
              <a:rPr lang="de-DE" smtClean="0"/>
              <a:t> </a:t>
            </a:r>
            <a:r>
              <a:rPr lang="de-DE" err="1" smtClean="0"/>
              <a:t>for</a:t>
            </a:r>
            <a:r>
              <a:rPr lang="de-DE" smtClean="0"/>
              <a:t> large </a:t>
            </a:r>
            <a:r>
              <a:rPr lang="de-DE" err="1" smtClean="0"/>
              <a:t>signals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</a:t>
            </a:r>
            <a:r>
              <a:rPr lang="de-DE" smtClean="0"/>
              <a:t>econd DAQ </a:t>
            </a:r>
            <a:r>
              <a:rPr lang="de-DE" err="1" smtClean="0"/>
              <a:t>system</a:t>
            </a:r>
            <a:r>
              <a:rPr lang="de-DE" smtClean="0"/>
              <a:t> </a:t>
            </a:r>
            <a:r>
              <a:rPr lang="de-DE" err="1" smtClean="0"/>
              <a:t>with</a:t>
            </a:r>
            <a:r>
              <a:rPr lang="de-DE" smtClean="0"/>
              <a:t> </a:t>
            </a:r>
            <a:r>
              <a:rPr lang="de-DE" err="1" smtClean="0"/>
              <a:t>FlashADC</a:t>
            </a:r>
            <a:r>
              <a:rPr lang="de-DE" smtClean="0"/>
              <a:t> </a:t>
            </a:r>
            <a:r>
              <a:rPr lang="de-DE" err="1" smtClean="0"/>
              <a:t>and</a:t>
            </a:r>
            <a:r>
              <a:rPr lang="de-DE" smtClean="0"/>
              <a:t> </a:t>
            </a:r>
            <a:r>
              <a:rPr lang="de-DE" err="1" smtClean="0"/>
              <a:t>software</a:t>
            </a:r>
            <a:r>
              <a:rPr lang="de-DE" smtClean="0"/>
              <a:t> </a:t>
            </a:r>
            <a:r>
              <a:rPr lang="de-DE" err="1" smtClean="0"/>
              <a:t>shaping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95" y="4153405"/>
            <a:ext cx="4082857" cy="201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32520" y="6217567"/>
            <a:ext cx="3694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err="1" smtClean="0"/>
              <a:t>new</a:t>
            </a:r>
            <a:r>
              <a:rPr lang="de-DE" sz="1400" smtClean="0"/>
              <a:t> </a:t>
            </a:r>
            <a:r>
              <a:rPr lang="de-DE" sz="1400" err="1" smtClean="0"/>
              <a:t>shaper</a:t>
            </a:r>
            <a:r>
              <a:rPr lang="de-DE" sz="1400" smtClean="0"/>
              <a:t> </a:t>
            </a:r>
            <a:r>
              <a:rPr lang="de-DE" sz="1400" err="1" smtClean="0"/>
              <a:t>card</a:t>
            </a:r>
            <a:r>
              <a:rPr lang="de-DE" sz="1400" smtClean="0"/>
              <a:t> </a:t>
            </a:r>
            <a:r>
              <a:rPr lang="de-DE" sz="1400" err="1" smtClean="0"/>
              <a:t>with</a:t>
            </a:r>
            <a:r>
              <a:rPr lang="de-DE" sz="1400" smtClean="0"/>
              <a:t> log. </a:t>
            </a:r>
            <a:r>
              <a:rPr lang="de-DE" sz="1400" err="1" smtClean="0"/>
              <a:t>amplification</a:t>
            </a:r>
            <a:endParaRPr lang="de-DE" sz="140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408" y="1886112"/>
            <a:ext cx="5019136" cy="350646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307448" y="2348880"/>
            <a:ext cx="23267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Proton </a:t>
            </a:r>
            <a:r>
              <a:rPr lang="de-DE" dirty="0" err="1" smtClean="0"/>
              <a:t>spectrum</a:t>
            </a:r>
            <a:endParaRPr lang="de-DE" dirty="0" smtClean="0"/>
          </a:p>
          <a:p>
            <a:pPr algn="ctr"/>
            <a:r>
              <a:rPr lang="de-DE" sz="1400" dirty="0" smtClean="0"/>
              <a:t>(</a:t>
            </a:r>
            <a:r>
              <a:rPr lang="de-DE" sz="1400" dirty="0" err="1" smtClean="0"/>
              <a:t>shaper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5529064" y="2086308"/>
            <a:ext cx="0" cy="3106069"/>
          </a:xfrm>
          <a:prstGeom prst="line">
            <a:avLst/>
          </a:prstGeom>
          <a:ln>
            <a:solidFill>
              <a:srgbClr val="C1002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553409" y="2132856"/>
            <a:ext cx="0" cy="3106069"/>
          </a:xfrm>
          <a:prstGeom prst="line">
            <a:avLst/>
          </a:prstGeom>
          <a:ln>
            <a:solidFill>
              <a:srgbClr val="C1002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 rot="16200000">
            <a:off x="4214451" y="2226719"/>
            <a:ext cx="98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err="1" smtClean="0"/>
              <a:t>counts</a:t>
            </a:r>
            <a:endParaRPr lang="de-DE" sz="1400"/>
          </a:p>
        </p:txBody>
      </p:sp>
      <p:sp>
        <p:nvSpPr>
          <p:cNvPr id="19" name="Textfeld 18"/>
          <p:cNvSpPr txBox="1"/>
          <p:nvPr/>
        </p:nvSpPr>
        <p:spPr>
          <a:xfrm>
            <a:off x="4808984" y="4324712"/>
            <a:ext cx="648072" cy="307777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de-DE" sz="140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noise</a:t>
            </a:r>
            <a:endParaRPr lang="de-DE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38227" y="5425479"/>
            <a:ext cx="42673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err="1" smtClean="0"/>
              <a:t>energy</a:t>
            </a:r>
            <a:r>
              <a:rPr lang="de-DE" sz="1400" smtClean="0"/>
              <a:t> in </a:t>
            </a:r>
            <a:r>
              <a:rPr lang="de-DE" sz="1400" err="1" smtClean="0"/>
              <a:t>a.u</a:t>
            </a:r>
            <a:r>
              <a:rPr lang="de-DE" sz="1400" smtClean="0"/>
              <a:t>.</a:t>
            </a:r>
            <a:endParaRPr lang="de-DE" sz="1400"/>
          </a:p>
        </p:txBody>
      </p:sp>
      <p:sp>
        <p:nvSpPr>
          <p:cNvPr id="21" name="Textfeld 20"/>
          <p:cNvSpPr txBox="1"/>
          <p:nvPr/>
        </p:nvSpPr>
        <p:spPr>
          <a:xfrm>
            <a:off x="7571877" y="4583620"/>
            <a:ext cx="14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electron</a:t>
            </a:r>
            <a:r>
              <a:rPr lang="de-DE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</a:t>
            </a:r>
            <a:endParaRPr lang="de-DE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68931" y="3682073"/>
            <a:ext cx="88447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de-DE" sz="1400" err="1" smtClean="0">
                <a:solidFill>
                  <a:srgbClr val="C1002A"/>
                </a:solidFill>
              </a:rPr>
              <a:t>proton</a:t>
            </a:r>
            <a:r>
              <a:rPr lang="de-DE" sz="1400" smtClean="0">
                <a:solidFill>
                  <a:srgbClr val="C1002A"/>
                </a:solidFill>
              </a:rPr>
              <a:t> </a:t>
            </a:r>
            <a:r>
              <a:rPr lang="de-DE" sz="1400" err="1" smtClean="0">
                <a:solidFill>
                  <a:srgbClr val="C1002A"/>
                </a:solidFill>
              </a:rPr>
              <a:t>region</a:t>
            </a:r>
            <a:endParaRPr lang="de-DE" sz="1400">
              <a:solidFill>
                <a:srgbClr val="C1002A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Saturation 2008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6" y="1348316"/>
            <a:ext cx="8424936" cy="5286789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Dependency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lower</a:t>
            </a:r>
            <a:r>
              <a:rPr lang="de-DE" smtClean="0"/>
              <a:t>/</a:t>
            </a:r>
            <a:r>
              <a:rPr lang="de-DE" err="1" smtClean="0"/>
              <a:t>upper</a:t>
            </a:r>
            <a:r>
              <a:rPr lang="de-DE" smtClean="0"/>
              <a:t> </a:t>
            </a:r>
            <a:r>
              <a:rPr lang="de-DE" err="1" smtClean="0"/>
              <a:t>cut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>
            <a:off x="2288704" y="2132856"/>
            <a:ext cx="0" cy="40324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681192" y="2132856"/>
            <a:ext cx="0" cy="40324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2780928"/>
            <a:ext cx="3611191" cy="24538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171" y="2780928"/>
            <a:ext cx="4034581" cy="2545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285987" y="4407495"/>
                <a:ext cx="15841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Δ</m:t>
                        </m:r>
                        <m:r>
                          <a:rPr 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de-DE" sz="2000" smtClean="0">
                    <a:solidFill>
                      <a:srgbClr val="FF0000"/>
                    </a:solidFill>
                  </a:rPr>
                  <a:t> &lt; 0,8%</a:t>
                </a:r>
                <a:endParaRPr lang="de-DE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987" y="4407495"/>
                <a:ext cx="1584176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8846" t="-116667" b="-17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11"/>
          <p:cNvCxnSpPr/>
          <p:nvPr/>
        </p:nvCxnSpPr>
        <p:spPr>
          <a:xfrm>
            <a:off x="1352600" y="2852936"/>
            <a:ext cx="0" cy="216024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2648744" y="2852936"/>
            <a:ext cx="0" cy="216024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5745088" y="2852936"/>
            <a:ext cx="0" cy="223224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7113240" y="2852936"/>
            <a:ext cx="0" cy="223224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673080" y="3140968"/>
                <a:ext cx="15841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Δ</m:t>
                        </m:r>
                        <m:r>
                          <a:rPr 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de-DE" sz="2000" smtClean="0">
                    <a:solidFill>
                      <a:srgbClr val="FF0000"/>
                    </a:solidFill>
                  </a:rPr>
                  <a:t> &lt; 0,8%</a:t>
                </a:r>
                <a:endParaRPr lang="de-DE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080" y="3140968"/>
                <a:ext cx="1584176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8880" t="-116667" b="-17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616" y="3345351"/>
            <a:ext cx="3880360" cy="181184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56780" y="6213271"/>
            <a:ext cx="101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 smtClean="0">
                <a:solidFill>
                  <a:schemeClr val="tx2"/>
                </a:solidFill>
              </a:rPr>
              <a:t>noise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36876" y="62132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tx2"/>
                </a:solidFill>
              </a:rPr>
              <a:t>p</a:t>
            </a:r>
            <a:r>
              <a:rPr lang="de-DE" err="1" smtClean="0">
                <a:solidFill>
                  <a:schemeClr val="tx2"/>
                </a:solidFill>
              </a:rPr>
              <a:t>rotons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080792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2"/>
                </a:solidFill>
              </a:rPr>
              <a:t>2008</a:t>
            </a:r>
            <a:endParaRPr lang="de-DE">
              <a:solidFill>
                <a:schemeClr val="tx2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600" y="771847"/>
            <a:ext cx="2326952" cy="18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feld 21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Saturation 2008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7868E-7 -2.59259E-6 L 0.18903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3 -2.59259E-6 L -8.97868E-7 -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484E-6 -2.59259E-6 L -0.2328 -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15 -2.59259E-6 L -3.67484E-6 -2.5925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extplatzhalter 1"/>
          <p:cNvSpPr txBox="1">
            <a:spLocks/>
          </p:cNvSpPr>
          <p:nvPr/>
        </p:nvSpPr>
        <p:spPr bwMode="auto">
          <a:xfrm>
            <a:off x="0" y="764704"/>
            <a:ext cx="97930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Offline </a:t>
            </a:r>
            <a:r>
              <a:rPr lang="de-DE" err="1" smtClean="0"/>
              <a:t>tests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DAQ </a:t>
            </a:r>
            <a:r>
              <a:rPr lang="de-DE" err="1" smtClean="0"/>
              <a:t>electronics</a:t>
            </a:r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128464" y="1579027"/>
            <a:ext cx="2920388" cy="1581006"/>
          </a:xfrm>
          <a:prstGeom prst="roundRect">
            <a:avLst>
              <a:gd name="adj" fmla="val 784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uf der gleichen Seite des Rechtecks liegende Ecken abrunden 28"/>
          <p:cNvSpPr/>
          <p:nvPr/>
        </p:nvSpPr>
        <p:spPr>
          <a:xfrm>
            <a:off x="128464" y="1579027"/>
            <a:ext cx="2920388" cy="2988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Pulse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generator</a:t>
            </a:r>
            <a: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32412" y="1959703"/>
            <a:ext cx="2920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mtClean="0"/>
              <a:t>variable e</a:t>
            </a:r>
            <a:r>
              <a:rPr lang="de-DE" baseline="30000" smtClean="0"/>
              <a:t>-</a:t>
            </a:r>
            <a:r>
              <a:rPr lang="de-DE" smtClean="0"/>
              <a:t> pulse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mtClean="0"/>
              <a:t>variable p</a:t>
            </a:r>
            <a:r>
              <a:rPr lang="de-DE" baseline="30000" smtClean="0"/>
              <a:t>+</a:t>
            </a:r>
            <a:r>
              <a:rPr lang="de-DE" smtClean="0"/>
              <a:t> pulse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mtClean="0"/>
              <a:t>variable time </a:t>
            </a:r>
            <a:r>
              <a:rPr lang="de-DE" err="1" smtClean="0"/>
              <a:t>difference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841" y="1628800"/>
            <a:ext cx="6600703" cy="45447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28" y="3633619"/>
            <a:ext cx="2732356" cy="245967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179" y="1853876"/>
            <a:ext cx="6657159" cy="394051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Saturation 2008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Offline </a:t>
            </a:r>
            <a:r>
              <a:rPr lang="de-DE" err="1"/>
              <a:t>tests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DAQ </a:t>
            </a:r>
            <a:r>
              <a:rPr lang="de-DE" err="1"/>
              <a:t>electronics</a:t>
            </a:r>
            <a:endParaRPr lang="de-DE"/>
          </a:p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132412" y="1579026"/>
            <a:ext cx="2920388" cy="1417925"/>
          </a:xfrm>
          <a:prstGeom prst="roundRect">
            <a:avLst>
              <a:gd name="adj" fmla="val 784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128464" y="1579027"/>
            <a:ext cx="2920388" cy="2988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2412" y="1959703"/>
            <a:ext cx="2920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smtClean="0"/>
              <a:t>133</a:t>
            </a:r>
            <a:r>
              <a:rPr lang="de-DE" smtClean="0"/>
              <a:t>Ba </a:t>
            </a:r>
            <a:r>
              <a:rPr lang="de-DE" err="1" smtClean="0"/>
              <a:t>source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Cu</a:t>
            </a:r>
            <a:r>
              <a:rPr lang="de-DE" smtClean="0"/>
              <a:t>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stainles</a:t>
            </a:r>
            <a:r>
              <a:rPr lang="de-DE" smtClean="0"/>
              <a:t> </a:t>
            </a:r>
            <a:r>
              <a:rPr lang="de-DE" err="1" smtClean="0"/>
              <a:t>steel</a:t>
            </a:r>
            <a:r>
              <a:rPr lang="de-DE" smtClean="0"/>
              <a:t> holder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6302" y="3469526"/>
            <a:ext cx="2512607" cy="24315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" r="6100"/>
          <a:stretch/>
        </p:blipFill>
        <p:spPr>
          <a:xfrm>
            <a:off x="3306509" y="1943169"/>
            <a:ext cx="6543035" cy="443815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Saturation 2008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816" y="1943169"/>
            <a:ext cx="6912768" cy="427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110" y="1400977"/>
            <a:ext cx="7109670" cy="48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Background 2011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2" y="1790085"/>
            <a:ext cx="6714528" cy="423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bgerundetes Rechteck 11"/>
          <p:cNvSpPr/>
          <p:nvPr/>
        </p:nvSpPr>
        <p:spPr>
          <a:xfrm>
            <a:off x="6537176" y="2348880"/>
            <a:ext cx="3118301" cy="2880320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uf der gleichen Seite des Rechtecks liegende Ecken abrunden 12"/>
          <p:cNvSpPr/>
          <p:nvPr/>
        </p:nvSpPr>
        <p:spPr>
          <a:xfrm>
            <a:off x="6537176" y="2348882"/>
            <a:ext cx="3118301" cy="4320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Problem in 2011: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37176" y="2780929"/>
            <a:ext cx="3118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Strong </a:t>
            </a:r>
            <a:r>
              <a:rPr lang="de-DE" dirty="0" err="1" smtClean="0"/>
              <a:t>discharges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time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!</a:t>
            </a:r>
          </a:p>
          <a:p>
            <a:pPr algn="just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Strong, </a:t>
            </a:r>
            <a:r>
              <a:rPr lang="de-DE" dirty="0" err="1" smtClean="0"/>
              <a:t>chaotic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Could</a:t>
            </a:r>
            <a:r>
              <a:rPr lang="de-DE" dirty="0" smtClean="0"/>
              <a:t> not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solved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beam time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Background 2012</a:t>
            </a:r>
            <a:r>
              <a:rPr lang="en-GB" smtClean="0"/>
              <a:t>/3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6537176" y="1700808"/>
            <a:ext cx="3118301" cy="4464496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6537176" y="1700810"/>
            <a:ext cx="3118301" cy="4320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2012/3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37176" y="2132857"/>
            <a:ext cx="31183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Improved</a:t>
            </a:r>
            <a:r>
              <a:rPr lang="de-DE" smtClean="0"/>
              <a:t> </a:t>
            </a:r>
            <a:r>
              <a:rPr lang="de-DE" err="1" smtClean="0"/>
              <a:t>cleaning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Installed</a:t>
            </a:r>
            <a:r>
              <a:rPr lang="de-DE" smtClean="0"/>
              <a:t> </a:t>
            </a:r>
            <a:r>
              <a:rPr lang="de-DE" err="1" smtClean="0"/>
              <a:t>add</a:t>
            </a:r>
            <a:r>
              <a:rPr lang="de-DE" smtClean="0"/>
              <a:t>. </a:t>
            </a:r>
            <a:r>
              <a:rPr lang="de-DE" err="1" smtClean="0"/>
              <a:t>turbo</a:t>
            </a:r>
            <a:r>
              <a:rPr lang="de-DE" smtClean="0"/>
              <a:t> </a:t>
            </a:r>
            <a:r>
              <a:rPr lang="de-DE" err="1" smtClean="0"/>
              <a:t>pumps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Improved</a:t>
            </a:r>
            <a:r>
              <a:rPr lang="de-DE" smtClean="0"/>
              <a:t> </a:t>
            </a:r>
            <a:r>
              <a:rPr lang="de-DE" err="1" smtClean="0"/>
              <a:t>vacuum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New internal </a:t>
            </a:r>
            <a:r>
              <a:rPr lang="de-DE" err="1" smtClean="0"/>
              <a:t>collimation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Replaced</a:t>
            </a:r>
            <a:r>
              <a:rPr lang="de-DE" smtClean="0"/>
              <a:t> </a:t>
            </a:r>
            <a:r>
              <a:rPr lang="de-DE" err="1" smtClean="0"/>
              <a:t>corroded</a:t>
            </a:r>
            <a:r>
              <a:rPr lang="de-DE" smtClean="0"/>
              <a:t> </a:t>
            </a:r>
            <a:r>
              <a:rPr lang="de-DE" err="1" smtClean="0"/>
              <a:t>parts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Smoothed</a:t>
            </a:r>
            <a:r>
              <a:rPr lang="de-DE" smtClean="0"/>
              <a:t> </a:t>
            </a:r>
            <a:r>
              <a:rPr lang="de-DE" err="1" smtClean="0"/>
              <a:t>edges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electrode</a:t>
            </a:r>
            <a:r>
              <a:rPr lang="de-DE" smtClean="0"/>
              <a:t> </a:t>
            </a:r>
            <a:r>
              <a:rPr lang="de-DE" err="1" smtClean="0"/>
              <a:t>system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Recoated</a:t>
            </a:r>
            <a:r>
              <a:rPr lang="de-DE" smtClean="0"/>
              <a:t> </a:t>
            </a:r>
            <a:r>
              <a:rPr lang="de-DE" err="1" smtClean="0"/>
              <a:t>electrode</a:t>
            </a:r>
            <a:r>
              <a:rPr lang="de-DE" smtClean="0"/>
              <a:t> </a:t>
            </a:r>
            <a:r>
              <a:rPr lang="de-DE" err="1" smtClean="0"/>
              <a:t>system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New </a:t>
            </a:r>
            <a:r>
              <a:rPr lang="de-DE" err="1" smtClean="0"/>
              <a:t>dipole</a:t>
            </a:r>
            <a:r>
              <a:rPr lang="de-DE" err="1"/>
              <a:t>-</a:t>
            </a:r>
            <a:r>
              <a:rPr lang="de-DE" err="1" smtClean="0"/>
              <a:t>electrode</a:t>
            </a:r>
            <a:r>
              <a:rPr lang="de-DE" smtClean="0"/>
              <a:t> </a:t>
            </a:r>
            <a:r>
              <a:rPr lang="de-DE" err="1" smtClean="0"/>
              <a:t>above</a:t>
            </a:r>
            <a:r>
              <a:rPr lang="de-DE" smtClean="0"/>
              <a:t> AP </a:t>
            </a:r>
            <a:r>
              <a:rPr lang="de-DE" err="1" smtClean="0"/>
              <a:t>as</a:t>
            </a:r>
            <a:r>
              <a:rPr lang="de-DE" smtClean="0"/>
              <a:t> </a:t>
            </a:r>
            <a:r>
              <a:rPr lang="de-DE" err="1" smtClean="0"/>
              <a:t>ExB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err="1" smtClean="0"/>
              <a:t>no</a:t>
            </a:r>
            <a:r>
              <a:rPr lang="de-DE" b="1" smtClean="0"/>
              <a:t> </a:t>
            </a:r>
            <a:r>
              <a:rPr lang="de-DE" b="1" err="1" smtClean="0"/>
              <a:t>more</a:t>
            </a:r>
            <a:r>
              <a:rPr lang="de-DE" b="1" smtClean="0"/>
              <a:t> </a:t>
            </a:r>
            <a:r>
              <a:rPr lang="de-DE" b="1" err="1" smtClean="0"/>
              <a:t>discharges</a:t>
            </a:r>
            <a:r>
              <a:rPr lang="de-DE" b="1" smtClean="0"/>
              <a:t>!</a:t>
            </a:r>
            <a:endParaRPr lang="de-DE" b="1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78" y="1700808"/>
            <a:ext cx="6043536" cy="462591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Motivation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1484784"/>
            <a:ext cx="4320000" cy="205179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560992" y="3573016"/>
            <a:ext cx="8712488" cy="1128777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uf der gleichen Seite des Rechtecks liegende Ecken abrunden 5"/>
          <p:cNvSpPr/>
          <p:nvPr/>
        </p:nvSpPr>
        <p:spPr>
          <a:xfrm>
            <a:off x="560992" y="3573017"/>
            <a:ext cx="8712488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/>
              <p:cNvSpPr txBox="1"/>
              <p:nvPr/>
            </p:nvSpPr>
            <p:spPr>
              <a:xfrm>
                <a:off x="560992" y="3933056"/>
                <a:ext cx="8712488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𝑑𝑊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/>
                                          <a:ea typeface="Cambria Math"/>
                                        </a:rPr>
                                        <m:t>ν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  <a:ea typeface="Cambria Math"/>
                                    </a:rPr>
                                    <m:t>ν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+…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92" y="3933056"/>
                <a:ext cx="8712488" cy="7101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162364" y="2031231"/>
                <a:ext cx="4116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/>
                        </a:rPr>
                        <m:t>𝒏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𝒆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de-DE" sz="2400" b="1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l-GR" sz="2400" b="1" i="1" smtClean="0"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</m:acc>
                      <m:r>
                        <a:rPr lang="de-DE" sz="2400" b="1" i="1" baseline="-25000" smtClean="0">
                          <a:latin typeface="Cambria Math"/>
                        </a:rPr>
                        <m:t>𝒆</m:t>
                      </m:r>
                      <m:r>
                        <a:rPr lang="de-DE" sz="2400" b="1" i="1" smtClean="0">
                          <a:latin typeface="Cambria Math"/>
                        </a:rPr>
                        <m:t>+</m:t>
                      </m:r>
                      <m:r>
                        <a:rPr lang="de-DE" sz="2400" b="1" i="1" smtClean="0">
                          <a:latin typeface="Cambria Math"/>
                        </a:rPr>
                        <m:t>𝟕𝟖𝟐</m:t>
                      </m:r>
                      <m:r>
                        <a:rPr lang="de-DE" sz="2400" b="1" i="1" smtClean="0">
                          <a:latin typeface="Cambria Math"/>
                        </a:rPr>
                        <m:t>,</m:t>
                      </m:r>
                      <m:r>
                        <a:rPr lang="de-DE" sz="2400" b="1" i="1" smtClean="0">
                          <a:latin typeface="Cambria Math"/>
                        </a:rPr>
                        <m:t>𝟑</m:t>
                      </m:r>
                      <m:r>
                        <a:rPr lang="de-DE" sz="2400" b="1" i="1" smtClean="0">
                          <a:latin typeface="Cambria Math"/>
                        </a:rPr>
                        <m:t> </m:t>
                      </m:r>
                      <m:r>
                        <a:rPr lang="de-DE" sz="2400" b="1" i="1" smtClean="0">
                          <a:latin typeface="Cambria Math"/>
                        </a:rPr>
                        <m:t>𝒌𝒆𝑽</m:t>
                      </m:r>
                    </m:oMath>
                  </m:oMathPara>
                </a14:m>
                <a:endParaRPr lang="de-DE" sz="2400" b="1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364" y="2031231"/>
                <a:ext cx="4116383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bgerundetes Rechteck 8"/>
          <p:cNvSpPr/>
          <p:nvPr/>
        </p:nvSpPr>
        <p:spPr>
          <a:xfrm>
            <a:off x="560992" y="4869160"/>
            <a:ext cx="4211504" cy="1651099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560992" y="4869161"/>
            <a:ext cx="4211504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de-DE" b="1" smtClean="0">
                <a:latin typeface="GreekC_IV25"/>
                <a:cs typeface="GreekC_IV25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, e.g.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/>
              <p:cNvSpPr txBox="1"/>
              <p:nvPr/>
            </p:nvSpPr>
            <p:spPr>
              <a:xfrm>
                <a:off x="560512" y="5229200"/>
                <a:ext cx="4176464" cy="131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de-DE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1+3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0" smtClean="0">
                          <a:latin typeface="Cambria Math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with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λ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</a:rPr>
                            <m:t>φ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𝐴</m:t>
                      </m:r>
                      <m:r>
                        <a:rPr lang="de-DE" b="0" i="1" smtClean="0">
                          <a:latin typeface="Cambria Math"/>
                        </a:rPr>
                        <m:t>=−2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𝑅𝑒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</a:rPr>
                            <m:t>λ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1+3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12" y="5229200"/>
                <a:ext cx="4176464" cy="13102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bgerundetes Rechteck 13"/>
          <p:cNvSpPr/>
          <p:nvPr/>
        </p:nvSpPr>
        <p:spPr>
          <a:xfrm>
            <a:off x="5099008" y="4855074"/>
            <a:ext cx="4174472" cy="1651099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uf der gleichen Seite des Rechtecks liegende Ecken abrunden 14"/>
          <p:cNvSpPr/>
          <p:nvPr/>
        </p:nvSpPr>
        <p:spPr>
          <a:xfrm>
            <a:off x="5099008" y="4855075"/>
            <a:ext cx="4174472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ifetime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133740" y="5579948"/>
                <a:ext cx="4139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𝑢𝑑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1+3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  <a:ea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mtClean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740" y="5579948"/>
                <a:ext cx="413974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393160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rgbClr val="C1002A"/>
                </a:solidFill>
              </a:rPr>
              <a:t>The </a:t>
            </a:r>
            <a:r>
              <a:rPr lang="de-DE" sz="1200" err="1" smtClean="0">
                <a:solidFill>
                  <a:srgbClr val="C1002A"/>
                </a:solidFill>
              </a:rPr>
              <a:t>physics</a:t>
            </a:r>
            <a:endParaRPr lang="de-DE" sz="1200" smtClean="0">
              <a:solidFill>
                <a:srgbClr val="C1002A"/>
              </a:solidFill>
            </a:endParaRPr>
          </a:p>
          <a:p>
            <a:r>
              <a:rPr lang="de-DE" sz="1200" i="1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194924" y="3886732"/>
            <a:ext cx="830084" cy="838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Background 2013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64" y="1556792"/>
            <a:ext cx="4879836" cy="325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2" y="2933929"/>
            <a:ext cx="5457056" cy="36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 rot="2147643">
            <a:off x="4472809" y="5898827"/>
            <a:ext cx="146284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smtClean="0">
                <a:solidFill>
                  <a:srgbClr val="FF0000"/>
                </a:solidFill>
              </a:rPr>
              <a:t>PRELIMINARY</a:t>
            </a:r>
            <a:endParaRPr lang="de-DE" sz="1400" b="1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2147643">
            <a:off x="7024" y="4191760"/>
            <a:ext cx="147651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smtClean="0">
                <a:solidFill>
                  <a:srgbClr val="FF0000"/>
                </a:solidFill>
              </a:rPr>
              <a:t>PRELIMINARY</a:t>
            </a:r>
            <a:endParaRPr lang="de-DE" sz="1400" b="1">
              <a:solidFill>
                <a:srgbClr val="FF0000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416496" y="5301208"/>
            <a:ext cx="3799289" cy="730453"/>
          </a:xfrm>
          <a:prstGeom prst="roundRect">
            <a:avLst>
              <a:gd name="adj" fmla="val 2716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uf der gleichen Seite des Rechtecks liegende Ecken abrunden 10"/>
          <p:cNvSpPr/>
          <p:nvPr/>
        </p:nvSpPr>
        <p:spPr>
          <a:xfrm>
            <a:off x="416496" y="5252684"/>
            <a:ext cx="3799289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6496" y="5620705"/>
            <a:ext cx="379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Still </a:t>
            </a:r>
            <a:r>
              <a:rPr lang="de-DE" err="1" smtClean="0"/>
              <a:t>ongoing</a:t>
            </a:r>
            <a:r>
              <a:rPr lang="de-DE" smtClean="0"/>
              <a:t>, but </a:t>
            </a:r>
            <a:r>
              <a:rPr lang="de-DE" err="1" smtClean="0"/>
              <a:t>looks</a:t>
            </a:r>
            <a:r>
              <a:rPr lang="de-DE" smtClean="0"/>
              <a:t> promising.</a:t>
            </a: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Background </a:t>
            </a:r>
            <a:r>
              <a:rPr lang="de-DE" dirty="0" err="1" smtClean="0"/>
              <a:t>investigation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31</a:t>
            </a:fld>
            <a:endParaRPr lang="de-DE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8" y="1683883"/>
            <a:ext cx="4561851" cy="289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3040" y="1633781"/>
            <a:ext cx="4499291" cy="28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5385048" y="4955799"/>
            <a:ext cx="4292042" cy="9934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Auf der gleichen Seite des Rechtecks liegende Ecken abrunden 10"/>
          <p:cNvSpPr/>
          <p:nvPr/>
        </p:nvSpPr>
        <p:spPr>
          <a:xfrm>
            <a:off x="5385048" y="4891449"/>
            <a:ext cx="429204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endParaRPr lang="de-DE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416496" y="4955799"/>
            <a:ext cx="4292042" cy="9934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Auf der gleichen Seite des Rechtecks liegende Ecken abrunden 13"/>
          <p:cNvSpPr/>
          <p:nvPr/>
        </p:nvSpPr>
        <p:spPr>
          <a:xfrm>
            <a:off x="416496" y="4891449"/>
            <a:ext cx="429204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de-DE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16496" y="5229200"/>
                <a:ext cx="4292042" cy="618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0.04 % 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≤1.95 %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96" y="5229200"/>
                <a:ext cx="4292042" cy="6188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385048" y="5229200"/>
                <a:ext cx="4292042" cy="618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0.02 % 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≤0.2 %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048" y="5229200"/>
                <a:ext cx="4292042" cy="618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 rot="2147643">
            <a:off x="3310540" y="5169169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2147643">
            <a:off x="8203452" y="5134244"/>
            <a:ext cx="176083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Principle</a:t>
            </a:r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of</a:t>
            </a:r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err="1" smtClean="0">
                <a:solidFill>
                  <a:prstClr val="white">
                    <a:lumMod val="75000"/>
                  </a:prstClr>
                </a:solidFill>
              </a:rPr>
              <a:t>measurement</a:t>
            </a:r>
            <a:endParaRPr lang="de-DE" sz="1200" b="1" smtClean="0">
              <a:solidFill>
                <a:prstClr val="white">
                  <a:lumMod val="75000"/>
                </a:prstClr>
              </a:solidFill>
            </a:endParaRPr>
          </a:p>
          <a:p>
            <a:pPr algn="r"/>
            <a:r>
              <a:rPr lang="de-DE" sz="1200" b="1" err="1" smtClean="0">
                <a:solidFill>
                  <a:prstClr val="white">
                    <a:lumMod val="95000"/>
                  </a:prstClr>
                </a:solidFill>
              </a:rPr>
              <a:t>Beamtime</a:t>
            </a:r>
            <a:r>
              <a:rPr lang="de-DE" sz="1200" b="1" smtClean="0">
                <a:solidFill>
                  <a:prstClr val="white">
                    <a:lumMod val="95000"/>
                  </a:prst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prstClr val="white">
                    <a:lumMod val="75000"/>
                  </a:prstClr>
                </a:solidFill>
              </a:rPr>
              <a:t>Outlook</a:t>
            </a:r>
            <a:endParaRPr lang="de-DE" sz="1200" b="1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Overview</a:t>
            </a:r>
            <a:endParaRPr lang="de-DE" sz="1200" dirty="0" smtClean="0">
              <a:solidFill>
                <a:prstClr val="white">
                  <a:lumMod val="95000"/>
                </a:prst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Background</a:t>
            </a:r>
          </a:p>
          <a:p>
            <a:r>
              <a:rPr lang="de-DE" sz="1200" dirty="0" err="1">
                <a:solidFill>
                  <a:prstClr val="white">
                    <a:lumMod val="95000"/>
                  </a:prstClr>
                </a:solidFill>
              </a:rPr>
              <a:t>Ideogram</a:t>
            </a:r>
            <a:r>
              <a:rPr lang="de-DE" sz="1200" dirty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de-DE" sz="1200" dirty="0" err="1">
                <a:solidFill>
                  <a:prstClr val="white">
                    <a:lumMod val="95000"/>
                  </a:prstClr>
                </a:solidFill>
              </a:rPr>
              <a:t>of</a:t>
            </a:r>
            <a:r>
              <a:rPr lang="de-DE" sz="1200" dirty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de-DE" sz="1200" i="1" dirty="0" smtClean="0">
                <a:solidFill>
                  <a:prstClr val="white">
                    <a:lumMod val="95000"/>
                  </a:prstClr>
                </a:solidFill>
              </a:rPr>
              <a:t>a</a:t>
            </a:r>
            <a:r>
              <a:rPr lang="de-DE" sz="1200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values</a:t>
            </a:r>
            <a:endParaRPr lang="de-DE" sz="12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Pulseshape</a:t>
            </a:r>
            <a:r>
              <a:rPr lang="de-DE" smtClean="0"/>
              <a:t> </a:t>
            </a:r>
            <a:r>
              <a:rPr lang="de-DE" err="1" smtClean="0"/>
              <a:t>analysis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</a:t>
            </a:r>
            <a:r>
              <a:rPr lang="de-DE" sz="1200" err="1" smtClean="0">
                <a:solidFill>
                  <a:srgbClr val="C1002A"/>
                </a:solidFill>
              </a:rPr>
              <a:t>Pulseshape</a:t>
            </a:r>
            <a:endParaRPr lang="de-DE" sz="1200" smtClean="0">
              <a:solidFill>
                <a:srgbClr val="C1002A"/>
              </a:solidFill>
            </a:endParaRP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72" y="1772816"/>
            <a:ext cx="6192688" cy="42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6537176" y="2492896"/>
            <a:ext cx="3118301" cy="2592288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uf der gleichen Seite des Rechtecks liegende Ecken abrunden 8"/>
          <p:cNvSpPr/>
          <p:nvPr/>
        </p:nvSpPr>
        <p:spPr>
          <a:xfrm>
            <a:off x="6537176" y="2492898"/>
            <a:ext cx="3118301" cy="4320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37176" y="2924945"/>
            <a:ext cx="31183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different </a:t>
            </a:r>
            <a:r>
              <a:rPr lang="de-DE" err="1" smtClean="0"/>
              <a:t>shapes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pulses</a:t>
            </a:r>
            <a:r>
              <a:rPr lang="de-DE" smtClean="0"/>
              <a:t> </a:t>
            </a:r>
            <a:r>
              <a:rPr lang="de-DE" err="1" smtClean="0"/>
              <a:t>are</a:t>
            </a:r>
            <a:r>
              <a:rPr lang="de-DE" smtClean="0"/>
              <a:t> </a:t>
            </a:r>
            <a:r>
              <a:rPr lang="de-DE" err="1" smtClean="0"/>
              <a:t>visible</a:t>
            </a:r>
            <a:endParaRPr lang="de-D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no</a:t>
            </a:r>
            <a:r>
              <a:rPr lang="de-DE" smtClean="0"/>
              <a:t> </a:t>
            </a:r>
            <a:r>
              <a:rPr lang="de-DE" err="1" smtClean="0"/>
              <a:t>better</a:t>
            </a:r>
            <a:r>
              <a:rPr lang="de-DE" smtClean="0"/>
              <a:t> </a:t>
            </a:r>
            <a:r>
              <a:rPr lang="de-DE" err="1" smtClean="0"/>
              <a:t>discrimination</a:t>
            </a:r>
            <a:r>
              <a:rPr lang="de-DE" smtClean="0"/>
              <a:t> </a:t>
            </a:r>
            <a:r>
              <a:rPr lang="de-DE" err="1" smtClean="0"/>
              <a:t>than</a:t>
            </a:r>
            <a:r>
              <a:rPr lang="de-DE" smtClean="0"/>
              <a:t> </a:t>
            </a:r>
            <a:r>
              <a:rPr lang="de-DE" err="1" smtClean="0"/>
              <a:t>cut</a:t>
            </a:r>
            <a:r>
              <a:rPr lang="de-DE" smtClean="0"/>
              <a:t> on </a:t>
            </a:r>
            <a:r>
              <a:rPr lang="de-DE" err="1" smtClean="0"/>
              <a:t>pulseheight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err="1" smtClean="0"/>
              <a:t>shape</a:t>
            </a:r>
            <a:r>
              <a:rPr lang="de-DE" b="1" smtClean="0"/>
              <a:t> </a:t>
            </a:r>
            <a:r>
              <a:rPr lang="de-DE" b="1" err="1" smtClean="0"/>
              <a:t>is</a:t>
            </a:r>
            <a:r>
              <a:rPr lang="de-DE" b="1" smtClean="0"/>
              <a:t> </a:t>
            </a:r>
            <a:r>
              <a:rPr lang="de-DE" b="1" err="1" smtClean="0"/>
              <a:t>mainly</a:t>
            </a:r>
            <a:r>
              <a:rPr lang="de-DE" b="1" smtClean="0"/>
              <a:t> </a:t>
            </a:r>
            <a:r>
              <a:rPr lang="de-DE" b="1" err="1" smtClean="0"/>
              <a:t>determineg</a:t>
            </a:r>
            <a:r>
              <a:rPr lang="de-DE" b="1" smtClean="0"/>
              <a:t> </a:t>
            </a:r>
            <a:r>
              <a:rPr lang="de-DE" b="1" err="1" smtClean="0"/>
              <a:t>by</a:t>
            </a:r>
            <a:r>
              <a:rPr lang="de-DE" b="1" smtClean="0"/>
              <a:t> </a:t>
            </a:r>
            <a:r>
              <a:rPr lang="de-DE" b="1" err="1" smtClean="0"/>
              <a:t>shaper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644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Edge </a:t>
            </a:r>
            <a:r>
              <a:rPr lang="de-DE" err="1"/>
              <a:t>E</a:t>
            </a:r>
            <a:r>
              <a:rPr lang="de-DE" err="1" smtClean="0"/>
              <a:t>ffect</a:t>
            </a:r>
            <a:r>
              <a:rPr lang="de-DE" smtClean="0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detector</a:t>
            </a:r>
            <a:r>
              <a:rPr lang="de-DE"/>
              <a:t> </a:t>
            </a:r>
            <a:r>
              <a:rPr lang="de-DE" err="1"/>
              <a:t>position</a:t>
            </a:r>
            <a:endParaRPr lang="de-DE"/>
          </a:p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05" y="1616841"/>
            <a:ext cx="2701451" cy="28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feil nach rechts 4"/>
          <p:cNvSpPr/>
          <p:nvPr/>
        </p:nvSpPr>
        <p:spPr>
          <a:xfrm rot="1011253">
            <a:off x="801961" y="2406425"/>
            <a:ext cx="2426344" cy="321719"/>
          </a:xfrm>
          <a:prstGeom prst="rightArrow">
            <a:avLst>
              <a:gd name="adj1" fmla="val 42437"/>
              <a:gd name="adj2" fmla="val 50000"/>
            </a:avLst>
          </a:prstGeom>
          <a:solidFill>
            <a:srgbClr val="B57333"/>
          </a:solidFill>
          <a:ln>
            <a:solidFill>
              <a:srgbClr val="B573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C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6457" y="1697389"/>
            <a:ext cx="115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err="1" smtClean="0">
                <a:solidFill>
                  <a:srgbClr val="B57333"/>
                </a:solidFill>
              </a:rPr>
              <a:t>copper</a:t>
            </a:r>
            <a:endParaRPr lang="de-DE" sz="1400">
              <a:solidFill>
                <a:srgbClr val="B57333"/>
              </a:solidFill>
            </a:endParaRPr>
          </a:p>
          <a:p>
            <a:pPr algn="ctr"/>
            <a:r>
              <a:rPr lang="de-DE" sz="1400" err="1" smtClean="0">
                <a:solidFill>
                  <a:srgbClr val="B57333"/>
                </a:solidFill>
              </a:rPr>
              <a:t>wire</a:t>
            </a:r>
            <a:endParaRPr lang="de-DE" sz="1400">
              <a:solidFill>
                <a:srgbClr val="B57333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224808" y="2061589"/>
            <a:ext cx="0" cy="198465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344488" y="4581128"/>
            <a:ext cx="4248472" cy="1568352"/>
          </a:xfrm>
          <a:prstGeom prst="roundRect">
            <a:avLst>
              <a:gd name="adj" fmla="val 164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uf der gleichen Seite des Rechtecks liegende Ecken abrunden 13"/>
          <p:cNvSpPr/>
          <p:nvPr/>
        </p:nvSpPr>
        <p:spPr>
          <a:xfrm>
            <a:off x="344488" y="4604612"/>
            <a:ext cx="4248472" cy="3680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44488" y="494116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 smtClean="0"/>
              <a:t>Detector</a:t>
            </a:r>
            <a:r>
              <a:rPr lang="de-DE" smtClean="0"/>
              <a:t> </a:t>
            </a:r>
            <a:r>
              <a:rPr lang="de-DE" err="1" smtClean="0"/>
              <a:t>position</a:t>
            </a:r>
            <a:r>
              <a:rPr lang="de-DE" smtClean="0"/>
              <a:t> </a:t>
            </a:r>
            <a:r>
              <a:rPr lang="de-DE" err="1" smtClean="0"/>
              <a:t>from</a:t>
            </a:r>
            <a:r>
              <a:rPr lang="de-DE" smtClean="0"/>
              <a:t> </a:t>
            </a:r>
            <a:r>
              <a:rPr lang="de-DE" err="1" smtClean="0"/>
              <a:t>measurement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Beam </a:t>
            </a:r>
            <a:r>
              <a:rPr lang="de-DE" err="1" smtClean="0"/>
              <a:t>profile</a:t>
            </a:r>
            <a:r>
              <a:rPr lang="de-DE" smtClean="0"/>
              <a:t> </a:t>
            </a:r>
            <a:r>
              <a:rPr lang="de-DE" err="1" smtClean="0"/>
              <a:t>from</a:t>
            </a:r>
            <a:r>
              <a:rPr lang="de-DE" smtClean="0"/>
              <a:t> </a:t>
            </a:r>
            <a:r>
              <a:rPr lang="de-DE" err="1" smtClean="0"/>
              <a:t>measurement</a:t>
            </a:r>
            <a:endParaRPr lang="de-DE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/>
              <a:t>S</a:t>
            </a:r>
            <a:r>
              <a:rPr lang="de-DE" smtClean="0"/>
              <a:t>imulation </a:t>
            </a:r>
            <a:r>
              <a:rPr lang="de-DE" err="1" smtClean="0"/>
              <a:t>to</a:t>
            </a:r>
            <a:r>
              <a:rPr lang="de-DE" smtClean="0"/>
              <a:t> </a:t>
            </a:r>
            <a:r>
              <a:rPr lang="de-DE" err="1" smtClean="0"/>
              <a:t>correct</a:t>
            </a:r>
            <a:r>
              <a:rPr lang="de-DE" smtClean="0"/>
              <a:t> (</a:t>
            </a:r>
            <a:r>
              <a:rPr lang="de-DE" err="1" smtClean="0"/>
              <a:t>few</a:t>
            </a:r>
            <a:r>
              <a:rPr lang="de-DE" smtClean="0"/>
              <a:t> %) </a:t>
            </a:r>
            <a:r>
              <a:rPr lang="de-DE" err="1" smtClean="0"/>
              <a:t>for</a:t>
            </a:r>
            <a:r>
              <a:rPr lang="de-DE" smtClean="0"/>
              <a:t> </a:t>
            </a:r>
            <a:r>
              <a:rPr lang="de-DE" err="1" smtClean="0"/>
              <a:t>edge</a:t>
            </a:r>
            <a:r>
              <a:rPr lang="de-DE" smtClean="0"/>
              <a:t> </a:t>
            </a:r>
            <a:r>
              <a:rPr lang="de-DE" err="1" smtClean="0"/>
              <a:t>effect</a:t>
            </a:r>
            <a:endParaRPr lang="de-D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623" y="1475942"/>
            <a:ext cx="4928753" cy="25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022" y="4077072"/>
            <a:ext cx="4918522" cy="2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Edge </a:t>
            </a:r>
            <a:r>
              <a:rPr lang="de-DE" sz="1200" err="1" smtClean="0">
                <a:solidFill>
                  <a:srgbClr val="C1002A"/>
                </a:solidFill>
              </a:rPr>
              <a:t>Effect</a:t>
            </a:r>
            <a:endParaRPr lang="de-DE" sz="1200" smtClean="0">
              <a:solidFill>
                <a:srgbClr val="C1002A"/>
              </a:solidFill>
            </a:endParaRP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Pulseheight</a:t>
            </a:r>
            <a:r>
              <a:rPr lang="de-DE" smtClean="0"/>
              <a:t> </a:t>
            </a:r>
            <a:r>
              <a:rPr lang="de-DE" err="1" smtClean="0"/>
              <a:t>correction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344487" y="1628801"/>
            <a:ext cx="9218339" cy="864096"/>
          </a:xfrm>
          <a:prstGeom prst="roundRect">
            <a:avLst>
              <a:gd name="adj" fmla="val 1966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344487" y="1628802"/>
            <a:ext cx="9218339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pile-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asigned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pulseheight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4487" y="2009478"/>
            <a:ext cx="921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 smtClean="0"/>
              <a:t>Solved</a:t>
            </a:r>
            <a:r>
              <a:rPr lang="de-DE" smtClean="0"/>
              <a:t> </a:t>
            </a:r>
            <a:r>
              <a:rPr lang="de-DE" err="1" smtClean="0"/>
              <a:t>by</a:t>
            </a:r>
            <a:r>
              <a:rPr lang="de-DE" smtClean="0"/>
              <a:t> a </a:t>
            </a:r>
            <a:r>
              <a:rPr lang="de-DE" err="1" smtClean="0"/>
              <a:t>spline</a:t>
            </a:r>
            <a:r>
              <a:rPr lang="de-DE" smtClean="0"/>
              <a:t> fit </a:t>
            </a:r>
            <a:r>
              <a:rPr lang="de-DE" err="1" smtClean="0"/>
              <a:t>to</a:t>
            </a:r>
            <a:r>
              <a:rPr lang="de-DE" smtClean="0"/>
              <a:t> </a:t>
            </a:r>
            <a:r>
              <a:rPr lang="de-DE" err="1" smtClean="0"/>
              <a:t>the</a:t>
            </a:r>
            <a:r>
              <a:rPr lang="de-DE" smtClean="0"/>
              <a:t> pulse. </a:t>
            </a:r>
            <a:r>
              <a:rPr lang="de-DE" err="1" smtClean="0"/>
              <a:t>Allows</a:t>
            </a:r>
            <a:r>
              <a:rPr lang="de-DE" smtClean="0"/>
              <a:t> </a:t>
            </a:r>
            <a:r>
              <a:rPr lang="de-DE" err="1" smtClean="0"/>
              <a:t>to</a:t>
            </a:r>
            <a:r>
              <a:rPr lang="de-DE" smtClean="0"/>
              <a:t> </a:t>
            </a:r>
            <a:r>
              <a:rPr lang="de-DE" err="1" smtClean="0"/>
              <a:t>determine</a:t>
            </a:r>
            <a:r>
              <a:rPr lang="de-DE" smtClean="0"/>
              <a:t>: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58" y="2616571"/>
            <a:ext cx="5573898" cy="37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661" y="2600247"/>
            <a:ext cx="5573899" cy="37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580" y="2644345"/>
            <a:ext cx="5573898" cy="37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915" y="2608345"/>
            <a:ext cx="5626983" cy="3816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72" y="1319168"/>
            <a:ext cx="8553400" cy="535018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err="1" smtClean="0">
                <a:solidFill>
                  <a:srgbClr val="C1002A"/>
                </a:solidFill>
              </a:rPr>
              <a:t>Systematics</a:t>
            </a:r>
            <a:r>
              <a:rPr lang="de-DE" sz="1200" smtClean="0">
                <a:solidFill>
                  <a:srgbClr val="C1002A"/>
                </a:solidFill>
              </a:rPr>
              <a:t>: </a:t>
            </a:r>
            <a:r>
              <a:rPr lang="de-DE" sz="1200" err="1" smtClean="0">
                <a:solidFill>
                  <a:srgbClr val="C1002A"/>
                </a:solidFill>
              </a:rPr>
              <a:t>Pulseheight</a:t>
            </a:r>
            <a:r>
              <a:rPr lang="de-DE" sz="1200" smtClean="0">
                <a:solidFill>
                  <a:srgbClr val="C1002A"/>
                </a:solidFill>
              </a:rPr>
              <a:t> </a:t>
            </a:r>
            <a:r>
              <a:rPr lang="de-DE" sz="1200" err="1" smtClean="0">
                <a:solidFill>
                  <a:srgbClr val="C1002A"/>
                </a:solidFill>
              </a:rPr>
              <a:t>corr</a:t>
            </a:r>
            <a:r>
              <a:rPr lang="de-DE" sz="120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344488" y="1982918"/>
            <a:ext cx="4320000" cy="1230058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344488" y="1982919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de-DE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44488" y="2363594"/>
                <a:ext cx="4320000" cy="664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b="1" i="1" smtClean="0">
                              <a:latin typeface="Cambria Math"/>
                              <a:ea typeface="Cambria Math"/>
                            </a:rPr>
                            <m:t>𝟒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≙   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=0.1 %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8" y="2363594"/>
                <a:ext cx="4320000" cy="6642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767805"/>
            <a:ext cx="48958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344488" y="3789040"/>
            <a:ext cx="4320000" cy="2304256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344488" y="3789041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4968" y="4180689"/>
            <a:ext cx="43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Hall probe</a:t>
            </a:r>
          </a:p>
          <a:p>
            <a:pPr marL="742950" lvl="1" indent="-285750">
              <a:buFont typeface="Arial" panose="020B0604020202020204" pitchFamily="34" charset="0"/>
              <a:buChar char="+"/>
            </a:pPr>
            <a:r>
              <a:rPr lang="de-DE" dirty="0" smtClean="0"/>
              <a:t>Wide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i="1" dirty="0" smtClean="0"/>
              <a:t>0-3 T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dirty="0" smtClean="0"/>
              <a:t>Not </a:t>
            </a:r>
            <a:r>
              <a:rPr lang="de-DE" dirty="0" err="1" smtClean="0"/>
              <a:t>precise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</a:t>
            </a:r>
            <a:r>
              <a:rPr lang="de-DE" i="1" dirty="0" smtClean="0"/>
              <a:t>&gt;10</a:t>
            </a:r>
            <a:r>
              <a:rPr lang="de-DE" i="1" baseline="30000" dirty="0" smtClean="0"/>
              <a:t>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endParaRPr lang="de-DE" dirty="0" smtClean="0"/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dirty="0" smtClean="0"/>
              <a:t>Narrow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 </a:t>
            </a:r>
            <a:r>
              <a:rPr lang="de-DE" i="1" dirty="0" err="1" smtClean="0"/>
              <a:t>few</a:t>
            </a:r>
            <a:r>
              <a:rPr lang="de-DE" i="1" dirty="0" smtClean="0"/>
              <a:t> </a:t>
            </a:r>
            <a:r>
              <a:rPr lang="de-DE" i="1" dirty="0" err="1" smtClean="0"/>
              <a:t>mT</a:t>
            </a:r>
            <a:endParaRPr lang="de-DE" i="1" dirty="0" smtClean="0"/>
          </a:p>
          <a:p>
            <a:pPr marL="742950" lvl="1" indent="-285750">
              <a:buFont typeface="Arial" panose="020B0604020202020204" pitchFamily="34" charset="0"/>
              <a:buChar char="+"/>
            </a:pPr>
            <a:r>
              <a:rPr lang="de-DE" dirty="0" smtClean="0"/>
              <a:t>Extreme </a:t>
            </a:r>
            <a:r>
              <a:rPr lang="de-DE" dirty="0" err="1" smtClean="0"/>
              <a:t>precise</a:t>
            </a:r>
            <a:r>
              <a:rPr lang="de-DE" dirty="0" smtClean="0"/>
              <a:t> </a:t>
            </a:r>
            <a:r>
              <a:rPr lang="de-DE" i="1" dirty="0" smtClean="0"/>
              <a:t>10</a:t>
            </a:r>
            <a:r>
              <a:rPr lang="de-DE" i="1" baseline="30000" dirty="0" smtClean="0"/>
              <a:t>-7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Transmission-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r>
              <a:rPr lang="de-DE" sz="1200" dirty="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0162" y="3933056"/>
            <a:ext cx="39233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5673080" y="1412776"/>
            <a:ext cx="3982397" cy="2494676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Auf der gleichen Seite des Rechtecks liegende Ecken abrunden 6"/>
          <p:cNvSpPr/>
          <p:nvPr/>
        </p:nvSpPr>
        <p:spPr>
          <a:xfrm>
            <a:off x="5673080" y="1412777"/>
            <a:ext cx="3982397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NMR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705008" y="5229200"/>
            <a:ext cx="4320000" cy="877436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705008" y="5229201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05008" y="5609876"/>
                <a:ext cx="43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ω</m:t>
                      </m:r>
                      <m:r>
                        <a:rPr lang="de-DE" b="0" i="1" baseline="-25000" smtClean="0">
                          <a:latin typeface="Cambria Math"/>
                        </a:rPr>
                        <m:t>0</m:t>
                      </m:r>
                      <m:r>
                        <a:rPr lang="de-DE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γ</m:t>
                      </m:r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baseline="-2500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08" y="5609876"/>
                <a:ext cx="43200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723131" y="1793453"/>
                <a:ext cx="3982397" cy="1911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Measurement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b="1" dirty="0" smtClean="0"/>
                  <a:t>B</a:t>
                </a:r>
                <a:r>
                  <a:rPr lang="de-DE" dirty="0" smtClean="0"/>
                  <a:t> at DV/AP in beam </a:t>
                </a:r>
                <a:r>
                  <a:rPr lang="de-DE" dirty="0" err="1" smtClean="0"/>
                  <a:t>place</a:t>
                </a:r>
                <a:r>
                  <a:rPr lang="de-DE" dirty="0" smtClean="0"/>
                  <a:t> after beam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Test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different </a:t>
                </a:r>
                <a:r>
                  <a:rPr lang="de-DE" dirty="0" err="1" smtClean="0"/>
                  <a:t>influences</a:t>
                </a:r>
                <a:r>
                  <a:rPr lang="de-DE" dirty="0" smtClean="0"/>
                  <a:t>, like </a:t>
                </a:r>
                <a:r>
                  <a:rPr lang="de-DE" dirty="0" err="1" smtClean="0"/>
                  <a:t>detector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shutter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ramping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magnet</a:t>
                </a:r>
                <a:endParaRPr lang="de-DE" dirty="0" smtClean="0"/>
              </a:p>
              <a:p>
                <a:pPr marL="285750" indent="-285750" algn="ctr">
                  <a:buFont typeface="Wingdings" panose="05000000000000000000" pitchFamily="2" charset="2"/>
                  <a:buChar char="ü"/>
                </a:pP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de-DE" b="1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de-DE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de-DE" b="1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de-DE" b="1" i="1" smtClean="0">
                        <a:latin typeface="Cambria Math"/>
                        <a:ea typeface="Cambria Math"/>
                      </a:rPr>
                      <m:t>𝟓</m:t>
                    </m:r>
                    <m:r>
                      <a:rPr lang="de-DE" b="1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de-DE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de-DE" b="1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b="1" i="1" smtClean="0">
                            <a:latin typeface="Cambria Math"/>
                            <a:ea typeface="Cambria Math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de-DE" dirty="0" smtClean="0"/>
                  <a:t>  ☺</a:t>
                </a:r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31" y="1793453"/>
                <a:ext cx="3982397" cy="1911292"/>
              </a:xfrm>
              <a:prstGeom prst="rect">
                <a:avLst/>
              </a:prstGeom>
              <a:blipFill rotWithShape="1">
                <a:blip r:embed="rId5"/>
                <a:stretch>
                  <a:fillRect l="-1072" t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24" y="1340768"/>
            <a:ext cx="1530735" cy="38164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34" y="1627307"/>
            <a:ext cx="1931349" cy="324185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Transmission-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r>
              <a:rPr lang="de-DE" sz="1200" dirty="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1780746">
            <a:off x="8031075" y="3095090"/>
            <a:ext cx="144016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PRELIMINARY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Potential </a:t>
            </a:r>
            <a:r>
              <a:rPr lang="de-DE" dirty="0" err="1" smtClean="0"/>
              <a:t>difference</a:t>
            </a:r>
            <a:r>
              <a:rPr lang="de-DE" dirty="0" smtClean="0"/>
              <a:t> U</a:t>
            </a:r>
            <a:r>
              <a:rPr lang="de-DE" baseline="-25000" dirty="0"/>
              <a:t>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344488" y="1844824"/>
            <a:ext cx="4320000" cy="1728192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344488" y="1844825"/>
            <a:ext cx="4320000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de-DE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44488" y="2225500"/>
                <a:ext cx="4320000" cy="1219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ϕ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𝐴𝑃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ϕ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𝐷𝑉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de-DE" b="0" i="1" dirty="0" smtClean="0">
                  <a:latin typeface="Cambria Math"/>
                </a:endParaRPr>
              </a:p>
              <a:p>
                <a:endParaRPr lang="de-DE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=7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mV</m:t>
                      </m:r>
                      <m:r>
                        <a:rPr lang="de-DE" b="0" i="0" smtClean="0">
                          <a:latin typeface="Cambria Math"/>
                        </a:rPr>
                        <m:t>    </m:t>
                      </m:r>
                      <m:r>
                        <a:rPr lang="de-DE" b="0" i="1" smtClean="0">
                          <a:latin typeface="Cambria Math"/>
                        </a:rPr>
                        <m:t>≙    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=0.1 %</m:t>
                      </m:r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8" y="2225500"/>
                <a:ext cx="4320000" cy="121969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bgerundetes Rechteck 6"/>
          <p:cNvSpPr/>
          <p:nvPr/>
        </p:nvSpPr>
        <p:spPr>
          <a:xfrm>
            <a:off x="344488" y="3956407"/>
            <a:ext cx="4320000" cy="2064881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Auf der gleichen Seite des Rechtecks liegende Ecken abrunden 7"/>
          <p:cNvSpPr/>
          <p:nvPr/>
        </p:nvSpPr>
        <p:spPr>
          <a:xfrm>
            <a:off x="344488" y="3956408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Solution(?)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4488" y="4348056"/>
            <a:ext cx="43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Precision power </a:t>
            </a:r>
            <a:r>
              <a:rPr lang="de-DE" dirty="0" err="1" smtClean="0"/>
              <a:t>supply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Precision DMM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DV </a:t>
            </a:r>
            <a:r>
              <a:rPr lang="de-DE" dirty="0" err="1" smtClean="0"/>
              <a:t>and</a:t>
            </a:r>
            <a:r>
              <a:rPr lang="de-DE" dirty="0" smtClean="0"/>
              <a:t> AP</a:t>
            </a:r>
          </a:p>
          <a:p>
            <a:endParaRPr lang="de-DE" dirty="0"/>
          </a:p>
          <a:p>
            <a:pPr algn="ctr"/>
            <a:r>
              <a:rPr lang="de-DE" b="1" dirty="0" smtClean="0"/>
              <a:t>So </a:t>
            </a:r>
            <a:r>
              <a:rPr lang="de-DE" b="1" dirty="0" err="1" smtClean="0"/>
              <a:t>what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problem</a:t>
            </a:r>
            <a:r>
              <a:rPr lang="de-DE" b="1" dirty="0" smtClean="0"/>
              <a:t>?</a:t>
            </a:r>
            <a:endParaRPr lang="de-DE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994" y="1902172"/>
            <a:ext cx="503555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Transmission-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r>
              <a:rPr lang="de-DE" sz="1200" dirty="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Work </a:t>
            </a:r>
            <a:r>
              <a:rPr lang="de-DE" dirty="0" err="1" smtClean="0"/>
              <a:t>function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344488" y="1556792"/>
            <a:ext cx="3888432" cy="936104"/>
          </a:xfrm>
          <a:prstGeom prst="roundRect">
            <a:avLst>
              <a:gd name="adj" fmla="val 1750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344488" y="1556793"/>
            <a:ext cx="3888432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4488" y="191683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modified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!</a:t>
            </a:r>
          </a:p>
          <a:p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45088" y="1405051"/>
            <a:ext cx="4176464" cy="519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bgerundetes Rechteck 14"/>
          <p:cNvSpPr/>
          <p:nvPr/>
        </p:nvSpPr>
        <p:spPr>
          <a:xfrm>
            <a:off x="1280592" y="4725144"/>
            <a:ext cx="4464497" cy="1512168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Auf der gleichen Seite des Rechtecks liegende Ecken abrunden 15"/>
          <p:cNvSpPr/>
          <p:nvPr/>
        </p:nvSpPr>
        <p:spPr>
          <a:xfrm>
            <a:off x="1280592" y="4725144"/>
            <a:ext cx="4464497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WF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DV at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280593" y="5116792"/>
            <a:ext cx="446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RMS (</a:t>
            </a:r>
            <a:r>
              <a:rPr lang="de-DE" dirty="0" err="1" smtClean="0"/>
              <a:t>average</a:t>
            </a:r>
            <a:r>
              <a:rPr lang="de-DE" dirty="0"/>
              <a:t>)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electrodes</a:t>
            </a:r>
            <a:r>
              <a:rPr lang="de-DE" dirty="0" smtClean="0"/>
              <a:t>: 19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electrodes</a:t>
            </a:r>
            <a:r>
              <a:rPr lang="de-DE" dirty="0" smtClean="0"/>
              <a:t>: 35 mV</a:t>
            </a:r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780746">
            <a:off x="3710691" y="5563067"/>
            <a:ext cx="144016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PRELIMINARY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776536" y="2780928"/>
            <a:ext cx="4320000" cy="1656184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uf der gleichen Seite des Rechtecks liegende Ecken abrunden 20"/>
          <p:cNvSpPr/>
          <p:nvPr/>
        </p:nvSpPr>
        <p:spPr>
          <a:xfrm>
            <a:off x="776536" y="2780929"/>
            <a:ext cx="4320000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de-DE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776536" y="3161604"/>
                <a:ext cx="4320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100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 5,47 </m:t>
                      </m:r>
                      <m:r>
                        <a:rPr lang="de-DE" b="0" i="1" smtClean="0">
                          <a:latin typeface="Cambria Math"/>
                        </a:rPr>
                        <m:t>𝑒𝑉</m:t>
                      </m:r>
                    </m:oMath>
                  </m:oMathPara>
                </a14:m>
                <a:endParaRPr lang="de-DE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  <m:r>
                            <a:rPr lang="de-DE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  5,</m:t>
                      </m:r>
                      <m:r>
                        <a:rPr lang="de-DE" b="0" i="1" smtClean="0">
                          <a:latin typeface="Cambria Math"/>
                        </a:rPr>
                        <m:t>3</m:t>
                      </m:r>
                      <m:r>
                        <a:rPr lang="de-DE" i="1">
                          <a:latin typeface="Cambria Math"/>
                        </a:rPr>
                        <m:t>7 </m:t>
                      </m:r>
                      <m:r>
                        <a:rPr lang="de-DE" i="1">
                          <a:latin typeface="Cambria Math"/>
                        </a:rPr>
                        <m:t>𝑒𝑉</m:t>
                      </m:r>
                    </m:oMath>
                  </m:oMathPara>
                </a14:m>
                <a:endParaRPr lang="de-DE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11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  5,</m:t>
                      </m:r>
                      <m:r>
                        <a:rPr lang="de-DE" b="0" i="1" smtClean="0">
                          <a:latin typeface="Cambria Math"/>
                        </a:rPr>
                        <m:t>31</m:t>
                      </m:r>
                      <m:r>
                        <a:rPr lang="de-DE" i="1">
                          <a:latin typeface="Cambria Math"/>
                        </a:rPr>
                        <m:t> </m:t>
                      </m:r>
                      <m:r>
                        <a:rPr lang="de-DE" i="1">
                          <a:latin typeface="Cambria Math"/>
                        </a:rPr>
                        <m:t>𝑒𝑉</m:t>
                      </m:r>
                    </m:oMath>
                  </m:oMathPara>
                </a14:m>
                <a:endParaRPr lang="de-DE" i="1" dirty="0">
                  <a:latin typeface="Cambria Math"/>
                </a:endParaRPr>
              </a:p>
              <a:p>
                <a:pPr algn="ctr"/>
                <a:r>
                  <a:rPr lang="de-DE" b="0" i="1" dirty="0" err="1" smtClean="0">
                    <a:latin typeface="Cambria Math"/>
                  </a:rPr>
                  <a:t>Various</a:t>
                </a:r>
                <a:r>
                  <a:rPr lang="de-DE" b="0" i="1" dirty="0" smtClean="0">
                    <a:latin typeface="Cambria Math"/>
                  </a:rPr>
                  <a:t> 5-5,5 eV</a:t>
                </a: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6" y="3161604"/>
                <a:ext cx="43200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b="-65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Transmission-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r>
              <a:rPr lang="de-DE" sz="1200" dirty="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Field </a:t>
            </a:r>
            <a:r>
              <a:rPr lang="de-DE" dirty="0" err="1" smtClean="0"/>
              <a:t>leakage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07" y="3356992"/>
            <a:ext cx="3560762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344488" y="1556793"/>
            <a:ext cx="4320000" cy="1656184"/>
          </a:xfrm>
          <a:prstGeom prst="roundRect">
            <a:avLst>
              <a:gd name="adj" fmla="val 936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Auf der gleichen Seite des Rechtecks liegende Ecken abrunden 5"/>
          <p:cNvSpPr/>
          <p:nvPr/>
        </p:nvSpPr>
        <p:spPr>
          <a:xfrm>
            <a:off x="344488" y="1556793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WF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de-DE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4488" y="1948441"/>
            <a:ext cx="43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Stainless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gold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r>
              <a:rPr lang="de-DE" dirty="0" smtClean="0"/>
              <a:t> in WF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smtClean="0"/>
              <a:t>1 V</a:t>
            </a:r>
          </a:p>
          <a:p>
            <a:endParaRPr lang="de-DE" b="1" dirty="0"/>
          </a:p>
          <a:p>
            <a:r>
              <a:rPr lang="de-DE" dirty="0" smtClean="0"/>
              <a:t>=&gt; Field </a:t>
            </a:r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DV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30 mV</a:t>
            </a:r>
          </a:p>
          <a:p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9024" y="2547900"/>
            <a:ext cx="4406859" cy="387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 rot="1780746">
            <a:off x="3494571" y="2757242"/>
            <a:ext cx="144016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PRELIMINARY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6332434" y="2897024"/>
            <a:ext cx="2281727" cy="3221765"/>
          </a:xfrm>
          <a:custGeom>
            <a:avLst/>
            <a:gdLst>
              <a:gd name="connsiteX0" fmla="*/ 2281727 w 2281727"/>
              <a:gd name="connsiteY0" fmla="*/ 3221765 h 3221765"/>
              <a:gd name="connsiteX1" fmla="*/ 2204815 w 2281727"/>
              <a:gd name="connsiteY1" fmla="*/ 828942 h 3221765"/>
              <a:gd name="connsiteX2" fmla="*/ 0 w 2281727"/>
              <a:gd name="connsiteY2" fmla="*/ 0 h 3221765"/>
              <a:gd name="connsiteX3" fmla="*/ 34183 w 2281727"/>
              <a:gd name="connsiteY3" fmla="*/ 1897167 h 3221765"/>
              <a:gd name="connsiteX4" fmla="*/ 2213360 w 2281727"/>
              <a:gd name="connsiteY4" fmla="*/ 3161944 h 322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7" h="3221765">
                <a:moveTo>
                  <a:pt x="2281727" y="3221765"/>
                </a:moveTo>
                <a:lnTo>
                  <a:pt x="2204815" y="828942"/>
                </a:lnTo>
                <a:lnTo>
                  <a:pt x="0" y="0"/>
                </a:lnTo>
                <a:lnTo>
                  <a:pt x="34183" y="1897167"/>
                </a:lnTo>
                <a:lnTo>
                  <a:pt x="2213360" y="3161944"/>
                </a:lnTo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Transmission-</a:t>
            </a:r>
            <a:r>
              <a:rPr lang="de-DE" sz="1200" dirty="0" err="1" smtClean="0">
                <a:solidFill>
                  <a:srgbClr val="C1002A"/>
                </a:solidFill>
              </a:rPr>
              <a:t>Func</a:t>
            </a:r>
            <a:r>
              <a:rPr lang="de-DE" sz="1200" dirty="0" smtClean="0">
                <a:solidFill>
                  <a:srgbClr val="C1002A"/>
                </a:solidFill>
              </a:rPr>
              <a:t>.</a:t>
            </a:r>
          </a:p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Proton </a:t>
            </a:r>
            <a:r>
              <a:rPr lang="de-DE" err="1" smtClean="0"/>
              <a:t>spectrum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560992" y="3573016"/>
            <a:ext cx="4320000" cy="1128777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f der gleichen Seite des Rechtecks liegende Ecken abrunden 4"/>
          <p:cNvSpPr/>
          <p:nvPr/>
        </p:nvSpPr>
        <p:spPr>
          <a:xfrm>
            <a:off x="560992" y="3573017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GreekC_IV25"/>
                <a:cs typeface="GreekC_IV25"/>
              </a:rPr>
              <a:t>β-</a:t>
            </a:r>
            <a:r>
              <a:rPr lang="el-GR" b="1" smtClean="0">
                <a:latin typeface="GreekC_IV25"/>
                <a:cs typeface="GreekC_IV25"/>
              </a:rPr>
              <a:t>υ</a:t>
            </a:r>
            <a:r>
              <a:rPr lang="de-DE" b="1" smtClean="0">
                <a:latin typeface="GreekC_IV25"/>
                <a:cs typeface="GreekC_IV25"/>
              </a:rPr>
              <a:t> 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angular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coeff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b="1" i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de-DE" b="1" i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1484784"/>
            <a:ext cx="4320000" cy="2051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60992" y="3933056"/>
                <a:ext cx="4320000" cy="717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𝑎</m:t>
                      </m:r>
                      <m:r>
                        <a:rPr lang="de-DE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1+3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0" smtClean="0">
                          <a:latin typeface="Cambria Math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with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λ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φ</m:t>
                          </m:r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92" y="3933056"/>
                <a:ext cx="4320000" cy="7172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456" y="1124744"/>
            <a:ext cx="2880000" cy="1773115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560992" y="4869160"/>
            <a:ext cx="4320000" cy="1651099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560992" y="4869161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60992" y="5249837"/>
                <a:ext cx="4320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mtClean="0"/>
                  <a:t>recoil </a:t>
                </a:r>
                <a:r>
                  <a:rPr lang="de-DE" err="1" smtClean="0"/>
                  <a:t>depends</a:t>
                </a:r>
                <a:r>
                  <a:rPr lang="de-DE" smtClean="0"/>
                  <a:t> on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mtClean="0"/>
                  <a:t> </a:t>
                </a:r>
                <a:r>
                  <a:rPr lang="de-DE" err="1" smtClean="0"/>
                  <a:t>and</a:t>
                </a:r>
                <a:r>
                  <a:rPr lang="de-DE" smtClean="0"/>
                  <a:t> </a:t>
                </a:r>
                <a:r>
                  <a:rPr lang="el-GR" smtClean="0">
                    <a:latin typeface="GreekC_IV25"/>
                    <a:cs typeface="GreekC_IV25"/>
                  </a:rPr>
                  <a:t>ν</a:t>
                </a:r>
                <a:endParaRPr lang="de-DE" smtClean="0">
                  <a:latin typeface="GreekC_IV25"/>
                  <a:cs typeface="GreekC_IV25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de-DE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nergy</a:t>
                </a:r>
                <a:r>
                  <a:rPr lang="de-DE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selection</a:t>
                </a:r>
                <a:r>
                  <a:rPr lang="de-DE" smtClean="0"/>
                  <a:t> via </a:t>
                </a:r>
                <a:r>
                  <a:rPr lang="de-DE" err="1" smtClean="0"/>
                  <a:t>retardation</a:t>
                </a:r>
                <a:r>
                  <a:rPr lang="de-DE" smtClean="0"/>
                  <a:t> </a:t>
                </a:r>
                <a:r>
                  <a:rPr lang="de-DE" err="1" smtClean="0"/>
                  <a:t>voltage</a:t>
                </a:r>
                <a:endParaRPr lang="de-DE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 smtClean="0"/>
                  <a:t>detection</a:t>
                </a:r>
                <a:r>
                  <a:rPr lang="de-DE" smtClean="0"/>
                  <a:t> </a:t>
                </a:r>
                <a:r>
                  <a:rPr lang="de-DE" err="1" smtClean="0"/>
                  <a:t>with</a:t>
                </a:r>
                <a:r>
                  <a:rPr lang="de-DE" smtClean="0"/>
                  <a:t> SDD </a:t>
                </a:r>
                <a:r>
                  <a:rPr lang="de-DE" err="1" smtClean="0"/>
                  <a:t>sensor</a:t>
                </a:r>
                <a:endParaRPr lang="de-DE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92" y="5249837"/>
                <a:ext cx="4320000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846" t="-3553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3039886"/>
            <a:ext cx="4076191" cy="355238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93160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rgbClr val="C1002A"/>
                </a:solidFill>
              </a:rPr>
              <a:t>The </a:t>
            </a:r>
            <a:r>
              <a:rPr lang="de-DE" sz="1200" err="1" smtClean="0">
                <a:solidFill>
                  <a:srgbClr val="C1002A"/>
                </a:solidFill>
              </a:rPr>
              <a:t>physics</a:t>
            </a:r>
            <a:endParaRPr lang="de-DE" sz="1200" smtClean="0">
              <a:solidFill>
                <a:srgbClr val="C1002A"/>
              </a:solidFill>
            </a:endParaRPr>
          </a:p>
          <a:p>
            <a:r>
              <a:rPr lang="de-DE" sz="1200" i="1" err="1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err="1" smtClean="0">
                <a:solidFill>
                  <a:schemeClr val="bg1">
                    <a:lumMod val="95000"/>
                  </a:schemeClr>
                </a:solidFill>
              </a:rPr>
              <a:t>SPECT</a:t>
            </a:r>
            <a:endParaRPr lang="de-DE" sz="1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784" y="1598162"/>
            <a:ext cx="3528000" cy="45427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576" y="1628002"/>
            <a:ext cx="3456000" cy="4966853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Work </a:t>
            </a:r>
            <a:r>
              <a:rPr lang="de-DE" err="1" smtClean="0"/>
              <a:t>function</a:t>
            </a:r>
            <a:r>
              <a:rPr lang="de-DE" smtClean="0"/>
              <a:t> </a:t>
            </a:r>
            <a:r>
              <a:rPr lang="de-DE" err="1" smtClean="0"/>
              <a:t>measurements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465" y="1526055"/>
            <a:ext cx="3342223" cy="49866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6000" y="6379629"/>
            <a:ext cx="35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smtClean="0"/>
              <a:t>www.kptechnology.com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35627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Kelvin Probe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76" y="1400129"/>
            <a:ext cx="3898888" cy="51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894" y="1400128"/>
            <a:ext cx="3409411" cy="51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8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Decay</a:t>
            </a:r>
            <a:r>
              <a:rPr lang="de-DE" smtClean="0"/>
              <a:t> Volume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9544" y="2158552"/>
            <a:ext cx="5040000" cy="44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40" y="1484784"/>
            <a:ext cx="5040000" cy="303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Analysing</a:t>
            </a:r>
            <a:r>
              <a:rPr lang="de-DE" smtClean="0"/>
              <a:t> Plane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77136" y="1187632"/>
            <a:ext cx="2171520" cy="540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09272" y="2204864"/>
            <a:ext cx="3771720" cy="360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9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B- </a:t>
            </a:r>
            <a:r>
              <a:rPr lang="de-DE" dirty="0" err="1" smtClean="0"/>
              <a:t>and</a:t>
            </a:r>
            <a:r>
              <a:rPr lang="de-DE" dirty="0" smtClean="0"/>
              <a:t> E-</a:t>
            </a:r>
            <a:r>
              <a:rPr lang="de-DE" dirty="0" err="1" smtClean="0"/>
              <a:t>fields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DV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44</a:t>
            </a:fld>
            <a:endParaRPr lang="de-DE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299724"/>
            <a:ext cx="4752528" cy="30095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10618"/>
            <a:ext cx="4896545" cy="3358742"/>
          </a:xfrm>
          <a:prstGeom prst="rect">
            <a:avLst/>
          </a:prstGeom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1232" y="798293"/>
            <a:ext cx="2750101" cy="24220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7594600" y="1844824"/>
            <a:ext cx="1030808" cy="646331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prstClr val="black"/>
                </a:solidFill>
              </a:rPr>
              <a:t>Decay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black"/>
                </a:solidFill>
              </a:rPr>
              <a:t>V</a:t>
            </a:r>
            <a:r>
              <a:rPr lang="de-DE" b="1" dirty="0" smtClean="0">
                <a:solidFill>
                  <a:prstClr val="black"/>
                </a:solidFill>
              </a:rPr>
              <a:t>olume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prstClr val="white">
                    <a:lumMod val="75000"/>
                  </a:prstClr>
                </a:solidFill>
              </a:rPr>
              <a:t>Principle</a:t>
            </a:r>
            <a:r>
              <a:rPr lang="de-DE" sz="1200" b="1" dirty="0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dirty="0" err="1" smtClean="0">
                <a:solidFill>
                  <a:prstClr val="white">
                    <a:lumMod val="75000"/>
                  </a:prstClr>
                </a:solidFill>
              </a:rPr>
              <a:t>of</a:t>
            </a:r>
            <a:r>
              <a:rPr lang="de-DE" sz="1200" b="1" dirty="0" smtClean="0">
                <a:solidFill>
                  <a:prstClr val="white">
                    <a:lumMod val="75000"/>
                  </a:prstClr>
                </a:solidFill>
              </a:rPr>
              <a:t> </a:t>
            </a:r>
            <a:r>
              <a:rPr lang="de-DE" sz="1200" b="1" dirty="0" err="1" smtClean="0">
                <a:solidFill>
                  <a:prstClr val="white">
                    <a:lumMod val="75000"/>
                  </a:prstClr>
                </a:solidFill>
              </a:rPr>
              <a:t>measurement</a:t>
            </a:r>
            <a:endParaRPr lang="de-DE" sz="1200" b="1" dirty="0" smtClean="0">
              <a:solidFill>
                <a:prstClr val="white">
                  <a:lumMod val="75000"/>
                </a:prstClr>
              </a:solidFill>
            </a:endParaRPr>
          </a:p>
          <a:p>
            <a:pPr algn="r"/>
            <a:r>
              <a:rPr lang="de-DE" sz="1200" b="1" dirty="0" err="1" smtClean="0">
                <a:solidFill>
                  <a:prstClr val="white">
                    <a:lumMod val="95000"/>
                  </a:prstClr>
                </a:solidFill>
              </a:rPr>
              <a:t>Beamtime</a:t>
            </a:r>
            <a:r>
              <a:rPr lang="de-DE" sz="1200" b="1" dirty="0" smtClean="0">
                <a:solidFill>
                  <a:prstClr val="white">
                    <a:lumMod val="95000"/>
                  </a:prst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prstClr val="white">
                    <a:lumMod val="75000"/>
                  </a:prstClr>
                </a:solidFill>
              </a:rPr>
              <a:t>Outlook</a:t>
            </a:r>
            <a:endParaRPr lang="de-DE" sz="12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Overview</a:t>
            </a:r>
            <a:endParaRPr lang="de-DE" sz="1200" dirty="0" smtClean="0">
              <a:solidFill>
                <a:prstClr val="white">
                  <a:lumMod val="95000"/>
                </a:prstClr>
              </a:solidFill>
            </a:endParaRPr>
          </a:p>
          <a:p>
            <a:r>
              <a:rPr lang="de-DE" sz="1200" dirty="0" err="1" smtClean="0">
                <a:solidFill>
                  <a:prstClr val="white">
                    <a:lumMod val="95000"/>
                  </a:prstClr>
                </a:solidFill>
              </a:rPr>
              <a:t>Systematics</a:t>
            </a:r>
            <a:endParaRPr lang="de-DE" sz="1200" dirty="0" smtClean="0">
              <a:solidFill>
                <a:prstClr val="white">
                  <a:lumMod val="95000"/>
                </a:prst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Ideogram</a:t>
            </a:r>
            <a:r>
              <a:rPr lang="de-DE" sz="1200" dirty="0" smtClean="0">
                <a:solidFill>
                  <a:srgbClr val="C1002A"/>
                </a:solidFill>
              </a:rPr>
              <a:t>: First </a:t>
            </a:r>
            <a:r>
              <a:rPr lang="de-DE" sz="1200" dirty="0" err="1" smtClean="0">
                <a:solidFill>
                  <a:srgbClr val="C1002A"/>
                </a:solidFill>
              </a:rPr>
              <a:t>corrections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85973" y="1556792"/>
            <a:ext cx="6023211" cy="1663554"/>
          </a:xfrm>
          <a:prstGeom prst="roundRect">
            <a:avLst>
              <a:gd name="adj" fmla="val 939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Auf der gleichen Seite des Rechtecks liegende Ecken abrunden 11"/>
          <p:cNvSpPr/>
          <p:nvPr/>
        </p:nvSpPr>
        <p:spPr>
          <a:xfrm>
            <a:off x="585973" y="1556794"/>
            <a:ext cx="6023211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gradients</a:t>
            </a:r>
            <a:endParaRPr lang="de-DE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85974" y="1916832"/>
                <a:ext cx="6023210" cy="1220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prstClr val="black"/>
                    </a:solidFill>
                  </a:rPr>
                  <a:t>fields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modify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phase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space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of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protons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leaving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the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DV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prstClr val="black"/>
                    </a:solidFill>
                  </a:rPr>
                  <a:t>calculate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kin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.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energy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of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protons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along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z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for</a:t>
                </a:r>
                <a:r>
                  <a:rPr lang="de-DE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</a:rPr>
                  <a:t>reflections</a:t>
                </a:r>
                <a:endParaRPr lang="en-US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𝑘𝑖𝑛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𝑒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𝑈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4" y="1916832"/>
                <a:ext cx="6023210" cy="1220975"/>
              </a:xfrm>
              <a:prstGeom prst="rect">
                <a:avLst/>
              </a:prstGeom>
              <a:blipFill rotWithShape="1">
                <a:blip r:embed="rId5"/>
                <a:stretch>
                  <a:fillRect l="-607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/>
          <p:cNvSpPr/>
          <p:nvPr/>
        </p:nvSpPr>
        <p:spPr>
          <a:xfrm>
            <a:off x="6537176" y="4005064"/>
            <a:ext cx="3096344" cy="208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8193360" y="3573016"/>
            <a:ext cx="21602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5601072" y="3789040"/>
            <a:ext cx="360040" cy="15841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7423444" y="43150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reflected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by</a:t>
            </a:r>
            <a:r>
              <a:rPr lang="de-DE" dirty="0" smtClean="0">
                <a:solidFill>
                  <a:srgbClr val="FF0000"/>
                </a:solidFill>
              </a:rPr>
              <a:t> B-</a:t>
            </a:r>
            <a:r>
              <a:rPr lang="de-DE" dirty="0" err="1" smtClean="0">
                <a:solidFill>
                  <a:srgbClr val="FF0000"/>
                </a:solidFill>
              </a:rPr>
              <a:t>field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towards</a:t>
            </a:r>
            <a:r>
              <a:rPr lang="de-DE" dirty="0" smtClean="0">
                <a:solidFill>
                  <a:srgbClr val="FF0000"/>
                </a:solidFill>
              </a:rPr>
              <a:t> 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719627" y="530120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2060"/>
                </a:solidFill>
              </a:rPr>
              <a:t>reflected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by</a:t>
            </a:r>
            <a:r>
              <a:rPr lang="de-DE" dirty="0" smtClean="0">
                <a:solidFill>
                  <a:srgbClr val="002060"/>
                </a:solidFill>
              </a:rPr>
              <a:t> E-</a:t>
            </a:r>
            <a:r>
              <a:rPr lang="de-DE" dirty="0" err="1" smtClean="0">
                <a:solidFill>
                  <a:srgbClr val="002060"/>
                </a:solidFill>
              </a:rPr>
              <a:t>field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towards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mirror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Offline </a:t>
            </a:r>
            <a:r>
              <a:rPr lang="de-DE" err="1"/>
              <a:t>tests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DAQ </a:t>
            </a:r>
            <a:r>
              <a:rPr lang="de-DE" err="1"/>
              <a:t>electronics</a:t>
            </a:r>
            <a:endParaRPr lang="de-DE"/>
          </a:p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1624136"/>
            <a:ext cx="7905328" cy="48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344488" y="4808002"/>
            <a:ext cx="4320000" cy="1357302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344488" y="3140968"/>
            <a:ext cx="4320000" cy="1128777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uf der gleichen Seite des Rechtecks liegende Ecken abrunden 12"/>
          <p:cNvSpPr/>
          <p:nvPr/>
        </p:nvSpPr>
        <p:spPr>
          <a:xfrm>
            <a:off x="344488" y="3140969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344968" y="3532617"/>
                <a:ext cx="432000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𝑎</m:t>
                      </m:r>
                      <m:r>
                        <a:rPr lang="de-DE" b="0" i="1" smtClean="0">
                          <a:latin typeface="Cambria Math"/>
                        </a:rPr>
                        <m:t>=  ?                       ≙     </m:t>
                      </m:r>
                      <m:d>
                        <m:dPr>
                          <m:ctrlPr>
                            <a:rPr lang="de-DE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l-GR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𝜹</m:t>
                              </m:r>
                              <m:r>
                                <a:rPr lang="de-DE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de-DE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𝒂</m:t>
                              </m:r>
                            </m:den>
                          </m:f>
                        </m:e>
                      </m:d>
                      <m:r>
                        <a:rPr lang="de-DE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%</m:t>
                      </m:r>
                    </m:oMath>
                  </m:oMathPara>
                </a14:m>
                <a:endParaRPr lang="de-DE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68" y="3532617"/>
                <a:ext cx="4320000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bgerundetes Rechteck 17"/>
          <p:cNvSpPr/>
          <p:nvPr/>
        </p:nvSpPr>
        <p:spPr>
          <a:xfrm>
            <a:off x="344488" y="2924944"/>
            <a:ext cx="5617426" cy="1872208"/>
          </a:xfrm>
          <a:prstGeom prst="roundRect">
            <a:avLst>
              <a:gd name="adj" fmla="val 1021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uf der gleichen Seite des Rechtecks liegende Ecken abrunden 18"/>
          <p:cNvSpPr/>
          <p:nvPr/>
        </p:nvSpPr>
        <p:spPr>
          <a:xfrm>
            <a:off x="344488" y="2924946"/>
            <a:ext cx="5617426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b="1" i="1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SPECT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44488" y="3305622"/>
            <a:ext cx="5617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O. Zimmer et al., NIM A 440 (2000) 440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F. </a:t>
            </a:r>
            <a:r>
              <a:rPr lang="fr-FR" err="1"/>
              <a:t>Glück</a:t>
            </a:r>
            <a:r>
              <a:rPr lang="fr-FR"/>
              <a:t> et al., EPJ A 23 (2005) 135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S. </a:t>
            </a:r>
            <a:r>
              <a:rPr lang="fr-FR" err="1"/>
              <a:t>Baeßler</a:t>
            </a:r>
            <a:r>
              <a:rPr lang="fr-FR"/>
              <a:t> et al., EPJ A 38 (2008)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M. Simson et al., NIM A 611 (2009) 203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G. Konrad et al., </a:t>
            </a:r>
            <a:r>
              <a:rPr lang="fr-FR" err="1"/>
              <a:t>Nucl</a:t>
            </a:r>
            <a:r>
              <a:rPr lang="fr-FR"/>
              <a:t>. Phys. A 827 (2009) 529c</a:t>
            </a:r>
            <a:endParaRPr lang="de-DE"/>
          </a:p>
        </p:txBody>
      </p:sp>
      <p:sp>
        <p:nvSpPr>
          <p:cNvPr id="16" name="Auf der gleichen Seite des Rechtecks liegende Ecken abrunden 15"/>
          <p:cNvSpPr/>
          <p:nvPr/>
        </p:nvSpPr>
        <p:spPr>
          <a:xfrm>
            <a:off x="344488" y="4808003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i="1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SPECT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184" y="764704"/>
            <a:ext cx="3096387" cy="58910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00" y="764705"/>
            <a:ext cx="3096387" cy="586359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6457" y="764704"/>
            <a:ext cx="4680519" cy="648072"/>
          </a:xfrm>
        </p:spPr>
        <p:txBody>
          <a:bodyPr/>
          <a:lstStyle/>
          <a:p>
            <a:r>
              <a:rPr lang="de-DE" i="1" dirty="0" smtClean="0"/>
              <a:t>a</a:t>
            </a:r>
            <a:r>
              <a:rPr lang="de-DE" dirty="0" smtClean="0"/>
              <a:t>SPECT</a:t>
            </a:r>
            <a:r>
              <a:rPr lang="de-DE" dirty="0" smtClean="0"/>
              <a:t> - </a:t>
            </a:r>
            <a:r>
              <a:rPr lang="de-DE" dirty="0" err="1" smtClean="0"/>
              <a:t>principle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6249144" y="522920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8121393" y="5162555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8121393" y="5162555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344488" y="1885223"/>
            <a:ext cx="4320000" cy="1128777"/>
          </a:xfrm>
          <a:prstGeom prst="roundRect">
            <a:avLst>
              <a:gd name="adj" fmla="val 2157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uf der gleichen Seite des Rechtecks liegende Ecken abrunden 9"/>
          <p:cNvSpPr/>
          <p:nvPr/>
        </p:nvSpPr>
        <p:spPr>
          <a:xfrm>
            <a:off x="344488" y="1885224"/>
            <a:ext cx="4320000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(PDG 2014)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44488" y="2276872"/>
                <a:ext cx="4320000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/>
                        </a:rPr>
                        <m:t>𝒂</m:t>
                      </m:r>
                      <m:r>
                        <a:rPr lang="de-DE" b="1" i="1" smtClean="0">
                          <a:latin typeface="Cambria Math"/>
                        </a:rPr>
                        <m:t>=−</m:t>
                      </m:r>
                      <m:r>
                        <a:rPr lang="de-DE" b="1" i="1" smtClean="0">
                          <a:latin typeface="Cambria Math"/>
                        </a:rPr>
                        <m:t>𝟎</m:t>
                      </m:r>
                      <m:r>
                        <a:rPr lang="de-DE" b="1" i="1" smtClean="0">
                          <a:latin typeface="Cambria Math"/>
                        </a:rPr>
                        <m:t>,</m:t>
                      </m:r>
                      <m:r>
                        <a:rPr lang="de-DE" b="1" i="1" smtClean="0">
                          <a:latin typeface="Cambria Math"/>
                        </a:rPr>
                        <m:t>𝟏𝟎𝟑</m:t>
                      </m:r>
                      <m:d>
                        <m:dPr>
                          <m:ctrlPr>
                            <a:rPr lang="de-DE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/>
                            </a:rPr>
                            <m:t>𝟒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   ≙     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l-GR" b="0" i="1" smtClean="0">
                                  <a:latin typeface="Cambria Math"/>
                                </a:rPr>
                                <m:t>𝛿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≈4 %</m:t>
                      </m:r>
                    </m:oMath>
                  </m:oMathPara>
                </a14:m>
                <a:endParaRPr lang="de-DE" b="0" smtClean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8" y="2276872"/>
                <a:ext cx="4320000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344488" y="5188679"/>
            <a:ext cx="43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MAC-E type </a:t>
            </a:r>
            <a:r>
              <a:rPr lang="de-DE" err="1" smtClean="0"/>
              <a:t>spectrometer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err="1"/>
              <a:t>M</a:t>
            </a:r>
            <a:r>
              <a:rPr lang="de-DE" err="1" smtClean="0"/>
              <a:t>easures</a:t>
            </a:r>
            <a:r>
              <a:rPr lang="de-DE" smtClean="0"/>
              <a:t> integral </a:t>
            </a:r>
            <a:r>
              <a:rPr lang="de-DE" err="1" smtClean="0"/>
              <a:t>spectrum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protons</a:t>
            </a:r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332993" y="2160576"/>
            <a:ext cx="5131904" cy="3780320"/>
          </a:xfrm>
          <a:prstGeom prst="rect">
            <a:avLst/>
          </a:prstGeom>
        </p:spPr>
      </p:pic>
      <p:cxnSp>
        <p:nvCxnSpPr>
          <p:cNvPr id="22" name="Gerade Verbindung mit Pfeil 21"/>
          <p:cNvCxnSpPr/>
          <p:nvPr/>
        </p:nvCxnSpPr>
        <p:spPr>
          <a:xfrm rot="-1200000" flipV="1">
            <a:off x="1856403" y="3558424"/>
            <a:ext cx="0" cy="45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rot="-420000" flipV="1">
            <a:off x="1882904" y="1615506"/>
            <a:ext cx="0" cy="82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-3600000" flipH="1" flipV="1">
            <a:off x="1738502" y="4659615"/>
            <a:ext cx="0" cy="45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rot="-2400000" flipH="1" flipV="1">
            <a:off x="1788730" y="4354894"/>
            <a:ext cx="0" cy="45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-1800000" flipV="1">
            <a:off x="1820858" y="3899496"/>
            <a:ext cx="0" cy="45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rot="-480000" flipV="1">
            <a:off x="1886472" y="2478586"/>
            <a:ext cx="0" cy="54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-600000" flipV="1">
            <a:off x="1894287" y="3116225"/>
            <a:ext cx="0" cy="45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1213278" y="5218991"/>
            <a:ext cx="1008112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2221390" y="1618591"/>
            <a:ext cx="0" cy="3600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238400" y="521555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r</a:t>
            </a:r>
            <a:endParaRPr lang="de-DE" sz="1200"/>
          </a:p>
        </p:txBody>
      </p:sp>
      <p:sp>
        <p:nvSpPr>
          <p:cNvPr id="32" name="Textfeld 31"/>
          <p:cNvSpPr txBox="1"/>
          <p:nvPr/>
        </p:nvSpPr>
        <p:spPr>
          <a:xfrm>
            <a:off x="2250712" y="1662923"/>
            <a:ext cx="216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z</a:t>
            </a:r>
            <a:endParaRPr lang="de-DE" sz="1200"/>
          </a:p>
        </p:txBody>
      </p:sp>
      <p:sp>
        <p:nvSpPr>
          <p:cNvPr id="33" name="Textfeld 32"/>
          <p:cNvSpPr txBox="1"/>
          <p:nvPr/>
        </p:nvSpPr>
        <p:spPr>
          <a:xfrm>
            <a:off x="1141271" y="535405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smtClean="0">
                <a:solidFill>
                  <a:schemeClr val="tx2"/>
                </a:solidFill>
              </a:rPr>
              <a:t>Proton </a:t>
            </a:r>
            <a:r>
              <a:rPr lang="de-DE" sz="1400" err="1" smtClean="0">
                <a:solidFill>
                  <a:schemeClr val="tx2"/>
                </a:solidFill>
              </a:rPr>
              <a:t>momentum</a:t>
            </a:r>
            <a:endParaRPr lang="de-D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4016896" y="1556792"/>
                <a:ext cx="50405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de-DE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896" y="1556792"/>
                <a:ext cx="504056" cy="50642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4880992" y="1556792"/>
                <a:ext cx="50405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de-DE" sz="24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992" y="1556792"/>
                <a:ext cx="504056" cy="50642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Gerade Verbindung 36"/>
          <p:cNvCxnSpPr/>
          <p:nvPr/>
        </p:nvCxnSpPr>
        <p:spPr>
          <a:xfrm flipV="1">
            <a:off x="6033120" y="1484784"/>
            <a:ext cx="0" cy="4555217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6393160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physics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i="1" dirty="0" err="1" smtClean="0">
                <a:solidFill>
                  <a:srgbClr val="C1002A"/>
                </a:solidFill>
              </a:rPr>
              <a:t>a</a:t>
            </a:r>
            <a:r>
              <a:rPr lang="de-DE" sz="1200" dirty="0" err="1" smtClean="0">
                <a:solidFill>
                  <a:srgbClr val="C1002A"/>
                </a:solidFill>
              </a:rPr>
              <a:t>SPECT</a:t>
            </a:r>
            <a:endParaRPr lang="de-DE" sz="1200" dirty="0">
              <a:solidFill>
                <a:srgbClr val="C1002A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484E-6 -7.40741E-7 L -1.89484E-6 -0.5071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484E-6 -7.40741E-7 L -1.89484E-6 -0.31829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484E-6 -0.31829 L -1.89484E-6 0.053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484E-6 0.05394 L 0.00417 -0.1872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4" grpId="0"/>
      <p:bldP spid="18" grpId="0" animBg="1"/>
      <p:bldP spid="19" grpId="0" animBg="1"/>
      <p:bldP spid="20" grpId="0"/>
      <p:bldP spid="16" grpId="0" animBg="1"/>
      <p:bldP spid="4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10" grpId="0" animBg="1"/>
      <p:bldP spid="11" grpId="0"/>
      <p:bldP spid="17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34" y="2419688"/>
            <a:ext cx="4589260" cy="3384000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i="1" dirty="0" err="1" smtClean="0"/>
              <a:t>a</a:t>
            </a:r>
            <a:r>
              <a:rPr lang="de-DE" dirty="0" err="1" smtClean="0"/>
              <a:t>SPECT</a:t>
            </a:r>
            <a:r>
              <a:rPr lang="de-DE" dirty="0" smtClean="0"/>
              <a:t> –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endParaRPr lang="de-DE" i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1193048" y="189189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Pulseheight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endParaRPr lang="en-US" dirty="0"/>
          </a:p>
        </p:txBody>
      </p:sp>
      <p:sp>
        <p:nvSpPr>
          <p:cNvPr id="37" name="Textfeld 36"/>
          <p:cNvSpPr txBox="1"/>
          <p:nvPr/>
        </p:nvSpPr>
        <p:spPr>
          <a:xfrm>
            <a:off x="6377624" y="189189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Proton </a:t>
            </a:r>
            <a:r>
              <a:rPr lang="de-DE" dirty="0" err="1" smtClean="0"/>
              <a:t>Spectrum</a:t>
            </a:r>
            <a:endParaRPr lang="en-US" dirty="0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2338464"/>
            <a:ext cx="4900966" cy="3384000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 flipV="1">
            <a:off x="1985136" y="2431887"/>
            <a:ext cx="0" cy="29523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761000" y="2431887"/>
            <a:ext cx="0" cy="29523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 rot="19982675">
            <a:off x="766580" y="2395131"/>
            <a:ext cx="843822" cy="584775"/>
          </a:xfrm>
          <a:prstGeom prst="rect">
            <a:avLst/>
          </a:prstGeom>
          <a:gradFill flip="none" rotWithShape="1">
            <a:gsLst>
              <a:gs pos="99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</a:rPr>
              <a:t>p</a:t>
            </a:r>
            <a:r>
              <a:rPr lang="de-DE" sz="1600" b="1" dirty="0" err="1" smtClean="0">
                <a:solidFill>
                  <a:srgbClr val="FF0000"/>
                </a:solidFill>
              </a:rPr>
              <a:t>roton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err="1" smtClean="0">
                <a:solidFill>
                  <a:srgbClr val="FF0000"/>
                </a:solidFill>
              </a:rPr>
              <a:t>region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2421264"/>
            <a:ext cx="4590000" cy="3378147"/>
          </a:xfrm>
          <a:prstGeom prst="rect">
            <a:avLst/>
          </a:prstGeom>
        </p:spPr>
      </p:pic>
      <p:pic>
        <p:nvPicPr>
          <p:cNvPr id="69" name="Grafik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2421264"/>
            <a:ext cx="4597952" cy="3384000"/>
          </a:xfrm>
          <a:prstGeom prst="rect">
            <a:avLst/>
          </a:prstGeom>
        </p:spPr>
      </p:pic>
      <p:sp>
        <p:nvSpPr>
          <p:cNvPr id="38" name="Ellipse 37"/>
          <p:cNvSpPr/>
          <p:nvPr/>
        </p:nvSpPr>
        <p:spPr>
          <a:xfrm>
            <a:off x="5208973" y="2695519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5414385" y="2810606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6280564" y="357144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6787303" y="411168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7075335" y="4412775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7329024" y="469455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7579391" y="4887909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lipse 45"/>
          <p:cNvSpPr/>
          <p:nvPr/>
        </p:nvSpPr>
        <p:spPr>
          <a:xfrm>
            <a:off x="7867423" y="5117283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8155455" y="5240199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lipse 47"/>
          <p:cNvSpPr/>
          <p:nvPr/>
        </p:nvSpPr>
        <p:spPr>
          <a:xfrm>
            <a:off x="8937508" y="529963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563" y="3715456"/>
            <a:ext cx="1594900" cy="1160410"/>
          </a:xfrm>
          <a:prstGeom prst="rect">
            <a:avLst/>
          </a:prstGeom>
        </p:spPr>
      </p:pic>
      <p:sp>
        <p:nvSpPr>
          <p:cNvPr id="68" name="Rechteck 67"/>
          <p:cNvSpPr/>
          <p:nvPr/>
        </p:nvSpPr>
        <p:spPr>
          <a:xfrm>
            <a:off x="7717563" y="4030464"/>
            <a:ext cx="1594900" cy="283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7651399" y="4314355"/>
            <a:ext cx="16717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7651399" y="4602387"/>
            <a:ext cx="1671720" cy="265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feld 73"/>
          <p:cNvSpPr txBox="1"/>
          <p:nvPr/>
        </p:nvSpPr>
        <p:spPr>
          <a:xfrm rot="20480302">
            <a:off x="128463" y="49567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tx2"/>
                </a:solidFill>
              </a:rPr>
              <a:t>noise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 rot="20480302">
            <a:off x="3008637" y="4738610"/>
            <a:ext cx="163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tx2"/>
                </a:solidFill>
              </a:rPr>
              <a:t>electron</a:t>
            </a:r>
            <a:r>
              <a:rPr lang="de-DE" sz="1400" b="1" dirty="0" smtClean="0">
                <a:solidFill>
                  <a:schemeClr val="tx2"/>
                </a:solidFill>
              </a:rPr>
              <a:t> </a:t>
            </a:r>
            <a:r>
              <a:rPr lang="de-DE" sz="1400" b="1" dirty="0" err="1" smtClean="0">
                <a:solidFill>
                  <a:schemeClr val="tx2"/>
                </a:solidFill>
              </a:rPr>
              <a:t>region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Principle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bg1">
                    <a:lumMod val="95000"/>
                  </a:schemeClr>
                </a:solidFill>
              </a:rPr>
              <a:t>measurement</a:t>
            </a:r>
            <a:endParaRPr lang="de-DE" sz="12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de-DE" sz="1200" b="1" dirty="0" err="1" smtClean="0">
                <a:solidFill>
                  <a:schemeClr val="bg1">
                    <a:lumMod val="75000"/>
                  </a:schemeClr>
                </a:solidFill>
              </a:rPr>
              <a:t>Beamtime</a:t>
            </a:r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 2013</a:t>
            </a:r>
          </a:p>
          <a:p>
            <a:pPr algn="r"/>
            <a:r>
              <a:rPr lang="de-DE" sz="1200" b="1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393160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physics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i="1" dirty="0" err="1" smtClean="0">
                <a:solidFill>
                  <a:srgbClr val="C1002A"/>
                </a:solidFill>
              </a:rPr>
              <a:t>a</a:t>
            </a:r>
            <a:r>
              <a:rPr lang="de-DE" sz="1200" dirty="0" err="1" smtClean="0">
                <a:solidFill>
                  <a:srgbClr val="C1002A"/>
                </a:solidFill>
              </a:rPr>
              <a:t>SPECT</a:t>
            </a:r>
            <a:endParaRPr lang="de-DE" sz="1200" dirty="0">
              <a:solidFill>
                <a:srgbClr val="C1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Beamtime</a:t>
            </a:r>
            <a:r>
              <a:rPr lang="de-DE" smtClean="0"/>
              <a:t> 2013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344488" y="1635765"/>
            <a:ext cx="5617426" cy="2803282"/>
          </a:xfrm>
          <a:prstGeom prst="roundRect">
            <a:avLst>
              <a:gd name="adj" fmla="val 571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uf der gleichen Seite des Rechtecks liegende Ecken abrunden 13"/>
          <p:cNvSpPr/>
          <p:nvPr/>
        </p:nvSpPr>
        <p:spPr>
          <a:xfrm>
            <a:off x="344488" y="1635767"/>
            <a:ext cx="5617426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beamtime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@ ILL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44488" y="1995805"/>
            <a:ext cx="5616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mtClean="0"/>
              <a:t>40 </a:t>
            </a:r>
            <a:r>
              <a:rPr lang="de-DE" err="1" smtClean="0"/>
              <a:t>days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pure </a:t>
            </a:r>
            <a:r>
              <a:rPr lang="de-DE" err="1" smtClean="0"/>
              <a:t>data</a:t>
            </a:r>
            <a:r>
              <a:rPr lang="de-DE" smtClean="0"/>
              <a:t> </a:t>
            </a:r>
            <a:r>
              <a:rPr lang="de-DE" err="1" smtClean="0"/>
              <a:t>taking</a:t>
            </a:r>
            <a:r>
              <a:rPr lang="de-DE" smtClean="0"/>
              <a:t> (</a:t>
            </a:r>
            <a:r>
              <a:rPr lang="de-DE" err="1" smtClean="0"/>
              <a:t>including</a:t>
            </a:r>
            <a:r>
              <a:rPr lang="de-DE" smtClean="0"/>
              <a:t> </a:t>
            </a:r>
            <a:r>
              <a:rPr lang="de-DE" err="1" smtClean="0"/>
              <a:t>sys</a:t>
            </a:r>
            <a:r>
              <a:rPr lang="de-DE" smtClean="0"/>
              <a:t>. </a:t>
            </a:r>
            <a:r>
              <a:rPr lang="de-DE" err="1" smtClean="0"/>
              <a:t>tests</a:t>
            </a:r>
            <a:r>
              <a:rPr lang="de-DE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e-DE" smtClean="0"/>
              <a:t>Initial </a:t>
            </a:r>
            <a:r>
              <a:rPr lang="de-DE" err="1" smtClean="0"/>
              <a:t>tuning</a:t>
            </a:r>
            <a:endParaRPr lang="de-DE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e-DE" err="1" smtClean="0"/>
              <a:t>Investigations</a:t>
            </a:r>
            <a:r>
              <a:rPr lang="de-DE" smtClean="0"/>
              <a:t> </a:t>
            </a:r>
            <a:r>
              <a:rPr lang="de-DE" err="1" smtClean="0"/>
              <a:t>of</a:t>
            </a:r>
            <a:r>
              <a:rPr lang="de-DE" smtClean="0"/>
              <a:t> </a:t>
            </a:r>
            <a:r>
              <a:rPr lang="de-DE" err="1" smtClean="0"/>
              <a:t>the</a:t>
            </a:r>
            <a:r>
              <a:rPr lang="de-DE" smtClean="0"/>
              <a:t> </a:t>
            </a:r>
            <a:r>
              <a:rPr lang="de-DE" err="1" smtClean="0"/>
              <a:t>systematics</a:t>
            </a:r>
            <a:endParaRPr lang="de-DE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e-DE" err="1" smtClean="0"/>
              <a:t>Statistic</a:t>
            </a:r>
            <a:r>
              <a:rPr lang="de-DE" smtClean="0"/>
              <a:t> </a:t>
            </a:r>
            <a:r>
              <a:rPr lang="de-DE" err="1" smtClean="0"/>
              <a:t>runs</a:t>
            </a:r>
            <a:r>
              <a:rPr lang="de-DE" smtClean="0"/>
              <a:t> </a:t>
            </a:r>
            <a:r>
              <a:rPr lang="de-DE" err="1" smtClean="0"/>
              <a:t>for</a:t>
            </a:r>
            <a:r>
              <a:rPr lang="de-DE" smtClean="0"/>
              <a:t> </a:t>
            </a:r>
            <a:r>
              <a:rPr lang="de-DE" i="1" smtClean="0"/>
              <a:t>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err="1" smtClean="0"/>
              <a:t>Various</a:t>
            </a:r>
            <a:r>
              <a:rPr lang="de-DE" smtClean="0"/>
              <a:t> </a:t>
            </a:r>
            <a:r>
              <a:rPr lang="de-DE" err="1" smtClean="0"/>
              <a:t>support</a:t>
            </a:r>
            <a:r>
              <a:rPr lang="de-DE" smtClean="0"/>
              <a:t> </a:t>
            </a:r>
            <a:r>
              <a:rPr lang="de-DE" err="1" smtClean="0"/>
              <a:t>measurements</a:t>
            </a:r>
            <a:r>
              <a:rPr lang="de-DE" smtClean="0"/>
              <a:t>: </a:t>
            </a:r>
            <a:r>
              <a:rPr lang="de-DE" err="1" smtClean="0"/>
              <a:t>magnetic</a:t>
            </a:r>
            <a:r>
              <a:rPr lang="de-DE" smtClean="0"/>
              <a:t> </a:t>
            </a:r>
            <a:r>
              <a:rPr lang="de-DE" err="1" smtClean="0"/>
              <a:t>field</a:t>
            </a:r>
            <a:r>
              <a:rPr lang="de-DE" smtClean="0"/>
              <a:t>, beam </a:t>
            </a:r>
            <a:r>
              <a:rPr lang="de-DE" err="1" smtClean="0"/>
              <a:t>profile</a:t>
            </a:r>
            <a:r>
              <a:rPr lang="de-DE" smtClean="0"/>
              <a:t>, ...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1,3 % </a:t>
            </a:r>
            <a:r>
              <a:rPr lang="de-DE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de-DE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  <a:r>
              <a:rPr lang="de-DE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b="1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160" y="1340768"/>
            <a:ext cx="3347470" cy="504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C1002A"/>
                </a:solidFill>
              </a:rPr>
              <a:t>Overview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44488" y="4653136"/>
            <a:ext cx="5616624" cy="1712257"/>
          </a:xfrm>
          <a:prstGeom prst="roundRect">
            <a:avLst>
              <a:gd name="adj" fmla="val 1015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uf der gleichen Seite des Rechtecks liegende Ecken abrunden 17"/>
          <p:cNvSpPr/>
          <p:nvPr/>
        </p:nvSpPr>
        <p:spPr>
          <a:xfrm>
            <a:off x="344488" y="4653138"/>
            <a:ext cx="5616624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statistic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44488" y="5087109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2 different DAQs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2 different beam </a:t>
            </a:r>
            <a:r>
              <a:rPr lang="de-DE" dirty="0" err="1" smtClean="0"/>
              <a:t>profiles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algn="ctr"/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severe</a:t>
            </a:r>
            <a:r>
              <a:rPr lang="de-DE" b="1" dirty="0" smtClean="0"/>
              <a:t> </a:t>
            </a:r>
            <a:r>
              <a:rPr lang="de-DE" b="1" dirty="0" err="1" smtClean="0"/>
              <a:t>systematics</a:t>
            </a:r>
            <a:r>
              <a:rPr lang="de-DE" b="1" dirty="0" smtClean="0"/>
              <a:t> </a:t>
            </a:r>
            <a:r>
              <a:rPr lang="de-DE" b="1" dirty="0" err="1" smtClean="0"/>
              <a:t>observed</a:t>
            </a:r>
            <a:r>
              <a:rPr lang="de-DE" b="1" dirty="0"/>
              <a:t> </a:t>
            </a:r>
            <a:r>
              <a:rPr lang="de-DE" b="1" dirty="0" smtClean="0"/>
              <a:t>so </a:t>
            </a:r>
            <a:r>
              <a:rPr lang="de-DE" b="1" dirty="0" err="1" smtClean="0"/>
              <a:t>far</a:t>
            </a:r>
            <a:r>
              <a:rPr lang="de-DE" b="1" dirty="0" smtClean="0"/>
              <a:t>!</a:t>
            </a:r>
            <a:endParaRPr lang="de-DE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 smtClean="0"/>
              <a:t>Beamtime</a:t>
            </a:r>
            <a:r>
              <a:rPr lang="de-DE" smtClean="0"/>
              <a:t> 2013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160" y="1340768"/>
            <a:ext cx="3347470" cy="5040000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704528" y="1820117"/>
            <a:ext cx="4968552" cy="2184947"/>
          </a:xfrm>
          <a:prstGeom prst="roundRect">
            <a:avLst>
              <a:gd name="adj" fmla="val 1021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uf der gleichen Seite des Rechtecks liegende Ecken abrunden 6"/>
          <p:cNvSpPr/>
          <p:nvPr/>
        </p:nvSpPr>
        <p:spPr>
          <a:xfrm>
            <a:off x="704528" y="1820120"/>
            <a:ext cx="4968552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uncertainties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04528" y="2219380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DAQ </a:t>
            </a:r>
            <a:r>
              <a:rPr lang="de-DE" dirty="0" err="1" smtClean="0"/>
              <a:t>efficiency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Transmission-</a:t>
            </a:r>
            <a:r>
              <a:rPr lang="de-DE" dirty="0" err="1" smtClean="0"/>
              <a:t>Function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Background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Cuts on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Edge </a:t>
            </a:r>
            <a:r>
              <a:rPr lang="de-DE" dirty="0" err="1" smtClean="0"/>
              <a:t>effect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Fields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DV </a:t>
            </a:r>
            <a:r>
              <a:rPr lang="de-DE" dirty="0" err="1" smtClean="0"/>
              <a:t>electrode</a:t>
            </a:r>
            <a:endParaRPr lang="de-DE" dirty="0" smtClean="0"/>
          </a:p>
        </p:txBody>
      </p:sp>
      <p:sp>
        <p:nvSpPr>
          <p:cNvPr id="10" name="Abgerundetes Rechteck 9"/>
          <p:cNvSpPr/>
          <p:nvPr/>
        </p:nvSpPr>
        <p:spPr>
          <a:xfrm>
            <a:off x="704528" y="4149080"/>
            <a:ext cx="4968552" cy="2114366"/>
          </a:xfrm>
          <a:prstGeom prst="roundRect">
            <a:avLst>
              <a:gd name="adj" fmla="val 1015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uf der gleichen Seite des Rechtecks liegende Ecken abrunden 10"/>
          <p:cNvSpPr/>
          <p:nvPr/>
        </p:nvSpPr>
        <p:spPr>
          <a:xfrm>
            <a:off x="704528" y="4149081"/>
            <a:ext cx="4968552" cy="380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4528" y="4509119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R. Muñoz-</a:t>
            </a:r>
            <a:r>
              <a:rPr lang="en-US" err="1" smtClean="0"/>
              <a:t>Horta</a:t>
            </a:r>
            <a:r>
              <a:rPr lang="en-US" smtClean="0"/>
              <a:t>, PhD thesis, Mainz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M</a:t>
            </a:r>
            <a:r>
              <a:rPr lang="en-US"/>
              <a:t>. Simson, PhD thesis, </a:t>
            </a:r>
            <a:r>
              <a:rPr lang="en-US" smtClean="0"/>
              <a:t>TUM 2010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M. Borg, PhD thesis, Mainz </a:t>
            </a:r>
            <a:r>
              <a:rPr lang="en-US" smtClean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G. Konrad, PhD thesis, Mainz </a:t>
            </a:r>
            <a:r>
              <a:rPr lang="en-US" smtClean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F. Ayala Guardia, PhD thesis, Mainz </a:t>
            </a:r>
            <a:r>
              <a:rPr lang="en-US" smtClean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R. </a:t>
            </a:r>
            <a:r>
              <a:rPr lang="en-US" err="1" smtClean="0"/>
              <a:t>Maisonobe</a:t>
            </a:r>
            <a:r>
              <a:rPr lang="en-US" smtClean="0"/>
              <a:t>, PhD thesis, ILL 2014</a:t>
            </a: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C1002A"/>
                </a:solidFill>
              </a:rPr>
              <a:t>Overview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Systematics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DAQ </a:t>
            </a:r>
            <a:r>
              <a:rPr lang="de-DE" dirty="0" err="1" smtClean="0"/>
              <a:t>efficiency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74AACEC-1F04-47A7-9F65-CD986422ACC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200472" y="1675122"/>
            <a:ext cx="5544616" cy="1656184"/>
          </a:xfrm>
          <a:prstGeom prst="roundRect">
            <a:avLst>
              <a:gd name="adj" fmla="val 1384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uf der gleichen Seite des Rechtecks liegende Ecken abrunden 15"/>
          <p:cNvSpPr/>
          <p:nvPr/>
        </p:nvSpPr>
        <p:spPr>
          <a:xfrm>
            <a:off x="200472" y="1675123"/>
            <a:ext cx="5544616" cy="380676"/>
          </a:xfrm>
          <a:prstGeom prst="round2SameRect">
            <a:avLst>
              <a:gd name="adj1" fmla="val 4102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00472" y="2055798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A </a:t>
            </a:r>
            <a:r>
              <a:rPr lang="de-DE" dirty="0" err="1" smtClean="0"/>
              <a:t>saturation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DAQ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caused</a:t>
            </a:r>
            <a:r>
              <a:rPr lang="de-DE" dirty="0" smtClean="0"/>
              <a:t> a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!) after high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/>
              <a:t>:</a:t>
            </a:r>
            <a:endParaRPr lang="de-DE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dirty="0" smtClean="0"/>
              <a:t>TOF </a:t>
            </a:r>
            <a:r>
              <a:rPr lang="de-DE" dirty="0" err="1" smtClean="0"/>
              <a:t>dependent</a:t>
            </a:r>
            <a:endParaRPr lang="de-DE" dirty="0" smtClean="0"/>
          </a:p>
          <a:p>
            <a:pPr algn="just"/>
            <a:r>
              <a:rPr lang="de-DE" dirty="0" smtClean="0"/>
              <a:t>=&gt; </a:t>
            </a:r>
            <a:r>
              <a:rPr lang="de-DE" dirty="0" err="1" smtClean="0"/>
              <a:t>retardation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endParaRPr lang="de-DE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1856656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Principle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b="1" err="1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de-DE" sz="1200" b="1" smtClean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de-DE" sz="1200" b="1" err="1" smtClean="0">
                <a:solidFill>
                  <a:schemeClr val="bg1">
                    <a:lumMod val="95000"/>
                  </a:schemeClr>
                </a:solidFill>
              </a:rPr>
              <a:t>Beamtime</a:t>
            </a:r>
            <a:r>
              <a:rPr lang="de-DE" sz="1200" b="1" smtClean="0">
                <a:solidFill>
                  <a:schemeClr val="bg1">
                    <a:lumMod val="95000"/>
                  </a:schemeClr>
                </a:solidFill>
              </a:rPr>
              <a:t> 2013</a:t>
            </a:r>
          </a:p>
          <a:p>
            <a:pPr algn="r"/>
            <a:r>
              <a:rPr lang="de-DE" sz="1200" b="1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de-DE" sz="12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393160" y="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endParaRPr lang="de-D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1200" dirty="0" err="1" smtClean="0">
                <a:solidFill>
                  <a:srgbClr val="C1002A"/>
                </a:solidFill>
              </a:rPr>
              <a:t>Systematics</a:t>
            </a:r>
            <a:r>
              <a:rPr lang="de-DE" sz="1200" dirty="0" smtClean="0">
                <a:solidFill>
                  <a:srgbClr val="C1002A"/>
                </a:solidFill>
              </a:rPr>
              <a:t>: </a:t>
            </a:r>
            <a:r>
              <a:rPr lang="de-DE" sz="1200" dirty="0" smtClean="0">
                <a:solidFill>
                  <a:srgbClr val="C1002A"/>
                </a:solidFill>
              </a:rPr>
              <a:t>DAQ </a:t>
            </a:r>
            <a:r>
              <a:rPr lang="de-DE" sz="1200" dirty="0" err="1" smtClean="0">
                <a:solidFill>
                  <a:srgbClr val="C1002A"/>
                </a:solidFill>
              </a:rPr>
              <a:t>efficiency</a:t>
            </a:r>
            <a:endParaRPr lang="de-DE" sz="1200" dirty="0" smtClean="0">
              <a:solidFill>
                <a:srgbClr val="C1002A"/>
              </a:solidFill>
            </a:endParaRPr>
          </a:p>
          <a:p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Ideogram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i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95000"/>
                  </a:schemeClr>
                </a:solidFill>
              </a:rPr>
              <a:t>values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\\fs01\wunderle$\Dokumente\Konferenzen\Schwerpunkt15\saturati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6" y="3464558"/>
            <a:ext cx="5688632" cy="31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s01\wunderle$\Dokumente\Konferenzen\Schwerpunkt15\amplification_curv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738" y="4149080"/>
            <a:ext cx="3949798" cy="24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bgerundetes Rechteck 18"/>
          <p:cNvSpPr/>
          <p:nvPr/>
        </p:nvSpPr>
        <p:spPr>
          <a:xfrm>
            <a:off x="6094149" y="1694096"/>
            <a:ext cx="3539371" cy="1637210"/>
          </a:xfrm>
          <a:prstGeom prst="roundRect">
            <a:avLst>
              <a:gd name="adj" fmla="val 1589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uf der gleichen Seite des Rechtecks liegende Ecken abrunden 20"/>
          <p:cNvSpPr/>
          <p:nvPr/>
        </p:nvSpPr>
        <p:spPr>
          <a:xfrm>
            <a:off x="6094149" y="1694098"/>
            <a:ext cx="3539371" cy="4320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b="1" err="1" smtClean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de-DE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94148" y="2084655"/>
            <a:ext cx="353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amplification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pre-amplifier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a </a:t>
            </a:r>
            <a:r>
              <a:rPr lang="de-DE" dirty="0" err="1" smtClean="0"/>
              <a:t>shaper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logarithmic</a:t>
            </a:r>
            <a:r>
              <a:rPr lang="de-DE" dirty="0" smtClean="0"/>
              <a:t> </a:t>
            </a:r>
            <a:r>
              <a:rPr lang="de-DE" dirty="0" err="1" smtClean="0"/>
              <a:t>amplification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" y="3467519"/>
            <a:ext cx="5689153" cy="31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2615</Words>
  <Application>Microsoft Office PowerPoint</Application>
  <PresentationFormat>A4-Papier (210x297 mm)</PresentationFormat>
  <Paragraphs>617</Paragraphs>
  <Slides>45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47" baseType="lpstr">
      <vt:lpstr>Office-Design</vt:lpstr>
      <vt:lpstr>1_Office-Design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Peakom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fd fds</dc:creator>
  <cp:lastModifiedBy>Wunderle, Alexander</cp:lastModifiedBy>
  <cp:revision>612</cp:revision>
  <dcterms:created xsi:type="dcterms:W3CDTF">2011-08-27T16:08:40Z</dcterms:created>
  <dcterms:modified xsi:type="dcterms:W3CDTF">2016-04-09T14:26:28Z</dcterms:modified>
</cp:coreProperties>
</file>