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0" r:id="rId3"/>
    <p:sldId id="303" r:id="rId4"/>
    <p:sldId id="336" r:id="rId5"/>
    <p:sldId id="304" r:id="rId6"/>
    <p:sldId id="361" r:id="rId7"/>
    <p:sldId id="360" r:id="rId8"/>
    <p:sldId id="305" r:id="rId9"/>
    <p:sldId id="306" r:id="rId10"/>
    <p:sldId id="308" r:id="rId11"/>
    <p:sldId id="310" r:id="rId12"/>
    <p:sldId id="307" r:id="rId13"/>
    <p:sldId id="321" r:id="rId14"/>
    <p:sldId id="326" r:id="rId15"/>
    <p:sldId id="322" r:id="rId16"/>
    <p:sldId id="323" r:id="rId17"/>
    <p:sldId id="324" r:id="rId18"/>
    <p:sldId id="325" r:id="rId19"/>
    <p:sldId id="353" r:id="rId20"/>
    <p:sldId id="354" r:id="rId21"/>
    <p:sldId id="355" r:id="rId22"/>
    <p:sldId id="356" r:id="rId23"/>
    <p:sldId id="357" r:id="rId24"/>
    <p:sldId id="273" r:id="rId25"/>
    <p:sldId id="335" r:id="rId26"/>
    <p:sldId id="274" r:id="rId27"/>
    <p:sldId id="328" r:id="rId28"/>
    <p:sldId id="275" r:id="rId29"/>
    <p:sldId id="329" r:id="rId30"/>
    <p:sldId id="330" r:id="rId31"/>
    <p:sldId id="309" r:id="rId32"/>
    <p:sldId id="358" r:id="rId33"/>
    <p:sldId id="331" r:id="rId34"/>
  </p:sldIdLst>
  <p:sldSz cx="9144000" cy="6858000" type="screen4x3"/>
  <p:notesSz cx="6858000" cy="9144000"/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AC6B"/>
    <a:srgbClr val="B5CA82"/>
    <a:srgbClr val="41BEFF"/>
    <a:srgbClr val="0099FF"/>
    <a:srgbClr val="CA213F"/>
    <a:srgbClr val="E53418"/>
    <a:srgbClr val="FF8000"/>
    <a:srgbClr val="FF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8" autoAdjust="0"/>
    <p:restoredTop sz="94719" autoAdjust="0"/>
  </p:normalViewPr>
  <p:slideViewPr>
    <p:cSldViewPr snapToGrid="0">
      <p:cViewPr varScale="1">
        <p:scale>
          <a:sx n="65" d="100"/>
          <a:sy n="65" d="100"/>
        </p:scale>
        <p:origin x="546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8000" y="169863"/>
            <a:ext cx="337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91000" y="1698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3FF13F-E5AD-49EA-8AAB-D0D97583111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9101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7F4F603-6D7B-4BFB-BE0E-2A58B4FA1CE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1003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F4F603-6D7B-4BFB-BE0E-2A58B4FA1CEA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156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F4F603-6D7B-4BFB-BE0E-2A58B4FA1CEA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269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229350" y="479425"/>
            <a:ext cx="184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>
                <a:solidFill>
                  <a:schemeClr val="bg2"/>
                </a:solidFill>
                <a:latin typeface="Arial" pitchFamily="34" charset="0"/>
              </a:rPr>
              <a:t>Technische Universität München</a:t>
            </a: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7" name="Picture 2" descr="C:\Users\Flopc\Desktop\ppt\TUMLogo_oZ_Vollfl_blau_RGB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325438"/>
            <a:ext cx="6064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8000" y="1828800"/>
            <a:ext cx="8128000" cy="1295400"/>
          </a:xfrm>
        </p:spPr>
        <p:txBody>
          <a:bodyPr/>
          <a:lstStyle>
            <a:lvl1pPr algn="ctr"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8000" y="3429000"/>
            <a:ext cx="81280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508000" y="6400800"/>
            <a:ext cx="8128000" cy="3048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78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9BC73-383A-4B75-B6D0-B79E873C3A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1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4000" y="914400"/>
            <a:ext cx="2032000" cy="5257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0" y="914400"/>
            <a:ext cx="5943600" cy="5257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CC74-C77A-4C62-975D-53E292A162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0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72878-A059-47C7-8538-A6177A82D2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18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32DAB-AAD0-465F-88E0-566A4F70CA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83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3987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987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43FC9-EC48-4286-990B-CB184B0F6B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90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589B4-794F-4AC8-AE89-EECEC78123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99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7864-4372-4F9E-A8C3-7EAD997303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4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9E9F5-9687-4D68-9B4B-1E69C64796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23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2BA6D-DB14-443A-8426-10035DF5E9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88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27349-3C9D-4C83-B325-93CCE99009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73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914400"/>
            <a:ext cx="812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828800"/>
            <a:ext cx="8128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A6D4779-CE45-440E-A550-A8252968E2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6229350" y="479425"/>
            <a:ext cx="184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>
                <a:solidFill>
                  <a:schemeClr val="bg2"/>
                </a:solidFill>
                <a:latin typeface="Arial" pitchFamily="34" charset="0"/>
              </a:rPr>
              <a:t>Technische Universität München</a:t>
            </a: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035" name="Picture 2" descr="C:\Users\Flopc\Desktop\ppt\TUMLogo_oZ_Vollfl_blau_RGB.e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325438"/>
            <a:ext cx="6064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0" y="1947016"/>
            <a:ext cx="9144000" cy="134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b="1" kern="0" dirty="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de-DE" altLang="de-DE" b="1" kern="0" dirty="0" err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de-DE" altLang="de-DE" b="1" kern="0" dirty="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/>
            <a:r>
              <a:rPr lang="de-DE" altLang="de-DE" b="1" kern="0" dirty="0" err="1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de-DE" altLang="de-DE" b="1" kern="0" dirty="0" err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ltracold</a:t>
            </a:r>
            <a:r>
              <a:rPr lang="de-DE" altLang="de-DE" b="1" kern="0" dirty="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b="1" kern="0" dirty="0" err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neutron</a:t>
            </a:r>
            <a:r>
              <a:rPr lang="de-DE" altLang="de-DE" b="1" kern="0" dirty="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b="1" kern="0" dirty="0" err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source</a:t>
            </a:r>
            <a:endParaRPr lang="de-DE" altLang="de-DE" b="1" kern="0" dirty="0" smtClean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e-DE" altLang="de-DE" b="1" kern="0" dirty="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at TRIGA Mainz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420480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Hollering Alexander</a:t>
            </a:r>
          </a:p>
          <a:p>
            <a:pPr algn="ctr"/>
            <a:r>
              <a:rPr lang="de-DE" b="1" dirty="0" smtClean="0"/>
              <a:t>15.4.2016</a:t>
            </a:r>
            <a:endParaRPr lang="en-US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148" y="18415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/>
              <a:t>2</a:t>
            </a:r>
            <a:r>
              <a:rPr lang="de-DE" dirty="0" smtClean="0"/>
              <a:t>) Setup 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800652"/>
            <a:ext cx="3230656" cy="430127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278870" y="5243534"/>
            <a:ext cx="69366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dirty="0" err="1" smtClean="0"/>
              <a:t>Supermirror</a:t>
            </a:r>
            <a:r>
              <a:rPr lang="de-DE" dirty="0" smtClean="0"/>
              <a:t>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guides</a:t>
            </a:r>
            <a:r>
              <a:rPr lang="de-DE" dirty="0"/>
              <a:t> </a:t>
            </a:r>
            <a:r>
              <a:rPr lang="de-DE" dirty="0" err="1" smtClean="0"/>
              <a:t>coated</a:t>
            </a:r>
            <a:r>
              <a:rPr lang="de-DE" dirty="0" smtClean="0"/>
              <a:t> with </a:t>
            </a:r>
            <a:r>
              <a:rPr lang="de-DE" dirty="0" err="1" smtClean="0"/>
              <a:t>NiMo-Ti</a:t>
            </a:r>
            <a:r>
              <a:rPr lang="de-DE" dirty="0" smtClean="0"/>
              <a:t> (m=1.5)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dirty="0" err="1" smtClean="0"/>
              <a:t>Spacer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guide</a:t>
            </a:r>
            <a:r>
              <a:rPr lang="de-DE" dirty="0" smtClean="0"/>
              <a:t> and </a:t>
            </a:r>
            <a:r>
              <a:rPr lang="de-DE" dirty="0" err="1" smtClean="0"/>
              <a:t>stainless</a:t>
            </a:r>
            <a:r>
              <a:rPr lang="de-DE" dirty="0" smtClean="0"/>
              <a:t> </a:t>
            </a:r>
            <a:r>
              <a:rPr lang="de-DE" dirty="0" err="1" smtClean="0"/>
              <a:t>steel</a:t>
            </a:r>
            <a:r>
              <a:rPr lang="de-DE" dirty="0" smtClean="0"/>
              <a:t> </a:t>
            </a:r>
          </a:p>
          <a:p>
            <a:pPr algn="l"/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en-US" dirty="0" smtClean="0"/>
              <a:t>Polyether </a:t>
            </a:r>
            <a:r>
              <a:rPr lang="en-US" dirty="0"/>
              <a:t>ether ketone (PEEK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78" y="1184111"/>
            <a:ext cx="3444130" cy="362386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7858692" y="138634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PEEK</a:t>
            </a:r>
            <a:endParaRPr lang="en-US" sz="1800" dirty="0"/>
          </a:p>
        </p:txBody>
      </p:sp>
      <p:cxnSp>
        <p:nvCxnSpPr>
          <p:cNvPr id="18" name="Gerade Verbindung mit Pfeil 17"/>
          <p:cNvCxnSpPr/>
          <p:nvPr/>
        </p:nvCxnSpPr>
        <p:spPr bwMode="auto">
          <a:xfrm flipH="1">
            <a:off x="6780980" y="1572422"/>
            <a:ext cx="1127692" cy="620225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 bwMode="auto">
          <a:xfrm flipH="1">
            <a:off x="6990735" y="2580968"/>
            <a:ext cx="867957" cy="17698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858692" y="2382726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800" dirty="0" smtClean="0"/>
              <a:t>Neutron </a:t>
            </a:r>
          </a:p>
          <a:p>
            <a:pPr algn="l"/>
            <a:r>
              <a:rPr lang="de-DE" sz="1800" dirty="0" err="1" smtClean="0"/>
              <a:t>guide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78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148" y="18415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/>
              <a:t>2</a:t>
            </a:r>
            <a:r>
              <a:rPr lang="de-DE" dirty="0" smtClean="0"/>
              <a:t>) Setup 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75" y="869485"/>
            <a:ext cx="6509848" cy="4882386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 bwMode="auto">
          <a:xfrm flipH="1" flipV="1">
            <a:off x="5427406" y="5604387"/>
            <a:ext cx="1165124" cy="398208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592530" y="5817929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Pressure</a:t>
            </a:r>
            <a:r>
              <a:rPr lang="de-DE" sz="1800" dirty="0" smtClean="0"/>
              <a:t> </a:t>
            </a:r>
            <a:r>
              <a:rPr lang="de-DE" sz="1800" dirty="0" err="1" smtClean="0"/>
              <a:t>sensor</a:t>
            </a:r>
            <a:endParaRPr lang="en-US" sz="1800" dirty="0"/>
          </a:p>
        </p:txBody>
      </p:sp>
      <p:sp>
        <p:nvSpPr>
          <p:cNvPr id="13" name="Textfeld 12"/>
          <p:cNvSpPr txBox="1"/>
          <p:nvPr/>
        </p:nvSpPr>
        <p:spPr>
          <a:xfrm>
            <a:off x="3283930" y="5900001"/>
            <a:ext cx="1838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Deuterium </a:t>
            </a:r>
            <a:r>
              <a:rPr lang="de-DE" dirty="0" err="1" smtClean="0"/>
              <a:t>line</a:t>
            </a:r>
            <a:endParaRPr lang="en-US" dirty="0"/>
          </a:p>
        </p:txBody>
      </p:sp>
      <p:cxnSp>
        <p:nvCxnSpPr>
          <p:cNvPr id="15" name="Gerade Verbindung mit Pfeil 14"/>
          <p:cNvCxnSpPr/>
          <p:nvPr/>
        </p:nvCxnSpPr>
        <p:spPr bwMode="auto">
          <a:xfrm flipV="1">
            <a:off x="3805084" y="5324168"/>
            <a:ext cx="29497" cy="678427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41338" y="589166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Aluminium </a:t>
            </a:r>
            <a:r>
              <a:rPr lang="de-DE" sz="1800" dirty="0" err="1" smtClean="0"/>
              <a:t>window</a:t>
            </a:r>
            <a:endParaRPr lang="en-US" sz="1800" dirty="0"/>
          </a:p>
        </p:txBody>
      </p:sp>
      <p:cxnSp>
        <p:nvCxnSpPr>
          <p:cNvPr id="23" name="Gerade Verbindung mit Pfeil 22"/>
          <p:cNvCxnSpPr/>
          <p:nvPr/>
        </p:nvCxnSpPr>
        <p:spPr bwMode="auto">
          <a:xfrm flipV="1">
            <a:off x="1477169" y="4070555"/>
            <a:ext cx="2085624" cy="1829446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 bwMode="auto">
          <a:xfrm flipH="1">
            <a:off x="5309419" y="1725561"/>
            <a:ext cx="2677598" cy="262678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 bwMode="auto">
          <a:xfrm flipH="1">
            <a:off x="4203413" y="1889929"/>
            <a:ext cx="3783604" cy="371066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7987017" y="1468550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Helium</a:t>
            </a:r>
          </a:p>
          <a:p>
            <a:pPr algn="l"/>
            <a:r>
              <a:rPr lang="de-DE" dirty="0" err="1" smtClean="0"/>
              <a:t>lines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558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148" y="18415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/>
              <a:t>2</a:t>
            </a:r>
            <a:r>
              <a:rPr lang="de-DE" dirty="0" smtClean="0"/>
              <a:t>) Setup 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61" y="831851"/>
            <a:ext cx="7016585" cy="525442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08000" y="1227164"/>
            <a:ext cx="4820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smtClean="0"/>
              <a:t>3.1)    Time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flight</a:t>
            </a:r>
            <a:endParaRPr lang="de-DE" sz="2400" b="1" dirty="0" smtClean="0"/>
          </a:p>
          <a:p>
            <a:pPr algn="l"/>
            <a:r>
              <a:rPr lang="de-DE" sz="2400" b="1" dirty="0"/>
              <a:t>3</a:t>
            </a:r>
            <a:r>
              <a:rPr lang="de-DE" sz="2400" b="1" dirty="0" smtClean="0"/>
              <a:t>.1.1) Behind 45° </a:t>
            </a:r>
            <a:r>
              <a:rPr lang="de-DE" sz="2400" b="1" dirty="0" err="1" smtClean="0"/>
              <a:t>bend</a:t>
            </a:r>
            <a:r>
              <a:rPr lang="de-DE" sz="2400" b="1" dirty="0" smtClean="0"/>
              <a:t> (100 kW)</a:t>
            </a:r>
            <a:endParaRPr lang="en-US" sz="2400" b="1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sp>
        <p:nvSpPr>
          <p:cNvPr id="10" name="Stern mit 6 Zacken 9"/>
          <p:cNvSpPr/>
          <p:nvPr/>
        </p:nvSpPr>
        <p:spPr bwMode="auto">
          <a:xfrm>
            <a:off x="4262284" y="5825612"/>
            <a:ext cx="324464" cy="348953"/>
          </a:xfrm>
          <a:prstGeom prst="star6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04605" y="5815422"/>
            <a:ext cx="96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</a:rPr>
              <a:t>Source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8000" y="842443"/>
            <a:ext cx="398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/>
              <a:t>3)       First </a:t>
            </a:r>
            <a:r>
              <a:rPr lang="de-DE" sz="2400" b="1" dirty="0" err="1" smtClean="0"/>
              <a:t>measurements</a:t>
            </a:r>
            <a:endParaRPr lang="en-US" sz="2400" b="1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33" y="1996605"/>
            <a:ext cx="2993922" cy="3751719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 bwMode="auto">
          <a:xfrm flipH="1">
            <a:off x="4704605" y="4837471"/>
            <a:ext cx="811292" cy="339213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515897" y="4603867"/>
            <a:ext cx="1213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45° </a:t>
            </a:r>
            <a:r>
              <a:rPr lang="de-DE" dirty="0" err="1" smtClean="0"/>
              <a:t>bend</a:t>
            </a:r>
            <a:endParaRPr lang="en-US" dirty="0"/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H="1">
            <a:off x="4819665" y="4060172"/>
            <a:ext cx="811292" cy="339213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671537" y="3829668"/>
            <a:ext cx="1168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Chopper</a:t>
            </a:r>
            <a:endParaRPr lang="en-US" dirty="0"/>
          </a:p>
        </p:txBody>
      </p:sp>
      <p:sp>
        <p:nvSpPr>
          <p:cNvPr id="18" name="Geschweifte Klammer rechts 17"/>
          <p:cNvSpPr/>
          <p:nvPr/>
        </p:nvSpPr>
        <p:spPr bwMode="auto">
          <a:xfrm rot="19392218">
            <a:off x="4029997" y="2214820"/>
            <a:ext cx="464574" cy="2169142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554194" y="2818168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 m </a:t>
            </a:r>
            <a:r>
              <a:rPr lang="de-DE" dirty="0" err="1" smtClean="0"/>
              <a:t>flight</a:t>
            </a:r>
            <a:r>
              <a:rPr lang="de-DE" dirty="0" smtClean="0"/>
              <a:t> </a:t>
            </a:r>
            <a:r>
              <a:rPr lang="de-DE" dirty="0" err="1" smtClean="0"/>
              <a:t>path</a:t>
            </a:r>
            <a:endParaRPr lang="en-US" dirty="0"/>
          </a:p>
        </p:txBody>
      </p:sp>
      <p:cxnSp>
        <p:nvCxnSpPr>
          <p:cNvPr id="20" name="Gerade Verbindung mit Pfeil 19"/>
          <p:cNvCxnSpPr/>
          <p:nvPr/>
        </p:nvCxnSpPr>
        <p:spPr bwMode="auto">
          <a:xfrm flipV="1">
            <a:off x="1647438" y="2971759"/>
            <a:ext cx="664186" cy="641596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46989" y="3626886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 smtClean="0"/>
              <a:t>Cascade</a:t>
            </a:r>
            <a:r>
              <a:rPr lang="de-DE" dirty="0" smtClean="0"/>
              <a:t>-U</a:t>
            </a:r>
          </a:p>
          <a:p>
            <a:pPr algn="l"/>
            <a:r>
              <a:rPr lang="de-DE" dirty="0" smtClean="0"/>
              <a:t> 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835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  <p:bldP spid="15" grpId="0"/>
      <p:bldP spid="17" grpId="0"/>
      <p:bldP spid="18" grpId="0" animBg="1"/>
      <p:bldP spid="19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2205" y="219045"/>
            <a:ext cx="2148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dirty="0" smtClean="0"/>
              <a:t>3.2</a:t>
            </a:r>
            <a:r>
              <a:rPr lang="de-DE" dirty="0"/>
              <a:t>) Time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flight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75928" y="963790"/>
            <a:ext cx="809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/>
              <a:t>Chopper</a:t>
            </a:r>
            <a:endParaRPr lang="en-US" sz="24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8" y="1578642"/>
            <a:ext cx="8144861" cy="332443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79431" y="5056262"/>
            <a:ext cx="3187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u="sng" dirty="0" smtClean="0"/>
              <a:t>Settings </a:t>
            </a:r>
            <a:r>
              <a:rPr lang="de-DE" u="sng" dirty="0" err="1" smtClean="0"/>
              <a:t>for</a:t>
            </a:r>
            <a:r>
              <a:rPr lang="de-DE" u="sng" dirty="0" smtClean="0"/>
              <a:t> Measurement: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/>
              <a:t>12 </a:t>
            </a:r>
            <a:r>
              <a:rPr lang="de-DE" dirty="0" err="1" smtClean="0"/>
              <a:t>ms</a:t>
            </a:r>
            <a:r>
              <a:rPr lang="de-DE" dirty="0" smtClean="0"/>
              <a:t> </a:t>
            </a:r>
            <a:r>
              <a:rPr lang="de-DE" dirty="0" err="1" smtClean="0"/>
              <a:t>opening</a:t>
            </a:r>
            <a:endParaRPr lang="de-DE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/>
              <a:t>4/3 Hz</a:t>
            </a:r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176701" y="5097939"/>
            <a:ext cx="445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solidFill>
                  <a:srgbClr val="FF0000"/>
                </a:solidFill>
              </a:rPr>
              <a:t>Titanium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grating</a:t>
            </a:r>
            <a:r>
              <a:rPr lang="de-DE" sz="1800" dirty="0" smtClean="0">
                <a:solidFill>
                  <a:srgbClr val="FF0000"/>
                </a:solidFill>
              </a:rPr>
              <a:t> with </a:t>
            </a:r>
            <a:r>
              <a:rPr lang="de-DE" sz="1800" dirty="0" err="1" smtClean="0">
                <a:solidFill>
                  <a:srgbClr val="FF0000"/>
                </a:solidFill>
              </a:rPr>
              <a:t>gadolinium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absorber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H="1" flipV="1">
            <a:off x="4881716" y="3672348"/>
            <a:ext cx="1297858" cy="1383914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06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169143" y="219045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dirty="0"/>
              <a:t>3</a:t>
            </a:r>
            <a:r>
              <a:rPr lang="de-DE" dirty="0" smtClean="0"/>
              <a:t>.1.1</a:t>
            </a:r>
            <a:r>
              <a:rPr lang="de-DE" dirty="0"/>
              <a:t>) Behind 45° </a:t>
            </a:r>
            <a:r>
              <a:rPr lang="de-DE" dirty="0" err="1"/>
              <a:t>bend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23" y="891361"/>
            <a:ext cx="7025821" cy="52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2205" y="219045"/>
            <a:ext cx="2148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dirty="0"/>
              <a:t>3</a:t>
            </a:r>
            <a:r>
              <a:rPr lang="de-DE" dirty="0" smtClean="0"/>
              <a:t>.1) </a:t>
            </a:r>
            <a:r>
              <a:rPr lang="de-DE" dirty="0"/>
              <a:t>Time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flight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41338" y="831851"/>
            <a:ext cx="4322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/>
              <a:t>3</a:t>
            </a:r>
            <a:r>
              <a:rPr lang="de-DE" sz="2400" b="1" dirty="0" smtClean="0"/>
              <a:t>.1.2) In </a:t>
            </a:r>
            <a:r>
              <a:rPr lang="de-DE" sz="2400" b="1" dirty="0" err="1" smtClean="0"/>
              <a:t>direct</a:t>
            </a:r>
            <a:r>
              <a:rPr lang="de-DE" sz="2400" b="1" dirty="0" smtClean="0"/>
              <a:t> beam (50 kW)</a:t>
            </a:r>
            <a:endParaRPr lang="en-US" sz="2400" b="1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3" y="1708237"/>
            <a:ext cx="8700735" cy="3733918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 bwMode="auto">
          <a:xfrm flipV="1">
            <a:off x="918204" y="3855615"/>
            <a:ext cx="0" cy="383458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19510" y="423907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Source</a:t>
            </a:r>
            <a:endParaRPr lang="en-US" dirty="0"/>
          </a:p>
        </p:txBody>
      </p:sp>
      <p:cxnSp>
        <p:nvCxnSpPr>
          <p:cNvPr id="12" name="Gerade Verbindung mit Pfeil 11"/>
          <p:cNvCxnSpPr/>
          <p:nvPr/>
        </p:nvCxnSpPr>
        <p:spPr bwMode="auto">
          <a:xfrm>
            <a:off x="2109019" y="2079523"/>
            <a:ext cx="147484" cy="575187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1416899" y="1632899"/>
            <a:ext cx="1494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VAT </a:t>
            </a:r>
            <a:r>
              <a:rPr lang="de-DE" dirty="0" err="1" smtClean="0"/>
              <a:t>shutter</a:t>
            </a:r>
            <a:endParaRPr lang="en-US" dirty="0"/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V="1">
            <a:off x="3872798" y="4258601"/>
            <a:ext cx="0" cy="383458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3341344" y="4639183"/>
            <a:ext cx="1168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Chopper</a:t>
            </a:r>
            <a:endParaRPr lang="en-US" dirty="0"/>
          </a:p>
        </p:txBody>
      </p:sp>
      <p:sp>
        <p:nvSpPr>
          <p:cNvPr id="18" name="Geschweifte Klammer rechts 17"/>
          <p:cNvSpPr/>
          <p:nvPr/>
        </p:nvSpPr>
        <p:spPr bwMode="auto">
          <a:xfrm rot="16200000">
            <a:off x="5710352" y="545690"/>
            <a:ext cx="398207" cy="3819833"/>
          </a:xfrm>
          <a:prstGeom prst="rightBrace">
            <a:avLst>
              <a:gd name="adj1" fmla="val 8333"/>
              <a:gd name="adj2" fmla="val 50386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013216" y="1782315"/>
            <a:ext cx="1792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 m </a:t>
            </a:r>
            <a:r>
              <a:rPr lang="de-DE" dirty="0" err="1" smtClean="0"/>
              <a:t>flight</a:t>
            </a:r>
            <a:r>
              <a:rPr lang="de-DE" dirty="0" smtClean="0"/>
              <a:t> </a:t>
            </a:r>
            <a:r>
              <a:rPr lang="de-DE" dirty="0" err="1" smtClean="0"/>
              <a:t>path</a:t>
            </a:r>
            <a:endParaRPr lang="en-US" dirty="0"/>
          </a:p>
        </p:txBody>
      </p:sp>
      <p:cxnSp>
        <p:nvCxnSpPr>
          <p:cNvPr id="20" name="Gerade Verbindung mit Pfeil 19"/>
          <p:cNvCxnSpPr/>
          <p:nvPr/>
        </p:nvCxnSpPr>
        <p:spPr bwMode="auto">
          <a:xfrm flipV="1">
            <a:off x="8169495" y="4047344"/>
            <a:ext cx="0" cy="383458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7671478" y="4430802"/>
            <a:ext cx="1152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Detector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2205" y="219045"/>
            <a:ext cx="2531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dirty="0"/>
              <a:t>3</a:t>
            </a:r>
            <a:r>
              <a:rPr lang="de-DE" dirty="0" smtClean="0"/>
              <a:t>.1.2</a:t>
            </a:r>
            <a:r>
              <a:rPr lang="de-DE" dirty="0"/>
              <a:t>) In </a:t>
            </a:r>
            <a:r>
              <a:rPr lang="de-DE" dirty="0" err="1"/>
              <a:t>direct</a:t>
            </a:r>
            <a:r>
              <a:rPr lang="de-DE" dirty="0"/>
              <a:t> beam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91" y="865565"/>
            <a:ext cx="6989490" cy="530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2205" y="219045"/>
            <a:ext cx="2746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dirty="0"/>
              <a:t>3</a:t>
            </a:r>
            <a:r>
              <a:rPr lang="de-DE" dirty="0" smtClean="0"/>
              <a:t>) First </a:t>
            </a:r>
            <a:r>
              <a:rPr lang="de-DE" dirty="0" err="1" smtClean="0"/>
              <a:t>measurements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1338" y="831851"/>
            <a:ext cx="670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/>
              <a:t>3</a:t>
            </a:r>
            <a:r>
              <a:rPr lang="de-DE" sz="2400" b="1" dirty="0" smtClean="0"/>
              <a:t>.2) </a:t>
            </a:r>
            <a:r>
              <a:rPr lang="de-DE" sz="2400" b="1" dirty="0" err="1" smtClean="0"/>
              <a:t>Calculation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neutron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fluxes</a:t>
            </a:r>
            <a:r>
              <a:rPr lang="de-DE" sz="2400" b="1" dirty="0" smtClean="0"/>
              <a:t> (</a:t>
            </a:r>
            <a:r>
              <a:rPr lang="de-DE" sz="2400" b="1" dirty="0" err="1" smtClean="0"/>
              <a:t>from</a:t>
            </a:r>
            <a:r>
              <a:rPr lang="de-DE" sz="2400" b="1" dirty="0" smtClean="0"/>
              <a:t> TOF)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41338" y="4733338"/>
                <a:ext cx="6598345" cy="1631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400" b="1" dirty="0" smtClean="0"/>
                  <a:t>3.2.2) In </a:t>
                </a:r>
                <a:r>
                  <a:rPr lang="de-DE" sz="2400" b="1" dirty="0" err="1"/>
                  <a:t>direct</a:t>
                </a:r>
                <a:r>
                  <a:rPr lang="de-DE" sz="2400" b="1" dirty="0"/>
                  <a:t> beam (</a:t>
                </a:r>
                <a:r>
                  <a:rPr lang="de-DE" sz="2400" b="1" dirty="0" err="1"/>
                  <a:t>approx</a:t>
                </a:r>
                <a:r>
                  <a:rPr lang="de-DE" sz="2400" b="1" dirty="0"/>
                  <a:t>. </a:t>
                </a:r>
                <a:r>
                  <a:rPr lang="de-DE" sz="2400" b="1" dirty="0" err="1"/>
                  <a:t>to</a:t>
                </a:r>
                <a:r>
                  <a:rPr lang="de-DE" sz="2400" b="1" dirty="0"/>
                  <a:t> 100 kW)</a:t>
                </a:r>
              </a:p>
              <a:p>
                <a:pPr algn="l"/>
                <a:endParaRPr lang="de-DE" sz="2400" dirty="0"/>
              </a:p>
              <a:p>
                <a:pPr algn="l"/>
                <a:r>
                  <a:rPr lang="de-DE" sz="2400" dirty="0" err="1"/>
                  <a:t>Approximately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1" i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de-DE" sz="2400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f>
                      <m:fPr>
                        <m:ctrlPr>
                          <a:rPr lang="de-DE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de-DE" sz="24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de-DE" sz="2400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sz="2400" b="1" i="1">
                            <a:latin typeface="Cambria Math" panose="02040503050406030204" pitchFamily="18" charset="0"/>
                          </a:rPr>
                          <m:t>𝒄</m:t>
                        </m:r>
                        <m:sSup>
                          <m:sSupPr>
                            <m:ctrlPr>
                              <a:rPr lang="de-DE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de-DE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2400" b="1" dirty="0"/>
                  <a:t>          </a:t>
                </a:r>
                <a:r>
                  <a:rPr lang="de-DE" sz="2400" b="1" dirty="0" smtClean="0">
                    <a:solidFill>
                      <a:srgbClr val="FF0000"/>
                    </a:solidFill>
                  </a:rPr>
                  <a:t>VCN </a:t>
                </a:r>
                <a:r>
                  <a:rPr lang="de-DE" sz="2400" b="1" dirty="0">
                    <a:solidFill>
                      <a:srgbClr val="FF0000"/>
                    </a:solidFill>
                  </a:rPr>
                  <a:t>- CN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38" y="4733338"/>
                <a:ext cx="6598345" cy="1631344"/>
              </a:xfrm>
              <a:prstGeom prst="rect">
                <a:avLst/>
              </a:prstGeom>
              <a:blipFill rotWithShape="0">
                <a:blip r:embed="rId3"/>
                <a:stretch>
                  <a:fillRect l="-1479" t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41338" y="3064108"/>
                <a:ext cx="6511911" cy="1631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400" b="1" dirty="0"/>
                  <a:t>3.2.1) Behind 45°-</a:t>
                </a:r>
                <a:r>
                  <a:rPr lang="de-DE" sz="2400" b="1" dirty="0" err="1"/>
                  <a:t>bend</a:t>
                </a:r>
                <a:r>
                  <a:rPr lang="de-DE" sz="2400" b="1" dirty="0"/>
                  <a:t> (100 kW)</a:t>
                </a:r>
              </a:p>
              <a:p>
                <a:pPr algn="l"/>
                <a:endParaRPr lang="de-DE" sz="2400" b="1" dirty="0"/>
              </a:p>
              <a:p>
                <a:pPr algn="l"/>
                <a:r>
                  <a:rPr lang="de-DE" sz="2400" dirty="0" err="1"/>
                  <a:t>Approximately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de-DE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de-DE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de-DE" sz="24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de-DE" sz="2400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sz="2400" b="1" i="1">
                            <a:latin typeface="Cambria Math" panose="02040503050406030204" pitchFamily="18" charset="0"/>
                          </a:rPr>
                          <m:t>𝒄</m:t>
                        </m:r>
                        <m:sSup>
                          <m:sSupPr>
                            <m:ctrlPr>
                              <a:rPr lang="de-DE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de-DE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2400" b="1" dirty="0"/>
                  <a:t>             </a:t>
                </a:r>
                <a:r>
                  <a:rPr lang="de-DE" sz="2400" b="1" dirty="0" smtClean="0">
                    <a:solidFill>
                      <a:srgbClr val="FF0000"/>
                    </a:solidFill>
                  </a:rPr>
                  <a:t>UCN - VCN</a:t>
                </a:r>
                <a:endParaRPr lang="de-DE" sz="2400" b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38" y="3064108"/>
                <a:ext cx="6511911" cy="1631344"/>
              </a:xfrm>
              <a:prstGeom prst="rect">
                <a:avLst/>
              </a:prstGeom>
              <a:blipFill rotWithShape="0">
                <a:blip r:embed="rId4"/>
                <a:stretch>
                  <a:fillRect l="-1498" t="-2622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41338" y="1534885"/>
            <a:ext cx="583691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400" dirty="0" err="1"/>
              <a:t>Correction</a:t>
            </a:r>
            <a:r>
              <a:rPr lang="de-DE" sz="2400" dirty="0"/>
              <a:t> due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Chopper</a:t>
            </a:r>
            <a:r>
              <a:rPr lang="de-DE" sz="2400" dirty="0"/>
              <a:t> </a:t>
            </a:r>
            <a:r>
              <a:rPr lang="de-DE" sz="2400" dirty="0" err="1"/>
              <a:t>opening</a:t>
            </a:r>
            <a:endParaRPr lang="de-DE" sz="24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400" dirty="0" err="1"/>
              <a:t>Correction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detector</a:t>
            </a:r>
            <a:r>
              <a:rPr lang="de-DE" sz="2400" dirty="0"/>
              <a:t> </a:t>
            </a:r>
            <a:r>
              <a:rPr lang="de-DE" sz="2400" dirty="0" err="1"/>
              <a:t>efficiency</a:t>
            </a:r>
            <a:endParaRPr lang="de-DE" sz="24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400" dirty="0" err="1" smtClean="0"/>
              <a:t>Dividing</a:t>
            </a:r>
            <a:r>
              <a:rPr lang="de-DE" sz="2400" dirty="0" smtClean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surface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open </a:t>
            </a:r>
            <a:r>
              <a:rPr lang="de-DE" sz="2400" dirty="0" err="1"/>
              <a:t>Chopper</a:t>
            </a:r>
            <a:endParaRPr lang="de-DE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5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2205" y="219045"/>
            <a:ext cx="2746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dirty="0"/>
              <a:t>3</a:t>
            </a:r>
            <a:r>
              <a:rPr lang="de-DE" dirty="0" smtClean="0"/>
              <a:t>) First </a:t>
            </a:r>
            <a:r>
              <a:rPr lang="de-DE" dirty="0" err="1" smtClean="0"/>
              <a:t>measurements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08000" y="795338"/>
            <a:ext cx="403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/>
              <a:t>3</a:t>
            </a:r>
            <a:r>
              <a:rPr lang="de-DE" sz="2400" b="1" dirty="0" smtClean="0"/>
              <a:t>.3) Storage </a:t>
            </a:r>
            <a:r>
              <a:rPr lang="de-DE" sz="2400" b="1" dirty="0" err="1" smtClean="0"/>
              <a:t>measurement</a:t>
            </a:r>
            <a:endParaRPr lang="en-US" sz="24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843547" y="5911111"/>
            <a:ext cx="1746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View </a:t>
            </a:r>
            <a:r>
              <a:rPr lang="de-DE" dirty="0" err="1" smtClean="0"/>
              <a:t>from</a:t>
            </a:r>
            <a:r>
              <a:rPr lang="de-DE" dirty="0" smtClean="0"/>
              <a:t> top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47" y="1257003"/>
            <a:ext cx="5837473" cy="46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0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1338" y="1024758"/>
            <a:ext cx="8128000" cy="630622"/>
          </a:xfrm>
        </p:spPr>
        <p:txBody>
          <a:bodyPr/>
          <a:lstStyle/>
          <a:p>
            <a:r>
              <a:rPr lang="de-DE" sz="3200" dirty="0" smtClean="0"/>
              <a:t>Outline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541338" y="2026088"/>
            <a:ext cx="55658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AutoNum type="arabicParenR"/>
            </a:pPr>
            <a:r>
              <a:rPr lang="de-DE" sz="2400" dirty="0" smtClean="0"/>
              <a:t>TRIGA Mainz</a:t>
            </a:r>
          </a:p>
          <a:p>
            <a:pPr marL="457200" indent="-457200" algn="l">
              <a:buAutoNum type="arabicParenR"/>
            </a:pPr>
            <a:endParaRPr lang="de-DE" sz="2400" dirty="0" smtClean="0"/>
          </a:p>
          <a:p>
            <a:pPr marL="457200" indent="-457200" algn="l">
              <a:buAutoNum type="arabicParenR"/>
            </a:pPr>
            <a:r>
              <a:rPr lang="de-DE" sz="2400" dirty="0" smtClean="0"/>
              <a:t>Setup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source</a:t>
            </a:r>
            <a:r>
              <a:rPr lang="de-DE" sz="2400" dirty="0" smtClean="0"/>
              <a:t> at TRIGA Mainz</a:t>
            </a:r>
          </a:p>
          <a:p>
            <a:pPr marL="457200" indent="-457200" algn="l">
              <a:buAutoNum type="arabicParenR"/>
            </a:pPr>
            <a:endParaRPr lang="de-DE" sz="2400" dirty="0" smtClean="0"/>
          </a:p>
          <a:p>
            <a:pPr marL="457200" indent="-457200" algn="l">
              <a:buAutoNum type="arabicParenR"/>
            </a:pPr>
            <a:r>
              <a:rPr lang="de-DE" sz="2400" dirty="0" smtClean="0"/>
              <a:t>  First </a:t>
            </a:r>
            <a:r>
              <a:rPr lang="de-DE" sz="2400" dirty="0" err="1" smtClean="0"/>
              <a:t>measurements</a:t>
            </a:r>
            <a:r>
              <a:rPr lang="de-DE" sz="2400" dirty="0" smtClean="0"/>
              <a:t> </a:t>
            </a:r>
          </a:p>
          <a:p>
            <a:pPr algn="l"/>
            <a:r>
              <a:rPr lang="de-DE" sz="2400" dirty="0"/>
              <a:t>3</a:t>
            </a:r>
            <a:r>
              <a:rPr lang="de-DE" sz="2400" dirty="0" smtClean="0"/>
              <a:t>.1) </a:t>
            </a:r>
            <a:r>
              <a:rPr lang="de-DE" sz="2400" dirty="0"/>
              <a:t>Time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flight</a:t>
            </a:r>
            <a:endParaRPr lang="de-DE" sz="2400" dirty="0" smtClean="0"/>
          </a:p>
          <a:p>
            <a:pPr algn="l"/>
            <a:r>
              <a:rPr lang="de-DE" sz="2400" dirty="0"/>
              <a:t>3</a:t>
            </a:r>
            <a:r>
              <a:rPr lang="de-DE" sz="2400" dirty="0" smtClean="0"/>
              <a:t>.2) Storage </a:t>
            </a:r>
            <a:r>
              <a:rPr lang="de-DE" sz="2400" dirty="0" err="1"/>
              <a:t>experiment</a:t>
            </a:r>
            <a:endParaRPr lang="de-DE" sz="2400" dirty="0"/>
          </a:p>
          <a:p>
            <a:pPr algn="l"/>
            <a:endParaRPr lang="de-DE" sz="2400" dirty="0" smtClean="0"/>
          </a:p>
          <a:p>
            <a:pPr algn="l"/>
            <a:r>
              <a:rPr lang="de-DE" sz="2400" dirty="0"/>
              <a:t>4</a:t>
            </a:r>
            <a:r>
              <a:rPr lang="de-DE" sz="2400" dirty="0" smtClean="0"/>
              <a:t>)    </a:t>
            </a:r>
            <a:r>
              <a:rPr lang="de-DE" sz="2400" dirty="0" err="1" smtClean="0"/>
              <a:t>Conclusion</a:t>
            </a:r>
            <a:r>
              <a:rPr lang="de-DE" sz="2400" dirty="0" smtClean="0"/>
              <a:t> and Outlook</a:t>
            </a:r>
            <a:endParaRPr lang="en-US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657874" y="219045"/>
            <a:ext cx="1593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dirty="0"/>
              <a:t>3</a:t>
            </a:r>
            <a:r>
              <a:rPr lang="de-DE" dirty="0" smtClean="0"/>
              <a:t>.3) Storage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1338" y="772442"/>
            <a:ext cx="5264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/>
              <a:t>3</a:t>
            </a:r>
            <a:r>
              <a:rPr lang="de-DE" sz="2400" b="1" dirty="0" smtClean="0"/>
              <a:t>.3.1) </a:t>
            </a:r>
            <a:r>
              <a:rPr lang="de-DE" sz="2400" b="1" dirty="0" err="1" smtClean="0"/>
              <a:t>Steady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state</a:t>
            </a:r>
            <a:r>
              <a:rPr lang="de-DE" sz="2400" b="1" dirty="0" smtClean="0"/>
              <a:t> power (100 KW)</a:t>
            </a:r>
            <a:endParaRPr lang="en-US" sz="24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94" y="1387394"/>
            <a:ext cx="6155806" cy="47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666593" y="219045"/>
            <a:ext cx="1593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dirty="0"/>
              <a:t>3</a:t>
            </a:r>
            <a:r>
              <a:rPr lang="de-DE" dirty="0" smtClean="0"/>
              <a:t>.3) Storage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541338" y="831851"/>
            <a:ext cx="5739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sz="2400" b="1" dirty="0"/>
              <a:t>3</a:t>
            </a:r>
            <a:r>
              <a:rPr lang="de-DE" sz="2400" b="1" dirty="0" smtClean="0"/>
              <a:t>.3.2) Pulse </a:t>
            </a:r>
            <a:r>
              <a:rPr lang="de-DE" sz="2400" b="1" dirty="0" err="1" smtClean="0"/>
              <a:t>mode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filling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curve</a:t>
            </a:r>
            <a:r>
              <a:rPr lang="de-DE" sz="2400" b="1" dirty="0" smtClean="0"/>
              <a:t> (1.25 $)</a:t>
            </a:r>
            <a:endParaRPr lang="en-US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22" y="1615809"/>
            <a:ext cx="4214355" cy="321949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8" y="1976964"/>
            <a:ext cx="4233864" cy="283603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50254" y="4833129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800" dirty="0" err="1" smtClean="0"/>
              <a:t>Dependency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puls </a:t>
            </a:r>
            <a:r>
              <a:rPr lang="de-DE" sz="1800" dirty="0" err="1"/>
              <a:t>s</a:t>
            </a:r>
            <a:r>
              <a:rPr lang="de-DE" sz="1800" dirty="0" err="1" smtClean="0"/>
              <a:t>trenght</a:t>
            </a:r>
            <a:r>
              <a:rPr lang="de-DE" sz="1800" dirty="0" smtClean="0"/>
              <a:t> and </a:t>
            </a:r>
            <a:r>
              <a:rPr lang="de-DE" sz="1800" dirty="0" err="1" smtClean="0"/>
              <a:t>lenght</a:t>
            </a:r>
            <a:r>
              <a:rPr lang="de-DE" sz="1800" dirty="0" smtClean="0"/>
              <a:t> </a:t>
            </a:r>
            <a:endParaRPr lang="en-US" sz="1800" dirty="0"/>
          </a:p>
        </p:txBody>
      </p:sp>
      <p:sp>
        <p:nvSpPr>
          <p:cNvPr id="10" name="Textfeld 9"/>
          <p:cNvSpPr txBox="1"/>
          <p:nvPr/>
        </p:nvSpPr>
        <p:spPr>
          <a:xfrm>
            <a:off x="5067357" y="4833129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Filling</a:t>
            </a:r>
            <a:r>
              <a:rPr lang="de-DE" sz="1800" dirty="0" smtClean="0"/>
              <a:t> </a:t>
            </a:r>
            <a:r>
              <a:rPr lang="de-DE" sz="1800" dirty="0" err="1" smtClean="0"/>
              <a:t>curve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1.25$ puls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78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635063" y="219045"/>
            <a:ext cx="1593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dirty="0"/>
              <a:t>3</a:t>
            </a:r>
            <a:r>
              <a:rPr lang="de-DE" dirty="0" smtClean="0"/>
              <a:t>.1) Storage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541338" y="831851"/>
            <a:ext cx="3929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sz="2400" b="1" dirty="0"/>
              <a:t>3</a:t>
            </a:r>
            <a:r>
              <a:rPr lang="de-DE" sz="2400" b="1" dirty="0" smtClean="0"/>
              <a:t>.3.2) Pulse </a:t>
            </a:r>
            <a:r>
              <a:rPr lang="de-DE" sz="2400" b="1" dirty="0" err="1" smtClean="0"/>
              <a:t>mode</a:t>
            </a:r>
            <a:r>
              <a:rPr lang="de-DE" sz="2400" b="1" dirty="0" smtClean="0"/>
              <a:t> (1,25 $)</a:t>
            </a:r>
            <a:endParaRPr lang="en-US" sz="24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59" y="1293516"/>
            <a:ext cx="6628914" cy="48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686853" y="222355"/>
            <a:ext cx="1593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dirty="0"/>
              <a:t>3</a:t>
            </a:r>
            <a:r>
              <a:rPr lang="de-DE" dirty="0" smtClean="0"/>
              <a:t>.1) Storage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508000" y="870805"/>
            <a:ext cx="2799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sz="2400" b="1" dirty="0"/>
              <a:t>3</a:t>
            </a:r>
            <a:r>
              <a:rPr lang="de-DE" sz="2400" b="1" dirty="0" smtClean="0"/>
              <a:t>.3.3) Explanation</a:t>
            </a:r>
            <a:endParaRPr lang="en-US" sz="24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1506212"/>
            <a:ext cx="2815481" cy="454710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47" y="1506212"/>
            <a:ext cx="3674138" cy="301047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556484" y="4711931"/>
            <a:ext cx="47628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Some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parts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broke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during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experiment</a:t>
            </a:r>
            <a:endParaRPr lang="de-DE" dirty="0" smtClean="0">
              <a:sym typeface="Wingdings" panose="05000000000000000000" pitchFamily="2" charset="2"/>
            </a:endParaRPr>
          </a:p>
          <a:p>
            <a:pPr algn="l"/>
            <a:endParaRPr lang="de-DE" dirty="0" smtClean="0">
              <a:sym typeface="Wingdings" panose="05000000000000000000" pitchFamily="2" charset="2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Measurements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need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repeated</a:t>
            </a:r>
            <a:r>
              <a:rPr lang="de-DE" dirty="0">
                <a:sym typeface="Wingdings" panose="05000000000000000000" pitchFamily="2" charset="2"/>
              </a:rPr>
              <a:t>!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1338" y="1099867"/>
            <a:ext cx="4094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/>
              <a:t>4</a:t>
            </a:r>
            <a:r>
              <a:rPr lang="de-DE" sz="2400" b="1" dirty="0" smtClean="0"/>
              <a:t>) </a:t>
            </a:r>
            <a:r>
              <a:rPr lang="de-DE" sz="2400" b="1" dirty="0" err="1" smtClean="0"/>
              <a:t>Conclusion</a:t>
            </a:r>
            <a:r>
              <a:rPr lang="de-DE" sz="2400" b="1" dirty="0" smtClean="0"/>
              <a:t> and Outlook</a:t>
            </a:r>
          </a:p>
          <a:p>
            <a:pPr algn="l"/>
            <a:endParaRPr lang="de-DE" sz="2400" b="1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81183" y="5750985"/>
            <a:ext cx="6894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err="1" smtClean="0"/>
              <a:t>Characterisation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Bernhard </a:t>
            </a:r>
            <a:r>
              <a:rPr lang="de-DE" dirty="0" err="1"/>
              <a:t>Lauss</a:t>
            </a:r>
            <a:r>
              <a:rPr lang="de-DE" dirty="0"/>
              <a:t> (PSI)</a:t>
            </a:r>
          </a:p>
          <a:p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08000" y="5095426"/>
            <a:ext cx="7297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dirty="0" err="1" smtClean="0"/>
              <a:t>Improvement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shielding</a:t>
            </a:r>
            <a:r>
              <a:rPr lang="de-DE" dirty="0"/>
              <a:t> </a:t>
            </a:r>
            <a:r>
              <a:rPr lang="de-DE" dirty="0" err="1"/>
              <a:t>round</a:t>
            </a:r>
            <a:r>
              <a:rPr lang="de-DE" dirty="0"/>
              <a:t> beam </a:t>
            </a:r>
            <a:r>
              <a:rPr lang="de-DE" dirty="0" err="1" smtClean="0"/>
              <a:t>exit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endParaRPr lang="de-DE" dirty="0"/>
          </a:p>
          <a:p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41338" y="4198719"/>
            <a:ext cx="618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dirty="0" smtClean="0"/>
              <a:t>Repetition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endParaRPr lang="de-DE" dirty="0"/>
          </a:p>
          <a:p>
            <a:pPr algn="l"/>
            <a:r>
              <a:rPr lang="de-DE" dirty="0"/>
              <a:t>     </a:t>
            </a:r>
            <a:r>
              <a:rPr lang="de-DE" dirty="0" smtClean="0"/>
              <a:t>(</a:t>
            </a:r>
            <a:r>
              <a:rPr lang="de-DE" dirty="0"/>
              <a:t>in </a:t>
            </a:r>
            <a:r>
              <a:rPr lang="de-DE" dirty="0" err="1"/>
              <a:t>steady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and pulse </a:t>
            </a:r>
            <a:r>
              <a:rPr lang="de-DE" dirty="0" err="1"/>
              <a:t>mode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41338" y="2953691"/>
            <a:ext cx="3926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dirty="0"/>
              <a:t>1.5 </a:t>
            </a:r>
            <a:r>
              <a:rPr lang="de-DE" dirty="0" err="1"/>
              <a:t>hours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cooldown</a:t>
            </a:r>
            <a:r>
              <a:rPr lang="de-DE" dirty="0"/>
              <a:t> (~12 l)</a:t>
            </a:r>
          </a:p>
        </p:txBody>
      </p:sp>
      <p:sp>
        <p:nvSpPr>
          <p:cNvPr id="10" name="Rechteck 9"/>
          <p:cNvSpPr/>
          <p:nvPr/>
        </p:nvSpPr>
        <p:spPr>
          <a:xfrm>
            <a:off x="541338" y="1716684"/>
            <a:ext cx="6552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dirty="0" err="1"/>
              <a:t>Accurate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</a:p>
          <a:p>
            <a:pPr algn="l"/>
            <a:r>
              <a:rPr lang="de-DE" dirty="0"/>
              <a:t>     </a:t>
            </a:r>
            <a:r>
              <a:rPr lang="de-DE" dirty="0" err="1"/>
              <a:t>Consumption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UCN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approx</a:t>
            </a:r>
            <a:r>
              <a:rPr lang="de-DE" dirty="0"/>
              <a:t>. 8 l/h</a:t>
            </a:r>
          </a:p>
          <a:p>
            <a:pPr algn="l"/>
            <a:r>
              <a:rPr lang="de-DE" dirty="0"/>
              <a:t>    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helium</a:t>
            </a:r>
            <a:r>
              <a:rPr lang="de-DE" dirty="0"/>
              <a:t> </a:t>
            </a:r>
            <a:r>
              <a:rPr lang="de-DE" dirty="0" err="1"/>
              <a:t>liquifier</a:t>
            </a:r>
            <a:r>
              <a:rPr lang="de-DE" dirty="0"/>
              <a:t> (</a:t>
            </a:r>
            <a:r>
              <a:rPr lang="de-DE" dirty="0" smtClean="0"/>
              <a:t>14 </a:t>
            </a:r>
            <a:r>
              <a:rPr lang="de-DE" dirty="0"/>
              <a:t>l/h)</a:t>
            </a:r>
          </a:p>
        </p:txBody>
      </p:sp>
      <p:sp>
        <p:nvSpPr>
          <p:cNvPr id="12" name="Rechteck 11"/>
          <p:cNvSpPr/>
          <p:nvPr/>
        </p:nvSpPr>
        <p:spPr>
          <a:xfrm>
            <a:off x="541338" y="3531713"/>
            <a:ext cx="3780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UCN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proved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21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9551" y="1921557"/>
            <a:ext cx="4206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 smtClean="0"/>
              <a:t>Tobias </a:t>
            </a:r>
            <a:r>
              <a:rPr lang="de-DE" sz="2400" dirty="0"/>
              <a:t>Reich 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Norbert </a:t>
            </a:r>
            <a:r>
              <a:rPr lang="en-US" sz="2400" dirty="0" err="1" smtClean="0"/>
              <a:t>Trautmann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Christopher </a:t>
            </a:r>
            <a:r>
              <a:rPr lang="en-US" sz="2400" dirty="0" err="1" smtClean="0"/>
              <a:t>Geppert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Klaus </a:t>
            </a:r>
            <a:r>
              <a:rPr lang="en-US" sz="2400" dirty="0" err="1"/>
              <a:t>Eberhardt</a:t>
            </a: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 smtClean="0"/>
              <a:t>Yury</a:t>
            </a:r>
            <a:r>
              <a:rPr lang="en-US" sz="2400" dirty="0" smtClean="0"/>
              <a:t> </a:t>
            </a:r>
            <a:r>
              <a:rPr lang="en-US" sz="2400" dirty="0" err="1" smtClean="0"/>
              <a:t>Sobolev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Operators </a:t>
            </a:r>
            <a:r>
              <a:rPr lang="de-DE" sz="2400" dirty="0" err="1"/>
              <a:t>of</a:t>
            </a:r>
            <a:r>
              <a:rPr lang="de-DE" sz="2400" dirty="0"/>
              <a:t> TRIGA </a:t>
            </a:r>
            <a:r>
              <a:rPr lang="de-DE" sz="2400" dirty="0" smtClean="0"/>
              <a:t>Mainz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 smtClean="0"/>
              <a:t>…</a:t>
            </a: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21" y="58992"/>
            <a:ext cx="2904805" cy="60468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92" y="880393"/>
            <a:ext cx="3053419" cy="87672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519274" y="4706431"/>
            <a:ext cx="452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 err="1" smtClean="0"/>
              <a:t>Financed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by</a:t>
            </a:r>
            <a:r>
              <a:rPr lang="de-DE" sz="3200" b="1" dirty="0" smtClean="0"/>
              <a:t> SPP 1491</a:t>
            </a:r>
            <a:endParaRPr lang="en-US" sz="3200" b="1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01" y="5168378"/>
            <a:ext cx="2771997" cy="1095276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921692" y="1928766"/>
            <a:ext cx="413850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 smtClean="0"/>
              <a:t>Stephan Paul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 smtClean="0"/>
              <a:t>Andreas Frei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 smtClean="0"/>
              <a:t>Thorsten </a:t>
            </a:r>
            <a:r>
              <a:rPr lang="de-DE" sz="2400" dirty="0"/>
              <a:t>Lauer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 smtClean="0"/>
              <a:t>Thorsten </a:t>
            </a:r>
            <a:r>
              <a:rPr lang="de-DE" sz="2400" dirty="0" err="1" smtClean="0"/>
              <a:t>Zechlau</a:t>
            </a:r>
            <a:endParaRPr lang="de-DE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 smtClean="0"/>
              <a:t>Yuri </a:t>
            </a:r>
            <a:r>
              <a:rPr lang="de-DE" sz="2400" dirty="0" err="1" smtClean="0"/>
              <a:t>Schroffenegger</a:t>
            </a:r>
            <a:endParaRPr lang="de-DE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 smtClean="0"/>
              <a:t>Workshop and </a:t>
            </a:r>
            <a:r>
              <a:rPr lang="de-DE" sz="2400" dirty="0" err="1" smtClean="0"/>
              <a:t>technicians</a:t>
            </a:r>
            <a:endParaRPr lang="de-DE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 smtClean="0"/>
              <a:t>…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8" y="4825383"/>
            <a:ext cx="3497923" cy="134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9" y="838295"/>
            <a:ext cx="4288270" cy="101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1338" y="1763453"/>
            <a:ext cx="8128000" cy="2544417"/>
          </a:xfrm>
        </p:spPr>
        <p:txBody>
          <a:bodyPr/>
          <a:lstStyle/>
          <a:p>
            <a:pPr algn="ctr"/>
            <a:r>
              <a:rPr lang="de-DE" sz="4400" dirty="0" err="1" smtClean="0"/>
              <a:t>Thank</a:t>
            </a:r>
            <a:r>
              <a:rPr lang="de-DE" sz="4400" dirty="0" smtClean="0"/>
              <a:t> </a:t>
            </a:r>
            <a:r>
              <a:rPr lang="de-DE" sz="4400" dirty="0" err="1" smtClean="0"/>
              <a:t>you</a:t>
            </a:r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sz="4400" dirty="0" err="1" smtClean="0"/>
              <a:t>for</a:t>
            </a:r>
            <a:r>
              <a:rPr lang="de-DE" sz="4400" dirty="0" smtClean="0"/>
              <a:t> </a:t>
            </a:r>
            <a:r>
              <a:rPr lang="de-DE" sz="4400" dirty="0" err="1" smtClean="0"/>
              <a:t>your</a:t>
            </a:r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sz="4400" dirty="0" err="1" smtClean="0"/>
              <a:t>attention</a:t>
            </a:r>
            <a:r>
              <a:rPr lang="de-DE" sz="4400" dirty="0" smtClean="0"/>
              <a:t>!</a:t>
            </a:r>
            <a:endParaRPr lang="de-DE" sz="4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42197" y="223345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Appendix</a:t>
            </a:r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17" y="813149"/>
            <a:ext cx="7168972" cy="542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42197" y="223345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Appendix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 flipH="1">
            <a:off x="1155723" y="917713"/>
            <a:ext cx="474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Transformation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63" y="1317823"/>
            <a:ext cx="7245637" cy="4814963"/>
          </a:xfrm>
          <a:prstGeom prst="rect">
            <a:avLst/>
          </a:prstGeom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42197" y="223345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Appendix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3" y="1225990"/>
            <a:ext cx="8051957" cy="4760342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24206" y="220571"/>
            <a:ext cx="2073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1) TRIGA Mainz 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00491" y="5228962"/>
            <a:ext cx="52799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/>
              <a:t>http://www.kernchemie.uni-mainz.de/719.php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1" y="1444109"/>
            <a:ext cx="5720882" cy="37662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6021373" y="1320199"/>
                <a:ext cx="3095719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1800" b="1" dirty="0" smtClean="0"/>
                  <a:t>Operation </a:t>
                </a:r>
                <a:r>
                  <a:rPr lang="de-DE" sz="1800" b="1" dirty="0" err="1" smtClean="0"/>
                  <a:t>modes</a:t>
                </a:r>
                <a:r>
                  <a:rPr lang="de-DE" sz="1800" b="1" dirty="0" smtClean="0"/>
                  <a:t>:</a:t>
                </a:r>
              </a:p>
              <a:p>
                <a:pPr algn="l"/>
                <a:endParaRPr lang="de-DE" sz="1800" dirty="0" smtClean="0"/>
              </a:p>
              <a:p>
                <a:pPr marL="342900" indent="-342900" algn="l">
                  <a:buAutoNum type="arabicParenR"/>
                </a:pPr>
                <a:r>
                  <a:rPr lang="de-DE" sz="1800" b="1" dirty="0" err="1" smtClean="0"/>
                  <a:t>Steady</a:t>
                </a:r>
                <a:r>
                  <a:rPr lang="de-DE" sz="1800" b="1" dirty="0" smtClean="0"/>
                  <a:t> </a:t>
                </a:r>
                <a:r>
                  <a:rPr lang="de-DE" sz="1800" b="1" dirty="0" err="1" smtClean="0"/>
                  <a:t>state</a:t>
                </a:r>
                <a:r>
                  <a:rPr lang="de-DE" sz="1800" b="1" dirty="0" smtClean="0"/>
                  <a:t> </a:t>
                </a:r>
                <a:r>
                  <a:rPr lang="de-DE" sz="1800" dirty="0" smtClean="0"/>
                  <a:t>(0-100 kW)</a:t>
                </a:r>
              </a:p>
              <a:p>
                <a:pPr algn="l"/>
                <a:r>
                  <a:rPr lang="de-DE" sz="1800" dirty="0" smtClean="0"/>
                  <a:t>      </a:t>
                </a:r>
              </a:p>
              <a:p>
                <a:pPr algn="l"/>
                <a:r>
                  <a:rPr lang="de-DE" sz="1800" dirty="0"/>
                  <a:t> </a:t>
                </a:r>
                <a:r>
                  <a:rPr lang="de-DE" sz="1800" dirty="0" smtClean="0"/>
                  <a:t>     Max</a:t>
                </a:r>
                <a:r>
                  <a:rPr lang="de-DE" sz="1800" dirty="0"/>
                  <a:t>. </a:t>
                </a:r>
                <a:r>
                  <a:rPr lang="de-DE" sz="1800" dirty="0" err="1"/>
                  <a:t>neutron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flux</a:t>
                </a:r>
                <a:r>
                  <a:rPr lang="de-DE" sz="1800" dirty="0"/>
                  <a:t>:</a:t>
                </a:r>
              </a:p>
              <a:p>
                <a:pPr algn="l"/>
                <a:r>
                  <a:rPr lang="de-DE" sz="1800" dirty="0"/>
                  <a:t>      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𝑛𝑐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de-DE" sz="1800" dirty="0"/>
              </a:p>
              <a:p>
                <a:pPr marL="342900" indent="-342900" algn="l">
                  <a:buAutoNum type="arabicParenR"/>
                </a:pPr>
                <a:endParaRPr lang="de-DE" sz="1800" dirty="0" smtClean="0"/>
              </a:p>
              <a:p>
                <a:pPr marL="342900" indent="-342900" algn="l">
                  <a:buAutoNum type="arabicParenR"/>
                </a:pPr>
                <a:endParaRPr lang="de-DE" sz="1800" dirty="0"/>
              </a:p>
              <a:p>
                <a:pPr marL="342900" indent="-342900" algn="l">
                  <a:buAutoNum type="arabicParenR" startAt="2"/>
                </a:pPr>
                <a:r>
                  <a:rPr lang="de-DE" sz="1800" b="1" dirty="0" smtClean="0"/>
                  <a:t>Pulse</a:t>
                </a:r>
                <a:r>
                  <a:rPr lang="de-DE" sz="1800" dirty="0" smtClean="0"/>
                  <a:t> </a:t>
                </a:r>
                <a:r>
                  <a:rPr lang="de-DE" sz="1800" b="1" dirty="0" err="1" smtClean="0"/>
                  <a:t>mode</a:t>
                </a:r>
                <a:r>
                  <a:rPr lang="de-DE" sz="1800" dirty="0" smtClean="0"/>
                  <a:t> 250 MW, </a:t>
                </a:r>
              </a:p>
              <a:p>
                <a:pPr algn="l"/>
                <a:r>
                  <a:rPr lang="de-DE" sz="1800" dirty="0"/>
                  <a:t> </a:t>
                </a:r>
                <a:r>
                  <a:rPr lang="de-DE" sz="1800" dirty="0" smtClean="0"/>
                  <a:t>     30 </a:t>
                </a:r>
                <a:r>
                  <a:rPr lang="de-DE" sz="1800" dirty="0" err="1" smtClean="0"/>
                  <a:t>ms</a:t>
                </a:r>
                <a:r>
                  <a:rPr lang="de-DE" sz="1800" dirty="0" smtClean="0"/>
                  <a:t> (FWHM)</a:t>
                </a:r>
              </a:p>
              <a:p>
                <a:pPr marL="342900" indent="-342900" algn="l">
                  <a:buAutoNum type="arabicParenR"/>
                </a:pPr>
                <a:endParaRPr lang="de-DE" sz="1800" dirty="0"/>
              </a:p>
              <a:p>
                <a:pPr algn="l"/>
                <a:r>
                  <a:rPr lang="de-DE" sz="1800" dirty="0" smtClean="0"/>
                  <a:t>      Max. </a:t>
                </a:r>
                <a:r>
                  <a:rPr lang="de-DE" sz="1800" dirty="0" err="1" smtClean="0"/>
                  <a:t>neutron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flux</a:t>
                </a:r>
                <a:r>
                  <a:rPr lang="de-DE" sz="1800" dirty="0" smtClean="0"/>
                  <a:t>:</a:t>
                </a:r>
              </a:p>
              <a:p>
                <a:pPr algn="l"/>
                <a:r>
                  <a:rPr lang="de-DE" sz="1800" dirty="0"/>
                  <a:t> </a:t>
                </a:r>
                <a:r>
                  <a:rPr lang="de-DE" sz="1800" dirty="0" smtClean="0"/>
                  <a:t>   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1⋅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𝑛𝑐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de-DE" sz="1800" dirty="0" smtClean="0"/>
              </a:p>
              <a:p>
                <a:pPr algn="l"/>
                <a:endParaRPr lang="de-DE" sz="1800" dirty="0"/>
              </a:p>
              <a:p>
                <a:pPr marL="285750" indent="-285750" algn="l">
                  <a:buFont typeface="Wingdings" panose="05000000000000000000" pitchFamily="2" charset="2"/>
                  <a:buChar char="à"/>
                </a:pPr>
                <a:r>
                  <a:rPr lang="de-DE" sz="1800" dirty="0" err="1" smtClean="0">
                    <a:sym typeface="Wingdings" panose="05000000000000000000" pitchFamily="2" charset="2"/>
                  </a:rPr>
                  <a:t>Both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measured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at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central</a:t>
                </a:r>
                <a:endParaRPr lang="de-DE" sz="1800" dirty="0" smtClean="0">
                  <a:sym typeface="Wingdings" panose="05000000000000000000" pitchFamily="2" charset="2"/>
                </a:endParaRPr>
              </a:p>
              <a:p>
                <a:pPr algn="l"/>
                <a:r>
                  <a:rPr lang="de-DE" sz="1800" dirty="0">
                    <a:sym typeface="Wingdings" panose="05000000000000000000" pitchFamily="2" charset="2"/>
                  </a:rPr>
                  <a:t> 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  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irradiation</a:t>
                </a:r>
                <a:r>
                  <a:rPr lang="de-DE" sz="18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ym typeface="Wingdings" panose="05000000000000000000" pitchFamily="2" charset="2"/>
                  </a:rPr>
                  <a:t>pipes</a:t>
                </a:r>
                <a:endParaRPr lang="de-DE" sz="18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373" y="1320199"/>
                <a:ext cx="3095719" cy="4524315"/>
              </a:xfrm>
              <a:prstGeom prst="rect">
                <a:avLst/>
              </a:prstGeom>
              <a:blipFill rotWithShape="0">
                <a:blip r:embed="rId4"/>
                <a:stretch>
                  <a:fillRect l="-1772" t="-809" r="-1181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5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42197" y="223345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Appendix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8" y="869849"/>
            <a:ext cx="6848090" cy="53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46111" y="198898"/>
            <a:ext cx="125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Appendix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12" y="977462"/>
            <a:ext cx="6789683" cy="5092262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763549" y="884903"/>
            <a:ext cx="2914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First </a:t>
            </a:r>
            <a:r>
              <a:rPr lang="de-DE" sz="2400" b="1" dirty="0" err="1"/>
              <a:t>c</a:t>
            </a:r>
            <a:r>
              <a:rPr lang="de-DE" sz="2400" b="1" dirty="0" err="1" smtClean="0"/>
              <a:t>ooling</a:t>
            </a:r>
            <a:r>
              <a:rPr lang="de-DE" sz="2400" b="1" dirty="0" smtClean="0"/>
              <a:t> down</a:t>
            </a:r>
            <a:endParaRPr lang="en-US" sz="2400" b="1" dirty="0"/>
          </a:p>
        </p:txBody>
      </p:sp>
      <p:sp>
        <p:nvSpPr>
          <p:cNvPr id="5" name="Rechteck 4"/>
          <p:cNvSpPr/>
          <p:nvPr/>
        </p:nvSpPr>
        <p:spPr>
          <a:xfrm>
            <a:off x="3960292" y="191075"/>
            <a:ext cx="1223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dirty="0"/>
              <a:t>2) Setup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42197" y="223345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Appendix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0" y="1013557"/>
            <a:ext cx="7485007" cy="522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148" y="18415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/>
              <a:t>2</a:t>
            </a:r>
            <a:r>
              <a:rPr lang="de-DE" dirty="0" smtClean="0"/>
              <a:t>) Setup 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67" y="831851"/>
            <a:ext cx="6576174" cy="5161294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 bwMode="auto">
          <a:xfrm flipH="1">
            <a:off x="2874077" y="2123768"/>
            <a:ext cx="1" cy="36281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234522" y="3590610"/>
            <a:ext cx="159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</a:rPr>
              <a:t>Ca. 1200 mm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148" y="18415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/>
              <a:t>2</a:t>
            </a:r>
            <a:r>
              <a:rPr lang="de-DE" dirty="0" smtClean="0"/>
              <a:t>) Setup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1" y="2128347"/>
            <a:ext cx="8444951" cy="3568577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 bwMode="auto">
          <a:xfrm>
            <a:off x="541338" y="6097034"/>
            <a:ext cx="8405281" cy="59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3765450" y="5696924"/>
            <a:ext cx="1281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3700 mm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 bwMode="auto">
          <a:xfrm flipH="1">
            <a:off x="191729" y="2861187"/>
            <a:ext cx="14748" cy="27137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-77365" y="2326542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>
                <a:solidFill>
                  <a:srgbClr val="FF0000"/>
                </a:solidFill>
              </a:rPr>
              <a:t>C</a:t>
            </a:r>
            <a:r>
              <a:rPr lang="de-DE" b="1" dirty="0" smtClean="0">
                <a:solidFill>
                  <a:srgbClr val="FF0000"/>
                </a:solidFill>
              </a:rPr>
              <a:t>a. 1200 mm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456" y="1039804"/>
            <a:ext cx="5309419" cy="1356700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 bwMode="auto">
          <a:xfrm>
            <a:off x="7676373" y="1431550"/>
            <a:ext cx="84120" cy="55999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5" name="Gerade Verbindung mit Pfeil 24"/>
          <p:cNvCxnSpPr/>
          <p:nvPr/>
        </p:nvCxnSpPr>
        <p:spPr bwMode="auto">
          <a:xfrm flipH="1" flipV="1">
            <a:off x="8050268" y="2300685"/>
            <a:ext cx="684267" cy="15043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 bwMode="auto">
          <a:xfrm flipH="1" flipV="1">
            <a:off x="3716082" y="2332783"/>
            <a:ext cx="3717105" cy="157520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 bwMode="auto">
          <a:xfrm flipV="1">
            <a:off x="6875590" y="1985686"/>
            <a:ext cx="457442" cy="40552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6111201" y="2332784"/>
                <a:ext cx="19211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 smtClean="0"/>
                  <a:t>Solid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crystal</a:t>
                </a:r>
                <a:endParaRPr lang="de-DE" dirty="0" smtClean="0"/>
              </a:p>
              <a:p>
                <a:pPr algn="l"/>
                <a:r>
                  <a:rPr lang="de-DE" dirty="0"/>
                  <a:t> </a:t>
                </a:r>
                <a:r>
                  <a:rPr lang="de-DE" dirty="0" smtClean="0"/>
                  <a:t>9 </a:t>
                </a:r>
                <a:r>
                  <a:rPr lang="de-DE" dirty="0" err="1" smtClean="0"/>
                  <a:t>mol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ortho</a:t>
                </a:r>
                <a:r>
                  <a:rPr lang="de-DE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201" y="2332784"/>
                <a:ext cx="1921167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3165" t="-4310" r="-2532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Gerade Verbindung mit Pfeil 36"/>
          <p:cNvCxnSpPr/>
          <p:nvPr/>
        </p:nvCxnSpPr>
        <p:spPr bwMode="auto">
          <a:xfrm>
            <a:off x="7433187" y="4586748"/>
            <a:ext cx="130134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7662934" y="473863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</a:rPr>
              <a:t>500 mm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 bwMode="auto">
          <a:xfrm flipH="1">
            <a:off x="1991032" y="4586748"/>
            <a:ext cx="5442155" cy="88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4086686" y="474751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</a:rPr>
              <a:t>2500 mm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270760" y="738975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</a:rPr>
              <a:t>Thermal </a:t>
            </a:r>
            <a:r>
              <a:rPr lang="de-DE" sz="1800" dirty="0" err="1" smtClean="0">
                <a:solidFill>
                  <a:srgbClr val="FF0000"/>
                </a:solidFill>
              </a:rPr>
              <a:t>bridge</a:t>
            </a:r>
            <a:r>
              <a:rPr lang="de-DE" sz="1800" dirty="0" smtClean="0"/>
              <a:t>, wall </a:t>
            </a:r>
            <a:r>
              <a:rPr lang="de-DE" sz="1800" dirty="0" err="1" smtClean="0"/>
              <a:t>thickness</a:t>
            </a:r>
            <a:r>
              <a:rPr lang="de-DE" sz="1800" dirty="0" smtClean="0"/>
              <a:t> 0.6 mm</a:t>
            </a:r>
            <a:endParaRPr lang="en-US" sz="1800" dirty="0"/>
          </a:p>
        </p:txBody>
      </p:sp>
      <p:sp>
        <p:nvSpPr>
          <p:cNvPr id="44" name="Geschweifte Klammer links 43"/>
          <p:cNvSpPr/>
          <p:nvPr/>
        </p:nvSpPr>
        <p:spPr bwMode="auto">
          <a:xfrm rot="5400000">
            <a:off x="4890522" y="-162291"/>
            <a:ext cx="381727" cy="2805955"/>
          </a:xfrm>
          <a:prstGeom prst="leftBrace">
            <a:avLst>
              <a:gd name="adj1" fmla="val 8333"/>
              <a:gd name="adj2" fmla="val 52628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6" name="Gerade Verbindung mit Pfeil 45"/>
          <p:cNvCxnSpPr/>
          <p:nvPr/>
        </p:nvCxnSpPr>
        <p:spPr bwMode="auto">
          <a:xfrm>
            <a:off x="8248666" y="1419125"/>
            <a:ext cx="0" cy="5665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8248666" y="153124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800" b="1" dirty="0" smtClean="0">
                <a:solidFill>
                  <a:srgbClr val="FF0000"/>
                </a:solidFill>
              </a:rPr>
              <a:t>80 mm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-37674" y="723011"/>
            <a:ext cx="3716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coated</a:t>
            </a:r>
            <a:r>
              <a:rPr lang="de-DE" dirty="0" smtClean="0"/>
              <a:t> with </a:t>
            </a:r>
            <a:r>
              <a:rPr lang="de-DE" dirty="0" err="1" smtClean="0"/>
              <a:t>NiMo</a:t>
            </a:r>
            <a:endParaRPr lang="en-US" dirty="0"/>
          </a:p>
        </p:txBody>
      </p:sp>
      <p:cxnSp>
        <p:nvCxnSpPr>
          <p:cNvPr id="50" name="Gerade Verbindung mit Pfeil 49"/>
          <p:cNvCxnSpPr/>
          <p:nvPr/>
        </p:nvCxnSpPr>
        <p:spPr bwMode="auto">
          <a:xfrm>
            <a:off x="1673435" y="1260436"/>
            <a:ext cx="4694169" cy="71602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 bwMode="auto">
          <a:xfrm>
            <a:off x="7131993" y="1900575"/>
            <a:ext cx="545337" cy="8117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7132659" y="1435077"/>
            <a:ext cx="545337" cy="8117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/>
      <p:bldP spid="43" grpId="0"/>
      <p:bldP spid="44" grpId="0" animBg="1"/>
      <p:bldP spid="47" grpId="0"/>
      <p:bldP spid="48" grpId="0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148" y="18415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/>
              <a:t>2</a:t>
            </a:r>
            <a:r>
              <a:rPr lang="de-DE" dirty="0" smtClean="0"/>
              <a:t>) Setup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1" y="2128347"/>
            <a:ext cx="8444951" cy="3568577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 bwMode="auto">
          <a:xfrm flipH="1">
            <a:off x="191729" y="2861187"/>
            <a:ext cx="14748" cy="27137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-77365" y="2326542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>
                <a:solidFill>
                  <a:srgbClr val="FF0000"/>
                </a:solidFill>
              </a:rPr>
              <a:t>C</a:t>
            </a:r>
            <a:r>
              <a:rPr lang="de-DE" b="1" dirty="0" smtClean="0">
                <a:solidFill>
                  <a:srgbClr val="FF0000"/>
                </a:solidFill>
              </a:rPr>
              <a:t>a. 1200 mm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541338" y="6097034"/>
            <a:ext cx="8405281" cy="59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 bwMode="auto">
          <a:xfrm flipH="1">
            <a:off x="1991032" y="4586748"/>
            <a:ext cx="5442155" cy="88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086686" y="474751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</a:rPr>
              <a:t>2500 mm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>
            <a:off x="7433187" y="4586748"/>
            <a:ext cx="130134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7662934" y="473863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</a:rPr>
              <a:t>500 mm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23" name="Gewinkelte Verbindung 22"/>
          <p:cNvCxnSpPr/>
          <p:nvPr/>
        </p:nvCxnSpPr>
        <p:spPr bwMode="auto">
          <a:xfrm flipV="1">
            <a:off x="2109018" y="1135627"/>
            <a:ext cx="4592486" cy="1190915"/>
          </a:xfrm>
          <a:prstGeom prst="bentConnector3">
            <a:avLst>
              <a:gd name="adj1" fmla="val -98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Rechteck 30"/>
          <p:cNvSpPr/>
          <p:nvPr/>
        </p:nvSpPr>
        <p:spPr bwMode="auto">
          <a:xfrm>
            <a:off x="6731000" y="1015317"/>
            <a:ext cx="672199" cy="1190915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4434759" y="1504335"/>
            <a:ext cx="1110635" cy="135685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4" name="Gerade Verbindung mit Pfeil 33"/>
          <p:cNvCxnSpPr/>
          <p:nvPr/>
        </p:nvCxnSpPr>
        <p:spPr bwMode="auto">
          <a:xfrm flipH="1">
            <a:off x="5604387" y="1874863"/>
            <a:ext cx="112661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Gewinkelte Verbindung 35"/>
          <p:cNvCxnSpPr/>
          <p:nvPr/>
        </p:nvCxnSpPr>
        <p:spPr bwMode="auto">
          <a:xfrm rot="10800000" flipV="1">
            <a:off x="2229451" y="1874863"/>
            <a:ext cx="2175812" cy="451679"/>
          </a:xfrm>
          <a:prstGeom prst="bentConnector3">
            <a:avLst>
              <a:gd name="adj1" fmla="val 100160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feld 41"/>
          <p:cNvSpPr txBox="1"/>
          <p:nvPr/>
        </p:nvSpPr>
        <p:spPr>
          <a:xfrm>
            <a:off x="7432695" y="1112684"/>
            <a:ext cx="1083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   He-</a:t>
            </a:r>
          </a:p>
          <a:p>
            <a:pPr algn="l"/>
            <a:r>
              <a:rPr lang="de-DE" dirty="0" err="1" smtClean="0"/>
              <a:t>Liquifier</a:t>
            </a:r>
            <a:endParaRPr lang="de-DE" dirty="0" smtClean="0"/>
          </a:p>
          <a:p>
            <a:pPr algn="l"/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smtClean="0"/>
              <a:t>14 </a:t>
            </a:r>
            <a:r>
              <a:rPr lang="de-DE" dirty="0" smtClean="0"/>
              <a:t>l/h</a:t>
            </a:r>
            <a:endParaRPr lang="en-US" dirty="0"/>
          </a:p>
        </p:txBody>
      </p:sp>
      <p:sp>
        <p:nvSpPr>
          <p:cNvPr id="43" name="Textfeld 42"/>
          <p:cNvSpPr txBox="1"/>
          <p:nvPr/>
        </p:nvSpPr>
        <p:spPr>
          <a:xfrm>
            <a:off x="4171582" y="2877909"/>
            <a:ext cx="1636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Storage tank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148" y="18415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/>
              <a:t>2</a:t>
            </a:r>
            <a:r>
              <a:rPr lang="de-DE" dirty="0" smtClean="0"/>
              <a:t>) Setup 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2" y="1083785"/>
            <a:ext cx="8498859" cy="4830318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 bwMode="auto">
          <a:xfrm flipH="1">
            <a:off x="4188542" y="2831690"/>
            <a:ext cx="990018" cy="29496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 bwMode="auto">
          <a:xfrm flipV="1">
            <a:off x="4291781" y="2587319"/>
            <a:ext cx="1002890" cy="52643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 bwMode="auto">
          <a:xfrm>
            <a:off x="2625213" y="4542503"/>
            <a:ext cx="825909" cy="14748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Gekrümmte Verbindung 19"/>
          <p:cNvCxnSpPr/>
          <p:nvPr/>
        </p:nvCxnSpPr>
        <p:spPr bwMode="auto">
          <a:xfrm rot="5400000" flipH="1" flipV="1">
            <a:off x="1964530" y="2621510"/>
            <a:ext cx="883316" cy="667452"/>
          </a:xfrm>
          <a:prstGeom prst="curvedConnector3">
            <a:avLst>
              <a:gd name="adj1" fmla="val 100090"/>
            </a:avLst>
          </a:prstGeom>
          <a:ln w="7620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Gekrümmte Verbindung 73"/>
          <p:cNvCxnSpPr/>
          <p:nvPr/>
        </p:nvCxnSpPr>
        <p:spPr bwMode="auto">
          <a:xfrm flipV="1">
            <a:off x="4305454" y="4719485"/>
            <a:ext cx="516193" cy="206476"/>
          </a:xfrm>
          <a:prstGeom prst="curvedConnector3">
            <a:avLst>
              <a:gd name="adj1" fmla="val 61429"/>
            </a:avLst>
          </a:prstGeom>
          <a:ln w="76200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1" name="Bogen 80"/>
          <p:cNvSpPr/>
          <p:nvPr/>
        </p:nvSpPr>
        <p:spPr bwMode="auto">
          <a:xfrm rot="11540527">
            <a:off x="3679713" y="4266302"/>
            <a:ext cx="1106150" cy="656081"/>
          </a:xfrm>
          <a:prstGeom prst="arc">
            <a:avLst>
              <a:gd name="adj1" fmla="val 14648836"/>
              <a:gd name="adj2" fmla="val 19885485"/>
            </a:avLst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" name="Bogen 81"/>
          <p:cNvSpPr/>
          <p:nvPr/>
        </p:nvSpPr>
        <p:spPr bwMode="auto">
          <a:xfrm rot="13762797">
            <a:off x="3467316" y="4232786"/>
            <a:ext cx="1170028" cy="619433"/>
          </a:xfrm>
          <a:prstGeom prst="arc">
            <a:avLst>
              <a:gd name="adj1" fmla="val 16200000"/>
              <a:gd name="adj2" fmla="val 19601547"/>
            </a:avLst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148" y="18415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/>
              <a:t>2</a:t>
            </a:r>
            <a:r>
              <a:rPr lang="de-DE" dirty="0" smtClean="0"/>
              <a:t>) Setup 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2" y="1912729"/>
            <a:ext cx="4815468" cy="32741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68" y="1912729"/>
            <a:ext cx="3500750" cy="327412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63092" y="5593772"/>
            <a:ext cx="3918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 </a:t>
            </a:r>
            <a:r>
              <a:rPr lang="de-DE" dirty="0" err="1" smtClean="0"/>
              <a:t>Cernox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148" y="18415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/>
              <a:t>2</a:t>
            </a:r>
            <a:r>
              <a:rPr lang="de-DE" dirty="0" smtClean="0"/>
              <a:t>) Setup 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2" y="977461"/>
            <a:ext cx="3098175" cy="51395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54" y="977461"/>
            <a:ext cx="1929246" cy="5139559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15.4.2016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7864-4372-4F9E-A8C3-7EAD997303F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220571"/>
            <a:ext cx="1871662" cy="418716"/>
          </a:xfrm>
          <a:prstGeom prst="rect">
            <a:avLst/>
          </a:prstGeom>
        </p:spPr>
      </p:pic>
      <p:cxnSp>
        <p:nvCxnSpPr>
          <p:cNvPr id="13" name="Gerade Verbindung mit Pfeil 12"/>
          <p:cNvCxnSpPr/>
          <p:nvPr/>
        </p:nvCxnSpPr>
        <p:spPr bwMode="auto">
          <a:xfrm flipH="1">
            <a:off x="5928852" y="1607574"/>
            <a:ext cx="802148" cy="16223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731000" y="1347573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Heating</a:t>
            </a:r>
            <a:r>
              <a:rPr lang="de-DE" dirty="0" smtClean="0"/>
              <a:t> </a:t>
            </a:r>
            <a:r>
              <a:rPr lang="de-DE" dirty="0" err="1" smtClean="0"/>
              <a:t>coil</a:t>
            </a:r>
            <a:endParaRPr lang="en-US" dirty="0"/>
          </a:p>
        </p:txBody>
      </p:sp>
      <p:sp>
        <p:nvSpPr>
          <p:cNvPr id="17" name="Geschweifte Klammer rechts 16"/>
          <p:cNvSpPr/>
          <p:nvPr/>
        </p:nvSpPr>
        <p:spPr bwMode="auto">
          <a:xfrm>
            <a:off x="5928852" y="1946787"/>
            <a:ext cx="1076632" cy="2389239"/>
          </a:xfrm>
          <a:prstGeom prst="rightBrac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005484" y="2941351"/>
            <a:ext cx="190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Thermal </a:t>
            </a:r>
            <a:r>
              <a:rPr lang="de-DE" dirty="0" err="1" smtClean="0"/>
              <a:t>bridge</a:t>
            </a:r>
            <a:endParaRPr lang="en-US" dirty="0"/>
          </a:p>
        </p:txBody>
      </p:sp>
      <p:cxnSp>
        <p:nvCxnSpPr>
          <p:cNvPr id="20" name="Gerade Verbindung mit Pfeil 19"/>
          <p:cNvCxnSpPr/>
          <p:nvPr/>
        </p:nvCxnSpPr>
        <p:spPr bwMode="auto">
          <a:xfrm flipH="1">
            <a:off x="5928852" y="4984955"/>
            <a:ext cx="1076632" cy="8849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7005484" y="4784900"/>
            <a:ext cx="1867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Thermal </a:t>
            </a:r>
            <a:r>
              <a:rPr lang="de-DE" dirty="0" err="1" smtClean="0"/>
              <a:t>shield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M2_Vorlage_weiss">
  <a:themeElements>
    <a:clrScheme name="Leere Präsentation 1">
      <a:dk1>
        <a:srgbClr val="000000"/>
      </a:dk1>
      <a:lt1>
        <a:srgbClr val="FFFFFF"/>
      </a:lt1>
      <a:dk2>
        <a:srgbClr val="005293"/>
      </a:dk2>
      <a:lt2>
        <a:srgbClr val="0065BD"/>
      </a:lt2>
      <a:accent1>
        <a:srgbClr val="A2AD00"/>
      </a:accent1>
      <a:accent2>
        <a:srgbClr val="E37222"/>
      </a:accent2>
      <a:accent3>
        <a:srgbClr val="FFFFFF"/>
      </a:accent3>
      <a:accent4>
        <a:srgbClr val="000000"/>
      </a:accent4>
      <a:accent5>
        <a:srgbClr val="CED3AA"/>
      </a:accent5>
      <a:accent6>
        <a:srgbClr val="CE671E"/>
      </a:accent6>
      <a:hlink>
        <a:srgbClr val="DAD7CB"/>
      </a:hlink>
      <a:folHlink>
        <a:srgbClr val="9C9D9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5293"/>
        </a:dk2>
        <a:lt2>
          <a:srgbClr val="0065BD"/>
        </a:lt2>
        <a:accent1>
          <a:srgbClr val="A2AD00"/>
        </a:accent1>
        <a:accent2>
          <a:srgbClr val="E37222"/>
        </a:accent2>
        <a:accent3>
          <a:srgbClr val="FFFFFF"/>
        </a:accent3>
        <a:accent4>
          <a:srgbClr val="000000"/>
        </a:accent4>
        <a:accent5>
          <a:srgbClr val="CED3AA"/>
        </a:accent5>
        <a:accent6>
          <a:srgbClr val="CE671E"/>
        </a:accent6>
        <a:hlink>
          <a:srgbClr val="DAD7CB"/>
        </a:hlink>
        <a:folHlink>
          <a:srgbClr val="9C9D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FRM2_Vorlage_weiss</Template>
  <TotalTime>0</TotalTime>
  <Words>588</Words>
  <Application>Microsoft Office PowerPoint</Application>
  <PresentationFormat>Bildschirmpräsentation (4:3)</PresentationFormat>
  <Paragraphs>226</Paragraphs>
  <Slides>33</Slides>
  <Notes>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7" baseType="lpstr">
      <vt:lpstr>Arial</vt:lpstr>
      <vt:lpstr>Cambria Math</vt:lpstr>
      <vt:lpstr>Wingdings</vt:lpstr>
      <vt:lpstr>FRM2_Vorlage_weiss</vt:lpstr>
      <vt:lpstr>PowerPoint-Präsentation</vt:lpstr>
      <vt:lpstr>Outline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 for your attention!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Alexander Hollering</dc:creator>
  <cp:lastModifiedBy>Alexander</cp:lastModifiedBy>
  <cp:revision>269</cp:revision>
  <dcterms:created xsi:type="dcterms:W3CDTF">2014-05-24T18:34:54Z</dcterms:created>
  <dcterms:modified xsi:type="dcterms:W3CDTF">2016-04-15T07:18:29Z</dcterms:modified>
</cp:coreProperties>
</file>