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2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2" r:id="rId12"/>
    <p:sldId id="303" r:id="rId13"/>
    <p:sldId id="305" r:id="rId14"/>
    <p:sldId id="304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4" r:id="rId23"/>
    <p:sldId id="313" r:id="rId24"/>
    <p:sldId id="315" r:id="rId25"/>
  </p:sldIdLst>
  <p:sldSz cx="9144000" cy="6858000" type="screen4x3"/>
  <p:notesSz cx="6794500" cy="9906000"/>
  <p:defaultTextStyle>
    <a:defPPr>
      <a:defRPr lang="de-DE"/>
    </a:defPPr>
    <a:lvl1pPr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222"/>
    <a:srgbClr val="0065BD"/>
    <a:srgbClr val="1B264B"/>
    <a:srgbClr val="22366B"/>
    <a:srgbClr val="21366A"/>
    <a:srgbClr val="2166B1"/>
    <a:srgbClr val="4B4B4B"/>
    <a:srgbClr val="1D3C71"/>
    <a:srgbClr val="95B1E3"/>
    <a:srgbClr val="608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9B5EE5-45AA-4E0B-A9DC-7462E671856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665F01C-04D6-4779-AB0E-62A636980A5A}">
      <dgm:prSet phldrT="[Text]" custT="1"/>
      <dgm:spPr>
        <a:solidFill>
          <a:schemeClr val="tx2"/>
        </a:solidFill>
      </dgm:spPr>
      <dgm:t>
        <a:bodyPr/>
        <a:lstStyle/>
        <a:p>
          <a:r>
            <a:rPr lang="de-DE" sz="2800" dirty="0" smtClean="0"/>
            <a:t>Deuteron </a:t>
          </a:r>
          <a:r>
            <a:rPr lang="de-DE" sz="2800" dirty="0" smtClean="0">
              <a:sym typeface="Wingdings" panose="05000000000000000000" pitchFamily="2" charset="2"/>
            </a:rPr>
            <a:t> </a:t>
          </a:r>
          <a:r>
            <a:rPr lang="de-DE" sz="2800" dirty="0" err="1" smtClean="0">
              <a:sym typeface="Wingdings" panose="05000000000000000000" pitchFamily="2" charset="2"/>
            </a:rPr>
            <a:t>Boson</a:t>
          </a:r>
          <a:r>
            <a:rPr lang="de-DE" sz="2800" dirty="0" smtClean="0">
              <a:sym typeface="Wingdings" panose="05000000000000000000" pitchFamily="2" charset="2"/>
            </a:rPr>
            <a:t> </a:t>
          </a:r>
          <a:r>
            <a:rPr lang="de-DE" sz="2800" dirty="0" err="1" smtClean="0">
              <a:sym typeface="Wingdings" panose="05000000000000000000" pitchFamily="2" charset="2"/>
            </a:rPr>
            <a:t>Symmetric</a:t>
          </a:r>
          <a:r>
            <a:rPr lang="de-DE" sz="2800" dirty="0" smtClean="0">
              <a:sym typeface="Wingdings" panose="05000000000000000000" pitchFamily="2" charset="2"/>
            </a:rPr>
            <a:t> Wave </a:t>
          </a:r>
          <a:r>
            <a:rPr lang="de-DE" sz="2800" dirty="0" err="1" smtClean="0">
              <a:sym typeface="Wingdings" panose="05000000000000000000" pitchFamily="2" charset="2"/>
            </a:rPr>
            <a:t>Function</a:t>
          </a:r>
          <a:endParaRPr lang="de-DE" sz="2800" dirty="0"/>
        </a:p>
      </dgm:t>
    </dgm:pt>
    <dgm:pt modelId="{B6080BB9-7D05-4B1C-9387-327BF4FF6480}" type="parTrans" cxnId="{8714F6A0-6745-4098-A23D-AA4BBB8C6BB5}">
      <dgm:prSet/>
      <dgm:spPr/>
      <dgm:t>
        <a:bodyPr/>
        <a:lstStyle/>
        <a:p>
          <a:endParaRPr lang="de-DE"/>
        </a:p>
      </dgm:t>
    </dgm:pt>
    <dgm:pt modelId="{7AD15EF6-1682-4B12-A2A7-92FCE937ABCE}" type="sibTrans" cxnId="{8714F6A0-6745-4098-A23D-AA4BBB8C6BB5}">
      <dgm:prSet/>
      <dgm:spPr/>
      <dgm:t>
        <a:bodyPr/>
        <a:lstStyle/>
        <a:p>
          <a:endParaRPr lang="de-DE"/>
        </a:p>
      </dgm:t>
    </dgm:pt>
    <dgm:pt modelId="{09051AC9-F15D-4384-951F-B4BE228F8414}">
      <dgm:prSet phldrT="[Text]" custT="1"/>
      <dgm:spPr>
        <a:solidFill>
          <a:schemeClr val="bg2"/>
        </a:solidFill>
      </dgm:spPr>
      <dgm:t>
        <a:bodyPr/>
        <a:lstStyle/>
        <a:p>
          <a:r>
            <a:rPr lang="de-DE" sz="2400" dirty="0" smtClean="0"/>
            <a:t>Vibration</a:t>
          </a:r>
          <a:br>
            <a:rPr lang="de-DE" sz="2400" dirty="0" smtClean="0"/>
          </a:br>
          <a:r>
            <a:rPr lang="de-DE" sz="2400" dirty="0" err="1" smtClean="0"/>
            <a:t>Always</a:t>
          </a:r>
          <a:r>
            <a:rPr lang="de-DE" sz="2400" dirty="0" smtClean="0"/>
            <a:t> </a:t>
          </a:r>
          <a:r>
            <a:rPr lang="de-DE" sz="2400" dirty="0" err="1" smtClean="0"/>
            <a:t>symmetric</a:t>
          </a:r>
          <a:endParaRPr lang="de-DE" sz="2400" dirty="0"/>
        </a:p>
      </dgm:t>
    </dgm:pt>
    <dgm:pt modelId="{29EAA3D0-FE54-47F6-8000-8642E0205F2E}" type="parTrans" cxnId="{2C57E416-3C2C-4622-852E-CDA45CF8FFCE}">
      <dgm:prSet/>
      <dgm:spPr/>
      <dgm:t>
        <a:bodyPr/>
        <a:lstStyle/>
        <a:p>
          <a:endParaRPr lang="de-DE"/>
        </a:p>
      </dgm:t>
    </dgm:pt>
    <dgm:pt modelId="{4EBAF12D-6188-4983-86C4-47B8E1A5BDD9}" type="sibTrans" cxnId="{2C57E416-3C2C-4622-852E-CDA45CF8FFCE}">
      <dgm:prSet/>
      <dgm:spPr/>
      <dgm:t>
        <a:bodyPr/>
        <a:lstStyle/>
        <a:p>
          <a:endParaRPr lang="de-DE"/>
        </a:p>
      </dgm:t>
    </dgm:pt>
    <dgm:pt modelId="{6BDDFAAA-D082-4F6B-B3EE-A2BE498A559C}">
      <dgm:prSet phldrT="[Text]" custT="1"/>
      <dgm:spPr>
        <a:solidFill>
          <a:schemeClr val="bg2"/>
        </a:solidFill>
      </dgm:spPr>
      <dgm:t>
        <a:bodyPr/>
        <a:lstStyle/>
        <a:p>
          <a:r>
            <a:rPr lang="de-DE" sz="2800" dirty="0" smtClean="0"/>
            <a:t>Spin</a:t>
          </a:r>
          <a:br>
            <a:rPr lang="de-DE" sz="2800" dirty="0" smtClean="0"/>
          </a:br>
          <a:r>
            <a:rPr lang="de-DE" sz="2800" dirty="0" smtClean="0"/>
            <a:t>S=0 </a:t>
          </a:r>
          <a:r>
            <a:rPr lang="de-DE" sz="2800" dirty="0" smtClean="0">
              <a:sym typeface="Wingdings" panose="05000000000000000000" pitchFamily="2" charset="2"/>
            </a:rPr>
            <a:t> S</a:t>
          </a:r>
          <a:br>
            <a:rPr lang="de-DE" sz="2800" dirty="0" smtClean="0">
              <a:sym typeface="Wingdings" panose="05000000000000000000" pitchFamily="2" charset="2"/>
            </a:rPr>
          </a:br>
          <a:r>
            <a:rPr lang="de-DE" sz="2800" dirty="0" smtClean="0">
              <a:sym typeface="Wingdings" panose="05000000000000000000" pitchFamily="2" charset="2"/>
            </a:rPr>
            <a:t>S=1  AS</a:t>
          </a:r>
          <a:br>
            <a:rPr lang="de-DE" sz="2800" dirty="0" smtClean="0">
              <a:sym typeface="Wingdings" panose="05000000000000000000" pitchFamily="2" charset="2"/>
            </a:rPr>
          </a:br>
          <a:r>
            <a:rPr lang="de-DE" sz="2800" dirty="0" smtClean="0">
              <a:sym typeface="Wingdings" panose="05000000000000000000" pitchFamily="2" charset="2"/>
            </a:rPr>
            <a:t>S=2  S</a:t>
          </a:r>
          <a:endParaRPr lang="de-DE" sz="2800" dirty="0"/>
        </a:p>
      </dgm:t>
    </dgm:pt>
    <dgm:pt modelId="{5379B1C3-1870-49D1-930F-6EBAF141589F}" type="parTrans" cxnId="{7CCB2A13-5467-4DA6-8291-6822191E298A}">
      <dgm:prSet/>
      <dgm:spPr/>
      <dgm:t>
        <a:bodyPr/>
        <a:lstStyle/>
        <a:p>
          <a:endParaRPr lang="de-DE"/>
        </a:p>
      </dgm:t>
    </dgm:pt>
    <dgm:pt modelId="{17520CCF-8F89-4FA0-A41C-12DF12C20AA2}" type="sibTrans" cxnId="{7CCB2A13-5467-4DA6-8291-6822191E298A}">
      <dgm:prSet/>
      <dgm:spPr/>
      <dgm:t>
        <a:bodyPr/>
        <a:lstStyle/>
        <a:p>
          <a:endParaRPr lang="de-DE"/>
        </a:p>
      </dgm:t>
    </dgm:pt>
    <dgm:pt modelId="{1CA1BA3D-470A-4B63-B6F9-FFD9D7C358A4}">
      <dgm:prSet phldrT="[Text]" custT="1"/>
      <dgm:spPr>
        <a:solidFill>
          <a:schemeClr val="bg2"/>
        </a:solidFill>
      </dgm:spPr>
      <dgm:t>
        <a:bodyPr/>
        <a:lstStyle/>
        <a:p>
          <a:r>
            <a:rPr lang="de-DE" sz="2400" dirty="0" smtClean="0"/>
            <a:t>Rotation</a:t>
          </a:r>
          <a:br>
            <a:rPr lang="de-DE" sz="2400" dirty="0" smtClean="0"/>
          </a:br>
          <a:r>
            <a:rPr lang="de-DE" sz="2400" dirty="0" smtClean="0"/>
            <a:t>J=0, 2, 4, … </a:t>
          </a:r>
          <a:r>
            <a:rPr lang="de-DE" sz="2400" dirty="0" smtClean="0">
              <a:sym typeface="Wingdings" panose="05000000000000000000" pitchFamily="2" charset="2"/>
            </a:rPr>
            <a:t> S</a:t>
          </a:r>
          <a:br>
            <a:rPr lang="de-DE" sz="2400" dirty="0" smtClean="0">
              <a:sym typeface="Wingdings" panose="05000000000000000000" pitchFamily="2" charset="2"/>
            </a:rPr>
          </a:br>
          <a:r>
            <a:rPr lang="de-DE" sz="2400" dirty="0" smtClean="0">
              <a:sym typeface="Wingdings" panose="05000000000000000000" pitchFamily="2" charset="2"/>
            </a:rPr>
            <a:t>J=1, 3, 5,…  AS</a:t>
          </a:r>
          <a:endParaRPr lang="de-DE" sz="2400" dirty="0"/>
        </a:p>
      </dgm:t>
    </dgm:pt>
    <dgm:pt modelId="{5CF661D1-204E-4E05-A72F-9356FEA2F201}" type="parTrans" cxnId="{D4879F21-A6BB-4AA6-BE11-379006519F97}">
      <dgm:prSet/>
      <dgm:spPr/>
      <dgm:t>
        <a:bodyPr/>
        <a:lstStyle/>
        <a:p>
          <a:endParaRPr lang="de-DE"/>
        </a:p>
      </dgm:t>
    </dgm:pt>
    <dgm:pt modelId="{32A08E3C-1776-472B-ACB9-F548075751BB}" type="sibTrans" cxnId="{D4879F21-A6BB-4AA6-BE11-379006519F97}">
      <dgm:prSet/>
      <dgm:spPr/>
      <dgm:t>
        <a:bodyPr/>
        <a:lstStyle/>
        <a:p>
          <a:endParaRPr lang="de-DE"/>
        </a:p>
      </dgm:t>
    </dgm:pt>
    <dgm:pt modelId="{34E76BBE-5507-401E-9061-3DEFD4A38B78}" type="pres">
      <dgm:prSet presAssocID="{649B5EE5-45AA-4E0B-A9DC-7462E671856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6D35F99-8BB2-4120-83DB-BCCC98CB37D9}" type="pres">
      <dgm:prSet presAssocID="{2665F01C-04D6-4779-AB0E-62A636980A5A}" presName="roof" presStyleLbl="dkBgShp" presStyleIdx="0" presStyleCnt="2"/>
      <dgm:spPr/>
      <dgm:t>
        <a:bodyPr/>
        <a:lstStyle/>
        <a:p>
          <a:endParaRPr lang="de-DE"/>
        </a:p>
      </dgm:t>
    </dgm:pt>
    <dgm:pt modelId="{F533562E-4001-4B98-942B-23C65594D0FE}" type="pres">
      <dgm:prSet presAssocID="{2665F01C-04D6-4779-AB0E-62A636980A5A}" presName="pillars" presStyleCnt="0"/>
      <dgm:spPr/>
    </dgm:pt>
    <dgm:pt modelId="{F03976AD-9BDB-4379-BC60-8EA7A9C1C490}" type="pres">
      <dgm:prSet presAssocID="{2665F01C-04D6-4779-AB0E-62A636980A5A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E634939-D322-4765-A907-5A21EFFDAE97}" type="pres">
      <dgm:prSet presAssocID="{6BDDFAAA-D082-4F6B-B3EE-A2BE498A559C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7258BA-25C0-4B74-BDCE-1A815B4EE048}" type="pres">
      <dgm:prSet presAssocID="{1CA1BA3D-470A-4B63-B6F9-FFD9D7C358A4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C82038-FEC8-4793-811B-DA183787FDA3}" type="pres">
      <dgm:prSet presAssocID="{2665F01C-04D6-4779-AB0E-62A636980A5A}" presName="base" presStyleLbl="dkBgShp" presStyleIdx="1" presStyleCnt="2"/>
      <dgm:spPr>
        <a:solidFill>
          <a:schemeClr val="tx2"/>
        </a:solidFill>
      </dgm:spPr>
      <dgm:t>
        <a:bodyPr/>
        <a:lstStyle/>
        <a:p>
          <a:endParaRPr lang="de-DE"/>
        </a:p>
      </dgm:t>
    </dgm:pt>
  </dgm:ptLst>
  <dgm:cxnLst>
    <dgm:cxn modelId="{60F7F1DB-463F-468B-9312-833A419D16B9}" type="presOf" srcId="{2665F01C-04D6-4779-AB0E-62A636980A5A}" destId="{26D35F99-8BB2-4120-83DB-BCCC98CB37D9}" srcOrd="0" destOrd="0" presId="urn:microsoft.com/office/officeart/2005/8/layout/hList3"/>
    <dgm:cxn modelId="{C6C940F6-677C-4119-AA66-11CAA6845801}" type="presOf" srcId="{09051AC9-F15D-4384-951F-B4BE228F8414}" destId="{F03976AD-9BDB-4379-BC60-8EA7A9C1C490}" srcOrd="0" destOrd="0" presId="urn:microsoft.com/office/officeart/2005/8/layout/hList3"/>
    <dgm:cxn modelId="{D4879F21-A6BB-4AA6-BE11-379006519F97}" srcId="{2665F01C-04D6-4779-AB0E-62A636980A5A}" destId="{1CA1BA3D-470A-4B63-B6F9-FFD9D7C358A4}" srcOrd="2" destOrd="0" parTransId="{5CF661D1-204E-4E05-A72F-9356FEA2F201}" sibTransId="{32A08E3C-1776-472B-ACB9-F548075751BB}"/>
    <dgm:cxn modelId="{8714F6A0-6745-4098-A23D-AA4BBB8C6BB5}" srcId="{649B5EE5-45AA-4E0B-A9DC-7462E6718565}" destId="{2665F01C-04D6-4779-AB0E-62A636980A5A}" srcOrd="0" destOrd="0" parTransId="{B6080BB9-7D05-4B1C-9387-327BF4FF6480}" sibTransId="{7AD15EF6-1682-4B12-A2A7-92FCE937ABCE}"/>
    <dgm:cxn modelId="{346964BB-0E9E-4FD2-9E3F-2EB5B22F0AEB}" type="presOf" srcId="{649B5EE5-45AA-4E0B-A9DC-7462E6718565}" destId="{34E76BBE-5507-401E-9061-3DEFD4A38B78}" srcOrd="0" destOrd="0" presId="urn:microsoft.com/office/officeart/2005/8/layout/hList3"/>
    <dgm:cxn modelId="{2C57E416-3C2C-4622-852E-CDA45CF8FFCE}" srcId="{2665F01C-04D6-4779-AB0E-62A636980A5A}" destId="{09051AC9-F15D-4384-951F-B4BE228F8414}" srcOrd="0" destOrd="0" parTransId="{29EAA3D0-FE54-47F6-8000-8642E0205F2E}" sibTransId="{4EBAF12D-6188-4983-86C4-47B8E1A5BDD9}"/>
    <dgm:cxn modelId="{CA7B0EAB-D43E-4BB2-8A9E-8238AA25097C}" type="presOf" srcId="{1CA1BA3D-470A-4B63-B6F9-FFD9D7C358A4}" destId="{307258BA-25C0-4B74-BDCE-1A815B4EE048}" srcOrd="0" destOrd="0" presId="urn:microsoft.com/office/officeart/2005/8/layout/hList3"/>
    <dgm:cxn modelId="{ED558316-B8AE-492B-A6E5-46E132F02A6F}" type="presOf" srcId="{6BDDFAAA-D082-4F6B-B3EE-A2BE498A559C}" destId="{DE634939-D322-4765-A907-5A21EFFDAE97}" srcOrd="0" destOrd="0" presId="urn:microsoft.com/office/officeart/2005/8/layout/hList3"/>
    <dgm:cxn modelId="{7CCB2A13-5467-4DA6-8291-6822191E298A}" srcId="{2665F01C-04D6-4779-AB0E-62A636980A5A}" destId="{6BDDFAAA-D082-4F6B-B3EE-A2BE498A559C}" srcOrd="1" destOrd="0" parTransId="{5379B1C3-1870-49D1-930F-6EBAF141589F}" sibTransId="{17520CCF-8F89-4FA0-A41C-12DF12C20AA2}"/>
    <dgm:cxn modelId="{82AFCA00-5D94-42DD-9212-30CCED3F7E93}" type="presParOf" srcId="{34E76BBE-5507-401E-9061-3DEFD4A38B78}" destId="{26D35F99-8BB2-4120-83DB-BCCC98CB37D9}" srcOrd="0" destOrd="0" presId="urn:microsoft.com/office/officeart/2005/8/layout/hList3"/>
    <dgm:cxn modelId="{37893445-1779-4829-87D7-F3F72A98EDDA}" type="presParOf" srcId="{34E76BBE-5507-401E-9061-3DEFD4A38B78}" destId="{F533562E-4001-4B98-942B-23C65594D0FE}" srcOrd="1" destOrd="0" presId="urn:microsoft.com/office/officeart/2005/8/layout/hList3"/>
    <dgm:cxn modelId="{F73A3079-5F77-41E3-9B64-367A5B04820E}" type="presParOf" srcId="{F533562E-4001-4B98-942B-23C65594D0FE}" destId="{F03976AD-9BDB-4379-BC60-8EA7A9C1C490}" srcOrd="0" destOrd="0" presId="urn:microsoft.com/office/officeart/2005/8/layout/hList3"/>
    <dgm:cxn modelId="{94F58696-2289-44C2-A2E7-55F6AD6B84CF}" type="presParOf" srcId="{F533562E-4001-4B98-942B-23C65594D0FE}" destId="{DE634939-D322-4765-A907-5A21EFFDAE97}" srcOrd="1" destOrd="0" presId="urn:microsoft.com/office/officeart/2005/8/layout/hList3"/>
    <dgm:cxn modelId="{0FB12DDE-0C85-4805-8A2E-A54693B34107}" type="presParOf" srcId="{F533562E-4001-4B98-942B-23C65594D0FE}" destId="{307258BA-25C0-4B74-BDCE-1A815B4EE048}" srcOrd="2" destOrd="0" presId="urn:microsoft.com/office/officeart/2005/8/layout/hList3"/>
    <dgm:cxn modelId="{486EF355-9EC7-4B31-AC98-76E0612CCFC4}" type="presParOf" srcId="{34E76BBE-5507-401E-9061-3DEFD4A38B78}" destId="{A3C82038-FEC8-4793-811B-DA183787FDA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CA7D2B-1773-4559-8B3C-E81B5E6DC62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06F806D-9F12-459D-A21F-A98786CB5ED5}">
      <dgm:prSet phldrT="[Text]"/>
      <dgm:spPr>
        <a:solidFill>
          <a:schemeClr val="bg2"/>
        </a:solidFill>
      </dgm:spPr>
      <dgm:t>
        <a:bodyPr/>
        <a:lstStyle/>
        <a:p>
          <a:r>
            <a:rPr lang="de-DE" dirty="0" smtClean="0"/>
            <a:t>D</a:t>
          </a:r>
          <a:r>
            <a:rPr lang="de-DE" baseline="-25000" dirty="0" smtClean="0"/>
            <a:t>2</a:t>
          </a:r>
          <a:r>
            <a:rPr lang="de-DE" dirty="0" smtClean="0"/>
            <a:t>-Cell </a:t>
          </a:r>
          <a:r>
            <a:rPr lang="de-DE" dirty="0" err="1" smtClean="0"/>
            <a:t>and</a:t>
          </a:r>
          <a:r>
            <a:rPr lang="de-DE" dirty="0" smtClean="0"/>
            <a:t> </a:t>
          </a:r>
          <a:r>
            <a:rPr lang="de-DE" dirty="0" err="1" smtClean="0"/>
            <a:t>Cryogenics</a:t>
          </a:r>
          <a:endParaRPr lang="de-DE" dirty="0"/>
        </a:p>
      </dgm:t>
    </dgm:pt>
    <dgm:pt modelId="{1A0A0FC4-CAEB-4BB3-A935-BC204F6881BC}" type="parTrans" cxnId="{C6F4CEB5-6082-4554-944A-583ABBC3827C}">
      <dgm:prSet/>
      <dgm:spPr/>
      <dgm:t>
        <a:bodyPr/>
        <a:lstStyle/>
        <a:p>
          <a:endParaRPr lang="de-DE"/>
        </a:p>
      </dgm:t>
    </dgm:pt>
    <dgm:pt modelId="{A5FBCAF4-1BBC-4A57-9975-93009A13AA5B}" type="sibTrans" cxnId="{C6F4CEB5-6082-4554-944A-583ABBC3827C}">
      <dgm:prSet/>
      <dgm:spPr/>
      <dgm:t>
        <a:bodyPr/>
        <a:lstStyle/>
        <a:p>
          <a:endParaRPr lang="de-DE"/>
        </a:p>
      </dgm:t>
    </dgm:pt>
    <dgm:pt modelId="{255D87B4-AA0E-4C0F-A09B-2AB7D5BEE9F8}">
      <dgm:prSet phldrT="[Text]"/>
      <dgm:spPr>
        <a:solidFill>
          <a:schemeClr val="bg2"/>
        </a:solidFill>
      </dgm:spPr>
      <dgm:t>
        <a:bodyPr/>
        <a:lstStyle/>
        <a:p>
          <a:r>
            <a:rPr lang="de-DE" dirty="0" smtClean="0"/>
            <a:t>Raman </a:t>
          </a:r>
          <a:r>
            <a:rPr lang="de-DE" dirty="0" err="1" smtClean="0"/>
            <a:t>Spectrometer</a:t>
          </a:r>
          <a:endParaRPr lang="de-DE" dirty="0"/>
        </a:p>
      </dgm:t>
    </dgm:pt>
    <dgm:pt modelId="{62E354FB-3FE7-47AE-BE42-C8B90CC5A5A1}" type="parTrans" cxnId="{C54EFE4A-4D47-4C5B-B02F-E68B99D3D90B}">
      <dgm:prSet/>
      <dgm:spPr/>
      <dgm:t>
        <a:bodyPr/>
        <a:lstStyle/>
        <a:p>
          <a:endParaRPr lang="de-DE"/>
        </a:p>
      </dgm:t>
    </dgm:pt>
    <dgm:pt modelId="{0701AD59-97B3-4638-8EC4-1F4677522A78}" type="sibTrans" cxnId="{C54EFE4A-4D47-4C5B-B02F-E68B99D3D90B}">
      <dgm:prSet/>
      <dgm:spPr/>
      <dgm:t>
        <a:bodyPr/>
        <a:lstStyle/>
        <a:p>
          <a:endParaRPr lang="de-DE"/>
        </a:p>
      </dgm:t>
    </dgm:pt>
    <dgm:pt modelId="{6E19C89F-4796-402F-B33D-BD6D581B73CF}">
      <dgm:prSet phldrT="[Text]"/>
      <dgm:spPr>
        <a:solidFill>
          <a:schemeClr val="bg2"/>
        </a:solidFill>
      </dgm:spPr>
      <dgm:t>
        <a:bodyPr/>
        <a:lstStyle/>
        <a:p>
          <a:r>
            <a:rPr lang="de-DE" dirty="0" smtClean="0"/>
            <a:t>Tandem </a:t>
          </a:r>
          <a:r>
            <a:rPr lang="de-DE" dirty="0" err="1" smtClean="0"/>
            <a:t>Accelerator</a:t>
          </a:r>
          <a:r>
            <a:rPr lang="de-DE" dirty="0" smtClean="0"/>
            <a:t> </a:t>
          </a:r>
          <a:r>
            <a:rPr lang="de-DE" dirty="0" err="1" smtClean="0"/>
            <a:t>Beamline</a:t>
          </a:r>
          <a:endParaRPr lang="de-DE" dirty="0"/>
        </a:p>
      </dgm:t>
    </dgm:pt>
    <dgm:pt modelId="{24C1326B-6691-4572-AA9D-08D1F7C5C26C}" type="parTrans" cxnId="{DB2FA8CF-10E1-4890-8DC0-8ACE2246AD8D}">
      <dgm:prSet/>
      <dgm:spPr/>
      <dgm:t>
        <a:bodyPr/>
        <a:lstStyle/>
        <a:p>
          <a:endParaRPr lang="de-DE"/>
        </a:p>
      </dgm:t>
    </dgm:pt>
    <dgm:pt modelId="{20EA5EC7-56D1-4A3B-9187-4629588A0067}" type="sibTrans" cxnId="{DB2FA8CF-10E1-4890-8DC0-8ACE2246AD8D}">
      <dgm:prSet/>
      <dgm:spPr/>
      <dgm:t>
        <a:bodyPr/>
        <a:lstStyle/>
        <a:p>
          <a:endParaRPr lang="de-DE"/>
        </a:p>
      </dgm:t>
    </dgm:pt>
    <dgm:pt modelId="{1091FE92-7B5C-4F8F-827F-D7C9117D37FC}" type="pres">
      <dgm:prSet presAssocID="{88CA7D2B-1773-4559-8B3C-E81B5E6DC6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7E39367-6AD4-46BE-A638-1A0A5AB5900C}" type="pres">
      <dgm:prSet presAssocID="{D06F806D-9F12-459D-A21F-A98786CB5ED5}" presName="parentLin" presStyleCnt="0"/>
      <dgm:spPr/>
    </dgm:pt>
    <dgm:pt modelId="{0E13AB8C-29BE-4B83-A863-AA1D07E72D9E}" type="pres">
      <dgm:prSet presAssocID="{D06F806D-9F12-459D-A21F-A98786CB5ED5}" presName="parentLeftMargin" presStyleLbl="node1" presStyleIdx="0" presStyleCnt="3"/>
      <dgm:spPr/>
      <dgm:t>
        <a:bodyPr/>
        <a:lstStyle/>
        <a:p>
          <a:endParaRPr lang="de-DE"/>
        </a:p>
      </dgm:t>
    </dgm:pt>
    <dgm:pt modelId="{593715FC-B8C7-4A9E-A845-FF799D1C4B14}" type="pres">
      <dgm:prSet presAssocID="{D06F806D-9F12-459D-A21F-A98786CB5ED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2407E14-EC24-4C8B-B783-3D7808C125F5}" type="pres">
      <dgm:prSet presAssocID="{D06F806D-9F12-459D-A21F-A98786CB5ED5}" presName="negativeSpace" presStyleCnt="0"/>
      <dgm:spPr/>
    </dgm:pt>
    <dgm:pt modelId="{97068E06-65F7-4452-BE4C-77E8F11C6644}" type="pres">
      <dgm:prSet presAssocID="{D06F806D-9F12-459D-A21F-A98786CB5ED5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bg2"/>
          </a:solidFill>
        </a:ln>
      </dgm:spPr>
      <dgm:t>
        <a:bodyPr/>
        <a:lstStyle/>
        <a:p>
          <a:endParaRPr lang="de-DE"/>
        </a:p>
      </dgm:t>
    </dgm:pt>
    <dgm:pt modelId="{FE1E3F0C-ABD1-45BA-B8FF-A85BD84C5BB9}" type="pres">
      <dgm:prSet presAssocID="{A5FBCAF4-1BBC-4A57-9975-93009A13AA5B}" presName="spaceBetweenRectangles" presStyleCnt="0"/>
      <dgm:spPr/>
    </dgm:pt>
    <dgm:pt modelId="{201B9C13-ED28-4C73-B119-B7278F0C82F1}" type="pres">
      <dgm:prSet presAssocID="{255D87B4-AA0E-4C0F-A09B-2AB7D5BEE9F8}" presName="parentLin" presStyleCnt="0"/>
      <dgm:spPr/>
    </dgm:pt>
    <dgm:pt modelId="{DF188610-CF18-4BD2-8D01-8E59E44FD71B}" type="pres">
      <dgm:prSet presAssocID="{255D87B4-AA0E-4C0F-A09B-2AB7D5BEE9F8}" presName="parentLeftMargin" presStyleLbl="node1" presStyleIdx="0" presStyleCnt="3"/>
      <dgm:spPr/>
      <dgm:t>
        <a:bodyPr/>
        <a:lstStyle/>
        <a:p>
          <a:endParaRPr lang="de-DE"/>
        </a:p>
      </dgm:t>
    </dgm:pt>
    <dgm:pt modelId="{96457716-DF5C-4E6A-96B0-B1CB7AD10D05}" type="pres">
      <dgm:prSet presAssocID="{255D87B4-AA0E-4C0F-A09B-2AB7D5BEE9F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95FB5CE-90D3-4F96-AAE1-74343910026E}" type="pres">
      <dgm:prSet presAssocID="{255D87B4-AA0E-4C0F-A09B-2AB7D5BEE9F8}" presName="negativeSpace" presStyleCnt="0"/>
      <dgm:spPr/>
    </dgm:pt>
    <dgm:pt modelId="{86BADA9B-E410-4D86-ABC0-C0E97037B47F}" type="pres">
      <dgm:prSet presAssocID="{255D87B4-AA0E-4C0F-A09B-2AB7D5BEE9F8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bg2"/>
          </a:solidFill>
        </a:ln>
      </dgm:spPr>
      <dgm:t>
        <a:bodyPr/>
        <a:lstStyle/>
        <a:p>
          <a:endParaRPr lang="de-DE"/>
        </a:p>
      </dgm:t>
    </dgm:pt>
    <dgm:pt modelId="{EA1C2D83-E512-4D6B-B80D-EA881E537436}" type="pres">
      <dgm:prSet presAssocID="{0701AD59-97B3-4638-8EC4-1F4677522A78}" presName="spaceBetweenRectangles" presStyleCnt="0"/>
      <dgm:spPr/>
    </dgm:pt>
    <dgm:pt modelId="{631CCB6F-1E6F-4C04-907F-707FCEB067E2}" type="pres">
      <dgm:prSet presAssocID="{6E19C89F-4796-402F-B33D-BD6D581B73CF}" presName="parentLin" presStyleCnt="0"/>
      <dgm:spPr/>
    </dgm:pt>
    <dgm:pt modelId="{5C0EDE2D-E625-44A0-91F0-5BA67DC9FD94}" type="pres">
      <dgm:prSet presAssocID="{6E19C89F-4796-402F-B33D-BD6D581B73CF}" presName="parentLeftMargin" presStyleLbl="node1" presStyleIdx="1" presStyleCnt="3"/>
      <dgm:spPr/>
      <dgm:t>
        <a:bodyPr/>
        <a:lstStyle/>
        <a:p>
          <a:endParaRPr lang="de-DE"/>
        </a:p>
      </dgm:t>
    </dgm:pt>
    <dgm:pt modelId="{E1E078FA-97BD-4770-B1CD-25991C46331F}" type="pres">
      <dgm:prSet presAssocID="{6E19C89F-4796-402F-B33D-BD6D581B73C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3EB422-2F16-432A-B428-B0DD68890895}" type="pres">
      <dgm:prSet presAssocID="{6E19C89F-4796-402F-B33D-BD6D581B73CF}" presName="negativeSpace" presStyleCnt="0"/>
      <dgm:spPr/>
    </dgm:pt>
    <dgm:pt modelId="{CC60ABEA-56E2-4BA0-992C-6CBEF6137C53}" type="pres">
      <dgm:prSet presAssocID="{6E19C89F-4796-402F-B33D-BD6D581B73CF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bg2"/>
          </a:solidFill>
        </a:ln>
      </dgm:spPr>
    </dgm:pt>
  </dgm:ptLst>
  <dgm:cxnLst>
    <dgm:cxn modelId="{94C211EE-5DE4-4B5A-82FA-3AD6870E6C80}" type="presOf" srcId="{255D87B4-AA0E-4C0F-A09B-2AB7D5BEE9F8}" destId="{96457716-DF5C-4E6A-96B0-B1CB7AD10D05}" srcOrd="1" destOrd="0" presId="urn:microsoft.com/office/officeart/2005/8/layout/list1"/>
    <dgm:cxn modelId="{43EE8CDC-2347-4B1B-A30B-FA5F48945A96}" type="presOf" srcId="{88CA7D2B-1773-4559-8B3C-E81B5E6DC62D}" destId="{1091FE92-7B5C-4F8F-827F-D7C9117D37FC}" srcOrd="0" destOrd="0" presId="urn:microsoft.com/office/officeart/2005/8/layout/list1"/>
    <dgm:cxn modelId="{6D7C8F9E-73D8-4B64-BDBB-9B8902FF1D38}" type="presOf" srcId="{255D87B4-AA0E-4C0F-A09B-2AB7D5BEE9F8}" destId="{DF188610-CF18-4BD2-8D01-8E59E44FD71B}" srcOrd="0" destOrd="0" presId="urn:microsoft.com/office/officeart/2005/8/layout/list1"/>
    <dgm:cxn modelId="{3066A76F-EA08-4848-A8FD-2E2ECFA26E73}" type="presOf" srcId="{6E19C89F-4796-402F-B33D-BD6D581B73CF}" destId="{5C0EDE2D-E625-44A0-91F0-5BA67DC9FD94}" srcOrd="0" destOrd="0" presId="urn:microsoft.com/office/officeart/2005/8/layout/list1"/>
    <dgm:cxn modelId="{C6F4CEB5-6082-4554-944A-583ABBC3827C}" srcId="{88CA7D2B-1773-4559-8B3C-E81B5E6DC62D}" destId="{D06F806D-9F12-459D-A21F-A98786CB5ED5}" srcOrd="0" destOrd="0" parTransId="{1A0A0FC4-CAEB-4BB3-A935-BC204F6881BC}" sibTransId="{A5FBCAF4-1BBC-4A57-9975-93009A13AA5B}"/>
    <dgm:cxn modelId="{C54EFE4A-4D47-4C5B-B02F-E68B99D3D90B}" srcId="{88CA7D2B-1773-4559-8B3C-E81B5E6DC62D}" destId="{255D87B4-AA0E-4C0F-A09B-2AB7D5BEE9F8}" srcOrd="1" destOrd="0" parTransId="{62E354FB-3FE7-47AE-BE42-C8B90CC5A5A1}" sibTransId="{0701AD59-97B3-4638-8EC4-1F4677522A78}"/>
    <dgm:cxn modelId="{DB2FA8CF-10E1-4890-8DC0-8ACE2246AD8D}" srcId="{88CA7D2B-1773-4559-8B3C-E81B5E6DC62D}" destId="{6E19C89F-4796-402F-B33D-BD6D581B73CF}" srcOrd="2" destOrd="0" parTransId="{24C1326B-6691-4572-AA9D-08D1F7C5C26C}" sibTransId="{20EA5EC7-56D1-4A3B-9187-4629588A0067}"/>
    <dgm:cxn modelId="{59CE6271-78C7-4F1F-8EBF-00AB26872BFB}" type="presOf" srcId="{D06F806D-9F12-459D-A21F-A98786CB5ED5}" destId="{0E13AB8C-29BE-4B83-A863-AA1D07E72D9E}" srcOrd="0" destOrd="0" presId="urn:microsoft.com/office/officeart/2005/8/layout/list1"/>
    <dgm:cxn modelId="{2653E247-164E-4C28-B20F-EB9716645402}" type="presOf" srcId="{D06F806D-9F12-459D-A21F-A98786CB5ED5}" destId="{593715FC-B8C7-4A9E-A845-FF799D1C4B14}" srcOrd="1" destOrd="0" presId="urn:microsoft.com/office/officeart/2005/8/layout/list1"/>
    <dgm:cxn modelId="{1F2247FB-9925-422D-A532-FC2A2E6428D1}" type="presOf" srcId="{6E19C89F-4796-402F-B33D-BD6D581B73CF}" destId="{E1E078FA-97BD-4770-B1CD-25991C46331F}" srcOrd="1" destOrd="0" presId="urn:microsoft.com/office/officeart/2005/8/layout/list1"/>
    <dgm:cxn modelId="{03C628BD-808C-474A-B638-6F3B90CD2E9E}" type="presParOf" srcId="{1091FE92-7B5C-4F8F-827F-D7C9117D37FC}" destId="{57E39367-6AD4-46BE-A638-1A0A5AB5900C}" srcOrd="0" destOrd="0" presId="urn:microsoft.com/office/officeart/2005/8/layout/list1"/>
    <dgm:cxn modelId="{54765138-AB94-4591-A539-DDFAA8375F37}" type="presParOf" srcId="{57E39367-6AD4-46BE-A638-1A0A5AB5900C}" destId="{0E13AB8C-29BE-4B83-A863-AA1D07E72D9E}" srcOrd="0" destOrd="0" presId="urn:microsoft.com/office/officeart/2005/8/layout/list1"/>
    <dgm:cxn modelId="{4890B209-D604-4EF4-B7A5-0729712CB3E0}" type="presParOf" srcId="{57E39367-6AD4-46BE-A638-1A0A5AB5900C}" destId="{593715FC-B8C7-4A9E-A845-FF799D1C4B14}" srcOrd="1" destOrd="0" presId="urn:microsoft.com/office/officeart/2005/8/layout/list1"/>
    <dgm:cxn modelId="{859D337E-75D6-4098-AFB0-D730F9E66EC3}" type="presParOf" srcId="{1091FE92-7B5C-4F8F-827F-D7C9117D37FC}" destId="{82407E14-EC24-4C8B-B783-3D7808C125F5}" srcOrd="1" destOrd="0" presId="urn:microsoft.com/office/officeart/2005/8/layout/list1"/>
    <dgm:cxn modelId="{F7BFEDF5-8733-4E9F-96C7-86BD4F61E480}" type="presParOf" srcId="{1091FE92-7B5C-4F8F-827F-D7C9117D37FC}" destId="{97068E06-65F7-4452-BE4C-77E8F11C6644}" srcOrd="2" destOrd="0" presId="urn:microsoft.com/office/officeart/2005/8/layout/list1"/>
    <dgm:cxn modelId="{0253C2A1-B993-440C-9C52-AB24F3C813DC}" type="presParOf" srcId="{1091FE92-7B5C-4F8F-827F-D7C9117D37FC}" destId="{FE1E3F0C-ABD1-45BA-B8FF-A85BD84C5BB9}" srcOrd="3" destOrd="0" presId="urn:microsoft.com/office/officeart/2005/8/layout/list1"/>
    <dgm:cxn modelId="{C8EC5DB0-0ABE-4239-ACD2-CEE415C7EB54}" type="presParOf" srcId="{1091FE92-7B5C-4F8F-827F-D7C9117D37FC}" destId="{201B9C13-ED28-4C73-B119-B7278F0C82F1}" srcOrd="4" destOrd="0" presId="urn:microsoft.com/office/officeart/2005/8/layout/list1"/>
    <dgm:cxn modelId="{8D8FEABD-32B4-4FFB-B75B-1EB0B5D62DFF}" type="presParOf" srcId="{201B9C13-ED28-4C73-B119-B7278F0C82F1}" destId="{DF188610-CF18-4BD2-8D01-8E59E44FD71B}" srcOrd="0" destOrd="0" presId="urn:microsoft.com/office/officeart/2005/8/layout/list1"/>
    <dgm:cxn modelId="{FEBE4D2A-52D4-443C-972B-C0A5B2448E83}" type="presParOf" srcId="{201B9C13-ED28-4C73-B119-B7278F0C82F1}" destId="{96457716-DF5C-4E6A-96B0-B1CB7AD10D05}" srcOrd="1" destOrd="0" presId="urn:microsoft.com/office/officeart/2005/8/layout/list1"/>
    <dgm:cxn modelId="{9B08AB59-4091-42AF-BA88-38A39E4F6F6B}" type="presParOf" srcId="{1091FE92-7B5C-4F8F-827F-D7C9117D37FC}" destId="{595FB5CE-90D3-4F96-AAE1-74343910026E}" srcOrd="5" destOrd="0" presId="urn:microsoft.com/office/officeart/2005/8/layout/list1"/>
    <dgm:cxn modelId="{D139A670-F045-47E6-9ACE-84AFF46503BE}" type="presParOf" srcId="{1091FE92-7B5C-4F8F-827F-D7C9117D37FC}" destId="{86BADA9B-E410-4D86-ABC0-C0E97037B47F}" srcOrd="6" destOrd="0" presId="urn:microsoft.com/office/officeart/2005/8/layout/list1"/>
    <dgm:cxn modelId="{02C555F9-7920-4B5D-A687-4E9D0BF820BE}" type="presParOf" srcId="{1091FE92-7B5C-4F8F-827F-D7C9117D37FC}" destId="{EA1C2D83-E512-4D6B-B80D-EA881E537436}" srcOrd="7" destOrd="0" presId="urn:microsoft.com/office/officeart/2005/8/layout/list1"/>
    <dgm:cxn modelId="{85A7819C-53B5-4BF9-AC07-E92CC855C2B1}" type="presParOf" srcId="{1091FE92-7B5C-4F8F-827F-D7C9117D37FC}" destId="{631CCB6F-1E6F-4C04-907F-707FCEB067E2}" srcOrd="8" destOrd="0" presId="urn:microsoft.com/office/officeart/2005/8/layout/list1"/>
    <dgm:cxn modelId="{CD5C79AF-ACFA-43D5-86E7-653F7C095225}" type="presParOf" srcId="{631CCB6F-1E6F-4C04-907F-707FCEB067E2}" destId="{5C0EDE2D-E625-44A0-91F0-5BA67DC9FD94}" srcOrd="0" destOrd="0" presId="urn:microsoft.com/office/officeart/2005/8/layout/list1"/>
    <dgm:cxn modelId="{E6AC5DF1-D622-44C1-8B90-7EC65D54C97C}" type="presParOf" srcId="{631CCB6F-1E6F-4C04-907F-707FCEB067E2}" destId="{E1E078FA-97BD-4770-B1CD-25991C46331F}" srcOrd="1" destOrd="0" presId="urn:microsoft.com/office/officeart/2005/8/layout/list1"/>
    <dgm:cxn modelId="{0690C7B4-A74F-42CD-B785-61D60AD76796}" type="presParOf" srcId="{1091FE92-7B5C-4F8F-827F-D7C9117D37FC}" destId="{283EB422-2F16-432A-B428-B0DD68890895}" srcOrd="9" destOrd="0" presId="urn:microsoft.com/office/officeart/2005/8/layout/list1"/>
    <dgm:cxn modelId="{B3D16A93-9ED7-4187-88A8-5B02C0A5F623}" type="presParOf" srcId="{1091FE92-7B5C-4F8F-827F-D7C9117D37FC}" destId="{CC60ABEA-56E2-4BA0-992C-6CBEF6137C5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35F99-8BB2-4120-83DB-BCCC98CB37D9}">
      <dsp:nvSpPr>
        <dsp:cNvPr id="0" name=""/>
        <dsp:cNvSpPr/>
      </dsp:nvSpPr>
      <dsp:spPr>
        <a:xfrm>
          <a:off x="0" y="0"/>
          <a:ext cx="8756650" cy="1217131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Deuteron </a:t>
          </a:r>
          <a:r>
            <a:rPr lang="de-DE" sz="2800" kern="1200" dirty="0" smtClean="0">
              <a:sym typeface="Wingdings" panose="05000000000000000000" pitchFamily="2" charset="2"/>
            </a:rPr>
            <a:t> </a:t>
          </a:r>
          <a:r>
            <a:rPr lang="de-DE" sz="2800" kern="1200" dirty="0" err="1" smtClean="0">
              <a:sym typeface="Wingdings" panose="05000000000000000000" pitchFamily="2" charset="2"/>
            </a:rPr>
            <a:t>Boson</a:t>
          </a:r>
          <a:r>
            <a:rPr lang="de-DE" sz="2800" kern="1200" dirty="0" smtClean="0">
              <a:sym typeface="Wingdings" panose="05000000000000000000" pitchFamily="2" charset="2"/>
            </a:rPr>
            <a:t> </a:t>
          </a:r>
          <a:r>
            <a:rPr lang="de-DE" sz="2800" kern="1200" dirty="0" err="1" smtClean="0">
              <a:sym typeface="Wingdings" panose="05000000000000000000" pitchFamily="2" charset="2"/>
            </a:rPr>
            <a:t>Symmetric</a:t>
          </a:r>
          <a:r>
            <a:rPr lang="de-DE" sz="2800" kern="1200" dirty="0" smtClean="0">
              <a:sym typeface="Wingdings" panose="05000000000000000000" pitchFamily="2" charset="2"/>
            </a:rPr>
            <a:t> Wave </a:t>
          </a:r>
          <a:r>
            <a:rPr lang="de-DE" sz="2800" kern="1200" dirty="0" err="1" smtClean="0">
              <a:sym typeface="Wingdings" panose="05000000000000000000" pitchFamily="2" charset="2"/>
            </a:rPr>
            <a:t>Function</a:t>
          </a:r>
          <a:endParaRPr lang="de-DE" sz="2800" kern="1200" dirty="0"/>
        </a:p>
      </dsp:txBody>
      <dsp:txXfrm>
        <a:off x="0" y="0"/>
        <a:ext cx="8756650" cy="1217131"/>
      </dsp:txXfrm>
    </dsp:sp>
    <dsp:sp modelId="{F03976AD-9BDB-4379-BC60-8EA7A9C1C490}">
      <dsp:nvSpPr>
        <dsp:cNvPr id="0" name=""/>
        <dsp:cNvSpPr/>
      </dsp:nvSpPr>
      <dsp:spPr>
        <a:xfrm>
          <a:off x="4275" y="1217131"/>
          <a:ext cx="2916032" cy="255597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Vibration</a:t>
          </a:r>
          <a:br>
            <a:rPr lang="de-DE" sz="2400" kern="1200" dirty="0" smtClean="0"/>
          </a:br>
          <a:r>
            <a:rPr lang="de-DE" sz="2400" kern="1200" dirty="0" err="1" smtClean="0"/>
            <a:t>Always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symmetric</a:t>
          </a:r>
          <a:endParaRPr lang="de-DE" sz="2400" kern="1200" dirty="0"/>
        </a:p>
      </dsp:txBody>
      <dsp:txXfrm>
        <a:off x="4275" y="1217131"/>
        <a:ext cx="2916032" cy="2555976"/>
      </dsp:txXfrm>
    </dsp:sp>
    <dsp:sp modelId="{DE634939-D322-4765-A907-5A21EFFDAE97}">
      <dsp:nvSpPr>
        <dsp:cNvPr id="0" name=""/>
        <dsp:cNvSpPr/>
      </dsp:nvSpPr>
      <dsp:spPr>
        <a:xfrm>
          <a:off x="2920308" y="1217131"/>
          <a:ext cx="2916032" cy="255597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Spin</a:t>
          </a:r>
          <a:br>
            <a:rPr lang="de-DE" sz="2800" kern="1200" dirty="0" smtClean="0"/>
          </a:br>
          <a:r>
            <a:rPr lang="de-DE" sz="2800" kern="1200" dirty="0" smtClean="0"/>
            <a:t>S=0 </a:t>
          </a:r>
          <a:r>
            <a:rPr lang="de-DE" sz="2800" kern="1200" dirty="0" smtClean="0">
              <a:sym typeface="Wingdings" panose="05000000000000000000" pitchFamily="2" charset="2"/>
            </a:rPr>
            <a:t> S</a:t>
          </a:r>
          <a:br>
            <a:rPr lang="de-DE" sz="2800" kern="1200" dirty="0" smtClean="0">
              <a:sym typeface="Wingdings" panose="05000000000000000000" pitchFamily="2" charset="2"/>
            </a:rPr>
          </a:br>
          <a:r>
            <a:rPr lang="de-DE" sz="2800" kern="1200" dirty="0" smtClean="0">
              <a:sym typeface="Wingdings" panose="05000000000000000000" pitchFamily="2" charset="2"/>
            </a:rPr>
            <a:t>S=1  AS</a:t>
          </a:r>
          <a:br>
            <a:rPr lang="de-DE" sz="2800" kern="1200" dirty="0" smtClean="0">
              <a:sym typeface="Wingdings" panose="05000000000000000000" pitchFamily="2" charset="2"/>
            </a:rPr>
          </a:br>
          <a:r>
            <a:rPr lang="de-DE" sz="2800" kern="1200" dirty="0" smtClean="0">
              <a:sym typeface="Wingdings" panose="05000000000000000000" pitchFamily="2" charset="2"/>
            </a:rPr>
            <a:t>S=2  S</a:t>
          </a:r>
          <a:endParaRPr lang="de-DE" sz="2800" kern="1200" dirty="0"/>
        </a:p>
      </dsp:txBody>
      <dsp:txXfrm>
        <a:off x="2920308" y="1217131"/>
        <a:ext cx="2916032" cy="2555976"/>
      </dsp:txXfrm>
    </dsp:sp>
    <dsp:sp modelId="{307258BA-25C0-4B74-BDCE-1A815B4EE048}">
      <dsp:nvSpPr>
        <dsp:cNvPr id="0" name=""/>
        <dsp:cNvSpPr/>
      </dsp:nvSpPr>
      <dsp:spPr>
        <a:xfrm>
          <a:off x="5836341" y="1217131"/>
          <a:ext cx="2916032" cy="255597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Rotation</a:t>
          </a:r>
          <a:br>
            <a:rPr lang="de-DE" sz="2400" kern="1200" dirty="0" smtClean="0"/>
          </a:br>
          <a:r>
            <a:rPr lang="de-DE" sz="2400" kern="1200" dirty="0" smtClean="0"/>
            <a:t>J=0, 2, 4, … </a:t>
          </a:r>
          <a:r>
            <a:rPr lang="de-DE" sz="2400" kern="1200" dirty="0" smtClean="0">
              <a:sym typeface="Wingdings" panose="05000000000000000000" pitchFamily="2" charset="2"/>
            </a:rPr>
            <a:t> S</a:t>
          </a:r>
          <a:br>
            <a:rPr lang="de-DE" sz="2400" kern="1200" dirty="0" smtClean="0">
              <a:sym typeface="Wingdings" panose="05000000000000000000" pitchFamily="2" charset="2"/>
            </a:rPr>
          </a:br>
          <a:r>
            <a:rPr lang="de-DE" sz="2400" kern="1200" dirty="0" smtClean="0">
              <a:sym typeface="Wingdings" panose="05000000000000000000" pitchFamily="2" charset="2"/>
            </a:rPr>
            <a:t>J=1, 3, 5,…  AS</a:t>
          </a:r>
          <a:endParaRPr lang="de-DE" sz="2400" kern="1200" dirty="0"/>
        </a:p>
      </dsp:txBody>
      <dsp:txXfrm>
        <a:off x="5836341" y="1217131"/>
        <a:ext cx="2916032" cy="2555976"/>
      </dsp:txXfrm>
    </dsp:sp>
    <dsp:sp modelId="{A3C82038-FEC8-4793-811B-DA183787FDA3}">
      <dsp:nvSpPr>
        <dsp:cNvPr id="0" name=""/>
        <dsp:cNvSpPr/>
      </dsp:nvSpPr>
      <dsp:spPr>
        <a:xfrm>
          <a:off x="0" y="3773108"/>
          <a:ext cx="8756650" cy="283997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68E06-65F7-4452-BE4C-77E8F11C6644}">
      <dsp:nvSpPr>
        <dsp:cNvPr id="0" name=""/>
        <dsp:cNvSpPr/>
      </dsp:nvSpPr>
      <dsp:spPr>
        <a:xfrm>
          <a:off x="0" y="467923"/>
          <a:ext cx="8810625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715FC-B8C7-4A9E-A845-FF799D1C4B14}">
      <dsp:nvSpPr>
        <dsp:cNvPr id="0" name=""/>
        <dsp:cNvSpPr/>
      </dsp:nvSpPr>
      <dsp:spPr>
        <a:xfrm>
          <a:off x="440531" y="54643"/>
          <a:ext cx="6167437" cy="82656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14" tIns="0" rIns="23311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D</a:t>
          </a:r>
          <a:r>
            <a:rPr lang="de-DE" sz="2800" kern="1200" baseline="-25000" dirty="0" smtClean="0"/>
            <a:t>2</a:t>
          </a:r>
          <a:r>
            <a:rPr lang="de-DE" sz="2800" kern="1200" dirty="0" smtClean="0"/>
            <a:t>-Cell </a:t>
          </a:r>
          <a:r>
            <a:rPr lang="de-DE" sz="2800" kern="1200" dirty="0" err="1" smtClean="0"/>
            <a:t>and</a:t>
          </a:r>
          <a:r>
            <a:rPr lang="de-DE" sz="2800" kern="1200" dirty="0" smtClean="0"/>
            <a:t> </a:t>
          </a:r>
          <a:r>
            <a:rPr lang="de-DE" sz="2800" kern="1200" dirty="0" err="1" smtClean="0"/>
            <a:t>Cryogenics</a:t>
          </a:r>
          <a:endParaRPr lang="de-DE" sz="2800" kern="1200" dirty="0"/>
        </a:p>
      </dsp:txBody>
      <dsp:txXfrm>
        <a:off x="480880" y="94992"/>
        <a:ext cx="6086739" cy="745862"/>
      </dsp:txXfrm>
    </dsp:sp>
    <dsp:sp modelId="{86BADA9B-E410-4D86-ABC0-C0E97037B47F}">
      <dsp:nvSpPr>
        <dsp:cNvPr id="0" name=""/>
        <dsp:cNvSpPr/>
      </dsp:nvSpPr>
      <dsp:spPr>
        <a:xfrm>
          <a:off x="0" y="1738004"/>
          <a:ext cx="8810625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57716-DF5C-4E6A-96B0-B1CB7AD10D05}">
      <dsp:nvSpPr>
        <dsp:cNvPr id="0" name=""/>
        <dsp:cNvSpPr/>
      </dsp:nvSpPr>
      <dsp:spPr>
        <a:xfrm>
          <a:off x="440531" y="1324723"/>
          <a:ext cx="6167437" cy="82656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14" tIns="0" rIns="23311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Raman </a:t>
          </a:r>
          <a:r>
            <a:rPr lang="de-DE" sz="2800" kern="1200" dirty="0" err="1" smtClean="0"/>
            <a:t>Spectrometer</a:t>
          </a:r>
          <a:endParaRPr lang="de-DE" sz="2800" kern="1200" dirty="0"/>
        </a:p>
      </dsp:txBody>
      <dsp:txXfrm>
        <a:off x="480880" y="1365072"/>
        <a:ext cx="6086739" cy="745862"/>
      </dsp:txXfrm>
    </dsp:sp>
    <dsp:sp modelId="{CC60ABEA-56E2-4BA0-992C-6CBEF6137C53}">
      <dsp:nvSpPr>
        <dsp:cNvPr id="0" name=""/>
        <dsp:cNvSpPr/>
      </dsp:nvSpPr>
      <dsp:spPr>
        <a:xfrm>
          <a:off x="0" y="3008084"/>
          <a:ext cx="8810625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078FA-97BD-4770-B1CD-25991C46331F}">
      <dsp:nvSpPr>
        <dsp:cNvPr id="0" name=""/>
        <dsp:cNvSpPr/>
      </dsp:nvSpPr>
      <dsp:spPr>
        <a:xfrm>
          <a:off x="440531" y="2594804"/>
          <a:ext cx="6167437" cy="82656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14" tIns="0" rIns="23311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Tandem </a:t>
          </a:r>
          <a:r>
            <a:rPr lang="de-DE" sz="2800" kern="1200" dirty="0" err="1" smtClean="0"/>
            <a:t>Accelerator</a:t>
          </a:r>
          <a:r>
            <a:rPr lang="de-DE" sz="2800" kern="1200" dirty="0" smtClean="0"/>
            <a:t> </a:t>
          </a:r>
          <a:r>
            <a:rPr lang="de-DE" sz="2800" kern="1200" dirty="0" err="1" smtClean="0"/>
            <a:t>Beamline</a:t>
          </a:r>
          <a:endParaRPr lang="de-DE" sz="2800" kern="1200" dirty="0"/>
        </a:p>
      </dsp:txBody>
      <dsp:txXfrm>
        <a:off x="480880" y="2635153"/>
        <a:ext cx="6086739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03296" y="184018"/>
            <a:ext cx="334692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2195" y="184018"/>
            <a:ext cx="211384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710AFA3D-71BE-4274-AFD3-FA7D2FA642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075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05350"/>
            <a:ext cx="498263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E7BFF3F5-48FE-4DC6-894A-86458F9B3A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818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BFF3F5-48FE-4DC6-894A-86458F9B3A7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9255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BFF3F5-48FE-4DC6-894A-86458F9B3A7F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956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D6DDD-3379-4FED-86F6-2942971C479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3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3"/>
          <p:cNvPicPr>
            <a:picLocks noChangeAspect="1"/>
          </p:cNvPicPr>
          <p:nvPr userDrawn="1"/>
        </p:nvPicPr>
        <p:blipFill rotWithShape="1">
          <a:blip r:embed="rId2"/>
          <a:srcRect l="-2123" t="6282" r="2123" b="-496"/>
          <a:stretch/>
        </p:blipFill>
        <p:spPr>
          <a:xfrm>
            <a:off x="0" y="6868"/>
            <a:ext cx="9144000" cy="807007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49740" y="1577949"/>
            <a:ext cx="8640000" cy="2144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1B264B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9740" y="4044702"/>
            <a:ext cx="8640000" cy="1522942"/>
          </a:xfrm>
          <a:prstGeom prst="rect">
            <a:avLst/>
          </a:prstGeom>
        </p:spPr>
        <p:txBody>
          <a:bodyPr/>
          <a:lstStyle>
            <a:lvl1pPr algn="ctr">
              <a:buNone/>
              <a:defRPr sz="2800" b="1">
                <a:solidFill>
                  <a:srgbClr val="1B264B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Autor</a:t>
            </a:r>
            <a:endParaRPr lang="de-DE" dirty="0"/>
          </a:p>
        </p:txBody>
      </p:sp>
      <p:pic>
        <p:nvPicPr>
          <p:cNvPr id="10" name="Bild 14"/>
          <p:cNvPicPr>
            <a:picLocks noChangeAspect="1"/>
          </p:cNvPicPr>
          <p:nvPr userDrawn="1"/>
        </p:nvPicPr>
        <p:blipFill rotWithShape="1">
          <a:blip r:embed="rId2"/>
          <a:srcRect r="2399"/>
          <a:stretch/>
        </p:blipFill>
        <p:spPr>
          <a:xfrm rot="10800000">
            <a:off x="0" y="6004040"/>
            <a:ext cx="8924708" cy="85655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140" y="197354"/>
            <a:ext cx="1026672" cy="481746"/>
          </a:xfrm>
          <a:prstGeom prst="rect">
            <a:avLst/>
          </a:prstGeom>
        </p:spPr>
      </p:pic>
      <p:pic>
        <p:nvPicPr>
          <p:cNvPr id="18" name="Picture 2" descr="H:\10-verwaltung\02-Vorlagen\01-Logos\04-FZJ\Logo_FZ_Juelich_CMYK_eps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87" y="6339703"/>
            <a:ext cx="945898" cy="30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:\10-verwaltung\02-Vorlagen\01-Logos\05-HZG\HZG_4C_mitZusatz.ti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85" y="6353556"/>
            <a:ext cx="10795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:\10-verwaltung\02-Vorlagen\01-Logos\03-TUM\TUMLogo_mZlu_Vollfl_blau_RGB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473" y="6323832"/>
            <a:ext cx="992051" cy="31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20"/>
          <p:cNvSpPr txBox="1"/>
          <p:nvPr userDrawn="1"/>
        </p:nvSpPr>
        <p:spPr>
          <a:xfrm>
            <a:off x="296687" y="6078108"/>
            <a:ext cx="124104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600" dirty="0" smtClean="0"/>
              <a:t>MLZ </a:t>
            </a:r>
            <a:r>
              <a:rPr lang="de-DE" sz="600" dirty="0" err="1" smtClean="0"/>
              <a:t>is</a:t>
            </a:r>
            <a:r>
              <a:rPr lang="de-DE" sz="600" dirty="0" smtClean="0"/>
              <a:t> a </a:t>
            </a:r>
            <a:r>
              <a:rPr lang="de-DE" sz="600" dirty="0" err="1" smtClean="0"/>
              <a:t>cooperation</a:t>
            </a:r>
            <a:r>
              <a:rPr lang="de-DE" sz="600" dirty="0" smtClean="0"/>
              <a:t> </a:t>
            </a:r>
            <a:r>
              <a:rPr lang="de-DE" sz="600" dirty="0" err="1" smtClean="0"/>
              <a:t>between</a:t>
            </a:r>
            <a:r>
              <a:rPr lang="de-DE" sz="60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4119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Stichpun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 3"/>
          <p:cNvPicPr>
            <a:picLocks noChangeAspect="1"/>
          </p:cNvPicPr>
          <p:nvPr userDrawn="1"/>
        </p:nvPicPr>
        <p:blipFill rotWithShape="1">
          <a:blip r:embed="rId2"/>
          <a:srcRect l="-2123" t="36477" r="2123" b="-497"/>
          <a:stretch/>
        </p:blipFill>
        <p:spPr>
          <a:xfrm>
            <a:off x="0" y="4253"/>
            <a:ext cx="9144000" cy="548372"/>
          </a:xfrm>
          <a:prstGeom prst="rect">
            <a:avLst/>
          </a:prstGeom>
        </p:spPr>
      </p:pic>
      <p:pic>
        <p:nvPicPr>
          <p:cNvPr id="19" name="Bild 14"/>
          <p:cNvPicPr>
            <a:picLocks noChangeAspect="1"/>
          </p:cNvPicPr>
          <p:nvPr userDrawn="1"/>
        </p:nvPicPr>
        <p:blipFill rotWithShape="1">
          <a:blip r:embed="rId2"/>
          <a:srcRect t="49266" r="2097" b="-1"/>
          <a:stretch/>
        </p:blipFill>
        <p:spPr>
          <a:xfrm rot="10800000">
            <a:off x="0" y="6423432"/>
            <a:ext cx="8952208" cy="434568"/>
          </a:xfrm>
          <a:prstGeom prst="rect">
            <a:avLst/>
          </a:prstGeom>
        </p:spPr>
      </p:pic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194141" y="666893"/>
            <a:ext cx="8758067" cy="598141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22" name="Inhaltsplatzhalter 2"/>
          <p:cNvSpPr>
            <a:spLocks noGrp="1"/>
          </p:cNvSpPr>
          <p:nvPr>
            <p:ph idx="1"/>
          </p:nvPr>
        </p:nvSpPr>
        <p:spPr>
          <a:xfrm>
            <a:off x="194141" y="1333786"/>
            <a:ext cx="8755717" cy="5010370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tx1"/>
              </a:buClr>
              <a:buSzPct val="70000"/>
              <a:buFont typeface="Wingdings" pitchFamily="2" charset="2"/>
              <a:buChar char=""/>
              <a:defRPr sz="200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180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160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3pPr>
            <a:lvl4pPr marL="1562100" indent="-228600">
              <a:buClr>
                <a:schemeClr val="tx1"/>
              </a:buClr>
              <a:buSzPct val="70000"/>
              <a:buFont typeface="Arial" panose="020B0604020202020204" pitchFamily="34" charset="0"/>
              <a:buChar char="-"/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4pPr>
            <a:lvl5pPr>
              <a:buClr>
                <a:srgbClr val="1D3C71"/>
              </a:buClr>
              <a:buSzPct val="90000"/>
              <a:buFont typeface="Arial" pitchFamily="34" charset="0"/>
              <a:buChar char="■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2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7136" y="6499449"/>
            <a:ext cx="94528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Stephan Wlokka</a:t>
            </a:r>
            <a:endParaRPr lang="de-DE" dirty="0"/>
          </a:p>
        </p:txBody>
      </p:sp>
      <p:sp>
        <p:nvSpPr>
          <p:cNvPr id="2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9584" y="6499449"/>
            <a:ext cx="6939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UCN Workshop - Mainz - 15.04.2016</a:t>
            </a:r>
            <a:endParaRPr lang="de-DE" dirty="0"/>
          </a:p>
        </p:txBody>
      </p:sp>
      <p:sp>
        <p:nvSpPr>
          <p:cNvPr id="2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9965" y="6499449"/>
            <a:ext cx="74427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478" y="100954"/>
            <a:ext cx="756495" cy="35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2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4"/>
          <p:cNvPicPr>
            <a:picLocks noChangeAspect="1"/>
          </p:cNvPicPr>
          <p:nvPr userDrawn="1"/>
        </p:nvPicPr>
        <p:blipFill rotWithShape="1">
          <a:blip r:embed="rId2"/>
          <a:srcRect t="49266" r="2097" b="-1"/>
          <a:stretch/>
        </p:blipFill>
        <p:spPr>
          <a:xfrm rot="10800000">
            <a:off x="0" y="6423432"/>
            <a:ext cx="8952208" cy="434568"/>
          </a:xfrm>
          <a:prstGeom prst="rect">
            <a:avLst/>
          </a:prstGeom>
        </p:spPr>
      </p:pic>
      <p:pic>
        <p:nvPicPr>
          <p:cNvPr id="15" name="Bild 3"/>
          <p:cNvPicPr>
            <a:picLocks noChangeAspect="1"/>
          </p:cNvPicPr>
          <p:nvPr userDrawn="1"/>
        </p:nvPicPr>
        <p:blipFill rotWithShape="1">
          <a:blip r:embed="rId2"/>
          <a:srcRect l="-2123" t="36477" r="2123" b="-497"/>
          <a:stretch/>
        </p:blipFill>
        <p:spPr>
          <a:xfrm>
            <a:off x="0" y="4253"/>
            <a:ext cx="9144000" cy="548372"/>
          </a:xfrm>
          <a:prstGeom prst="rect">
            <a:avLst/>
          </a:prstGeom>
        </p:spPr>
      </p:pic>
      <p:sp>
        <p:nvSpPr>
          <p:cNvPr id="1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5630" y="6499449"/>
            <a:ext cx="90679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Stephan Wlokka</a:t>
            </a:r>
            <a:endParaRPr lang="de-DE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9584" y="6499449"/>
            <a:ext cx="6939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UCN Workshop - Mainz - 15.04.2016</a:t>
            </a:r>
            <a:endParaRPr lang="de-DE" dirty="0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9965" y="6499449"/>
            <a:ext cx="74427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478" y="100954"/>
            <a:ext cx="756495" cy="354971"/>
          </a:xfrm>
          <a:prstGeom prst="rect">
            <a:avLst/>
          </a:prstGeom>
        </p:spPr>
      </p:pic>
      <p:sp>
        <p:nvSpPr>
          <p:cNvPr id="23" name="Titel 1"/>
          <p:cNvSpPr>
            <a:spLocks noGrp="1"/>
          </p:cNvSpPr>
          <p:nvPr>
            <p:ph type="title"/>
          </p:nvPr>
        </p:nvSpPr>
        <p:spPr>
          <a:xfrm>
            <a:off x="194141" y="666893"/>
            <a:ext cx="8758067" cy="598141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24" name="Inhaltsplatzhalter 2"/>
          <p:cNvSpPr>
            <a:spLocks noGrp="1"/>
          </p:cNvSpPr>
          <p:nvPr>
            <p:ph idx="1"/>
          </p:nvPr>
        </p:nvSpPr>
        <p:spPr>
          <a:xfrm>
            <a:off x="194141" y="1333786"/>
            <a:ext cx="8755717" cy="501037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Pct val="70000"/>
              <a:buFont typeface="Wingdings" panose="05000000000000000000" pitchFamily="2" charset="2"/>
              <a:buNone/>
              <a:defRPr sz="200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marL="742950" indent="-285750">
              <a:buClrTx/>
              <a:buSzPct val="70000"/>
              <a:buFont typeface="Wingdings" panose="05000000000000000000" pitchFamily="2" charset="2"/>
              <a:buChar char="l"/>
              <a:defRPr sz="1800">
                <a:latin typeface="+mn-lt"/>
              </a:defRPr>
            </a:lvl2pPr>
            <a:lvl3pPr marL="1143000" indent="-228600">
              <a:buClrTx/>
              <a:buSzPct val="70000"/>
              <a:buFont typeface="Wingdings" panose="05000000000000000000" pitchFamily="2" charset="2"/>
              <a:buChar char="l"/>
              <a:defRPr sz="1600">
                <a:latin typeface="+mn-lt"/>
              </a:defRPr>
            </a:lvl3pPr>
            <a:lvl4pPr marL="1562100" indent="-228600">
              <a:buClrTx/>
              <a:buSzPct val="70000"/>
              <a:buFont typeface="Arial" panose="020B0604020202020204" pitchFamily="34" charset="0"/>
              <a:buChar char="-"/>
              <a:defRPr>
                <a:latin typeface="+mn-lt"/>
              </a:defRPr>
            </a:lvl4pPr>
            <a:lvl5pPr>
              <a:buClr>
                <a:srgbClr val="1D3C71"/>
              </a:buClr>
              <a:buSzPct val="90000"/>
              <a:buFont typeface="Arial" pitchFamily="34" charset="0"/>
              <a:buChar char="■"/>
              <a:defRPr/>
            </a:lvl5pPr>
          </a:lstStyle>
          <a:p>
            <a:pPr lvl="0"/>
            <a:endParaRPr lang="de-DE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3"/>
          <p:cNvPicPr>
            <a:picLocks noChangeAspect="1"/>
          </p:cNvPicPr>
          <p:nvPr userDrawn="1"/>
        </p:nvPicPr>
        <p:blipFill rotWithShape="1">
          <a:blip r:embed="rId2"/>
          <a:srcRect l="-2123" t="36477" r="2123" b="-497"/>
          <a:stretch/>
        </p:blipFill>
        <p:spPr>
          <a:xfrm>
            <a:off x="0" y="4253"/>
            <a:ext cx="9144000" cy="548372"/>
          </a:xfrm>
          <a:prstGeom prst="rect">
            <a:avLst/>
          </a:prstGeom>
        </p:spPr>
      </p:pic>
      <p:sp>
        <p:nvSpPr>
          <p:cNvPr id="1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7136" y="6499449"/>
            <a:ext cx="94528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Stephan Wlokka</a:t>
            </a:r>
            <a:endParaRPr lang="de-DE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9584" y="6499449"/>
            <a:ext cx="6939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UCN Workshop - Mainz - 15.04.2016</a:t>
            </a:r>
            <a:endParaRPr lang="de-DE" dirty="0"/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478" y="100954"/>
            <a:ext cx="756495" cy="354971"/>
          </a:xfrm>
          <a:prstGeom prst="rect">
            <a:avLst/>
          </a:prstGeom>
        </p:spPr>
      </p:pic>
      <p:sp>
        <p:nvSpPr>
          <p:cNvPr id="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9965" y="6499449"/>
            <a:ext cx="74427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23" name="Bild 14"/>
          <p:cNvPicPr>
            <a:picLocks noChangeAspect="1"/>
          </p:cNvPicPr>
          <p:nvPr userDrawn="1"/>
        </p:nvPicPr>
        <p:blipFill rotWithShape="1">
          <a:blip r:embed="rId2"/>
          <a:srcRect t="49266" r="2097" b="-1"/>
          <a:stretch/>
        </p:blipFill>
        <p:spPr>
          <a:xfrm rot="10800000">
            <a:off x="0" y="6423432"/>
            <a:ext cx="8952208" cy="434568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94141" y="666893"/>
            <a:ext cx="8758067" cy="598141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3"/>
          <p:cNvPicPr>
            <a:picLocks noChangeAspect="1"/>
          </p:cNvPicPr>
          <p:nvPr userDrawn="1"/>
        </p:nvPicPr>
        <p:blipFill rotWithShape="1">
          <a:blip r:embed="rId2"/>
          <a:srcRect l="-2123" t="36477" r="2123" b="-497"/>
          <a:stretch/>
        </p:blipFill>
        <p:spPr>
          <a:xfrm>
            <a:off x="0" y="4253"/>
            <a:ext cx="9144000" cy="548372"/>
          </a:xfrm>
          <a:prstGeom prst="rect">
            <a:avLst/>
          </a:prstGeom>
        </p:spPr>
      </p:pic>
      <p:sp>
        <p:nvSpPr>
          <p:cNvPr id="1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7136" y="6499449"/>
            <a:ext cx="94528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Stephan Wlokka</a:t>
            </a:r>
            <a:endParaRPr lang="de-DE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9584" y="6499449"/>
            <a:ext cx="6939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UCN Workshop - Mainz - 15.04.2016</a:t>
            </a:r>
            <a:endParaRPr lang="de-DE" dirty="0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9965" y="6499449"/>
            <a:ext cx="74427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478" y="100954"/>
            <a:ext cx="756495" cy="354971"/>
          </a:xfrm>
          <a:prstGeom prst="rect">
            <a:avLst/>
          </a:prstGeom>
        </p:spPr>
      </p:pic>
      <p:pic>
        <p:nvPicPr>
          <p:cNvPr id="23" name="Bild 14"/>
          <p:cNvPicPr>
            <a:picLocks noChangeAspect="1"/>
          </p:cNvPicPr>
          <p:nvPr userDrawn="1"/>
        </p:nvPicPr>
        <p:blipFill rotWithShape="1">
          <a:blip r:embed="rId2"/>
          <a:srcRect t="49266" r="2097" b="-1"/>
          <a:stretch/>
        </p:blipFill>
        <p:spPr>
          <a:xfrm rot="10800000">
            <a:off x="0" y="6423432"/>
            <a:ext cx="8952208" cy="434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-ohne-unteren-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3"/>
          <p:cNvPicPr>
            <a:picLocks noChangeAspect="1"/>
          </p:cNvPicPr>
          <p:nvPr userDrawn="1"/>
        </p:nvPicPr>
        <p:blipFill rotWithShape="1">
          <a:blip r:embed="rId2"/>
          <a:srcRect l="-2123" t="36477" r="2123" b="-497"/>
          <a:stretch/>
        </p:blipFill>
        <p:spPr>
          <a:xfrm>
            <a:off x="0" y="4253"/>
            <a:ext cx="9144000" cy="548372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478" y="100954"/>
            <a:ext cx="756495" cy="354971"/>
          </a:xfrm>
          <a:prstGeom prst="rect">
            <a:avLst/>
          </a:prstGeom>
        </p:spPr>
      </p:pic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5630" y="6499449"/>
            <a:ext cx="90679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Stephan Wlokka</a:t>
            </a:r>
            <a:endParaRPr lang="de-DE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9584" y="6499449"/>
            <a:ext cx="6939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UCN Workshop - Mainz - 15.04.2016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9965" y="6499449"/>
            <a:ext cx="74427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069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5630" y="6499449"/>
            <a:ext cx="90679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Stephan Wlokka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9584" y="6499449"/>
            <a:ext cx="6939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UCN Workshop - Mainz - 15.04.2016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9965" y="6499449"/>
            <a:ext cx="74427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5" r:id="rId2"/>
    <p:sldLayoutId id="2147483732" r:id="rId3"/>
    <p:sldLayoutId id="2147483736" r:id="rId4"/>
    <p:sldLayoutId id="2147483737" r:id="rId5"/>
    <p:sldLayoutId id="2147483744" r:id="rId6"/>
  </p:sldLayoutIdLst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ＭＳ Ｐゴシック" pitchFamily="1" charset="-128"/>
          <a:cs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ＭＳ Ｐゴシック" pitchFamily="1" charset="-128"/>
          <a:cs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ＭＳ Ｐゴシック" pitchFamily="1" charset="-128"/>
          <a:cs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ＭＳ Ｐゴシック" pitchFamily="1" charset="-128"/>
          <a:cs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1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pitchFamily="1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1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Irradiation </a:t>
            </a:r>
            <a:r>
              <a:rPr lang="de-DE" dirty="0" err="1" smtClean="0"/>
              <a:t>Effects</a:t>
            </a:r>
            <a:r>
              <a:rPr lang="de-DE" dirty="0" smtClean="0"/>
              <a:t> on Solid Deuterium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Stephan </a:t>
            </a:r>
            <a:r>
              <a:rPr lang="de-DE" dirty="0" err="1" smtClean="0"/>
              <a:t>Wlokka</a:t>
            </a:r>
            <a:endParaRPr lang="de-DE" dirty="0"/>
          </a:p>
        </p:txBody>
      </p:sp>
      <p:pic>
        <p:nvPicPr>
          <p:cNvPr id="6" name="Grafik 5" descr="m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416" y="69668"/>
            <a:ext cx="1409700" cy="666750"/>
          </a:xfrm>
          <a:prstGeom prst="rect">
            <a:avLst/>
          </a:prstGeom>
        </p:spPr>
      </p:pic>
      <p:pic>
        <p:nvPicPr>
          <p:cNvPr id="7" name="Grafik 6" descr="Cluster-Logo_mit Unterschrif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2150" y="0"/>
            <a:ext cx="706547" cy="73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04" y="69668"/>
            <a:ext cx="2740069" cy="66675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545" y="64736"/>
            <a:ext cx="676446" cy="6716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Stephan Wlokka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UCN Workshop - Mainz - 15.04.2016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Radiation-</a:t>
            </a:r>
            <a:r>
              <a:rPr lang="de-DE" dirty="0" err="1" smtClean="0"/>
              <a:t>assisted</a:t>
            </a:r>
            <a:r>
              <a:rPr lang="de-DE" dirty="0" smtClean="0"/>
              <a:t> </a:t>
            </a:r>
            <a:r>
              <a:rPr lang="de-DE" dirty="0" err="1" smtClean="0"/>
              <a:t>conversion</a:t>
            </a:r>
            <a:endParaRPr lang="de-DE" dirty="0"/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5" y="1363687"/>
            <a:ext cx="8756650" cy="4949776"/>
          </a:xfrm>
        </p:spPr>
      </p:pic>
    </p:spTree>
    <p:extLst>
      <p:ext uri="{BB962C8B-B14F-4D97-AF65-F5344CB8AC3E}">
        <p14:creationId xmlns:p14="http://schemas.microsoft.com/office/powerpoint/2010/main" val="45189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Experimental Setup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422612"/>
              </p:ext>
            </p:extLst>
          </p:nvPr>
        </p:nvGraphicFramePr>
        <p:xfrm>
          <a:off x="166688" y="1846660"/>
          <a:ext cx="8810625" cy="3768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UCN Workshop - Mainz - 15.04.2016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A6B25D-9EA6-4A36-A650-45D948AAC4D6}" type="slidenum">
              <a:rPr lang="de-DE" smtClean="0"/>
              <a:t>11</a:t>
            </a:fld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Stephan Wlokka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296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Stephan Wlokka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UCN Workshop - Mainz - 15.04.2016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Cell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48" y="1265034"/>
            <a:ext cx="3594807" cy="3464923"/>
          </a:xfrm>
        </p:spPr>
      </p:pic>
      <p:sp>
        <p:nvSpPr>
          <p:cNvPr id="8" name="Pfeil nach rechts 7"/>
          <p:cNvSpPr/>
          <p:nvPr/>
        </p:nvSpPr>
        <p:spPr bwMode="auto">
          <a:xfrm>
            <a:off x="339134" y="2505050"/>
            <a:ext cx="1506582" cy="705393"/>
          </a:xfrm>
          <a:prstGeom prst="rightArrow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Protons</a:t>
            </a:r>
          </a:p>
        </p:txBody>
      </p:sp>
      <p:sp>
        <p:nvSpPr>
          <p:cNvPr id="9" name="Pfeil nach unten 8"/>
          <p:cNvSpPr/>
          <p:nvPr/>
        </p:nvSpPr>
        <p:spPr bwMode="auto">
          <a:xfrm>
            <a:off x="2329541" y="1121864"/>
            <a:ext cx="618309" cy="1098616"/>
          </a:xfrm>
          <a:prstGeom prst="downArrow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</a:t>
            </a:r>
            <a:r>
              <a:rPr kumimoji="0" lang="de-DE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Gas</a:t>
            </a:r>
          </a:p>
        </p:txBody>
      </p:sp>
      <p:sp>
        <p:nvSpPr>
          <p:cNvPr id="10" name="Pfeil nach rechts 9"/>
          <p:cNvSpPr/>
          <p:nvPr/>
        </p:nvSpPr>
        <p:spPr bwMode="auto">
          <a:xfrm rot="18343568">
            <a:off x="875206" y="3664778"/>
            <a:ext cx="1941018" cy="757645"/>
          </a:xfrm>
          <a:prstGeom prst="rightArrow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532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nm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Laser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70" y="1121863"/>
            <a:ext cx="3834627" cy="515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0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Stephan Wlokka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UCN Workshop - Mainz - 15.04.2016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Cryogenics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15" y="1140823"/>
            <a:ext cx="7085856" cy="5109572"/>
          </a:xfrm>
        </p:spPr>
      </p:pic>
      <p:grpSp>
        <p:nvGrpSpPr>
          <p:cNvPr id="14" name="Gruppieren 13"/>
          <p:cNvGrpSpPr/>
          <p:nvPr/>
        </p:nvGrpSpPr>
        <p:grpSpPr>
          <a:xfrm>
            <a:off x="3432637" y="4288971"/>
            <a:ext cx="2246812" cy="670076"/>
            <a:chOff x="3422468" y="3531326"/>
            <a:chExt cx="2246812" cy="670076"/>
          </a:xfrm>
        </p:grpSpPr>
        <p:cxnSp>
          <p:nvCxnSpPr>
            <p:cNvPr id="9" name="Gerader Verbinder 8"/>
            <p:cNvCxnSpPr/>
            <p:nvPr/>
          </p:nvCxnSpPr>
          <p:spPr bwMode="auto">
            <a:xfrm>
              <a:off x="3422468" y="3666309"/>
              <a:ext cx="224681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Gerader Verbinder 10"/>
            <p:cNvCxnSpPr/>
            <p:nvPr/>
          </p:nvCxnSpPr>
          <p:spPr bwMode="auto">
            <a:xfrm>
              <a:off x="3422468" y="3531326"/>
              <a:ext cx="0" cy="26996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Gerader Verbinder 11"/>
            <p:cNvCxnSpPr/>
            <p:nvPr/>
          </p:nvCxnSpPr>
          <p:spPr bwMode="auto">
            <a:xfrm>
              <a:off x="5669280" y="3531326"/>
              <a:ext cx="0" cy="26996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feld 12"/>
            <p:cNvSpPr txBox="1"/>
            <p:nvPr/>
          </p:nvSpPr>
          <p:spPr>
            <a:xfrm>
              <a:off x="4153848" y="3801292"/>
              <a:ext cx="9669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dirty="0" smtClean="0"/>
                <a:t>12 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474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1"/>
          <a:stretch/>
        </p:blipFill>
        <p:spPr>
          <a:xfrm>
            <a:off x="1730646" y="1576251"/>
            <a:ext cx="5935254" cy="4140224"/>
          </a:xfr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" y="1073782"/>
            <a:ext cx="7515497" cy="4966515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Stephan Wlokka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UCN Workshop - Mainz - 15.04.2016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Raman </a:t>
            </a:r>
            <a:r>
              <a:rPr lang="de-DE" dirty="0" err="1" smtClean="0"/>
              <a:t>Optics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 bwMode="auto">
          <a:xfrm>
            <a:off x="1619794" y="4988108"/>
            <a:ext cx="879566" cy="957943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38196" y="4759193"/>
            <a:ext cx="13163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/>
              <a:t>Laser</a:t>
            </a:r>
          </a:p>
          <a:p>
            <a:pPr algn="l"/>
            <a:r>
              <a:rPr lang="de-DE" dirty="0" smtClean="0"/>
              <a:t>Source</a:t>
            </a:r>
          </a:p>
          <a:p>
            <a:pPr algn="l"/>
            <a:r>
              <a:rPr lang="el-GR" i="1" dirty="0" smtClean="0"/>
              <a:t>λ</a:t>
            </a:r>
            <a:r>
              <a:rPr lang="de-DE" dirty="0" smtClean="0"/>
              <a:t>=532 </a:t>
            </a:r>
            <a:r>
              <a:rPr lang="de-DE" dirty="0" err="1" smtClean="0"/>
              <a:t>nm</a:t>
            </a:r>
            <a:endParaRPr lang="de-DE" dirty="0" smtClean="0"/>
          </a:p>
        </p:txBody>
      </p:sp>
      <p:sp>
        <p:nvSpPr>
          <p:cNvPr id="10" name="Rechteck 9"/>
          <p:cNvSpPr/>
          <p:nvPr/>
        </p:nvSpPr>
        <p:spPr bwMode="auto">
          <a:xfrm>
            <a:off x="3667436" y="3633925"/>
            <a:ext cx="879566" cy="957943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573174" y="2549729"/>
            <a:ext cx="18517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/>
              <a:t>High pass</a:t>
            </a:r>
          </a:p>
          <a:p>
            <a:pPr algn="l"/>
            <a:r>
              <a:rPr lang="de-DE" dirty="0" err="1" smtClean="0"/>
              <a:t>Dichroic</a:t>
            </a:r>
            <a:r>
              <a:rPr lang="de-DE" dirty="0" smtClean="0"/>
              <a:t> </a:t>
            </a:r>
            <a:r>
              <a:rPr lang="de-DE" dirty="0" err="1" smtClean="0"/>
              <a:t>Mirror</a:t>
            </a:r>
            <a:endParaRPr lang="de-DE" dirty="0" smtClean="0"/>
          </a:p>
          <a:p>
            <a:pPr algn="l"/>
            <a:r>
              <a:rPr lang="el-GR" i="1" dirty="0" smtClean="0"/>
              <a:t>λ</a:t>
            </a:r>
            <a:r>
              <a:rPr lang="de-DE" i="1" baseline="-25000" dirty="0" smtClean="0"/>
              <a:t>50/50</a:t>
            </a:r>
            <a:r>
              <a:rPr lang="de-DE" dirty="0" smtClean="0"/>
              <a:t>=535 </a:t>
            </a:r>
            <a:r>
              <a:rPr lang="de-DE" dirty="0" err="1" smtClean="0"/>
              <a:t>nm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9686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Stephan Wlokka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UCN Workshop - Mainz - 15.04.2016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Raman </a:t>
            </a:r>
            <a:r>
              <a:rPr lang="de-DE" dirty="0" err="1" smtClean="0"/>
              <a:t>Spectrometer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70" y="1333500"/>
            <a:ext cx="6392260" cy="5010150"/>
          </a:xfrm>
        </p:spPr>
      </p:pic>
      <p:cxnSp>
        <p:nvCxnSpPr>
          <p:cNvPr id="9" name="Gerade Verbindung mit Pfeil 8"/>
          <p:cNvCxnSpPr/>
          <p:nvPr/>
        </p:nvCxnSpPr>
        <p:spPr bwMode="auto">
          <a:xfrm flipH="1">
            <a:off x="3335383" y="1881051"/>
            <a:ext cx="670560" cy="609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Gerade Verbindung mit Pfeil 10"/>
          <p:cNvCxnSpPr/>
          <p:nvPr/>
        </p:nvCxnSpPr>
        <p:spPr bwMode="auto">
          <a:xfrm flipH="1">
            <a:off x="4629277" y="3966754"/>
            <a:ext cx="670560" cy="609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4005943" y="1680996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/>
              <a:t>J=0</a:t>
            </a:r>
            <a:r>
              <a:rPr lang="de-DE" dirty="0" smtClean="0">
                <a:sym typeface="Wingdings" panose="05000000000000000000" pitchFamily="2" charset="2"/>
              </a:rPr>
              <a:t>2</a:t>
            </a:r>
            <a:endParaRPr lang="de-DE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5299837" y="3766699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/>
              <a:t>J=1</a:t>
            </a:r>
            <a:r>
              <a:rPr lang="de-DE" dirty="0" smtClean="0">
                <a:sym typeface="Wingdings" panose="05000000000000000000" pitchFamily="2" charset="2"/>
              </a:rPr>
              <a:t>3</a:t>
            </a:r>
            <a:endParaRPr lang="de-DE" dirty="0" smtClean="0"/>
          </a:p>
        </p:txBody>
      </p:sp>
      <p:sp>
        <p:nvSpPr>
          <p:cNvPr id="14" name="Textfeld 13"/>
          <p:cNvSpPr txBox="1"/>
          <p:nvPr/>
        </p:nvSpPr>
        <p:spPr>
          <a:xfrm>
            <a:off x="5365719" y="2350045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/>
              <a:t>600s </a:t>
            </a:r>
            <a:r>
              <a:rPr lang="de-DE" dirty="0" err="1" smtClean="0"/>
              <a:t>exposure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98057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Beamtime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Deuterium </a:t>
            </a:r>
            <a:r>
              <a:rPr lang="de-DE" dirty="0" err="1" smtClean="0"/>
              <a:t>Temperature</a:t>
            </a:r>
            <a:r>
              <a:rPr lang="de-DE" dirty="0" smtClean="0"/>
              <a:t>: 7.5 – 8.0 K</a:t>
            </a:r>
          </a:p>
          <a:p>
            <a:r>
              <a:rPr lang="de-DE" dirty="0" smtClean="0"/>
              <a:t>Irradiation </a:t>
            </a:r>
            <a:r>
              <a:rPr lang="de-DE" dirty="0" err="1" smtClean="0"/>
              <a:t>particles</a:t>
            </a:r>
            <a:r>
              <a:rPr lang="de-DE" dirty="0" smtClean="0"/>
              <a:t>: </a:t>
            </a:r>
            <a:r>
              <a:rPr lang="de-DE" dirty="0" err="1" smtClean="0"/>
              <a:t>protons</a:t>
            </a:r>
            <a:endParaRPr lang="de-DE" dirty="0" smtClean="0"/>
          </a:p>
          <a:p>
            <a:r>
              <a:rPr lang="de-DE" dirty="0" smtClean="0"/>
              <a:t>Irradiation </a:t>
            </a:r>
            <a:r>
              <a:rPr lang="de-DE" dirty="0" err="1" smtClean="0"/>
              <a:t>current</a:t>
            </a:r>
            <a:r>
              <a:rPr lang="de-DE" dirty="0" smtClean="0"/>
              <a:t>: 2.0 – 3.5 </a:t>
            </a:r>
            <a:r>
              <a:rPr lang="de-DE" dirty="0" err="1" smtClean="0"/>
              <a:t>nA</a:t>
            </a:r>
            <a:endParaRPr lang="de-DE" dirty="0" smtClean="0"/>
          </a:p>
          <a:p>
            <a:r>
              <a:rPr lang="de-DE" dirty="0" smtClean="0"/>
              <a:t>Proton </a:t>
            </a:r>
            <a:r>
              <a:rPr lang="de-DE" dirty="0" err="1" smtClean="0"/>
              <a:t>energy</a:t>
            </a:r>
            <a:r>
              <a:rPr lang="de-DE" dirty="0" smtClean="0"/>
              <a:t>: 20.5 </a:t>
            </a:r>
            <a:r>
              <a:rPr lang="de-DE" dirty="0" err="1" smtClean="0"/>
              <a:t>MeV</a:t>
            </a:r>
            <a:r>
              <a:rPr lang="de-DE" dirty="0" smtClean="0"/>
              <a:t> (11 </a:t>
            </a:r>
            <a:r>
              <a:rPr lang="de-DE" dirty="0" err="1" smtClean="0"/>
              <a:t>MeV</a:t>
            </a:r>
            <a:r>
              <a:rPr lang="de-DE" dirty="0" smtClean="0"/>
              <a:t> after </a:t>
            </a:r>
            <a:r>
              <a:rPr lang="de-DE" dirty="0" err="1" smtClean="0"/>
              <a:t>entrance</a:t>
            </a:r>
            <a:r>
              <a:rPr lang="de-DE" dirty="0" smtClean="0"/>
              <a:t> </a:t>
            </a:r>
            <a:r>
              <a:rPr lang="de-DE" dirty="0" err="1" smtClean="0"/>
              <a:t>window</a:t>
            </a:r>
            <a:r>
              <a:rPr lang="de-DE" dirty="0" smtClean="0"/>
              <a:t>)</a:t>
            </a:r>
          </a:p>
          <a:p>
            <a:r>
              <a:rPr lang="de-DE" dirty="0" smtClean="0"/>
              <a:t>Protons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stopped</a:t>
            </a:r>
            <a:r>
              <a:rPr lang="de-DE" dirty="0" smtClean="0"/>
              <a:t> after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passed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half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cell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Beam </a:t>
            </a:r>
            <a:r>
              <a:rPr lang="de-DE" dirty="0" err="1" smtClean="0"/>
              <a:t>days</a:t>
            </a:r>
            <a:r>
              <a:rPr lang="de-DE" dirty="0" smtClean="0"/>
              <a:t>: 10</a:t>
            </a:r>
          </a:p>
          <a:p>
            <a:r>
              <a:rPr lang="de-DE" dirty="0" smtClean="0"/>
              <a:t>~12 h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irradiation</a:t>
            </a:r>
            <a:r>
              <a:rPr lang="de-DE" dirty="0" smtClean="0"/>
              <a:t> per </a:t>
            </a:r>
            <a:r>
              <a:rPr lang="de-DE" dirty="0" err="1" smtClean="0"/>
              <a:t>day</a:t>
            </a:r>
            <a:endParaRPr lang="de-DE" dirty="0" smtClean="0"/>
          </a:p>
          <a:p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nights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crystal</a:t>
            </a:r>
            <a:r>
              <a:rPr lang="de-DE" dirty="0" smtClean="0"/>
              <a:t> was </a:t>
            </a:r>
            <a:r>
              <a:rPr lang="de-DE" dirty="0" err="1" smtClean="0"/>
              <a:t>either</a:t>
            </a:r>
            <a:r>
              <a:rPr lang="de-DE" dirty="0" smtClean="0"/>
              <a:t> </a:t>
            </a:r>
            <a:r>
              <a:rPr lang="de-DE" dirty="0" err="1" smtClean="0"/>
              <a:t>heated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16K </a:t>
            </a:r>
            <a:r>
              <a:rPr lang="de-DE" dirty="0" err="1" smtClean="0"/>
              <a:t>or</a:t>
            </a:r>
            <a:r>
              <a:rPr lang="de-DE" dirty="0" smtClean="0"/>
              <a:t> 19K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refrozen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Stephan Wlokka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UCN Workshop - Mainz - 15.04.2016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505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Stephan Wlokka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UCN Workshop - Mainz - 15.04.2016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Ortho</a:t>
            </a:r>
            <a:r>
              <a:rPr lang="de-DE" dirty="0" smtClean="0"/>
              <a:t> </a:t>
            </a:r>
            <a:r>
              <a:rPr lang="de-DE" dirty="0" err="1" smtClean="0"/>
              <a:t>content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beam time</a:t>
            </a:r>
            <a:endParaRPr lang="de-DE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32" y="1333500"/>
            <a:ext cx="6270736" cy="5010150"/>
          </a:xfrm>
        </p:spPr>
      </p:pic>
    </p:spTree>
    <p:extLst>
      <p:ext uri="{BB962C8B-B14F-4D97-AF65-F5344CB8AC3E}">
        <p14:creationId xmlns:p14="http://schemas.microsoft.com/office/powerpoint/2010/main" val="97720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Stephan Wlokka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UCN Workshop - Mainz - 15.04.2016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Day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day</a:t>
            </a:r>
            <a:r>
              <a:rPr lang="de-DE" dirty="0" smtClean="0"/>
              <a:t> </a:t>
            </a:r>
            <a:r>
              <a:rPr lang="de-DE" dirty="0" err="1" smtClean="0"/>
              <a:t>comparison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54" y="1333500"/>
            <a:ext cx="5993291" cy="5010150"/>
          </a:xfrm>
        </p:spPr>
      </p:pic>
    </p:spTree>
    <p:extLst>
      <p:ext uri="{BB962C8B-B14F-4D97-AF65-F5344CB8AC3E}">
        <p14:creationId xmlns:p14="http://schemas.microsoft.com/office/powerpoint/2010/main" val="31344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3" y="965963"/>
            <a:ext cx="6085310" cy="5010150"/>
          </a:xfrm>
        </p:spPr>
      </p:pic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Stephan Wlokka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UCN Workshop - Mainz - 15.04.2016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196046" y="4737463"/>
            <a:ext cx="1832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χ</a:t>
            </a:r>
            <a:r>
              <a:rPr lang="de-DE" dirty="0" smtClean="0"/>
              <a:t>²/</a:t>
            </a:r>
            <a:r>
              <a:rPr lang="de-DE" dirty="0" err="1" smtClean="0"/>
              <a:t>dof</a:t>
            </a:r>
            <a:r>
              <a:rPr lang="de-DE" dirty="0" smtClean="0"/>
              <a:t> = 7.8/18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200503" y="1793966"/>
            <a:ext cx="3013967" cy="1426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i="1" dirty="0" smtClean="0"/>
              <a:t>β</a:t>
            </a:r>
            <a:r>
              <a:rPr lang="de-DE" dirty="0" smtClean="0"/>
              <a:t>=(1.1±0.5)·10</a:t>
            </a:r>
            <a:r>
              <a:rPr lang="de-DE" baseline="30000" dirty="0" smtClean="0"/>
              <a:t>-24</a:t>
            </a:r>
            <a:r>
              <a:rPr lang="de-DE" dirty="0" smtClean="0"/>
              <a:t> cm³s</a:t>
            </a:r>
            <a:r>
              <a:rPr lang="de-DE" baseline="30000" dirty="0" smtClean="0"/>
              <a:t>-1</a:t>
            </a:r>
          </a:p>
          <a:p>
            <a:pPr algn="l"/>
            <a:endParaRPr lang="de-DE" baseline="30000" dirty="0" smtClean="0"/>
          </a:p>
          <a:p>
            <a:pPr algn="l"/>
            <a:r>
              <a:rPr lang="de-DE" i="1" dirty="0" smtClean="0"/>
              <a:t>k</a:t>
            </a:r>
            <a:r>
              <a:rPr lang="de-DE" dirty="0" smtClean="0"/>
              <a:t>=(5±4)·10</a:t>
            </a:r>
            <a:r>
              <a:rPr lang="de-DE" baseline="30000" dirty="0" smtClean="0"/>
              <a:t>-8</a:t>
            </a:r>
            <a:r>
              <a:rPr lang="de-DE" dirty="0" smtClean="0"/>
              <a:t> cm³s</a:t>
            </a:r>
            <a:r>
              <a:rPr lang="de-DE" baseline="30000" dirty="0" smtClean="0"/>
              <a:t>-1</a:t>
            </a:r>
          </a:p>
          <a:p>
            <a:pPr algn="l"/>
            <a:endParaRPr lang="de-DE" baseline="30000" dirty="0" smtClean="0"/>
          </a:p>
          <a:p>
            <a:pPr algn="l"/>
            <a:r>
              <a:rPr lang="de-DE" i="1" dirty="0" err="1" smtClean="0"/>
              <a:t>k</a:t>
            </a:r>
            <a:r>
              <a:rPr lang="de-DE" baseline="-25000" dirty="0" err="1" smtClean="0"/>
              <a:t>FRM</a:t>
            </a:r>
            <a:r>
              <a:rPr lang="de-DE" baseline="-25000" dirty="0" smtClean="0"/>
              <a:t> II</a:t>
            </a:r>
            <a:r>
              <a:rPr lang="de-DE" dirty="0" smtClean="0"/>
              <a:t>=3.65·10</a:t>
            </a:r>
            <a:r>
              <a:rPr lang="de-DE" baseline="30000" dirty="0" smtClean="0"/>
              <a:t>-7</a:t>
            </a:r>
            <a:r>
              <a:rPr lang="de-DE" dirty="0" smtClean="0"/>
              <a:t> cm³s</a:t>
            </a:r>
            <a:r>
              <a:rPr lang="de-DE" baseline="30000" dirty="0" smtClean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81099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Ortho</a:t>
            </a:r>
            <a:r>
              <a:rPr lang="de-DE" dirty="0" smtClean="0"/>
              <a:t>-/Para-Deuterium</a:t>
            </a:r>
          </a:p>
          <a:p>
            <a:r>
              <a:rPr lang="de-DE" dirty="0" err="1" smtClean="0"/>
              <a:t>Ortho</a:t>
            </a:r>
            <a:r>
              <a:rPr lang="de-DE" dirty="0" smtClean="0"/>
              <a:t>-/Para </a:t>
            </a:r>
            <a:r>
              <a:rPr lang="de-DE" dirty="0" err="1" smtClean="0"/>
              <a:t>Conversion</a:t>
            </a:r>
            <a:endParaRPr lang="de-DE" dirty="0" smtClean="0"/>
          </a:p>
          <a:p>
            <a:pPr lvl="1"/>
            <a:r>
              <a:rPr lang="de-DE" dirty="0" smtClean="0"/>
              <a:t>Natural </a:t>
            </a:r>
            <a:r>
              <a:rPr lang="de-DE" dirty="0" err="1" smtClean="0"/>
              <a:t>conversion</a:t>
            </a:r>
            <a:endParaRPr lang="de-DE" dirty="0" smtClean="0"/>
          </a:p>
          <a:p>
            <a:pPr lvl="1"/>
            <a:r>
              <a:rPr lang="de-DE" dirty="0" smtClean="0"/>
              <a:t>Radiation-</a:t>
            </a:r>
            <a:r>
              <a:rPr lang="de-DE" dirty="0" err="1" smtClean="0"/>
              <a:t>assisted</a:t>
            </a:r>
            <a:r>
              <a:rPr lang="de-DE" dirty="0" smtClean="0"/>
              <a:t> </a:t>
            </a:r>
            <a:r>
              <a:rPr lang="de-DE" dirty="0" err="1" smtClean="0"/>
              <a:t>conversion</a:t>
            </a:r>
            <a:endParaRPr lang="de-DE" dirty="0" smtClean="0"/>
          </a:p>
          <a:p>
            <a:r>
              <a:rPr lang="de-DE" dirty="0" smtClean="0"/>
              <a:t>Experimental Setup</a:t>
            </a:r>
          </a:p>
          <a:p>
            <a:r>
              <a:rPr lang="de-DE" dirty="0" err="1" smtClean="0"/>
              <a:t>Results</a:t>
            </a:r>
            <a:endParaRPr lang="de-DE" dirty="0" smtClean="0"/>
          </a:p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Stephan Wlokka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UCN Workshop - Mainz - 15.04.2016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185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literature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Conversion time: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de-DE" dirty="0" smtClean="0"/>
              </a:p>
              <a:p>
                <a:r>
                  <a:rPr lang="de-DE" dirty="0" err="1" smtClean="0"/>
                  <a:t>Scaling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up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irradiation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FRM II </a:t>
                </a:r>
                <a:r>
                  <a:rPr lang="de-DE" dirty="0" err="1" smtClean="0"/>
                  <a:t>values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≈11 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de-DE" dirty="0" smtClean="0"/>
              </a:p>
              <a:p>
                <a:endParaRPr lang="de-DE" dirty="0"/>
              </a:p>
              <a:p>
                <a:r>
                  <a:rPr lang="de-DE" dirty="0" smtClean="0"/>
                  <a:t>Measurement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Collins et al @ 8K: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D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de-DE" b="1" dirty="0" smtClean="0">
                  <a:ea typeface="Cambria Math" panose="02040503050406030204" pitchFamily="18" charset="0"/>
                </a:endParaRPr>
              </a:p>
              <a:p>
                <a:pPr lvl="1"/>
                <a:r>
                  <a:rPr lang="de-DE" dirty="0" smtClean="0">
                    <a:ea typeface="Cambria Math" panose="02040503050406030204" pitchFamily="18" charset="0"/>
                  </a:rPr>
                  <a:t>Collins et al., Phys. </a:t>
                </a:r>
                <a:r>
                  <a:rPr lang="de-DE" dirty="0" err="1" smtClean="0">
                    <a:ea typeface="Cambria Math" panose="02040503050406030204" pitchFamily="18" charset="0"/>
                  </a:rPr>
                  <a:t>Rev</a:t>
                </a:r>
                <a:r>
                  <a:rPr lang="de-DE" dirty="0" smtClean="0">
                    <a:ea typeface="Cambria Math" panose="02040503050406030204" pitchFamily="18" charset="0"/>
                  </a:rPr>
                  <a:t>. B </a:t>
                </a:r>
                <a:r>
                  <a:rPr lang="de-DE" b="1" dirty="0" smtClean="0">
                    <a:ea typeface="Cambria Math" panose="02040503050406030204" pitchFamily="18" charset="0"/>
                  </a:rPr>
                  <a:t>44</a:t>
                </a:r>
                <a:r>
                  <a:rPr lang="de-DE" dirty="0" smtClean="0">
                    <a:ea typeface="Cambria Math" panose="02040503050406030204" pitchFamily="18" charset="0"/>
                  </a:rPr>
                  <a:t> (13), 6598 (1991) </a:t>
                </a:r>
              </a:p>
              <a:p>
                <a:r>
                  <a:rPr lang="de-DE" dirty="0" smtClean="0">
                    <a:ea typeface="Cambria Math" panose="02040503050406030204" pitchFamily="18" charset="0"/>
                  </a:rPr>
                  <a:t>Values </a:t>
                </a:r>
                <a:r>
                  <a:rPr lang="de-DE" dirty="0" err="1" smtClean="0">
                    <a:ea typeface="Cambria Math" panose="02040503050406030204" pitchFamily="18" charset="0"/>
                  </a:rPr>
                  <a:t>scaled</a:t>
                </a:r>
                <a:r>
                  <a:rPr lang="de-DE" dirty="0" smtClean="0">
                    <a:ea typeface="Cambria Math" panose="02040503050406030204" pitchFamily="18" charset="0"/>
                  </a:rPr>
                  <a:t> </a:t>
                </a:r>
                <a:r>
                  <a:rPr lang="de-DE" dirty="0" err="1" smtClean="0">
                    <a:ea typeface="Cambria Math" panose="02040503050406030204" pitchFamily="18" charset="0"/>
                  </a:rPr>
                  <a:t>up</a:t>
                </a:r>
                <a:r>
                  <a:rPr lang="de-DE" dirty="0" smtClean="0">
                    <a:ea typeface="Cambria Math" panose="02040503050406030204" pitchFamily="18" charset="0"/>
                  </a:rPr>
                  <a:t> </a:t>
                </a:r>
                <a:r>
                  <a:rPr lang="de-DE" dirty="0" err="1" smtClean="0">
                    <a:ea typeface="Cambria Math" panose="02040503050406030204" pitchFamily="18" charset="0"/>
                  </a:rPr>
                  <a:t>to</a:t>
                </a:r>
                <a:r>
                  <a:rPr lang="de-DE" dirty="0" smtClean="0">
                    <a:ea typeface="Cambria Math" panose="02040503050406030204" pitchFamily="18" charset="0"/>
                  </a:rPr>
                  <a:t> </a:t>
                </a:r>
                <a:r>
                  <a:rPr lang="de-DE" dirty="0" err="1" smtClean="0">
                    <a:ea typeface="Cambria Math" panose="02040503050406030204" pitchFamily="18" charset="0"/>
                  </a:rPr>
                  <a:t>tritium</a:t>
                </a:r>
                <a:r>
                  <a:rPr lang="de-DE" dirty="0" smtClean="0">
                    <a:ea typeface="Cambria Math" panose="02040503050406030204" pitchFamily="18" charset="0"/>
                  </a:rPr>
                  <a:t> </a:t>
                </a:r>
                <a:r>
                  <a:rPr lang="de-DE" dirty="0" err="1" smtClean="0">
                    <a:ea typeface="Cambria Math" panose="02040503050406030204" pitchFamily="18" charset="0"/>
                  </a:rPr>
                  <a:t>irradiation</a:t>
                </a:r>
                <a:r>
                  <a:rPr lang="de-DE" dirty="0" smtClean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D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de-DE" b="1" dirty="0">
                  <a:ea typeface="Cambria Math" panose="02040503050406030204" pitchFamily="18" charset="0"/>
                </a:endParaRPr>
              </a:p>
              <a:p>
                <a:endParaRPr lang="de-DE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Inhaltsplatzhalt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" t="-6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Stephan Wlokka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UCN Workshop - Mainz - 15.04.2016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08" y="3524044"/>
            <a:ext cx="5273711" cy="282011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316480" y="5564777"/>
            <a:ext cx="3417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 smtClean="0"/>
              <a:t>For</a:t>
            </a:r>
            <a:r>
              <a:rPr lang="de-DE" dirty="0" smtClean="0"/>
              <a:t> FRM II </a:t>
            </a:r>
            <a:r>
              <a:rPr lang="de-DE" dirty="0" err="1" smtClean="0"/>
              <a:t>irradiation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50491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Stephan Wlokka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UCN Workshop - Mainz - 15.04.2016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Ortho</a:t>
            </a:r>
            <a:r>
              <a:rPr lang="de-DE" dirty="0" smtClean="0"/>
              <a:t> </a:t>
            </a:r>
            <a:r>
              <a:rPr lang="de-DE" dirty="0" err="1" smtClean="0"/>
              <a:t>content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width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621" y="1333500"/>
            <a:ext cx="6004757" cy="5010150"/>
          </a:xfrm>
        </p:spPr>
      </p:pic>
    </p:spTree>
    <p:extLst>
      <p:ext uri="{BB962C8B-B14F-4D97-AF65-F5344CB8AC3E}">
        <p14:creationId xmlns:p14="http://schemas.microsoft.com/office/powerpoint/2010/main" val="391988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Stephan Wlokka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UCN Workshop - Mainz - 15.04.2016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Measuring</a:t>
            </a:r>
            <a:r>
              <a:rPr lang="de-DE" dirty="0" smtClean="0"/>
              <a:t> high </a:t>
            </a:r>
            <a:r>
              <a:rPr lang="de-DE" dirty="0" err="1" smtClean="0"/>
              <a:t>ortho</a:t>
            </a:r>
            <a:r>
              <a:rPr lang="de-DE" dirty="0" smtClean="0"/>
              <a:t> </a:t>
            </a:r>
            <a:r>
              <a:rPr lang="de-DE" dirty="0" err="1" smtClean="0"/>
              <a:t>contents</a:t>
            </a:r>
            <a:r>
              <a:rPr lang="de-DE" dirty="0" smtClean="0"/>
              <a:t> (0.98+)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52" y="1333500"/>
            <a:ext cx="6266296" cy="501015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381794" y="1870321"/>
                <a:ext cx="242316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1,1</m:t>
                          </m:r>
                        </m:e>
                      </m:d>
                    </m:oMath>
                  </m:oMathPara>
                </a14:m>
                <a:endParaRPr lang="de-DE" dirty="0" smtClean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794" y="1870321"/>
                <a:ext cx="2423164" cy="307777"/>
              </a:xfrm>
              <a:prstGeom prst="rect">
                <a:avLst/>
              </a:prstGeom>
              <a:blipFill rotWithShape="0">
                <a:blip r:embed="rId3"/>
                <a:stretch>
                  <a:fillRect b="-34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5109784" y="3375602"/>
                <a:ext cx="242316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1,0</m:t>
                          </m:r>
                        </m:e>
                      </m:d>
                    </m:oMath>
                  </m:oMathPara>
                </a14:m>
                <a:endParaRPr lang="de-DE" dirty="0" smtClean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784" y="3375602"/>
                <a:ext cx="2423164" cy="307777"/>
              </a:xfrm>
              <a:prstGeom prst="rect">
                <a:avLst/>
              </a:prstGeom>
              <a:blipFill rotWithShape="0">
                <a:blip r:embed="rId4"/>
                <a:stretch>
                  <a:fillRect b="-34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Gerade Verbindung mit Pfeil 10"/>
          <p:cNvCxnSpPr/>
          <p:nvPr/>
        </p:nvCxnSpPr>
        <p:spPr bwMode="auto">
          <a:xfrm>
            <a:off x="3823063" y="2333897"/>
            <a:ext cx="1123406" cy="8098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Gerade Verbindung mit Pfeil 11"/>
          <p:cNvCxnSpPr/>
          <p:nvPr/>
        </p:nvCxnSpPr>
        <p:spPr bwMode="auto">
          <a:xfrm flipV="1">
            <a:off x="3823063" y="2333897"/>
            <a:ext cx="1012375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Gerade Verbindung mit Pfeil 15"/>
          <p:cNvCxnSpPr/>
          <p:nvPr/>
        </p:nvCxnSpPr>
        <p:spPr bwMode="auto">
          <a:xfrm flipH="1">
            <a:off x="5338354" y="3683379"/>
            <a:ext cx="483326" cy="1988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Gerade Verbindung mit Pfeil 17"/>
          <p:cNvCxnSpPr/>
          <p:nvPr/>
        </p:nvCxnSpPr>
        <p:spPr bwMode="auto">
          <a:xfrm flipH="1">
            <a:off x="5408023" y="3683379"/>
            <a:ext cx="413657" cy="10279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533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An </a:t>
                </a:r>
                <a:r>
                  <a:rPr lang="de-DE" dirty="0" err="1" smtClean="0"/>
                  <a:t>experiment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determine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effect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irradiation</a:t>
                </a:r>
                <a:r>
                  <a:rPr lang="de-DE" dirty="0" smtClean="0"/>
                  <a:t> on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ortho</a:t>
                </a:r>
                <a:r>
                  <a:rPr lang="de-DE" dirty="0" smtClean="0"/>
                  <a:t>-/</a:t>
                </a:r>
                <a:r>
                  <a:rPr lang="de-DE" dirty="0" err="1" smtClean="0"/>
                  <a:t>para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ratio</a:t>
                </a:r>
                <a:r>
                  <a:rPr lang="de-DE" dirty="0" smtClean="0"/>
                  <a:t> in solid </a:t>
                </a:r>
                <a:r>
                  <a:rPr lang="de-DE" dirty="0" err="1" smtClean="0"/>
                  <a:t>deuterium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has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been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conducted</a:t>
                </a:r>
                <a:endParaRPr lang="de-DE" dirty="0" smtClean="0"/>
              </a:p>
              <a:p>
                <a:r>
                  <a:rPr lang="de-DE" dirty="0" smtClean="0"/>
                  <a:t>The </a:t>
                </a:r>
                <a:r>
                  <a:rPr lang="de-DE" dirty="0" err="1" smtClean="0"/>
                  <a:t>deuterium</a:t>
                </a:r>
                <a:r>
                  <a:rPr lang="de-DE" dirty="0" smtClean="0"/>
                  <a:t> was </a:t>
                </a:r>
                <a:r>
                  <a:rPr lang="de-DE" dirty="0" err="1" smtClean="0"/>
                  <a:t>irradiated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20.5 </a:t>
                </a:r>
                <a:r>
                  <a:rPr lang="de-DE" dirty="0" err="1" smtClean="0"/>
                  <a:t>MeV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protons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a beam </a:t>
                </a:r>
                <a:r>
                  <a:rPr lang="de-DE" dirty="0" err="1" smtClean="0"/>
                  <a:t>current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2.0-3.5 </a:t>
                </a:r>
                <a:r>
                  <a:rPr lang="de-DE" dirty="0" err="1" smtClean="0"/>
                  <a:t>nA</a:t>
                </a:r>
                <a:endParaRPr lang="de-DE" dirty="0" smtClean="0"/>
              </a:p>
              <a:p>
                <a:r>
                  <a:rPr lang="de-DE" dirty="0" smtClean="0"/>
                  <a:t>The </a:t>
                </a:r>
                <a:r>
                  <a:rPr lang="de-DE" dirty="0" err="1" smtClean="0"/>
                  <a:t>ortho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content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deuterium</a:t>
                </a:r>
                <a:r>
                  <a:rPr lang="de-DE" dirty="0" smtClean="0"/>
                  <a:t> was </a:t>
                </a:r>
                <a:r>
                  <a:rPr lang="de-DE" dirty="0" err="1" smtClean="0"/>
                  <a:t>increased</a:t>
                </a:r>
                <a:endParaRPr lang="de-DE" dirty="0" smtClean="0"/>
              </a:p>
              <a:p>
                <a:r>
                  <a:rPr lang="de-DE" dirty="0" err="1" smtClean="0"/>
                  <a:t>No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plateau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or</a:t>
                </a:r>
                <a:r>
                  <a:rPr lang="de-DE" dirty="0" smtClean="0"/>
                  <a:t> end </a:t>
                </a:r>
                <a:r>
                  <a:rPr lang="de-DE" dirty="0" err="1" smtClean="0"/>
                  <a:t>point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irradiation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effect</a:t>
                </a:r>
                <a:r>
                  <a:rPr lang="de-DE" dirty="0" smtClean="0"/>
                  <a:t> was </a:t>
                </a:r>
                <a:r>
                  <a:rPr lang="de-DE" dirty="0" err="1" smtClean="0"/>
                  <a:t>observed</a:t>
                </a:r>
                <a:endParaRPr lang="de-DE" dirty="0" smtClean="0"/>
              </a:p>
              <a:p>
                <a:r>
                  <a:rPr lang="de-DE" dirty="0" smtClean="0"/>
                  <a:t>The </a:t>
                </a:r>
                <a:r>
                  <a:rPr lang="de-DE" dirty="0" err="1" smtClean="0"/>
                  <a:t>irradiation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conversion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parameters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could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determined</a:t>
                </a:r>
                <a:endParaRPr lang="de-DE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1.1±0.5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−24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±4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de-D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de-D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de-DE" dirty="0" smtClean="0"/>
              </a:p>
              <a:p>
                <a:r>
                  <a:rPr lang="de-DE" dirty="0" smtClean="0"/>
                  <a:t>Strong </a:t>
                </a:r>
                <a:r>
                  <a:rPr lang="de-DE" dirty="0" err="1" smtClean="0"/>
                  <a:t>correlation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between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peak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width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ortho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fraction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observed</a:t>
                </a:r>
                <a:endParaRPr lang="de-DE" dirty="0" smtClean="0"/>
              </a:p>
              <a:p>
                <a:r>
                  <a:rPr lang="de-DE" dirty="0" smtClean="0"/>
                  <a:t>New beam time (7 </a:t>
                </a:r>
                <a:r>
                  <a:rPr lang="de-DE" dirty="0" err="1" smtClean="0"/>
                  <a:t>days</a:t>
                </a:r>
                <a:r>
                  <a:rPr lang="de-DE" dirty="0" smtClean="0"/>
                  <a:t>) </a:t>
                </a:r>
                <a:r>
                  <a:rPr lang="de-DE" dirty="0" err="1" smtClean="0"/>
                  <a:t>scheduled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May 2</a:t>
                </a:r>
                <a:r>
                  <a:rPr lang="de-DE" baseline="30000" dirty="0" smtClean="0"/>
                  <a:t>nd</a:t>
                </a:r>
                <a:endParaRPr lang="de-DE" baseline="300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" t="-6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Stephan Wlokka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UCN Workshop - Mainz - 15.04.2016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35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Stephan Wlokka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UCN Workshop - Mainz - 15.04.2016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One</a:t>
            </a:r>
            <a:r>
              <a:rPr lang="de-DE" dirty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thing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62" y="1333500"/>
            <a:ext cx="6372276" cy="5010150"/>
          </a:xfrm>
        </p:spPr>
      </p:pic>
    </p:spTree>
    <p:extLst>
      <p:ext uri="{BB962C8B-B14F-4D97-AF65-F5344CB8AC3E}">
        <p14:creationId xmlns:p14="http://schemas.microsoft.com/office/powerpoint/2010/main" val="368802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Ortho</a:t>
            </a:r>
            <a:r>
              <a:rPr lang="de-DE" dirty="0" smtClean="0"/>
              <a:t>-/Para-Deuterium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Stephan Wlokka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UCN Workshop - Mainz - 15.04.2016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graphicFrame>
        <p:nvGraphicFramePr>
          <p:cNvPr id="7" name="Inhaltsplatzhalter 5"/>
          <p:cNvGraphicFramePr>
            <a:graphicFrameLocks noGrp="1"/>
          </p:cNvGraphicFramePr>
          <p:nvPr>
            <p:ph idx="1"/>
            <p:extLst/>
          </p:nvPr>
        </p:nvGraphicFramePr>
        <p:xfrm>
          <a:off x="194141" y="1568632"/>
          <a:ext cx="8756650" cy="4057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08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Stephan Wlokka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UCN Workshop - Mainz - 15.04.2016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Ortho</a:t>
            </a:r>
            <a:r>
              <a:rPr lang="de-DE" dirty="0" smtClean="0"/>
              <a:t>-/Para-Deuterium</a:t>
            </a:r>
            <a:endParaRPr lang="de-DE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1068617" y="4816457"/>
            <a:ext cx="1800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5748617" y="4564457"/>
            <a:ext cx="1800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1068617" y="2296457"/>
            <a:ext cx="1800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1068617" y="4060457"/>
            <a:ext cx="1800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5748617" y="3304457"/>
            <a:ext cx="1800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745950" y="5120141"/>
            <a:ext cx="832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Even J</a:t>
            </a:r>
            <a:endParaRPr lang="de-DE" sz="20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6460399" y="5120141"/>
            <a:ext cx="776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Odd</a:t>
            </a:r>
            <a:r>
              <a:rPr lang="de-DE" sz="2000" b="1" dirty="0" smtClean="0"/>
              <a:t> J</a:t>
            </a:r>
            <a:endParaRPr lang="de-DE" sz="20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1012912" y="456445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0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012912" y="378345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2</a:t>
            </a:r>
            <a:endParaRPr lang="de-DE" sz="1200" dirty="0"/>
          </a:p>
        </p:txBody>
      </p:sp>
      <p:sp>
        <p:nvSpPr>
          <p:cNvPr id="15" name="Textfeld 14"/>
          <p:cNvSpPr txBox="1"/>
          <p:nvPr/>
        </p:nvSpPr>
        <p:spPr>
          <a:xfrm>
            <a:off x="1016244" y="201264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4</a:t>
            </a:r>
            <a:endParaRPr lang="de-DE" sz="1200" dirty="0"/>
          </a:p>
        </p:txBody>
      </p:sp>
      <p:sp>
        <p:nvSpPr>
          <p:cNvPr id="16" name="Textfeld 15"/>
          <p:cNvSpPr txBox="1"/>
          <p:nvPr/>
        </p:nvSpPr>
        <p:spPr>
          <a:xfrm>
            <a:off x="5715494" y="428745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1</a:t>
            </a:r>
            <a:endParaRPr lang="de-DE" sz="1200" dirty="0"/>
          </a:p>
        </p:txBody>
      </p:sp>
      <p:sp>
        <p:nvSpPr>
          <p:cNvPr id="17" name="Textfeld 16"/>
          <p:cNvSpPr txBox="1"/>
          <p:nvPr/>
        </p:nvSpPr>
        <p:spPr>
          <a:xfrm>
            <a:off x="5715494" y="302278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3</a:t>
            </a:r>
            <a:endParaRPr lang="de-DE" sz="1200" dirty="0"/>
          </a:p>
        </p:txBody>
      </p:sp>
      <p:sp>
        <p:nvSpPr>
          <p:cNvPr id="18" name="Textfeld 17"/>
          <p:cNvSpPr txBox="1"/>
          <p:nvPr/>
        </p:nvSpPr>
        <p:spPr>
          <a:xfrm>
            <a:off x="2924322" y="4621629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0 </a:t>
            </a:r>
            <a:r>
              <a:rPr lang="de-DE" sz="1600" dirty="0" err="1" smtClean="0"/>
              <a:t>meV</a:t>
            </a:r>
            <a:endParaRPr lang="de-DE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2924322" y="3886797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21 </a:t>
            </a:r>
            <a:r>
              <a:rPr lang="de-DE" sz="1600" dirty="0" err="1" smtClean="0"/>
              <a:t>meV</a:t>
            </a:r>
            <a:endParaRPr lang="de-DE" sz="1600" dirty="0"/>
          </a:p>
        </p:txBody>
      </p:sp>
      <p:sp>
        <p:nvSpPr>
          <p:cNvPr id="20" name="Textfeld 19"/>
          <p:cNvSpPr txBox="1"/>
          <p:nvPr/>
        </p:nvSpPr>
        <p:spPr>
          <a:xfrm>
            <a:off x="2924322" y="2127180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70 </a:t>
            </a:r>
            <a:r>
              <a:rPr lang="de-DE" sz="1600" dirty="0" err="1" smtClean="0"/>
              <a:t>meV</a:t>
            </a:r>
            <a:endParaRPr lang="de-DE" sz="1600" dirty="0"/>
          </a:p>
        </p:txBody>
      </p:sp>
      <p:sp>
        <p:nvSpPr>
          <p:cNvPr id="21" name="Textfeld 20"/>
          <p:cNvSpPr txBox="1"/>
          <p:nvPr/>
        </p:nvSpPr>
        <p:spPr>
          <a:xfrm>
            <a:off x="7581740" y="4395180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7 </a:t>
            </a:r>
            <a:r>
              <a:rPr lang="de-DE" sz="1600" dirty="0" err="1" smtClean="0"/>
              <a:t>meV</a:t>
            </a:r>
            <a:endParaRPr lang="de-DE" sz="1600" dirty="0"/>
          </a:p>
        </p:txBody>
      </p:sp>
      <p:sp>
        <p:nvSpPr>
          <p:cNvPr id="22" name="Textfeld 21"/>
          <p:cNvSpPr txBox="1"/>
          <p:nvPr/>
        </p:nvSpPr>
        <p:spPr>
          <a:xfrm>
            <a:off x="7581740" y="3130506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42 </a:t>
            </a:r>
            <a:r>
              <a:rPr lang="de-DE" sz="1600" dirty="0" err="1" smtClean="0"/>
              <a:t>meV</a:t>
            </a:r>
            <a:endParaRPr lang="de-DE" sz="1600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5" y="1182618"/>
            <a:ext cx="4630385" cy="1607471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4" y="2596973"/>
            <a:ext cx="4805589" cy="3726103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766355" y="5939381"/>
            <a:ext cx="3149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smtClean="0"/>
              <a:t>Liu et. al, Phys. </a:t>
            </a:r>
            <a:r>
              <a:rPr lang="de-DE" sz="1200" dirty="0" err="1" smtClean="0"/>
              <a:t>Rev</a:t>
            </a:r>
            <a:r>
              <a:rPr lang="de-DE" sz="1200" dirty="0" smtClean="0"/>
              <a:t>. B </a:t>
            </a:r>
            <a:r>
              <a:rPr lang="de-DE" sz="1200" b="1" dirty="0" smtClean="0"/>
              <a:t>62</a:t>
            </a:r>
            <a:r>
              <a:rPr lang="de-DE" sz="1200" dirty="0" smtClean="0"/>
              <a:t>, R3582 (2000) </a:t>
            </a:r>
          </a:p>
        </p:txBody>
      </p:sp>
    </p:spTree>
    <p:extLst>
      <p:ext uri="{BB962C8B-B14F-4D97-AF65-F5344CB8AC3E}">
        <p14:creationId xmlns:p14="http://schemas.microsoft.com/office/powerpoint/2010/main" val="48593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Stephan Wlokka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UCN Workshop - Mainz - 15.04.2016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Ortho</a:t>
            </a:r>
            <a:r>
              <a:rPr lang="de-DE" dirty="0" smtClean="0"/>
              <a:t>-/Para </a:t>
            </a:r>
            <a:r>
              <a:rPr lang="de-DE" dirty="0" err="1" smtClean="0"/>
              <a:t>Conversion</a:t>
            </a:r>
            <a:endParaRPr lang="de-DE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38262"/>
            <a:ext cx="8458200" cy="5000625"/>
          </a:xfrm>
        </p:spPr>
      </p:pic>
    </p:spTree>
    <p:extLst>
      <p:ext uri="{BB962C8B-B14F-4D97-AF65-F5344CB8AC3E}">
        <p14:creationId xmlns:p14="http://schemas.microsoft.com/office/powerpoint/2010/main" val="25123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Ortho</a:t>
            </a:r>
            <a:r>
              <a:rPr lang="de-DE" dirty="0" smtClean="0"/>
              <a:t>-/Para </a:t>
            </a:r>
            <a:r>
              <a:rPr lang="de-DE" dirty="0" err="1" smtClean="0"/>
              <a:t>Conversion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At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temperatures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J=0 </a:t>
            </a:r>
            <a:r>
              <a:rPr lang="de-DE" dirty="0" err="1" smtClean="0"/>
              <a:t>and</a:t>
            </a:r>
            <a:r>
              <a:rPr lang="de-DE" dirty="0" smtClean="0"/>
              <a:t> J=1 </a:t>
            </a:r>
            <a:r>
              <a:rPr lang="de-DE" dirty="0" err="1" smtClean="0"/>
              <a:t>levels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occupied</a:t>
            </a:r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conversion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mediated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dipole</a:t>
            </a:r>
            <a:r>
              <a:rPr lang="de-DE" dirty="0" smtClean="0"/>
              <a:t>-dipole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quadrupole</a:t>
            </a:r>
            <a:r>
              <a:rPr lang="de-DE" dirty="0" smtClean="0"/>
              <a:t>-quadrupole </a:t>
            </a:r>
            <a:r>
              <a:rPr lang="de-DE" dirty="0" err="1" smtClean="0"/>
              <a:t>forces</a:t>
            </a:r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conversion</a:t>
            </a:r>
            <a:r>
              <a:rPr lang="de-DE" dirty="0" smtClean="0"/>
              <a:t> time </a:t>
            </a:r>
            <a:r>
              <a:rPr lang="de-DE" dirty="0" err="1" smtClean="0"/>
              <a:t>is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10</a:t>
            </a:r>
            <a:r>
              <a:rPr lang="de-DE" baseline="30000" dirty="0" smtClean="0"/>
              <a:t>-4</a:t>
            </a:r>
            <a:r>
              <a:rPr lang="de-DE" dirty="0" smtClean="0"/>
              <a:t> h</a:t>
            </a:r>
            <a:r>
              <a:rPr lang="de-DE" baseline="30000" dirty="0" smtClean="0"/>
              <a:t>-1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 </a:t>
            </a:r>
            <a:r>
              <a:rPr lang="de-DE" dirty="0" err="1" smtClean="0">
                <a:sym typeface="Wingdings" panose="05000000000000000000" pitchFamily="2" charset="2"/>
              </a:rPr>
              <a:t>Conversion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equilibrium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takes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up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6 </a:t>
            </a:r>
            <a:r>
              <a:rPr lang="de-DE" dirty="0" err="1" smtClean="0">
                <a:sym typeface="Wingdings" panose="05000000000000000000" pitchFamily="2" charset="2"/>
              </a:rPr>
              <a:t>months</a:t>
            </a:r>
            <a:endParaRPr lang="de-DE" dirty="0" smtClean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 smtClean="0">
                <a:sym typeface="Wingdings" panose="05000000000000000000" pitchFamily="2" charset="2"/>
              </a:rPr>
              <a:t>Process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can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increased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using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materials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with</a:t>
            </a:r>
            <a:r>
              <a:rPr lang="de-DE" dirty="0" smtClean="0">
                <a:sym typeface="Wingdings" panose="05000000000000000000" pitchFamily="2" charset="2"/>
              </a:rPr>
              <a:t> a strong </a:t>
            </a:r>
            <a:r>
              <a:rPr lang="de-DE" dirty="0" err="1" smtClean="0">
                <a:sym typeface="Wingdings" panose="05000000000000000000" pitchFamily="2" charset="2"/>
              </a:rPr>
              <a:t>magnetic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moment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err="1" smtClean="0">
                <a:sym typeface="Wingdings" panose="05000000000000000000" pitchFamily="2" charset="2"/>
              </a:rPr>
              <a:t>Possible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catalysts</a:t>
            </a:r>
            <a:r>
              <a:rPr lang="de-DE" dirty="0" smtClean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de-DE" dirty="0" err="1" smtClean="0"/>
              <a:t>Chromium</a:t>
            </a:r>
            <a:r>
              <a:rPr lang="de-DE" dirty="0" smtClean="0"/>
              <a:t>-Oxide</a:t>
            </a:r>
          </a:p>
          <a:p>
            <a:pPr lvl="1"/>
            <a:r>
              <a:rPr lang="de-DE" dirty="0" err="1" smtClean="0"/>
              <a:t>Ferrous</a:t>
            </a:r>
            <a:r>
              <a:rPr lang="de-DE" dirty="0" smtClean="0"/>
              <a:t> </a:t>
            </a:r>
            <a:r>
              <a:rPr lang="de-DE" dirty="0" err="1" smtClean="0"/>
              <a:t>hydroxide</a:t>
            </a:r>
            <a:endParaRPr lang="de-DE" dirty="0" smtClean="0"/>
          </a:p>
          <a:p>
            <a:r>
              <a:rPr lang="de-DE" dirty="0" err="1" smtClean="0"/>
              <a:t>Conversion</a:t>
            </a:r>
            <a:r>
              <a:rPr lang="de-DE" dirty="0" smtClean="0"/>
              <a:t> </a:t>
            </a:r>
            <a:r>
              <a:rPr lang="de-DE" dirty="0" err="1" smtClean="0"/>
              <a:t>times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10</a:t>
            </a:r>
            <a:r>
              <a:rPr lang="de-DE" baseline="30000" dirty="0" smtClean="0"/>
              <a:t>-1</a:t>
            </a:r>
            <a:r>
              <a:rPr lang="de-DE" dirty="0" smtClean="0"/>
              <a:t> h</a:t>
            </a:r>
            <a:r>
              <a:rPr lang="de-DE" baseline="30000" dirty="0" smtClean="0"/>
              <a:t>-1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Stephan Wlokka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UCN Workshop - Mainz - 15.04.2016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453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Radiation-</a:t>
            </a:r>
            <a:r>
              <a:rPr lang="de-DE" dirty="0" err="1" smtClean="0"/>
              <a:t>assisted</a:t>
            </a:r>
            <a:r>
              <a:rPr lang="de-DE" dirty="0" smtClean="0"/>
              <a:t> </a:t>
            </a:r>
            <a:r>
              <a:rPr lang="de-DE" dirty="0" err="1" smtClean="0"/>
              <a:t>conversion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Irradiation </a:t>
            </a:r>
            <a:r>
              <a:rPr lang="de-DE" dirty="0" err="1" smtClean="0"/>
              <a:t>of</a:t>
            </a:r>
            <a:r>
              <a:rPr lang="de-DE" dirty="0"/>
              <a:t> </a:t>
            </a:r>
            <a:r>
              <a:rPr lang="de-DE" dirty="0" err="1" smtClean="0"/>
              <a:t>deuterium</a:t>
            </a:r>
            <a:r>
              <a:rPr lang="de-DE" dirty="0" smtClean="0"/>
              <a:t> </a:t>
            </a:r>
            <a:r>
              <a:rPr lang="de-DE" dirty="0" err="1" smtClean="0"/>
              <a:t>leads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dissociation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molecules</a:t>
            </a:r>
            <a:endParaRPr lang="de-DE" dirty="0" smtClean="0"/>
          </a:p>
          <a:p>
            <a:r>
              <a:rPr lang="de-DE" dirty="0" err="1" smtClean="0"/>
              <a:t>Atomic</a:t>
            </a:r>
            <a:r>
              <a:rPr lang="de-DE" dirty="0" smtClean="0"/>
              <a:t> </a:t>
            </a:r>
            <a:r>
              <a:rPr lang="de-DE" dirty="0" err="1" smtClean="0"/>
              <a:t>deuterium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para-</a:t>
            </a:r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 </a:t>
            </a:r>
            <a:r>
              <a:rPr lang="de-DE" dirty="0" err="1" smtClean="0">
                <a:sym typeface="Wingdings" panose="05000000000000000000" pitchFamily="2" charset="2"/>
              </a:rPr>
              <a:t>spin</a:t>
            </a:r>
            <a:r>
              <a:rPr lang="de-DE" dirty="0" smtClean="0">
                <a:sym typeface="Wingdings" panose="05000000000000000000" pitchFamily="2" charset="2"/>
              </a:rPr>
              <a:t>-flip </a:t>
            </a:r>
            <a:r>
              <a:rPr lang="de-DE" dirty="0" err="1" smtClean="0">
                <a:sym typeface="Wingdings" panose="05000000000000000000" pitchFamily="2" charset="2"/>
              </a:rPr>
              <a:t>is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possible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Stephan Wlokka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UCN Workshop - Mainz - 15.04.2016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57" y="2219293"/>
            <a:ext cx="5437484" cy="176541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695" y="4140003"/>
            <a:ext cx="2280608" cy="2056040"/>
          </a:xfrm>
          <a:prstGeom prst="rect">
            <a:avLst/>
          </a:prstGeom>
        </p:spPr>
      </p:pic>
      <p:cxnSp>
        <p:nvCxnSpPr>
          <p:cNvPr id="10" name="Gerader Verbinder 9"/>
          <p:cNvCxnSpPr/>
          <p:nvPr/>
        </p:nvCxnSpPr>
        <p:spPr bwMode="auto">
          <a:xfrm>
            <a:off x="0" y="398471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Geschweifte Klammer links 8"/>
          <p:cNvSpPr/>
          <p:nvPr/>
        </p:nvSpPr>
        <p:spPr bwMode="auto">
          <a:xfrm>
            <a:off x="1514901" y="2219293"/>
            <a:ext cx="338356" cy="164302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Geschweifte Klammer links 10"/>
          <p:cNvSpPr/>
          <p:nvPr/>
        </p:nvSpPr>
        <p:spPr bwMode="auto">
          <a:xfrm>
            <a:off x="3093339" y="4211454"/>
            <a:ext cx="338356" cy="190595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13160" y="2830396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 smtClean="0"/>
              <a:t>Ionization</a:t>
            </a:r>
            <a:endParaRPr lang="de-DE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1713545" y="4964377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 smtClean="0"/>
              <a:t>Excitation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8644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Radiation-</a:t>
            </a:r>
            <a:r>
              <a:rPr lang="de-DE" dirty="0" err="1" smtClean="0"/>
              <a:t>assisted</a:t>
            </a:r>
            <a:r>
              <a:rPr lang="de-DE" dirty="0" smtClean="0"/>
              <a:t> </a:t>
            </a:r>
            <a:r>
              <a:rPr lang="de-DE" dirty="0" err="1" smtClean="0"/>
              <a:t>conversion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</a:t>
            </a:r>
            <a:r>
              <a:rPr lang="de-DE" baseline="-25000" dirty="0" smtClean="0"/>
              <a:t>2</a:t>
            </a:r>
            <a:r>
              <a:rPr lang="de-DE" baseline="30000" dirty="0" smtClean="0"/>
              <a:t>+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stable</a:t>
            </a:r>
            <a:r>
              <a:rPr lang="de-DE" dirty="0" smtClean="0"/>
              <a:t> in high-</a:t>
            </a:r>
            <a:r>
              <a:rPr lang="de-DE" dirty="0" err="1" smtClean="0"/>
              <a:t>vacuum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Recombination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Stephan Wlokka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UCN Workshop - Mainz - 15.04.2016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2" y="2038426"/>
            <a:ext cx="8449854" cy="84784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2" y="4221352"/>
            <a:ext cx="8583223" cy="18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5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Stephan Wlokka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UCN Workshop - Mainz - 15.04.2016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Radiation-</a:t>
            </a:r>
            <a:r>
              <a:rPr lang="de-DE" dirty="0" err="1" smtClean="0"/>
              <a:t>assisted</a:t>
            </a:r>
            <a:r>
              <a:rPr lang="de-DE" dirty="0" smtClean="0"/>
              <a:t> </a:t>
            </a:r>
            <a:r>
              <a:rPr lang="de-DE" dirty="0" err="1" smtClean="0"/>
              <a:t>conversion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1" y="2257312"/>
            <a:ext cx="5951162" cy="2972771"/>
          </a:xfrm>
        </p:spPr>
      </p:pic>
      <p:sp>
        <p:nvSpPr>
          <p:cNvPr id="9" name="Textfeld 8"/>
          <p:cNvSpPr txBox="1"/>
          <p:nvPr/>
        </p:nvSpPr>
        <p:spPr>
          <a:xfrm>
            <a:off x="3479057" y="2253244"/>
            <a:ext cx="3918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dirty="0" smtClean="0">
                <a:solidFill>
                  <a:srgbClr val="E37222"/>
                </a:solidFill>
              </a:rPr>
              <a:t>Deuterium </a:t>
            </a:r>
            <a:r>
              <a:rPr lang="de-DE" sz="2400" dirty="0" err="1" smtClean="0">
                <a:solidFill>
                  <a:srgbClr val="E37222"/>
                </a:solidFill>
              </a:rPr>
              <a:t>dissociation</a:t>
            </a:r>
            <a:r>
              <a:rPr lang="de-DE" sz="2400" dirty="0" smtClean="0">
                <a:solidFill>
                  <a:srgbClr val="E37222"/>
                </a:solidFill>
              </a:rPr>
              <a:t> rate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145302" y="2912700"/>
            <a:ext cx="2359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dirty="0" err="1">
                <a:solidFill>
                  <a:srgbClr val="E37222"/>
                </a:solidFill>
              </a:rPr>
              <a:t>Conversion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>
                <a:solidFill>
                  <a:srgbClr val="E37222"/>
                </a:solidFill>
              </a:rPr>
              <a:t>rate</a:t>
            </a:r>
          </a:p>
          <a:p>
            <a:pPr algn="l"/>
            <a:r>
              <a:rPr lang="de-DE" sz="2400" dirty="0" err="1">
                <a:solidFill>
                  <a:srgbClr val="E37222"/>
                </a:solidFill>
              </a:rPr>
              <a:t>to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E37222"/>
                </a:solidFill>
              </a:rPr>
              <a:t>ortho</a:t>
            </a:r>
            <a:endParaRPr lang="de-DE" sz="2400" dirty="0">
              <a:solidFill>
                <a:srgbClr val="E37222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145303" y="3706238"/>
            <a:ext cx="2359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dirty="0" err="1">
                <a:solidFill>
                  <a:srgbClr val="E37222"/>
                </a:solidFill>
              </a:rPr>
              <a:t>Conversion</a:t>
            </a:r>
            <a:r>
              <a:rPr lang="de-DE" sz="2400" dirty="0">
                <a:solidFill>
                  <a:srgbClr val="E37222"/>
                </a:solidFill>
              </a:rPr>
              <a:t> rate</a:t>
            </a:r>
          </a:p>
          <a:p>
            <a:pPr algn="l"/>
            <a:r>
              <a:rPr lang="de-DE" sz="2400" dirty="0" err="1">
                <a:solidFill>
                  <a:srgbClr val="E37222"/>
                </a:solidFill>
              </a:rPr>
              <a:t>to</a:t>
            </a:r>
            <a:r>
              <a:rPr lang="de-DE" sz="2400" dirty="0">
                <a:solidFill>
                  <a:srgbClr val="E37222"/>
                </a:solidFill>
              </a:rPr>
              <a:t> </a:t>
            </a:r>
            <a:r>
              <a:rPr lang="de-DE" sz="2400" dirty="0" err="1">
                <a:solidFill>
                  <a:srgbClr val="E37222"/>
                </a:solidFill>
              </a:rPr>
              <a:t>para</a:t>
            </a:r>
            <a:endParaRPr lang="de-DE" sz="2400" dirty="0">
              <a:solidFill>
                <a:srgbClr val="E37222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009651" y="4571744"/>
            <a:ext cx="285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dirty="0" err="1">
                <a:solidFill>
                  <a:srgbClr val="E37222"/>
                </a:solidFill>
              </a:rPr>
              <a:t>Recombination</a:t>
            </a:r>
            <a:r>
              <a:rPr lang="de-DE" sz="2400" dirty="0">
                <a:solidFill>
                  <a:srgbClr val="E37222"/>
                </a:solidFill>
              </a:rPr>
              <a:t> rate</a:t>
            </a:r>
          </a:p>
        </p:txBody>
      </p:sp>
    </p:spTree>
    <p:extLst>
      <p:ext uri="{BB962C8B-B14F-4D97-AF65-F5344CB8AC3E}">
        <p14:creationId xmlns:p14="http://schemas.microsoft.com/office/powerpoint/2010/main" val="64644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Vorlage D">
  <a:themeElements>
    <a:clrScheme name="Leere Präsentation 1">
      <a:dk1>
        <a:srgbClr val="000000"/>
      </a:dk1>
      <a:lt1>
        <a:srgbClr val="FFFFFF"/>
      </a:lt1>
      <a:dk2>
        <a:srgbClr val="005293"/>
      </a:dk2>
      <a:lt2>
        <a:srgbClr val="0065BD"/>
      </a:lt2>
      <a:accent1>
        <a:srgbClr val="A2AD00"/>
      </a:accent1>
      <a:accent2>
        <a:srgbClr val="E37222"/>
      </a:accent2>
      <a:accent3>
        <a:srgbClr val="FFFFFF"/>
      </a:accent3>
      <a:accent4>
        <a:srgbClr val="000000"/>
      </a:accent4>
      <a:accent5>
        <a:srgbClr val="CED3AA"/>
      </a:accent5>
      <a:accent6>
        <a:srgbClr val="CE671E"/>
      </a:accent6>
      <a:hlink>
        <a:srgbClr val="DAD7CB"/>
      </a:hlink>
      <a:folHlink>
        <a:srgbClr val="9C9D9F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5293"/>
        </a:dk2>
        <a:lt2>
          <a:srgbClr val="0065BD"/>
        </a:lt2>
        <a:accent1>
          <a:srgbClr val="A2AD00"/>
        </a:accent1>
        <a:accent2>
          <a:srgbClr val="E37222"/>
        </a:accent2>
        <a:accent3>
          <a:srgbClr val="FFFFFF"/>
        </a:accent3>
        <a:accent4>
          <a:srgbClr val="000000"/>
        </a:accent4>
        <a:accent5>
          <a:srgbClr val="CED3AA"/>
        </a:accent5>
        <a:accent6>
          <a:srgbClr val="CE671E"/>
        </a:accent6>
        <a:hlink>
          <a:srgbClr val="DAD7CB"/>
        </a:hlink>
        <a:folHlink>
          <a:srgbClr val="9C9D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641</Words>
  <Application>Microsoft Office PowerPoint</Application>
  <PresentationFormat>Bildschirmpräsentation (4:3)</PresentationFormat>
  <Paragraphs>197</Paragraphs>
  <Slides>24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Arial Unicode MS</vt:lpstr>
      <vt:lpstr>ＭＳ Ｐゴシック</vt:lpstr>
      <vt:lpstr>Arial</vt:lpstr>
      <vt:lpstr>Cambria Math</vt:lpstr>
      <vt:lpstr>Wingdings</vt:lpstr>
      <vt:lpstr>Vorlage D</vt:lpstr>
      <vt:lpstr>Irradiation Effects on Solid Deuterium</vt:lpstr>
      <vt:lpstr>Agenda</vt:lpstr>
      <vt:lpstr>Ortho-/Para-Deuterium</vt:lpstr>
      <vt:lpstr>Ortho-/Para-Deuterium</vt:lpstr>
      <vt:lpstr>Ortho-/Para Conversion</vt:lpstr>
      <vt:lpstr>Ortho-/Para Conversion</vt:lpstr>
      <vt:lpstr>Radiation-assisted conversion</vt:lpstr>
      <vt:lpstr>Radiation-assisted conversion</vt:lpstr>
      <vt:lpstr>Radiation-assisted conversion</vt:lpstr>
      <vt:lpstr>Radiation-assisted conversion</vt:lpstr>
      <vt:lpstr>Experimental Setup</vt:lpstr>
      <vt:lpstr>D2 Cell</vt:lpstr>
      <vt:lpstr>Cryogenics</vt:lpstr>
      <vt:lpstr>Raman Optics</vt:lpstr>
      <vt:lpstr>Raman Spectrometer</vt:lpstr>
      <vt:lpstr>Beamtime</vt:lpstr>
      <vt:lpstr>Ortho content during beam time</vt:lpstr>
      <vt:lpstr>Day by day comparison</vt:lpstr>
      <vt:lpstr>Results</vt:lpstr>
      <vt:lpstr>Comparison to literature</vt:lpstr>
      <vt:lpstr>Ortho content and line width</vt:lpstr>
      <vt:lpstr>Measuring high ortho contents (0.98+)</vt:lpstr>
      <vt:lpstr>Conclusion</vt:lpstr>
      <vt:lpstr>One more thing</vt:lpstr>
    </vt:vector>
  </TitlesOfParts>
  <Company>--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--</dc:creator>
  <cp:lastModifiedBy>Wlokka, Stephan</cp:lastModifiedBy>
  <cp:revision>237</cp:revision>
  <cp:lastPrinted>2014-07-30T09:56:14Z</cp:lastPrinted>
  <dcterms:created xsi:type="dcterms:W3CDTF">2012-04-16T07:26:40Z</dcterms:created>
  <dcterms:modified xsi:type="dcterms:W3CDTF">2016-04-15T06:58:49Z</dcterms:modified>
</cp:coreProperties>
</file>