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75" r:id="rId2"/>
    <p:sldId id="751" r:id="rId3"/>
    <p:sldId id="752" r:id="rId4"/>
    <p:sldId id="753" r:id="rId5"/>
    <p:sldId id="699" r:id="rId6"/>
    <p:sldId id="609" r:id="rId7"/>
    <p:sldId id="659" r:id="rId8"/>
    <p:sldId id="676" r:id="rId9"/>
    <p:sldId id="698" r:id="rId10"/>
    <p:sldId id="755" r:id="rId11"/>
    <p:sldId id="728" r:id="rId12"/>
    <p:sldId id="739" r:id="rId13"/>
    <p:sldId id="740" r:id="rId14"/>
    <p:sldId id="742" r:id="rId15"/>
    <p:sldId id="738" r:id="rId16"/>
    <p:sldId id="758" r:id="rId17"/>
    <p:sldId id="702" r:id="rId18"/>
    <p:sldId id="704" r:id="rId19"/>
    <p:sldId id="705" r:id="rId20"/>
    <p:sldId id="750" r:id="rId21"/>
    <p:sldId id="653" r:id="rId22"/>
    <p:sldId id="710" r:id="rId23"/>
    <p:sldId id="656" r:id="rId24"/>
    <p:sldId id="748" r:id="rId25"/>
    <p:sldId id="749" r:id="rId26"/>
    <p:sldId id="722" r:id="rId27"/>
    <p:sldId id="759" r:id="rId28"/>
    <p:sldId id="726" r:id="rId29"/>
    <p:sldId id="763" r:id="rId30"/>
    <p:sldId id="764" r:id="rId31"/>
    <p:sldId id="768" r:id="rId32"/>
    <p:sldId id="766" r:id="rId33"/>
    <p:sldId id="767" r:id="rId34"/>
  </p:sldIdLst>
  <p:sldSz cx="9144000" cy="6858000" type="screen4x3"/>
  <p:notesSz cx="67945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AEAEA"/>
    <a:srgbClr val="FFCC00"/>
    <a:srgbClr val="333399"/>
    <a:srgbClr val="969696"/>
    <a:srgbClr val="CCFFCC"/>
    <a:srgbClr val="CCECFF"/>
    <a:srgbClr val="99CCFF"/>
    <a:srgbClr val="F8F8F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8" autoAdjust="0"/>
    <p:restoredTop sz="94660"/>
  </p:normalViewPr>
  <p:slideViewPr>
    <p:cSldViewPr>
      <p:cViewPr varScale="1">
        <p:scale>
          <a:sx n="87" d="100"/>
          <a:sy n="87" d="100"/>
        </p:scale>
        <p:origin x="-12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90557-03A7-4552-B555-B3CB5E862B46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671A-B838-47BC-A321-D94FE14DC6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24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56867-4B9D-4819-83F4-E628B1C27341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EF42E-219E-453E-ABA6-B83A14C3CF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1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31.10.2015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31.10.2015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31.10.2015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31.10.2015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L=72 entspricht R=11.5 nach </a:t>
            </a:r>
            <a:r>
              <a:rPr lang="de-DE" dirty="0" err="1" smtClean="0"/>
              <a:t>Roca-Maza</a:t>
            </a:r>
            <a:r>
              <a:rPr lang="de-DE" dirty="0" smtClean="0"/>
              <a:t> 2011 und Betty Tsang 2008. Neuere Werte dafür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45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rotation-</a:t>
            </a:r>
            <a:r>
              <a:rPr lang="de-DE" dirty="0" err="1" smtClean="0">
                <a:effectLst/>
              </a:rPr>
              <a:t>resolved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spectroscopy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with</a:t>
            </a:r>
            <a:r>
              <a:rPr lang="de-DE" dirty="0" smtClean="0">
                <a:effectLst/>
              </a:rPr>
              <a:t> 100 </a:t>
            </a:r>
            <a:r>
              <a:rPr lang="de-DE" dirty="0" err="1" smtClean="0">
                <a:effectLst/>
              </a:rPr>
              <a:t>nanosecond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timing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31.10.2015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49688" y="94075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3" tIns="46026" rIns="92053" bIns="46026" anchor="b"/>
          <a:lstStyle>
            <a:lvl1pPr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B2F3DE-512E-4946-A696-E6D4D35DE748}" type="slidenum">
              <a:rPr lang="de-DE" altLang="en-US"/>
              <a:pPr algn="r" eaLnBrk="1" hangingPunct="1">
                <a:spcBef>
                  <a:spcPct val="0"/>
                </a:spcBef>
              </a:pPr>
              <a:t>33</a:t>
            </a:fld>
            <a:endParaRPr lang="de-DE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smtClean="0"/>
              <a:t>effective mass scaling model for the in-medium NN cross-sections and explicit momentum dependence of the symmetry energy part.  Requires experimental data for the elliptic flow of both charged and neutral particles of high quality, of an accuracy of 1% or better.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13 </a:t>
            </a:r>
            <a:r>
              <a:rPr lang="de-DE" dirty="0" err="1" smtClean="0"/>
              <a:t>Skyrme</a:t>
            </a:r>
            <a:r>
              <a:rPr lang="de-DE" dirty="0" smtClean="0"/>
              <a:t> </a:t>
            </a:r>
            <a:r>
              <a:rPr lang="de-DE" dirty="0" err="1" smtClean="0"/>
              <a:t>interactions</a:t>
            </a:r>
            <a:r>
              <a:rPr lang="de-DE" dirty="0" smtClean="0"/>
              <a:t>, </a:t>
            </a:r>
            <a:r>
              <a:rPr lang="de-DE" dirty="0" err="1" smtClean="0"/>
              <a:t>CSkP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+ </a:t>
            </a:r>
            <a:r>
              <a:rPr lang="de-DE" dirty="0" err="1" smtClean="0"/>
              <a:t>SkM</a:t>
            </a:r>
            <a:r>
              <a:rPr lang="de-DE" dirty="0" smtClean="0"/>
              <a:t>* </a:t>
            </a:r>
            <a:r>
              <a:rPr lang="de-DE" dirty="0" err="1" smtClean="0"/>
              <a:t>and</a:t>
            </a:r>
            <a:r>
              <a:rPr lang="de-DE" dirty="0" smtClean="0"/>
              <a:t> SLy4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03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31.10.2015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31.10.2015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31.10.2015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0015" y="9408165"/>
            <a:ext cx="2942967" cy="49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31" tIns="46014" rIns="92031" bIns="46014" anchor="b"/>
          <a:lstStyle>
            <a:lvl1pPr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25D7D0-9611-440F-AF56-B0FC09F46D57}" type="slidenum">
              <a:rPr lang="de-DE" altLang="en-US"/>
              <a:pPr algn="r" eaLnBrk="1" hangingPunct="1">
                <a:spcBef>
                  <a:spcPct val="0"/>
                </a:spcBef>
              </a:pPr>
              <a:t>15</a:t>
            </a:fld>
            <a:endParaRPr lang="de-DE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1363"/>
            <a:ext cx="4953000" cy="37147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47" y="4704852"/>
            <a:ext cx="5436208" cy="4460543"/>
          </a:xfrm>
          <a:noFill/>
        </p:spPr>
        <p:txBody>
          <a:bodyPr/>
          <a:lstStyle/>
          <a:p>
            <a:pPr eaLnBrk="1" hangingPunct="1"/>
            <a:endParaRPr lang="de-DE" altLang="de-DE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31.10.2015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F42E-219E-453E-ABA6-B83A14C3CFB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09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36253-8914-4ABD-A69D-8D1A74C4B1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67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36253-8914-4ABD-A69D-8D1A74C4B1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6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24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60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4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05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65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39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49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05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12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50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EFAC-A18C-4B08-8081-10E2715E4C09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32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BEFAC-A18C-4B08-8081-10E2715E4C09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C71E7-B690-4A28-80AA-7726EDD6E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74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WinFileSvG\KP3$Root\Wtraut\Eigene Dateien\My Pictures\2015 Bormio\PICT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44433" y="620688"/>
            <a:ext cx="565513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 err="1" smtClean="0">
                <a:solidFill>
                  <a:schemeClr val="bg1"/>
                </a:solidFill>
              </a:rPr>
              <a:t>Symmetry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energy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and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density</a:t>
            </a:r>
            <a:endParaRPr lang="de-DE" sz="2800" dirty="0" smtClean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 smtClean="0">
              <a:solidFill>
                <a:schemeClr val="bg1"/>
              </a:solidFill>
            </a:endParaRPr>
          </a:p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W. Trautmann</a:t>
            </a:r>
          </a:p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GSI </a:t>
            </a:r>
            <a:r>
              <a:rPr lang="de-DE" sz="2000" dirty="0" err="1" smtClean="0">
                <a:solidFill>
                  <a:schemeClr val="bg1"/>
                </a:solidFill>
              </a:rPr>
              <a:t>Helmholtzzentrum</a:t>
            </a:r>
            <a:r>
              <a:rPr lang="de-DE" sz="2000" dirty="0" smtClean="0">
                <a:solidFill>
                  <a:schemeClr val="bg1"/>
                </a:solidFill>
              </a:rPr>
              <a:t>, Darmstadt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588224" y="6093296"/>
            <a:ext cx="2058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000066"/>
                </a:solidFill>
              </a:rPr>
              <a:t>view</a:t>
            </a:r>
            <a:r>
              <a:rPr lang="de-DE" sz="1400" dirty="0" smtClean="0">
                <a:solidFill>
                  <a:srgbClr val="000066"/>
                </a:solidFill>
              </a:rPr>
              <a:t> at </a:t>
            </a:r>
            <a:r>
              <a:rPr lang="de-DE" sz="1400" dirty="0" err="1" smtClean="0">
                <a:solidFill>
                  <a:srgbClr val="000066"/>
                </a:solidFill>
              </a:rPr>
              <a:t>Bormio</a:t>
            </a:r>
            <a:r>
              <a:rPr lang="de-DE" sz="1400" dirty="0" smtClean="0">
                <a:solidFill>
                  <a:srgbClr val="000066"/>
                </a:solidFill>
              </a:rPr>
              <a:t> 3000</a:t>
            </a:r>
            <a:endParaRPr lang="de-DE" sz="1400" dirty="0">
              <a:solidFill>
                <a:srgbClr val="000066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576" y="3212976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M. </a:t>
            </a:r>
            <a:r>
              <a:rPr lang="de-DE" sz="1400" dirty="0" err="1" smtClean="0">
                <a:solidFill>
                  <a:schemeClr val="bg1"/>
                </a:solidFill>
              </a:rPr>
              <a:t>Cevedale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16216" y="3356992"/>
            <a:ext cx="1418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P. San Matteo</a:t>
            </a:r>
            <a:endParaRPr lang="de-DE" sz="1400" dirty="0">
              <a:solidFill>
                <a:schemeClr val="bg1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755576" y="3133130"/>
            <a:ext cx="0" cy="2958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6444208" y="3284984"/>
            <a:ext cx="0" cy="2958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1236"/>
            <a:ext cx="654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66"/>
                </a:solidFill>
              </a:rPr>
              <a:t>  </a:t>
            </a:r>
            <a:r>
              <a:rPr lang="de-DE" sz="2400" dirty="0" err="1" smtClean="0">
                <a:solidFill>
                  <a:srgbClr val="000066"/>
                </a:solidFill>
              </a:rPr>
              <a:t>pressure</a:t>
            </a:r>
            <a:r>
              <a:rPr lang="de-DE" sz="2400" dirty="0" smtClean="0">
                <a:solidFill>
                  <a:srgbClr val="000066"/>
                </a:solidFill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</a:rPr>
              <a:t>gauge</a:t>
            </a:r>
            <a:r>
              <a:rPr lang="de-DE" sz="2400" dirty="0" smtClean="0">
                <a:solidFill>
                  <a:srgbClr val="000066"/>
                </a:solidFill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</a:rPr>
              <a:t>for</a:t>
            </a:r>
            <a:r>
              <a:rPr lang="de-DE" sz="2400" dirty="0" smtClean="0">
                <a:solidFill>
                  <a:srgbClr val="000066"/>
                </a:solidFill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</a:rPr>
              <a:t>neutron</a:t>
            </a:r>
            <a:r>
              <a:rPr lang="de-DE" sz="2400" dirty="0" smtClean="0">
                <a:solidFill>
                  <a:srgbClr val="000066"/>
                </a:solidFill>
              </a:rPr>
              <a:t>-star matter</a:t>
            </a:r>
            <a:endParaRPr lang="en-US" sz="2400" dirty="0">
              <a:solidFill>
                <a:srgbClr val="000066"/>
              </a:solidFill>
            </a:endParaRPr>
          </a:p>
        </p:txBody>
      </p:sp>
      <p:pic>
        <p:nvPicPr>
          <p:cNvPr id="5" name="Picture 4" descr="kressthes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4778882" cy="347647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508104" y="1556792"/>
            <a:ext cx="3362972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0066"/>
                </a:solidFill>
              </a:rPr>
              <a:t>neutron-over-charged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particle</a:t>
            </a:r>
            <a:endParaRPr lang="de-DE" sz="1600" dirty="0" smtClean="0">
              <a:solidFill>
                <a:srgbClr val="000066"/>
              </a:solidFill>
            </a:endParaRPr>
          </a:p>
          <a:p>
            <a:r>
              <a:rPr lang="de-DE" sz="1600" dirty="0" err="1" smtClean="0">
                <a:solidFill>
                  <a:srgbClr val="000066"/>
                </a:solidFill>
              </a:rPr>
              <a:t>elliptic-flow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ratio</a:t>
            </a:r>
            <a:endParaRPr lang="de-DE" sz="1600" dirty="0" smtClean="0">
              <a:solidFill>
                <a:srgbClr val="000066"/>
              </a:solidFill>
            </a:endParaRPr>
          </a:p>
          <a:p>
            <a:r>
              <a:rPr lang="de-DE" sz="1600" dirty="0" smtClean="0">
                <a:solidFill>
                  <a:srgbClr val="000066"/>
                </a:solidFill>
              </a:rPr>
              <a:t>in </a:t>
            </a:r>
            <a:r>
              <a:rPr lang="de-DE" sz="1600" dirty="0" err="1" smtClean="0">
                <a:solidFill>
                  <a:srgbClr val="000066"/>
                </a:solidFill>
              </a:rPr>
              <a:t>neutron-rich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systems</a:t>
            </a:r>
            <a:endParaRPr lang="de-DE" sz="1600" dirty="0" smtClean="0">
              <a:solidFill>
                <a:srgbClr val="000066"/>
              </a:solidFill>
            </a:endParaRPr>
          </a:p>
          <a:p>
            <a:endParaRPr lang="de-DE" sz="1600" dirty="0">
              <a:solidFill>
                <a:srgbClr val="000066"/>
              </a:solidFill>
            </a:endParaRPr>
          </a:p>
          <a:p>
            <a:r>
              <a:rPr lang="de-DE" sz="1600" dirty="0" err="1">
                <a:solidFill>
                  <a:srgbClr val="000066"/>
                </a:solidFill>
              </a:rPr>
              <a:t>a</a:t>
            </a:r>
            <a:r>
              <a:rPr lang="de-DE" sz="1600" dirty="0" err="1" smtClean="0">
                <a:solidFill>
                  <a:srgbClr val="000066"/>
                </a:solidFill>
              </a:rPr>
              <a:t>nalysis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with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transport</a:t>
            </a:r>
            <a:endParaRPr lang="de-DE" sz="1600" dirty="0" smtClean="0">
              <a:solidFill>
                <a:srgbClr val="000066"/>
              </a:solidFill>
            </a:endParaRPr>
          </a:p>
          <a:p>
            <a:endParaRPr lang="de-DE" sz="1400" dirty="0" smtClean="0">
              <a:solidFill>
                <a:srgbClr val="000066"/>
              </a:solidFill>
            </a:endParaRPr>
          </a:p>
          <a:p>
            <a:r>
              <a:rPr lang="de-DE" sz="1400" dirty="0" err="1" smtClean="0">
                <a:solidFill>
                  <a:srgbClr val="000066"/>
                </a:solidFill>
              </a:rPr>
              <a:t>UrQMD</a:t>
            </a:r>
            <a:r>
              <a:rPr lang="de-DE" sz="1400" dirty="0" smtClean="0">
                <a:solidFill>
                  <a:srgbClr val="000066"/>
                </a:solidFill>
              </a:rPr>
              <a:t> (Li &amp; Bleicher)</a:t>
            </a:r>
          </a:p>
          <a:p>
            <a:r>
              <a:rPr lang="de-DE" sz="1400" dirty="0" smtClean="0">
                <a:solidFill>
                  <a:srgbClr val="000066"/>
                </a:solidFill>
              </a:rPr>
              <a:t>Tübingen QMD (</a:t>
            </a:r>
            <a:r>
              <a:rPr lang="de-DE" sz="1400" dirty="0" err="1" smtClean="0">
                <a:solidFill>
                  <a:srgbClr val="000066"/>
                </a:solidFill>
              </a:rPr>
              <a:t>Cozma</a:t>
            </a:r>
            <a:r>
              <a:rPr lang="de-DE" sz="1400" dirty="0" smtClean="0">
                <a:solidFill>
                  <a:srgbClr val="000066"/>
                </a:solidFill>
              </a:rPr>
              <a:t>)</a:t>
            </a:r>
            <a:endParaRPr lang="de-DE" sz="1400" dirty="0">
              <a:solidFill>
                <a:srgbClr val="000066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87032"/>
            <a:ext cx="3744416" cy="3682328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81000" y="3990975"/>
            <a:ext cx="4038600" cy="1077913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66"/>
                </a:solidFill>
              </a:rPr>
              <a:t>studied reactions: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baseline="30000" dirty="0">
                <a:solidFill>
                  <a:srgbClr val="000066"/>
                </a:solidFill>
              </a:rPr>
              <a:t>197</a:t>
            </a:r>
            <a:r>
              <a:rPr lang="en-US" altLang="en-US" sz="1600" b="1" dirty="0">
                <a:solidFill>
                  <a:srgbClr val="000066"/>
                </a:solidFill>
              </a:rPr>
              <a:t>Au + </a:t>
            </a:r>
            <a:r>
              <a:rPr lang="en-US" altLang="en-US" sz="1600" b="1" baseline="30000" dirty="0">
                <a:solidFill>
                  <a:srgbClr val="000066"/>
                </a:solidFill>
              </a:rPr>
              <a:t>197</a:t>
            </a:r>
            <a:r>
              <a:rPr lang="en-US" altLang="en-US" sz="1600" b="1" dirty="0">
                <a:solidFill>
                  <a:srgbClr val="000066"/>
                </a:solidFill>
              </a:rPr>
              <a:t>Au @ 400 A MeV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30000" dirty="0">
                <a:solidFill>
                  <a:srgbClr val="000066"/>
                </a:solidFill>
              </a:rPr>
              <a:t>96</a:t>
            </a:r>
            <a:r>
              <a:rPr lang="en-US" altLang="en-US" sz="1600" dirty="0">
                <a:solidFill>
                  <a:srgbClr val="000066"/>
                </a:solidFill>
              </a:rPr>
              <a:t>Ru + </a:t>
            </a:r>
            <a:r>
              <a:rPr lang="en-US" altLang="en-US" sz="1600" baseline="30000" dirty="0">
                <a:solidFill>
                  <a:srgbClr val="000066"/>
                </a:solidFill>
              </a:rPr>
              <a:t>96</a:t>
            </a:r>
            <a:r>
              <a:rPr lang="en-US" altLang="en-US" sz="1600" dirty="0">
                <a:solidFill>
                  <a:srgbClr val="000066"/>
                </a:solidFill>
              </a:rPr>
              <a:t>Ru @ 400 A MeV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30000" dirty="0">
                <a:solidFill>
                  <a:srgbClr val="000066"/>
                </a:solidFill>
              </a:rPr>
              <a:t> 96</a:t>
            </a:r>
            <a:r>
              <a:rPr lang="en-US" altLang="en-US" sz="1600" dirty="0">
                <a:solidFill>
                  <a:srgbClr val="000066"/>
                </a:solidFill>
              </a:rPr>
              <a:t>Zr + </a:t>
            </a:r>
            <a:r>
              <a:rPr lang="en-US" altLang="en-US" sz="1600" baseline="30000" dirty="0">
                <a:solidFill>
                  <a:srgbClr val="000066"/>
                </a:solidFill>
              </a:rPr>
              <a:t>96</a:t>
            </a:r>
            <a:r>
              <a:rPr lang="en-US" altLang="en-US" sz="1600" dirty="0">
                <a:solidFill>
                  <a:srgbClr val="000066"/>
                </a:solidFill>
              </a:rPr>
              <a:t>Zr @ 400 A MeV</a:t>
            </a:r>
          </a:p>
        </p:txBody>
      </p:sp>
    </p:spTree>
    <p:extLst>
      <p:ext uri="{BB962C8B-B14F-4D97-AF65-F5344CB8AC3E}">
        <p14:creationId xmlns:p14="http://schemas.microsoft.com/office/powerpoint/2010/main" val="36730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66825"/>
            <a:ext cx="59436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16"/>
          <p:cNvSpPr txBox="1">
            <a:spLocks noChangeArrowheads="1"/>
          </p:cNvSpPr>
          <p:nvPr/>
        </p:nvSpPr>
        <p:spPr bwMode="auto">
          <a:xfrm>
            <a:off x="381000" y="457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66"/>
                </a:solidFill>
              </a:rPr>
              <a:t>Asy</a:t>
            </a:r>
            <a:r>
              <a:rPr lang="en-US" altLang="en-US" sz="2400" dirty="0">
                <a:solidFill>
                  <a:srgbClr val="000066"/>
                </a:solidFill>
              </a:rPr>
              <a:t>-Eos experiment S394 in May 2011</a:t>
            </a:r>
            <a:endParaRPr lang="en-US" altLang="en-US" dirty="0">
              <a:solidFill>
                <a:srgbClr val="000066"/>
              </a:solidFill>
            </a:endParaRP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81000" y="3990975"/>
            <a:ext cx="4038600" cy="1077913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66"/>
                </a:solidFill>
              </a:rPr>
              <a:t>studied reactions: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baseline="30000" dirty="0">
                <a:solidFill>
                  <a:srgbClr val="000066"/>
                </a:solidFill>
              </a:rPr>
              <a:t>197</a:t>
            </a:r>
            <a:r>
              <a:rPr lang="en-US" altLang="en-US" sz="1600" b="1" dirty="0">
                <a:solidFill>
                  <a:srgbClr val="000066"/>
                </a:solidFill>
              </a:rPr>
              <a:t>Au + </a:t>
            </a:r>
            <a:r>
              <a:rPr lang="en-US" altLang="en-US" sz="1600" b="1" baseline="30000" dirty="0">
                <a:solidFill>
                  <a:srgbClr val="000066"/>
                </a:solidFill>
              </a:rPr>
              <a:t>197</a:t>
            </a:r>
            <a:r>
              <a:rPr lang="en-US" altLang="en-US" sz="1600" b="1" dirty="0">
                <a:solidFill>
                  <a:srgbClr val="000066"/>
                </a:solidFill>
              </a:rPr>
              <a:t>Au @ 400 A MeV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30000" dirty="0">
                <a:solidFill>
                  <a:srgbClr val="000066"/>
                </a:solidFill>
              </a:rPr>
              <a:t>96</a:t>
            </a:r>
            <a:r>
              <a:rPr lang="en-US" altLang="en-US" sz="1600" dirty="0">
                <a:solidFill>
                  <a:srgbClr val="000066"/>
                </a:solidFill>
              </a:rPr>
              <a:t>Ru + </a:t>
            </a:r>
            <a:r>
              <a:rPr lang="en-US" altLang="en-US" sz="1600" baseline="30000" dirty="0">
                <a:solidFill>
                  <a:srgbClr val="000066"/>
                </a:solidFill>
              </a:rPr>
              <a:t>96</a:t>
            </a:r>
            <a:r>
              <a:rPr lang="en-US" altLang="en-US" sz="1600" dirty="0">
                <a:solidFill>
                  <a:srgbClr val="000066"/>
                </a:solidFill>
              </a:rPr>
              <a:t>Ru @ 400 A MeV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30000" dirty="0">
                <a:solidFill>
                  <a:srgbClr val="000066"/>
                </a:solidFill>
              </a:rPr>
              <a:t> 96</a:t>
            </a:r>
            <a:r>
              <a:rPr lang="en-US" altLang="en-US" sz="1600" dirty="0">
                <a:solidFill>
                  <a:srgbClr val="000066"/>
                </a:solidFill>
              </a:rPr>
              <a:t>Zr + </a:t>
            </a:r>
            <a:r>
              <a:rPr lang="en-US" altLang="en-US" sz="1600" baseline="30000" dirty="0">
                <a:solidFill>
                  <a:srgbClr val="000066"/>
                </a:solidFill>
              </a:rPr>
              <a:t>96</a:t>
            </a:r>
            <a:r>
              <a:rPr lang="en-US" altLang="en-US" sz="1600" dirty="0">
                <a:solidFill>
                  <a:srgbClr val="000066"/>
                </a:solidFill>
              </a:rPr>
              <a:t>Zr @ 400 A MeV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81000" y="1074738"/>
            <a:ext cx="3117850" cy="830262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66"/>
                </a:solidFill>
              </a:rPr>
              <a:t>CHIMERA, ALADIN Tof-wall,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600">
                <a:solidFill>
                  <a:srgbClr val="000066"/>
                </a:solidFill>
              </a:rPr>
              <a:t>μ</a:t>
            </a:r>
            <a:r>
              <a:rPr lang="en-US" altLang="en-US" sz="1600">
                <a:solidFill>
                  <a:srgbClr val="000066"/>
                </a:solidFill>
              </a:rPr>
              <a:t>-ball,</a:t>
            </a:r>
            <a:r>
              <a:rPr lang="en-US" altLang="en-US" sz="1600">
                <a:solidFill>
                  <a:schemeClr val="accent1"/>
                </a:solidFill>
              </a:rPr>
              <a:t> </a:t>
            </a:r>
            <a:r>
              <a:rPr lang="en-US" altLang="en-US" sz="1600">
                <a:solidFill>
                  <a:srgbClr val="000066"/>
                </a:solidFill>
              </a:rPr>
              <a:t>for</a:t>
            </a:r>
            <a:r>
              <a:rPr lang="de-DE" altLang="en-US" sz="1600">
                <a:solidFill>
                  <a:srgbClr val="000066"/>
                </a:solidFill>
              </a:rPr>
              <a:t> impact parameter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600">
                <a:solidFill>
                  <a:srgbClr val="000066"/>
                </a:solidFill>
              </a:rPr>
              <a:t>orientation and modulus</a:t>
            </a:r>
          </a:p>
        </p:txBody>
      </p: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242888" y="5045075"/>
            <a:ext cx="86582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accent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66"/>
                </a:solidFill>
              </a:rPr>
              <a:t>Constraining the Symmetry Energy at Supra-Saturation Densities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66"/>
                </a:solidFill>
              </a:rPr>
              <a:t>with Measurements of Neutron and Proton Elliptic Flows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66"/>
                </a:solidFill>
              </a:rPr>
              <a:t>Co-Spokespersons: R.C. Lemmon and P. Russotto </a:t>
            </a:r>
          </a:p>
        </p:txBody>
      </p:sp>
    </p:spTree>
    <p:extLst>
      <p:ext uri="{BB962C8B-B14F-4D97-AF65-F5344CB8AC3E}">
        <p14:creationId xmlns:p14="http://schemas.microsoft.com/office/powerpoint/2010/main" val="35094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/>
          <a:stretch/>
        </p:blipFill>
        <p:spPr bwMode="auto">
          <a:xfrm>
            <a:off x="0" y="0"/>
            <a:ext cx="6294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feld 2"/>
          <p:cNvSpPr txBox="1">
            <a:spLocks noChangeArrowheads="1"/>
          </p:cNvSpPr>
          <p:nvPr/>
        </p:nvSpPr>
        <p:spPr bwMode="auto">
          <a:xfrm>
            <a:off x="6336704" y="392283"/>
            <a:ext cx="27718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err="1" smtClean="0">
                <a:solidFill>
                  <a:srgbClr val="002060"/>
                </a:solidFill>
                <a:latin typeface="+mj-lt"/>
              </a:rPr>
              <a:t>NeuLAND</a:t>
            </a:r>
            <a:endParaRPr lang="de-DE" altLang="de-DE" sz="2400" dirty="0" smtClean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 smtClean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all </a:t>
            </a: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plastic</a:t>
            </a:r>
            <a:endParaRPr lang="de-DE" altLang="de-DE" sz="18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improved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calorimetry</a:t>
            </a:r>
            <a:endParaRPr lang="de-DE" altLang="de-DE" sz="18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4 planes in RIKEN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5 planes at GSI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more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 planes </a:t>
            </a: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to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come</a:t>
            </a:r>
            <a:endParaRPr lang="de-DE" altLang="de-DE" sz="1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4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/>
          <a:stretch/>
        </p:blipFill>
        <p:spPr bwMode="auto">
          <a:xfrm>
            <a:off x="0" y="0"/>
            <a:ext cx="6294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feld 2"/>
          <p:cNvSpPr txBox="1">
            <a:spLocks noChangeArrowheads="1"/>
          </p:cNvSpPr>
          <p:nvPr/>
        </p:nvSpPr>
        <p:spPr bwMode="auto">
          <a:xfrm>
            <a:off x="6336704" y="392283"/>
            <a:ext cx="27718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err="1" smtClean="0">
                <a:solidFill>
                  <a:srgbClr val="002060"/>
                </a:solidFill>
                <a:latin typeface="+mj-lt"/>
              </a:rPr>
              <a:t>NeuLAND</a:t>
            </a:r>
            <a:endParaRPr lang="de-DE" altLang="de-DE" sz="2400" dirty="0" smtClean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 smtClean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all </a:t>
            </a: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plastic</a:t>
            </a:r>
            <a:endParaRPr lang="de-DE" altLang="de-DE" sz="18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improved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calorimetry</a:t>
            </a:r>
            <a:endParaRPr lang="de-DE" altLang="de-DE" sz="18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4 planes in RIKEN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5 planes at GSI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more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 planes </a:t>
            </a: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to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altLang="de-DE" sz="1800" dirty="0" err="1" smtClean="0">
                <a:solidFill>
                  <a:srgbClr val="002060"/>
                </a:solidFill>
                <a:latin typeface="+mn-lt"/>
              </a:rPr>
              <a:t>come</a:t>
            </a:r>
            <a:endParaRPr lang="de-DE" altLang="de-DE" sz="1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9" descr="land_s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1890" y="1034355"/>
            <a:ext cx="3919374" cy="354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7"/>
          <p:cNvSpPr txBox="1"/>
          <p:nvPr/>
        </p:nvSpPr>
        <p:spPr>
          <a:xfrm>
            <a:off x="5239154" y="1547008"/>
            <a:ext cx="12843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66"/>
                </a:solidFill>
              </a:rPr>
              <a:t>existing</a:t>
            </a:r>
            <a:endParaRPr lang="de-DE" dirty="0" smtClean="0">
              <a:solidFill>
                <a:srgbClr val="000066"/>
              </a:solidFill>
            </a:endParaRPr>
          </a:p>
          <a:p>
            <a:r>
              <a:rPr lang="de-DE" dirty="0" smtClean="0">
                <a:solidFill>
                  <a:srgbClr val="000066"/>
                </a:solidFill>
              </a:rPr>
              <a:t>LAND:</a:t>
            </a:r>
          </a:p>
          <a:p>
            <a:r>
              <a:rPr lang="de-DE" dirty="0" smtClean="0">
                <a:solidFill>
                  <a:srgbClr val="000066"/>
                </a:solidFill>
              </a:rPr>
              <a:t>2 x 2 m</a:t>
            </a:r>
            <a:r>
              <a:rPr lang="de-DE" baseline="30000" dirty="0" smtClean="0">
                <a:solidFill>
                  <a:srgbClr val="000066"/>
                </a:solidFill>
              </a:rPr>
              <a:t>2</a:t>
            </a:r>
          </a:p>
          <a:p>
            <a:r>
              <a:rPr lang="de-DE" dirty="0" smtClean="0">
                <a:solidFill>
                  <a:srgbClr val="000066"/>
                </a:solidFill>
              </a:rPr>
              <a:t>1 m </a:t>
            </a:r>
            <a:r>
              <a:rPr lang="de-DE" dirty="0" err="1" smtClean="0">
                <a:solidFill>
                  <a:srgbClr val="000066"/>
                </a:solidFill>
              </a:rPr>
              <a:t>deep</a:t>
            </a:r>
            <a:endParaRPr lang="de-DE" dirty="0" smtClean="0">
              <a:solidFill>
                <a:srgbClr val="000066"/>
              </a:solidFill>
            </a:endParaRPr>
          </a:p>
          <a:p>
            <a:r>
              <a:rPr lang="de-DE" dirty="0" smtClean="0">
                <a:solidFill>
                  <a:srgbClr val="000066"/>
                </a:solidFill>
              </a:rPr>
              <a:t>18 t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ime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7" b="5900"/>
          <a:stretch/>
        </p:blipFill>
        <p:spPr bwMode="auto">
          <a:xfrm>
            <a:off x="2169525" y="1407642"/>
            <a:ext cx="6974475" cy="545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3131" y="5291916"/>
            <a:ext cx="8691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66"/>
                </a:solidFill>
              </a:rPr>
              <a:t>3,8 m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3314" name="Picture 2" descr="DSCN32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3037" cy="344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44624"/>
            <a:ext cx="3804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chemeClr val="bg1"/>
                </a:solidFill>
              </a:rPr>
              <a:t>Laboratori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Nazionali</a:t>
            </a:r>
            <a:r>
              <a:rPr lang="de-DE" sz="2000" dirty="0" smtClean="0">
                <a:solidFill>
                  <a:schemeClr val="bg1"/>
                </a:solidFill>
              </a:rPr>
              <a:t> del Sud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895327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Catania, </a:t>
            </a:r>
            <a:r>
              <a:rPr lang="de-DE" sz="2000" dirty="0" err="1" smtClean="0">
                <a:solidFill>
                  <a:schemeClr val="bg1"/>
                </a:solidFill>
              </a:rPr>
              <a:t>Sicilia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5148064" y="447055"/>
            <a:ext cx="2023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66"/>
                </a:solidFill>
              </a:rPr>
              <a:t>4 double rings</a:t>
            </a:r>
          </a:p>
          <a:p>
            <a:r>
              <a:rPr lang="de-DE" sz="2000" dirty="0" err="1" smtClean="0">
                <a:solidFill>
                  <a:srgbClr val="000066"/>
                </a:solidFill>
              </a:rPr>
              <a:t>of</a:t>
            </a:r>
            <a:r>
              <a:rPr lang="de-DE" sz="2000" dirty="0" smtClean="0">
                <a:solidFill>
                  <a:srgbClr val="000066"/>
                </a:solidFill>
              </a:rPr>
              <a:t> CHIMERA,</a:t>
            </a:r>
          </a:p>
          <a:p>
            <a:r>
              <a:rPr lang="de-DE" sz="2000" dirty="0" smtClean="0">
                <a:solidFill>
                  <a:srgbClr val="000066"/>
                </a:solidFill>
              </a:rPr>
              <a:t>LNS Catania</a:t>
            </a:r>
            <a:endParaRPr lang="en-US" sz="2000" dirty="0">
              <a:solidFill>
                <a:srgbClr val="000066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5656762" y="3212976"/>
            <a:ext cx="787446" cy="43204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2" descr="logo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0"/>
            <a:ext cx="1371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lien_in2p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97525"/>
            <a:ext cx="914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nsc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436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logoinfn-piccol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57800"/>
            <a:ext cx="838200" cy="62865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minerva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5938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gs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283200"/>
            <a:ext cx="152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uj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5972175"/>
            <a:ext cx="6048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angielska_0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6154738"/>
            <a:ext cx="6096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2" descr="ir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5962650"/>
            <a:ext cx="981075" cy="74295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3" descr="texa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43613"/>
            <a:ext cx="76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4" descr="tu_darmstadt_we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5324475"/>
            <a:ext cx="1543050" cy="61912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05538"/>
            <a:ext cx="1905000" cy="500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6" descr="STFC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7" descr="tr_gani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5334000"/>
            <a:ext cx="1552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8" descr="unict-new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57800"/>
            <a:ext cx="720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752600"/>
            <a:ext cx="389413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30263" y="4482613"/>
            <a:ext cx="390363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spokespersons</a:t>
            </a:r>
            <a:r>
              <a:rPr lang="de-D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P. </a:t>
            </a:r>
            <a:r>
              <a:rPr lang="de-DE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Russotto</a:t>
            </a:r>
            <a:r>
              <a:rPr lang="de-D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(Catania)</a:t>
            </a:r>
          </a:p>
          <a:p>
            <a:r>
              <a:rPr lang="de-D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R. Lemmon (</a:t>
            </a:r>
            <a:r>
              <a:rPr lang="de-DE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Daresbury</a:t>
            </a:r>
            <a:r>
              <a:rPr lang="de-D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56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32656"/>
            <a:ext cx="5105400" cy="49911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7382" y="191683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66"/>
                </a:solidFill>
              </a:rPr>
              <a:t>L=72±13 </a:t>
            </a:r>
            <a:r>
              <a:rPr lang="de-DE" dirty="0" err="1" smtClean="0">
                <a:solidFill>
                  <a:srgbClr val="000066"/>
                </a:solidFill>
              </a:rPr>
              <a:t>MeV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5796136" y="2915652"/>
            <a:ext cx="12506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new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data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4"/>
          <p:cNvCxnSpPr/>
          <p:nvPr/>
        </p:nvCxnSpPr>
        <p:spPr>
          <a:xfrm flipH="1" flipV="1">
            <a:off x="6156176" y="2204864"/>
            <a:ext cx="285711" cy="7107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1998761" y="5426640"/>
            <a:ext cx="4517455" cy="73866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data</a:t>
            </a:r>
            <a:r>
              <a:rPr lang="de-DE" sz="1400" dirty="0" smtClean="0"/>
              <a:t>: </a:t>
            </a:r>
            <a:r>
              <a:rPr lang="de-DE" sz="1400" dirty="0" err="1" smtClean="0"/>
              <a:t>Leifels</a:t>
            </a:r>
            <a:r>
              <a:rPr lang="de-DE" sz="1400" dirty="0" smtClean="0"/>
              <a:t> et al. PRL 71 (1993)</a:t>
            </a:r>
          </a:p>
          <a:p>
            <a:r>
              <a:rPr lang="de-DE" sz="1400" dirty="0" smtClean="0"/>
              <a:t>differential </a:t>
            </a:r>
            <a:r>
              <a:rPr lang="de-DE" sz="1400" dirty="0" err="1" smtClean="0"/>
              <a:t>flow</a:t>
            </a:r>
            <a:r>
              <a:rPr lang="de-DE" sz="1400" dirty="0" smtClean="0"/>
              <a:t>: </a:t>
            </a:r>
            <a:r>
              <a:rPr lang="de-DE" sz="1400" dirty="0" err="1" smtClean="0"/>
              <a:t>Russotto</a:t>
            </a:r>
            <a:r>
              <a:rPr lang="de-DE" sz="1400" dirty="0" smtClean="0"/>
              <a:t> et al. PLB 697 (2011)</a:t>
            </a:r>
          </a:p>
          <a:p>
            <a:r>
              <a:rPr lang="de-DE" sz="1400" dirty="0" err="1" smtClean="0"/>
              <a:t>see</a:t>
            </a:r>
            <a:r>
              <a:rPr lang="de-DE" sz="1400" dirty="0" smtClean="0"/>
              <a:t> </a:t>
            </a:r>
            <a:r>
              <a:rPr lang="de-DE" sz="1400" dirty="0" err="1" smtClean="0"/>
              <a:t>Bormio</a:t>
            </a:r>
            <a:r>
              <a:rPr lang="de-DE" sz="1400" dirty="0" smtClean="0"/>
              <a:t> 2014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0809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bao mdi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" y="1573976"/>
            <a:ext cx="3962400" cy="32766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23528" y="332656"/>
            <a:ext cx="367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00066"/>
                </a:solidFill>
              </a:rPr>
              <a:t>sensitivity</a:t>
            </a:r>
            <a:r>
              <a:rPr lang="de-DE" sz="2400" dirty="0" smtClean="0">
                <a:solidFill>
                  <a:srgbClr val="000066"/>
                </a:solidFill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</a:rPr>
              <a:t>to</a:t>
            </a:r>
            <a:r>
              <a:rPr lang="de-DE" sz="2400" dirty="0" smtClean="0">
                <a:solidFill>
                  <a:srgbClr val="000066"/>
                </a:solidFill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</a:rPr>
              <a:t>density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23528" y="4922584"/>
            <a:ext cx="37444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chemeClr val="bg1"/>
                </a:solidFill>
              </a:rPr>
              <a:t>Tübingen</a:t>
            </a:r>
            <a:r>
              <a:rPr lang="en-US" altLang="en-US" sz="1400" dirty="0">
                <a:solidFill>
                  <a:schemeClr val="bg1"/>
                </a:solidFill>
              </a:rPr>
              <a:t> QMD and force developed 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Das, Das Gupta, Gale, and </a:t>
            </a:r>
            <a:r>
              <a:rPr lang="en-US" altLang="en-US" sz="1400" dirty="0" err="1">
                <a:solidFill>
                  <a:schemeClr val="bg1"/>
                </a:solidFill>
              </a:rPr>
              <a:t>Bao</a:t>
            </a:r>
            <a:r>
              <a:rPr lang="en-US" altLang="en-US" sz="1400" dirty="0">
                <a:solidFill>
                  <a:schemeClr val="bg1"/>
                </a:solidFill>
              </a:rPr>
              <a:t>-An Li,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Phys. Rev. C 67 (2003) 034611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23528" y="794321"/>
            <a:ext cx="4695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0066"/>
                </a:solidFill>
              </a:rPr>
              <a:t>of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elliptic-flow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ratio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for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Au+Au</a:t>
            </a:r>
            <a:r>
              <a:rPr lang="de-DE" sz="1600" dirty="0" smtClean="0">
                <a:solidFill>
                  <a:srgbClr val="000066"/>
                </a:solidFill>
              </a:rPr>
              <a:t> @ 400 </a:t>
            </a:r>
            <a:r>
              <a:rPr lang="de-DE" sz="1600" dirty="0" err="1" smtClean="0">
                <a:solidFill>
                  <a:srgbClr val="000066"/>
                </a:solidFill>
              </a:rPr>
              <a:t>AMeV</a:t>
            </a:r>
            <a:endParaRPr lang="de-DE" sz="1600" dirty="0" smtClean="0">
              <a:solidFill>
                <a:srgbClr val="000066"/>
              </a:solidFill>
            </a:endParaRPr>
          </a:p>
          <a:p>
            <a:r>
              <a:rPr lang="de-DE" sz="1600" dirty="0" smtClean="0">
                <a:solidFill>
                  <a:srgbClr val="000066"/>
                </a:solidFill>
              </a:rPr>
              <a:t>Dan </a:t>
            </a:r>
            <a:r>
              <a:rPr lang="de-DE" sz="1600" dirty="0" err="1" smtClean="0">
                <a:solidFill>
                  <a:srgbClr val="000066"/>
                </a:solidFill>
              </a:rPr>
              <a:t>Cozma</a:t>
            </a:r>
            <a:r>
              <a:rPr lang="de-DE" sz="1600" dirty="0" smtClean="0">
                <a:solidFill>
                  <a:srgbClr val="000066"/>
                </a:solidFill>
              </a:rPr>
              <a:t> et al.</a:t>
            </a:r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bao mdi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" y="1573976"/>
            <a:ext cx="3962400" cy="32766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2047919" y="2924944"/>
            <a:ext cx="3801" cy="1080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ihandform 13"/>
          <p:cNvSpPr/>
          <p:nvPr/>
        </p:nvSpPr>
        <p:spPr>
          <a:xfrm>
            <a:off x="914400" y="3340380"/>
            <a:ext cx="1125091" cy="876494"/>
          </a:xfrm>
          <a:custGeom>
            <a:avLst/>
            <a:gdLst>
              <a:gd name="connsiteX0" fmla="*/ 0 w 1125091"/>
              <a:gd name="connsiteY0" fmla="*/ 876494 h 876494"/>
              <a:gd name="connsiteX1" fmla="*/ 8428 w 1125091"/>
              <a:gd name="connsiteY1" fmla="*/ 855425 h 876494"/>
              <a:gd name="connsiteX2" fmla="*/ 16855 w 1125091"/>
              <a:gd name="connsiteY2" fmla="*/ 830142 h 876494"/>
              <a:gd name="connsiteX3" fmla="*/ 33711 w 1125091"/>
              <a:gd name="connsiteY3" fmla="*/ 800645 h 876494"/>
              <a:gd name="connsiteX4" fmla="*/ 42138 w 1125091"/>
              <a:gd name="connsiteY4" fmla="*/ 788004 h 876494"/>
              <a:gd name="connsiteX5" fmla="*/ 46352 w 1125091"/>
              <a:gd name="connsiteY5" fmla="*/ 775362 h 876494"/>
              <a:gd name="connsiteX6" fmla="*/ 63207 w 1125091"/>
              <a:gd name="connsiteY6" fmla="*/ 750079 h 876494"/>
              <a:gd name="connsiteX7" fmla="*/ 71635 w 1125091"/>
              <a:gd name="connsiteY7" fmla="*/ 737438 h 876494"/>
              <a:gd name="connsiteX8" fmla="*/ 84276 w 1125091"/>
              <a:gd name="connsiteY8" fmla="*/ 724796 h 876494"/>
              <a:gd name="connsiteX9" fmla="*/ 101132 w 1125091"/>
              <a:gd name="connsiteY9" fmla="*/ 703727 h 876494"/>
              <a:gd name="connsiteX10" fmla="*/ 105346 w 1125091"/>
              <a:gd name="connsiteY10" fmla="*/ 691086 h 876494"/>
              <a:gd name="connsiteX11" fmla="*/ 126415 w 1125091"/>
              <a:gd name="connsiteY11" fmla="*/ 670017 h 876494"/>
              <a:gd name="connsiteX12" fmla="*/ 143270 w 1125091"/>
              <a:gd name="connsiteY12" fmla="*/ 648948 h 876494"/>
              <a:gd name="connsiteX13" fmla="*/ 147484 w 1125091"/>
              <a:gd name="connsiteY13" fmla="*/ 636306 h 876494"/>
              <a:gd name="connsiteX14" fmla="*/ 172767 w 1125091"/>
              <a:gd name="connsiteY14" fmla="*/ 598382 h 876494"/>
              <a:gd name="connsiteX15" fmla="*/ 181194 w 1125091"/>
              <a:gd name="connsiteY15" fmla="*/ 585740 h 876494"/>
              <a:gd name="connsiteX16" fmla="*/ 185408 w 1125091"/>
              <a:gd name="connsiteY16" fmla="*/ 573099 h 876494"/>
              <a:gd name="connsiteX17" fmla="*/ 223333 w 1125091"/>
              <a:gd name="connsiteY17" fmla="*/ 547816 h 876494"/>
              <a:gd name="connsiteX18" fmla="*/ 235974 w 1125091"/>
              <a:gd name="connsiteY18" fmla="*/ 539388 h 876494"/>
              <a:gd name="connsiteX19" fmla="*/ 248616 w 1125091"/>
              <a:gd name="connsiteY19" fmla="*/ 526747 h 876494"/>
              <a:gd name="connsiteX20" fmla="*/ 273899 w 1125091"/>
              <a:gd name="connsiteY20" fmla="*/ 518319 h 876494"/>
              <a:gd name="connsiteX21" fmla="*/ 286540 w 1125091"/>
              <a:gd name="connsiteY21" fmla="*/ 514105 h 876494"/>
              <a:gd name="connsiteX22" fmla="*/ 299182 w 1125091"/>
              <a:gd name="connsiteY22" fmla="*/ 505678 h 876494"/>
              <a:gd name="connsiteX23" fmla="*/ 303395 w 1125091"/>
              <a:gd name="connsiteY23" fmla="*/ 493036 h 876494"/>
              <a:gd name="connsiteX24" fmla="*/ 316037 w 1125091"/>
              <a:gd name="connsiteY24" fmla="*/ 484608 h 876494"/>
              <a:gd name="connsiteX25" fmla="*/ 324465 w 1125091"/>
              <a:gd name="connsiteY25" fmla="*/ 471967 h 876494"/>
              <a:gd name="connsiteX26" fmla="*/ 345534 w 1125091"/>
              <a:gd name="connsiteY26" fmla="*/ 434043 h 876494"/>
              <a:gd name="connsiteX27" fmla="*/ 353961 w 1125091"/>
              <a:gd name="connsiteY27" fmla="*/ 421401 h 876494"/>
              <a:gd name="connsiteX28" fmla="*/ 366603 w 1125091"/>
              <a:gd name="connsiteY28" fmla="*/ 408760 h 876494"/>
              <a:gd name="connsiteX29" fmla="*/ 375030 w 1125091"/>
              <a:gd name="connsiteY29" fmla="*/ 396118 h 876494"/>
              <a:gd name="connsiteX30" fmla="*/ 387672 w 1125091"/>
              <a:gd name="connsiteY30" fmla="*/ 387690 h 876494"/>
              <a:gd name="connsiteX31" fmla="*/ 400313 w 1125091"/>
              <a:gd name="connsiteY31" fmla="*/ 375049 h 876494"/>
              <a:gd name="connsiteX32" fmla="*/ 425596 w 1125091"/>
              <a:gd name="connsiteY32" fmla="*/ 362408 h 876494"/>
              <a:gd name="connsiteX33" fmla="*/ 438238 w 1125091"/>
              <a:gd name="connsiteY33" fmla="*/ 353980 h 876494"/>
              <a:gd name="connsiteX34" fmla="*/ 442452 w 1125091"/>
              <a:gd name="connsiteY34" fmla="*/ 341338 h 876494"/>
              <a:gd name="connsiteX35" fmla="*/ 467735 w 1125091"/>
              <a:gd name="connsiteY35" fmla="*/ 324483 h 876494"/>
              <a:gd name="connsiteX36" fmla="*/ 480376 w 1125091"/>
              <a:gd name="connsiteY36" fmla="*/ 316055 h 876494"/>
              <a:gd name="connsiteX37" fmla="*/ 501445 w 1125091"/>
              <a:gd name="connsiteY37" fmla="*/ 299200 h 876494"/>
              <a:gd name="connsiteX38" fmla="*/ 514087 w 1125091"/>
              <a:gd name="connsiteY38" fmla="*/ 290772 h 876494"/>
              <a:gd name="connsiteX39" fmla="*/ 539370 w 1125091"/>
              <a:gd name="connsiteY39" fmla="*/ 282345 h 876494"/>
              <a:gd name="connsiteX40" fmla="*/ 552011 w 1125091"/>
              <a:gd name="connsiteY40" fmla="*/ 273917 h 876494"/>
              <a:gd name="connsiteX41" fmla="*/ 564653 w 1125091"/>
              <a:gd name="connsiteY41" fmla="*/ 261276 h 876494"/>
              <a:gd name="connsiteX42" fmla="*/ 577294 w 1125091"/>
              <a:gd name="connsiteY42" fmla="*/ 257062 h 876494"/>
              <a:gd name="connsiteX43" fmla="*/ 602577 w 1125091"/>
              <a:gd name="connsiteY43" fmla="*/ 240207 h 876494"/>
              <a:gd name="connsiteX44" fmla="*/ 627860 w 1125091"/>
              <a:gd name="connsiteY44" fmla="*/ 223351 h 876494"/>
              <a:gd name="connsiteX45" fmla="*/ 640501 w 1125091"/>
              <a:gd name="connsiteY45" fmla="*/ 219137 h 876494"/>
              <a:gd name="connsiteX46" fmla="*/ 665784 w 1125091"/>
              <a:gd name="connsiteY46" fmla="*/ 202282 h 876494"/>
              <a:gd name="connsiteX47" fmla="*/ 674212 w 1125091"/>
              <a:gd name="connsiteY47" fmla="*/ 189641 h 876494"/>
              <a:gd name="connsiteX48" fmla="*/ 699495 w 1125091"/>
              <a:gd name="connsiteY48" fmla="*/ 176999 h 876494"/>
              <a:gd name="connsiteX49" fmla="*/ 712136 w 1125091"/>
              <a:gd name="connsiteY49" fmla="*/ 168572 h 876494"/>
              <a:gd name="connsiteX50" fmla="*/ 750061 w 1125091"/>
              <a:gd name="connsiteY50" fmla="*/ 155930 h 876494"/>
              <a:gd name="connsiteX51" fmla="*/ 762702 w 1125091"/>
              <a:gd name="connsiteY51" fmla="*/ 151716 h 876494"/>
              <a:gd name="connsiteX52" fmla="*/ 775344 w 1125091"/>
              <a:gd name="connsiteY52" fmla="*/ 147502 h 876494"/>
              <a:gd name="connsiteX53" fmla="*/ 787985 w 1125091"/>
              <a:gd name="connsiteY53" fmla="*/ 139075 h 876494"/>
              <a:gd name="connsiteX54" fmla="*/ 813268 w 1125091"/>
              <a:gd name="connsiteY54" fmla="*/ 130647 h 876494"/>
              <a:gd name="connsiteX55" fmla="*/ 851193 w 1125091"/>
              <a:gd name="connsiteY55" fmla="*/ 105364 h 876494"/>
              <a:gd name="connsiteX56" fmla="*/ 863834 w 1125091"/>
              <a:gd name="connsiteY56" fmla="*/ 96937 h 876494"/>
              <a:gd name="connsiteX57" fmla="*/ 889117 w 1125091"/>
              <a:gd name="connsiteY57" fmla="*/ 88509 h 876494"/>
              <a:gd name="connsiteX58" fmla="*/ 914400 w 1125091"/>
              <a:gd name="connsiteY58" fmla="*/ 75867 h 876494"/>
              <a:gd name="connsiteX59" fmla="*/ 927041 w 1125091"/>
              <a:gd name="connsiteY59" fmla="*/ 67440 h 876494"/>
              <a:gd name="connsiteX60" fmla="*/ 969180 w 1125091"/>
              <a:gd name="connsiteY60" fmla="*/ 54798 h 876494"/>
              <a:gd name="connsiteX61" fmla="*/ 981821 w 1125091"/>
              <a:gd name="connsiteY61" fmla="*/ 50584 h 876494"/>
              <a:gd name="connsiteX62" fmla="*/ 1007104 w 1125091"/>
              <a:gd name="connsiteY62" fmla="*/ 33729 h 876494"/>
              <a:gd name="connsiteX63" fmla="*/ 1032387 w 1125091"/>
              <a:gd name="connsiteY63" fmla="*/ 25302 h 876494"/>
              <a:gd name="connsiteX64" fmla="*/ 1049242 w 1125091"/>
              <a:gd name="connsiteY64" fmla="*/ 21088 h 876494"/>
              <a:gd name="connsiteX65" fmla="*/ 1070312 w 1125091"/>
              <a:gd name="connsiteY65" fmla="*/ 16874 h 876494"/>
              <a:gd name="connsiteX66" fmla="*/ 1095594 w 1125091"/>
              <a:gd name="connsiteY66" fmla="*/ 4232 h 876494"/>
              <a:gd name="connsiteX67" fmla="*/ 1125091 w 1125091"/>
              <a:gd name="connsiteY67" fmla="*/ 19 h 87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25091" h="876494">
                <a:moveTo>
                  <a:pt x="0" y="876494"/>
                </a:moveTo>
                <a:cubicBezTo>
                  <a:pt x="2809" y="869471"/>
                  <a:pt x="5843" y="862534"/>
                  <a:pt x="8428" y="855425"/>
                </a:cubicBezTo>
                <a:cubicBezTo>
                  <a:pt x="11464" y="847076"/>
                  <a:pt x="11927" y="837533"/>
                  <a:pt x="16855" y="830142"/>
                </a:cubicBezTo>
                <a:cubicBezTo>
                  <a:pt x="37381" y="799356"/>
                  <a:pt x="12334" y="838055"/>
                  <a:pt x="33711" y="800645"/>
                </a:cubicBezTo>
                <a:cubicBezTo>
                  <a:pt x="36223" y="796248"/>
                  <a:pt x="39873" y="792534"/>
                  <a:pt x="42138" y="788004"/>
                </a:cubicBezTo>
                <a:cubicBezTo>
                  <a:pt x="44124" y="784031"/>
                  <a:pt x="44195" y="779245"/>
                  <a:pt x="46352" y="775362"/>
                </a:cubicBezTo>
                <a:cubicBezTo>
                  <a:pt x="51271" y="766508"/>
                  <a:pt x="57589" y="758507"/>
                  <a:pt x="63207" y="750079"/>
                </a:cubicBezTo>
                <a:cubicBezTo>
                  <a:pt x="66016" y="745865"/>
                  <a:pt x="68054" y="741019"/>
                  <a:pt x="71635" y="737438"/>
                </a:cubicBezTo>
                <a:lnTo>
                  <a:pt x="84276" y="724796"/>
                </a:lnTo>
                <a:cubicBezTo>
                  <a:pt x="94868" y="693023"/>
                  <a:pt x="79348" y="730955"/>
                  <a:pt x="101132" y="703727"/>
                </a:cubicBezTo>
                <a:cubicBezTo>
                  <a:pt x="103907" y="700259"/>
                  <a:pt x="103360" y="695059"/>
                  <a:pt x="105346" y="691086"/>
                </a:cubicBezTo>
                <a:cubicBezTo>
                  <a:pt x="112370" y="677038"/>
                  <a:pt x="113771" y="678445"/>
                  <a:pt x="126415" y="670017"/>
                </a:cubicBezTo>
                <a:cubicBezTo>
                  <a:pt x="137007" y="638240"/>
                  <a:pt x="121487" y="676177"/>
                  <a:pt x="143270" y="648948"/>
                </a:cubicBezTo>
                <a:cubicBezTo>
                  <a:pt x="146045" y="645479"/>
                  <a:pt x="145327" y="640189"/>
                  <a:pt x="147484" y="636306"/>
                </a:cubicBezTo>
                <a:cubicBezTo>
                  <a:pt x="147498" y="636281"/>
                  <a:pt x="168545" y="604715"/>
                  <a:pt x="172767" y="598382"/>
                </a:cubicBezTo>
                <a:cubicBezTo>
                  <a:pt x="175576" y="594168"/>
                  <a:pt x="179592" y="590544"/>
                  <a:pt x="181194" y="585740"/>
                </a:cubicBezTo>
                <a:cubicBezTo>
                  <a:pt x="182599" y="581526"/>
                  <a:pt x="182267" y="576240"/>
                  <a:pt x="185408" y="573099"/>
                </a:cubicBezTo>
                <a:cubicBezTo>
                  <a:pt x="185420" y="573087"/>
                  <a:pt x="217005" y="552034"/>
                  <a:pt x="223333" y="547816"/>
                </a:cubicBezTo>
                <a:cubicBezTo>
                  <a:pt x="227547" y="545007"/>
                  <a:pt x="232393" y="542969"/>
                  <a:pt x="235974" y="539388"/>
                </a:cubicBezTo>
                <a:cubicBezTo>
                  <a:pt x="240188" y="535174"/>
                  <a:pt x="243407" y="529641"/>
                  <a:pt x="248616" y="526747"/>
                </a:cubicBezTo>
                <a:cubicBezTo>
                  <a:pt x="256382" y="522433"/>
                  <a:pt x="265471" y="521128"/>
                  <a:pt x="273899" y="518319"/>
                </a:cubicBezTo>
                <a:cubicBezTo>
                  <a:pt x="278113" y="516914"/>
                  <a:pt x="282844" y="516569"/>
                  <a:pt x="286540" y="514105"/>
                </a:cubicBezTo>
                <a:lnTo>
                  <a:pt x="299182" y="505678"/>
                </a:lnTo>
                <a:cubicBezTo>
                  <a:pt x="300586" y="501464"/>
                  <a:pt x="300620" y="496505"/>
                  <a:pt x="303395" y="493036"/>
                </a:cubicBezTo>
                <a:cubicBezTo>
                  <a:pt x="306559" y="489081"/>
                  <a:pt x="312456" y="488189"/>
                  <a:pt x="316037" y="484608"/>
                </a:cubicBezTo>
                <a:cubicBezTo>
                  <a:pt x="319618" y="481027"/>
                  <a:pt x="321656" y="476181"/>
                  <a:pt x="324465" y="471967"/>
                </a:cubicBezTo>
                <a:cubicBezTo>
                  <a:pt x="331881" y="449714"/>
                  <a:pt x="326213" y="463025"/>
                  <a:pt x="345534" y="434043"/>
                </a:cubicBezTo>
                <a:cubicBezTo>
                  <a:pt x="348343" y="429829"/>
                  <a:pt x="350380" y="424982"/>
                  <a:pt x="353961" y="421401"/>
                </a:cubicBezTo>
                <a:cubicBezTo>
                  <a:pt x="358175" y="417187"/>
                  <a:pt x="362788" y="413338"/>
                  <a:pt x="366603" y="408760"/>
                </a:cubicBezTo>
                <a:cubicBezTo>
                  <a:pt x="369845" y="404869"/>
                  <a:pt x="371449" y="399699"/>
                  <a:pt x="375030" y="396118"/>
                </a:cubicBezTo>
                <a:cubicBezTo>
                  <a:pt x="378611" y="392537"/>
                  <a:pt x="383781" y="390932"/>
                  <a:pt x="387672" y="387690"/>
                </a:cubicBezTo>
                <a:cubicBezTo>
                  <a:pt x="392250" y="383875"/>
                  <a:pt x="395735" y="378864"/>
                  <a:pt x="400313" y="375049"/>
                </a:cubicBezTo>
                <a:cubicBezTo>
                  <a:pt x="411205" y="365972"/>
                  <a:pt x="412925" y="366631"/>
                  <a:pt x="425596" y="362408"/>
                </a:cubicBezTo>
                <a:cubicBezTo>
                  <a:pt x="429810" y="359599"/>
                  <a:pt x="435074" y="357935"/>
                  <a:pt x="438238" y="353980"/>
                </a:cubicBezTo>
                <a:cubicBezTo>
                  <a:pt x="441013" y="350511"/>
                  <a:pt x="439311" y="344479"/>
                  <a:pt x="442452" y="341338"/>
                </a:cubicBezTo>
                <a:cubicBezTo>
                  <a:pt x="449614" y="334176"/>
                  <a:pt x="459307" y="330101"/>
                  <a:pt x="467735" y="324483"/>
                </a:cubicBezTo>
                <a:lnTo>
                  <a:pt x="480376" y="316055"/>
                </a:lnTo>
                <a:cubicBezTo>
                  <a:pt x="494583" y="294746"/>
                  <a:pt x="481092" y="309377"/>
                  <a:pt x="501445" y="299200"/>
                </a:cubicBezTo>
                <a:cubicBezTo>
                  <a:pt x="505975" y="296935"/>
                  <a:pt x="509459" y="292829"/>
                  <a:pt x="514087" y="290772"/>
                </a:cubicBezTo>
                <a:cubicBezTo>
                  <a:pt x="522205" y="287164"/>
                  <a:pt x="539370" y="282345"/>
                  <a:pt x="539370" y="282345"/>
                </a:cubicBezTo>
                <a:cubicBezTo>
                  <a:pt x="543584" y="279536"/>
                  <a:pt x="548120" y="277159"/>
                  <a:pt x="552011" y="273917"/>
                </a:cubicBezTo>
                <a:cubicBezTo>
                  <a:pt x="556589" y="270102"/>
                  <a:pt x="559695" y="264582"/>
                  <a:pt x="564653" y="261276"/>
                </a:cubicBezTo>
                <a:cubicBezTo>
                  <a:pt x="568349" y="258812"/>
                  <a:pt x="573411" y="259219"/>
                  <a:pt x="577294" y="257062"/>
                </a:cubicBezTo>
                <a:cubicBezTo>
                  <a:pt x="586148" y="252143"/>
                  <a:pt x="594149" y="245825"/>
                  <a:pt x="602577" y="240207"/>
                </a:cubicBezTo>
                <a:lnTo>
                  <a:pt x="627860" y="223351"/>
                </a:lnTo>
                <a:cubicBezTo>
                  <a:pt x="632074" y="221946"/>
                  <a:pt x="636618" y="221294"/>
                  <a:pt x="640501" y="219137"/>
                </a:cubicBezTo>
                <a:cubicBezTo>
                  <a:pt x="649355" y="214218"/>
                  <a:pt x="665784" y="202282"/>
                  <a:pt x="665784" y="202282"/>
                </a:cubicBezTo>
                <a:cubicBezTo>
                  <a:pt x="668593" y="198068"/>
                  <a:pt x="670631" y="193222"/>
                  <a:pt x="674212" y="189641"/>
                </a:cubicBezTo>
                <a:cubicBezTo>
                  <a:pt x="686289" y="177564"/>
                  <a:pt x="685785" y="183854"/>
                  <a:pt x="699495" y="176999"/>
                </a:cubicBezTo>
                <a:cubicBezTo>
                  <a:pt x="704025" y="174734"/>
                  <a:pt x="707508" y="170629"/>
                  <a:pt x="712136" y="168572"/>
                </a:cubicBezTo>
                <a:cubicBezTo>
                  <a:pt x="712141" y="168570"/>
                  <a:pt x="743738" y="158038"/>
                  <a:pt x="750061" y="155930"/>
                </a:cubicBezTo>
                <a:lnTo>
                  <a:pt x="762702" y="151716"/>
                </a:lnTo>
                <a:cubicBezTo>
                  <a:pt x="766916" y="150311"/>
                  <a:pt x="771648" y="149966"/>
                  <a:pt x="775344" y="147502"/>
                </a:cubicBezTo>
                <a:cubicBezTo>
                  <a:pt x="779558" y="144693"/>
                  <a:pt x="783357" y="141132"/>
                  <a:pt x="787985" y="139075"/>
                </a:cubicBezTo>
                <a:cubicBezTo>
                  <a:pt x="796103" y="135467"/>
                  <a:pt x="805876" y="135575"/>
                  <a:pt x="813268" y="130647"/>
                </a:cubicBezTo>
                <a:lnTo>
                  <a:pt x="851193" y="105364"/>
                </a:lnTo>
                <a:cubicBezTo>
                  <a:pt x="855407" y="102555"/>
                  <a:pt x="859030" y="98538"/>
                  <a:pt x="863834" y="96937"/>
                </a:cubicBezTo>
                <a:cubicBezTo>
                  <a:pt x="872262" y="94128"/>
                  <a:pt x="881725" y="93437"/>
                  <a:pt x="889117" y="88509"/>
                </a:cubicBezTo>
                <a:cubicBezTo>
                  <a:pt x="925344" y="64358"/>
                  <a:pt x="879511" y="93311"/>
                  <a:pt x="914400" y="75867"/>
                </a:cubicBezTo>
                <a:cubicBezTo>
                  <a:pt x="918930" y="73602"/>
                  <a:pt x="922413" y="69497"/>
                  <a:pt x="927041" y="67440"/>
                </a:cubicBezTo>
                <a:cubicBezTo>
                  <a:pt x="945070" y="59427"/>
                  <a:pt x="952017" y="59702"/>
                  <a:pt x="969180" y="54798"/>
                </a:cubicBezTo>
                <a:cubicBezTo>
                  <a:pt x="973451" y="53578"/>
                  <a:pt x="977938" y="52741"/>
                  <a:pt x="981821" y="50584"/>
                </a:cubicBezTo>
                <a:cubicBezTo>
                  <a:pt x="990675" y="45665"/>
                  <a:pt x="997495" y="36932"/>
                  <a:pt x="1007104" y="33729"/>
                </a:cubicBezTo>
                <a:cubicBezTo>
                  <a:pt x="1015532" y="30920"/>
                  <a:pt x="1023769" y="27457"/>
                  <a:pt x="1032387" y="25302"/>
                </a:cubicBezTo>
                <a:cubicBezTo>
                  <a:pt x="1038005" y="23897"/>
                  <a:pt x="1043589" y="22344"/>
                  <a:pt x="1049242" y="21088"/>
                </a:cubicBezTo>
                <a:cubicBezTo>
                  <a:pt x="1056234" y="19534"/>
                  <a:pt x="1063363" y="18611"/>
                  <a:pt x="1070312" y="16874"/>
                </a:cubicBezTo>
                <a:cubicBezTo>
                  <a:pt x="1109569" y="7059"/>
                  <a:pt x="1054388" y="19683"/>
                  <a:pt x="1095594" y="4232"/>
                </a:cubicBezTo>
                <a:cubicBezTo>
                  <a:pt x="1108298" y="-532"/>
                  <a:pt x="1113863" y="19"/>
                  <a:pt x="1125091" y="1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918614" y="3639556"/>
            <a:ext cx="1125091" cy="581532"/>
          </a:xfrm>
          <a:custGeom>
            <a:avLst/>
            <a:gdLst>
              <a:gd name="connsiteX0" fmla="*/ 0 w 1125091"/>
              <a:gd name="connsiteY0" fmla="*/ 581532 h 581532"/>
              <a:gd name="connsiteX1" fmla="*/ 84276 w 1125091"/>
              <a:gd name="connsiteY1" fmla="*/ 577318 h 581532"/>
              <a:gd name="connsiteX2" fmla="*/ 96918 w 1125091"/>
              <a:gd name="connsiteY2" fmla="*/ 573104 h 581532"/>
              <a:gd name="connsiteX3" fmla="*/ 113773 w 1125091"/>
              <a:gd name="connsiteY3" fmla="*/ 568890 h 581532"/>
              <a:gd name="connsiteX4" fmla="*/ 143270 w 1125091"/>
              <a:gd name="connsiteY4" fmla="*/ 564677 h 581532"/>
              <a:gd name="connsiteX5" fmla="*/ 189622 w 1125091"/>
              <a:gd name="connsiteY5" fmla="*/ 556249 h 581532"/>
              <a:gd name="connsiteX6" fmla="*/ 214905 w 1125091"/>
              <a:gd name="connsiteY6" fmla="*/ 547821 h 581532"/>
              <a:gd name="connsiteX7" fmla="*/ 227546 w 1125091"/>
              <a:gd name="connsiteY7" fmla="*/ 543608 h 581532"/>
              <a:gd name="connsiteX8" fmla="*/ 240188 w 1125091"/>
              <a:gd name="connsiteY8" fmla="*/ 539394 h 581532"/>
              <a:gd name="connsiteX9" fmla="*/ 261257 w 1125091"/>
              <a:gd name="connsiteY9" fmla="*/ 535180 h 581532"/>
              <a:gd name="connsiteX10" fmla="*/ 286540 w 1125091"/>
              <a:gd name="connsiteY10" fmla="*/ 526752 h 581532"/>
              <a:gd name="connsiteX11" fmla="*/ 311823 w 1125091"/>
              <a:gd name="connsiteY11" fmla="*/ 522538 h 581532"/>
              <a:gd name="connsiteX12" fmla="*/ 337106 w 1125091"/>
              <a:gd name="connsiteY12" fmla="*/ 514111 h 581532"/>
              <a:gd name="connsiteX13" fmla="*/ 362389 w 1125091"/>
              <a:gd name="connsiteY13" fmla="*/ 497255 h 581532"/>
              <a:gd name="connsiteX14" fmla="*/ 375030 w 1125091"/>
              <a:gd name="connsiteY14" fmla="*/ 488828 h 581532"/>
              <a:gd name="connsiteX15" fmla="*/ 387672 w 1125091"/>
              <a:gd name="connsiteY15" fmla="*/ 484614 h 581532"/>
              <a:gd name="connsiteX16" fmla="*/ 400313 w 1125091"/>
              <a:gd name="connsiteY16" fmla="*/ 476186 h 581532"/>
              <a:gd name="connsiteX17" fmla="*/ 425596 w 1125091"/>
              <a:gd name="connsiteY17" fmla="*/ 467759 h 581532"/>
              <a:gd name="connsiteX18" fmla="*/ 438238 w 1125091"/>
              <a:gd name="connsiteY18" fmla="*/ 459331 h 581532"/>
              <a:gd name="connsiteX19" fmla="*/ 463521 w 1125091"/>
              <a:gd name="connsiteY19" fmla="*/ 450903 h 581532"/>
              <a:gd name="connsiteX20" fmla="*/ 488804 w 1125091"/>
              <a:gd name="connsiteY20" fmla="*/ 438262 h 581532"/>
              <a:gd name="connsiteX21" fmla="*/ 514086 w 1125091"/>
              <a:gd name="connsiteY21" fmla="*/ 421407 h 581532"/>
              <a:gd name="connsiteX22" fmla="*/ 526728 w 1125091"/>
              <a:gd name="connsiteY22" fmla="*/ 412979 h 581532"/>
              <a:gd name="connsiteX23" fmla="*/ 539369 w 1125091"/>
              <a:gd name="connsiteY23" fmla="*/ 408765 h 581532"/>
              <a:gd name="connsiteX24" fmla="*/ 564652 w 1125091"/>
              <a:gd name="connsiteY24" fmla="*/ 396124 h 581532"/>
              <a:gd name="connsiteX25" fmla="*/ 602577 w 1125091"/>
              <a:gd name="connsiteY25" fmla="*/ 366627 h 581532"/>
              <a:gd name="connsiteX26" fmla="*/ 627860 w 1125091"/>
              <a:gd name="connsiteY26" fmla="*/ 349772 h 581532"/>
              <a:gd name="connsiteX27" fmla="*/ 665784 w 1125091"/>
              <a:gd name="connsiteY27" fmla="*/ 337130 h 581532"/>
              <a:gd name="connsiteX28" fmla="*/ 678426 w 1125091"/>
              <a:gd name="connsiteY28" fmla="*/ 332916 h 581532"/>
              <a:gd name="connsiteX29" fmla="*/ 691067 w 1125091"/>
              <a:gd name="connsiteY29" fmla="*/ 320275 h 581532"/>
              <a:gd name="connsiteX30" fmla="*/ 699495 w 1125091"/>
              <a:gd name="connsiteY30" fmla="*/ 307633 h 581532"/>
              <a:gd name="connsiteX31" fmla="*/ 712136 w 1125091"/>
              <a:gd name="connsiteY31" fmla="*/ 303420 h 581532"/>
              <a:gd name="connsiteX32" fmla="*/ 737419 w 1125091"/>
              <a:gd name="connsiteY32" fmla="*/ 286564 h 581532"/>
              <a:gd name="connsiteX33" fmla="*/ 750061 w 1125091"/>
              <a:gd name="connsiteY33" fmla="*/ 282350 h 581532"/>
              <a:gd name="connsiteX34" fmla="*/ 762702 w 1125091"/>
              <a:gd name="connsiteY34" fmla="*/ 273923 h 581532"/>
              <a:gd name="connsiteX35" fmla="*/ 787985 w 1125091"/>
              <a:gd name="connsiteY35" fmla="*/ 265495 h 581532"/>
              <a:gd name="connsiteX36" fmla="*/ 813268 w 1125091"/>
              <a:gd name="connsiteY36" fmla="*/ 240212 h 581532"/>
              <a:gd name="connsiteX37" fmla="*/ 838551 w 1125091"/>
              <a:gd name="connsiteY37" fmla="*/ 227571 h 581532"/>
              <a:gd name="connsiteX38" fmla="*/ 851192 w 1125091"/>
              <a:gd name="connsiteY38" fmla="*/ 214929 h 581532"/>
              <a:gd name="connsiteX39" fmla="*/ 863834 w 1125091"/>
              <a:gd name="connsiteY39" fmla="*/ 206502 h 581532"/>
              <a:gd name="connsiteX40" fmla="*/ 876475 w 1125091"/>
              <a:gd name="connsiteY40" fmla="*/ 193860 h 581532"/>
              <a:gd name="connsiteX41" fmla="*/ 901758 w 1125091"/>
              <a:gd name="connsiteY41" fmla="*/ 181219 h 581532"/>
              <a:gd name="connsiteX42" fmla="*/ 927041 w 1125091"/>
              <a:gd name="connsiteY42" fmla="*/ 164363 h 581532"/>
              <a:gd name="connsiteX43" fmla="*/ 952324 w 1125091"/>
              <a:gd name="connsiteY43" fmla="*/ 139080 h 581532"/>
              <a:gd name="connsiteX44" fmla="*/ 977607 w 1125091"/>
              <a:gd name="connsiteY44" fmla="*/ 122225 h 581532"/>
              <a:gd name="connsiteX45" fmla="*/ 1002890 w 1125091"/>
              <a:gd name="connsiteY45" fmla="*/ 105370 h 581532"/>
              <a:gd name="connsiteX46" fmla="*/ 1023959 w 1125091"/>
              <a:gd name="connsiteY46" fmla="*/ 88514 h 581532"/>
              <a:gd name="connsiteX47" fmla="*/ 1032387 w 1125091"/>
              <a:gd name="connsiteY47" fmla="*/ 75873 h 581532"/>
              <a:gd name="connsiteX48" fmla="*/ 1045028 w 1125091"/>
              <a:gd name="connsiteY48" fmla="*/ 63232 h 581532"/>
              <a:gd name="connsiteX49" fmla="*/ 1070311 w 1125091"/>
              <a:gd name="connsiteY49" fmla="*/ 46376 h 581532"/>
              <a:gd name="connsiteX50" fmla="*/ 1087167 w 1125091"/>
              <a:gd name="connsiteY50" fmla="*/ 29521 h 581532"/>
              <a:gd name="connsiteX51" fmla="*/ 1112450 w 1125091"/>
              <a:gd name="connsiteY51" fmla="*/ 12666 h 581532"/>
              <a:gd name="connsiteX52" fmla="*/ 1125091 w 1125091"/>
              <a:gd name="connsiteY52" fmla="*/ 24 h 58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25091" h="581532">
                <a:moveTo>
                  <a:pt x="0" y="581532"/>
                </a:moveTo>
                <a:cubicBezTo>
                  <a:pt x="28092" y="580127"/>
                  <a:pt x="56255" y="579755"/>
                  <a:pt x="84276" y="577318"/>
                </a:cubicBezTo>
                <a:cubicBezTo>
                  <a:pt x="88701" y="576933"/>
                  <a:pt x="92647" y="574324"/>
                  <a:pt x="96918" y="573104"/>
                </a:cubicBezTo>
                <a:cubicBezTo>
                  <a:pt x="102486" y="571513"/>
                  <a:pt x="108075" y="569926"/>
                  <a:pt x="113773" y="568890"/>
                </a:cubicBezTo>
                <a:cubicBezTo>
                  <a:pt x="123545" y="567113"/>
                  <a:pt x="133438" y="566081"/>
                  <a:pt x="143270" y="564677"/>
                </a:cubicBezTo>
                <a:cubicBezTo>
                  <a:pt x="177866" y="553144"/>
                  <a:pt x="122918" y="570543"/>
                  <a:pt x="189622" y="556249"/>
                </a:cubicBezTo>
                <a:cubicBezTo>
                  <a:pt x="198308" y="554388"/>
                  <a:pt x="206477" y="550630"/>
                  <a:pt x="214905" y="547821"/>
                </a:cubicBezTo>
                <a:lnTo>
                  <a:pt x="227546" y="543608"/>
                </a:lnTo>
                <a:cubicBezTo>
                  <a:pt x="231760" y="542203"/>
                  <a:pt x="235832" y="540265"/>
                  <a:pt x="240188" y="539394"/>
                </a:cubicBezTo>
                <a:cubicBezTo>
                  <a:pt x="247211" y="537989"/>
                  <a:pt x="254347" y="537065"/>
                  <a:pt x="261257" y="535180"/>
                </a:cubicBezTo>
                <a:cubicBezTo>
                  <a:pt x="269828" y="532842"/>
                  <a:pt x="277777" y="528213"/>
                  <a:pt x="286540" y="526752"/>
                </a:cubicBezTo>
                <a:cubicBezTo>
                  <a:pt x="294968" y="525347"/>
                  <a:pt x="303534" y="524610"/>
                  <a:pt x="311823" y="522538"/>
                </a:cubicBezTo>
                <a:cubicBezTo>
                  <a:pt x="320441" y="520384"/>
                  <a:pt x="337106" y="514111"/>
                  <a:pt x="337106" y="514111"/>
                </a:cubicBezTo>
                <a:lnTo>
                  <a:pt x="362389" y="497255"/>
                </a:lnTo>
                <a:cubicBezTo>
                  <a:pt x="366603" y="494446"/>
                  <a:pt x="370226" y="490429"/>
                  <a:pt x="375030" y="488828"/>
                </a:cubicBezTo>
                <a:lnTo>
                  <a:pt x="387672" y="484614"/>
                </a:lnTo>
                <a:cubicBezTo>
                  <a:pt x="391886" y="481805"/>
                  <a:pt x="395685" y="478243"/>
                  <a:pt x="400313" y="476186"/>
                </a:cubicBezTo>
                <a:cubicBezTo>
                  <a:pt x="408431" y="472578"/>
                  <a:pt x="418205" y="472687"/>
                  <a:pt x="425596" y="467759"/>
                </a:cubicBezTo>
                <a:cubicBezTo>
                  <a:pt x="429810" y="464950"/>
                  <a:pt x="433610" y="461388"/>
                  <a:pt x="438238" y="459331"/>
                </a:cubicBezTo>
                <a:cubicBezTo>
                  <a:pt x="446356" y="455723"/>
                  <a:pt x="456129" y="455831"/>
                  <a:pt x="463521" y="450903"/>
                </a:cubicBezTo>
                <a:cubicBezTo>
                  <a:pt x="479858" y="440012"/>
                  <a:pt x="471358" y="444077"/>
                  <a:pt x="488804" y="438262"/>
                </a:cubicBezTo>
                <a:lnTo>
                  <a:pt x="514086" y="421407"/>
                </a:lnTo>
                <a:cubicBezTo>
                  <a:pt x="518300" y="418598"/>
                  <a:pt x="521923" y="414581"/>
                  <a:pt x="526728" y="412979"/>
                </a:cubicBezTo>
                <a:cubicBezTo>
                  <a:pt x="530942" y="411574"/>
                  <a:pt x="535396" y="410751"/>
                  <a:pt x="539369" y="408765"/>
                </a:cubicBezTo>
                <a:cubicBezTo>
                  <a:pt x="572035" y="392431"/>
                  <a:pt x="532887" y="406711"/>
                  <a:pt x="564652" y="396124"/>
                </a:cubicBezTo>
                <a:cubicBezTo>
                  <a:pt x="584457" y="376319"/>
                  <a:pt x="572333" y="386790"/>
                  <a:pt x="602577" y="366627"/>
                </a:cubicBezTo>
                <a:lnTo>
                  <a:pt x="627860" y="349772"/>
                </a:lnTo>
                <a:lnTo>
                  <a:pt x="665784" y="337130"/>
                </a:lnTo>
                <a:lnTo>
                  <a:pt x="678426" y="332916"/>
                </a:lnTo>
                <a:cubicBezTo>
                  <a:pt x="682640" y="328702"/>
                  <a:pt x="687252" y="324853"/>
                  <a:pt x="691067" y="320275"/>
                </a:cubicBezTo>
                <a:cubicBezTo>
                  <a:pt x="694309" y="316384"/>
                  <a:pt x="695540" y="310797"/>
                  <a:pt x="699495" y="307633"/>
                </a:cubicBezTo>
                <a:cubicBezTo>
                  <a:pt x="702963" y="304858"/>
                  <a:pt x="707922" y="304824"/>
                  <a:pt x="712136" y="303420"/>
                </a:cubicBezTo>
                <a:cubicBezTo>
                  <a:pt x="720564" y="297801"/>
                  <a:pt x="727810" y="289767"/>
                  <a:pt x="737419" y="286564"/>
                </a:cubicBezTo>
                <a:cubicBezTo>
                  <a:pt x="741633" y="285159"/>
                  <a:pt x="746088" y="284336"/>
                  <a:pt x="750061" y="282350"/>
                </a:cubicBezTo>
                <a:cubicBezTo>
                  <a:pt x="754591" y="280085"/>
                  <a:pt x="758074" y="275980"/>
                  <a:pt x="762702" y="273923"/>
                </a:cubicBezTo>
                <a:cubicBezTo>
                  <a:pt x="770820" y="270315"/>
                  <a:pt x="787985" y="265495"/>
                  <a:pt x="787985" y="265495"/>
                </a:cubicBezTo>
                <a:cubicBezTo>
                  <a:pt x="796413" y="257067"/>
                  <a:pt x="801961" y="243981"/>
                  <a:pt x="813268" y="240212"/>
                </a:cubicBezTo>
                <a:cubicBezTo>
                  <a:pt x="825936" y="235989"/>
                  <a:pt x="827661" y="236646"/>
                  <a:pt x="838551" y="227571"/>
                </a:cubicBezTo>
                <a:cubicBezTo>
                  <a:pt x="843129" y="223756"/>
                  <a:pt x="846614" y="218744"/>
                  <a:pt x="851192" y="214929"/>
                </a:cubicBezTo>
                <a:cubicBezTo>
                  <a:pt x="855083" y="211687"/>
                  <a:pt x="859943" y="209744"/>
                  <a:pt x="863834" y="206502"/>
                </a:cubicBezTo>
                <a:cubicBezTo>
                  <a:pt x="868412" y="202687"/>
                  <a:pt x="871897" y="197675"/>
                  <a:pt x="876475" y="193860"/>
                </a:cubicBezTo>
                <a:cubicBezTo>
                  <a:pt x="887367" y="184783"/>
                  <a:pt x="889088" y="185442"/>
                  <a:pt x="901758" y="181219"/>
                </a:cubicBezTo>
                <a:cubicBezTo>
                  <a:pt x="910186" y="175600"/>
                  <a:pt x="919879" y="171525"/>
                  <a:pt x="927041" y="164363"/>
                </a:cubicBezTo>
                <a:cubicBezTo>
                  <a:pt x="935469" y="155935"/>
                  <a:pt x="942407" y="145691"/>
                  <a:pt x="952324" y="139080"/>
                </a:cubicBezTo>
                <a:cubicBezTo>
                  <a:pt x="960752" y="133462"/>
                  <a:pt x="970445" y="129387"/>
                  <a:pt x="977607" y="122225"/>
                </a:cubicBezTo>
                <a:cubicBezTo>
                  <a:pt x="993390" y="106443"/>
                  <a:pt x="984596" y="111469"/>
                  <a:pt x="1002890" y="105370"/>
                </a:cubicBezTo>
                <a:cubicBezTo>
                  <a:pt x="1027042" y="69142"/>
                  <a:pt x="994884" y="111774"/>
                  <a:pt x="1023959" y="88514"/>
                </a:cubicBezTo>
                <a:cubicBezTo>
                  <a:pt x="1027914" y="85350"/>
                  <a:pt x="1029145" y="79763"/>
                  <a:pt x="1032387" y="75873"/>
                </a:cubicBezTo>
                <a:cubicBezTo>
                  <a:pt x="1036202" y="71295"/>
                  <a:pt x="1040324" y="66891"/>
                  <a:pt x="1045028" y="63232"/>
                </a:cubicBezTo>
                <a:cubicBezTo>
                  <a:pt x="1053023" y="57013"/>
                  <a:pt x="1070311" y="46376"/>
                  <a:pt x="1070311" y="46376"/>
                </a:cubicBezTo>
                <a:cubicBezTo>
                  <a:pt x="1077462" y="24925"/>
                  <a:pt x="1068779" y="39736"/>
                  <a:pt x="1087167" y="29521"/>
                </a:cubicBezTo>
                <a:cubicBezTo>
                  <a:pt x="1096021" y="24602"/>
                  <a:pt x="1112450" y="12666"/>
                  <a:pt x="1112450" y="12666"/>
                </a:cubicBezTo>
                <a:cubicBezTo>
                  <a:pt x="1121656" y="-1145"/>
                  <a:pt x="1115813" y="24"/>
                  <a:pt x="1125091" y="2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 15"/>
          <p:cNvSpPr/>
          <p:nvPr/>
        </p:nvSpPr>
        <p:spPr>
          <a:xfrm>
            <a:off x="2047919" y="2783787"/>
            <a:ext cx="1786662" cy="636674"/>
          </a:xfrm>
          <a:custGeom>
            <a:avLst/>
            <a:gdLst>
              <a:gd name="connsiteX0" fmla="*/ 0 w 1786662"/>
              <a:gd name="connsiteY0" fmla="*/ 636674 h 636674"/>
              <a:gd name="connsiteX1" fmla="*/ 54780 w 1786662"/>
              <a:gd name="connsiteY1" fmla="*/ 628247 h 636674"/>
              <a:gd name="connsiteX2" fmla="*/ 84276 w 1786662"/>
              <a:gd name="connsiteY2" fmla="*/ 619819 h 636674"/>
              <a:gd name="connsiteX3" fmla="*/ 96918 w 1786662"/>
              <a:gd name="connsiteY3" fmla="*/ 611391 h 636674"/>
              <a:gd name="connsiteX4" fmla="*/ 109559 w 1786662"/>
              <a:gd name="connsiteY4" fmla="*/ 607177 h 636674"/>
              <a:gd name="connsiteX5" fmla="*/ 122201 w 1786662"/>
              <a:gd name="connsiteY5" fmla="*/ 598750 h 636674"/>
              <a:gd name="connsiteX6" fmla="*/ 151698 w 1786662"/>
              <a:gd name="connsiteY6" fmla="*/ 590322 h 636674"/>
              <a:gd name="connsiteX7" fmla="*/ 181194 w 1786662"/>
              <a:gd name="connsiteY7" fmla="*/ 581895 h 636674"/>
              <a:gd name="connsiteX8" fmla="*/ 206477 w 1786662"/>
              <a:gd name="connsiteY8" fmla="*/ 569253 h 636674"/>
              <a:gd name="connsiteX9" fmla="*/ 231760 w 1786662"/>
              <a:gd name="connsiteY9" fmla="*/ 556612 h 636674"/>
              <a:gd name="connsiteX10" fmla="*/ 257043 w 1786662"/>
              <a:gd name="connsiteY10" fmla="*/ 539756 h 636674"/>
              <a:gd name="connsiteX11" fmla="*/ 269685 w 1786662"/>
              <a:gd name="connsiteY11" fmla="*/ 531329 h 636674"/>
              <a:gd name="connsiteX12" fmla="*/ 307609 w 1786662"/>
              <a:gd name="connsiteY12" fmla="*/ 518687 h 636674"/>
              <a:gd name="connsiteX13" fmla="*/ 320251 w 1786662"/>
              <a:gd name="connsiteY13" fmla="*/ 514473 h 636674"/>
              <a:gd name="connsiteX14" fmla="*/ 349747 w 1786662"/>
              <a:gd name="connsiteY14" fmla="*/ 506046 h 636674"/>
              <a:gd name="connsiteX15" fmla="*/ 366603 w 1786662"/>
              <a:gd name="connsiteY15" fmla="*/ 501832 h 636674"/>
              <a:gd name="connsiteX16" fmla="*/ 391886 w 1786662"/>
              <a:gd name="connsiteY16" fmla="*/ 493404 h 636674"/>
              <a:gd name="connsiteX17" fmla="*/ 404527 w 1786662"/>
              <a:gd name="connsiteY17" fmla="*/ 484977 h 636674"/>
              <a:gd name="connsiteX18" fmla="*/ 429810 w 1786662"/>
              <a:gd name="connsiteY18" fmla="*/ 476549 h 636674"/>
              <a:gd name="connsiteX19" fmla="*/ 442452 w 1786662"/>
              <a:gd name="connsiteY19" fmla="*/ 472335 h 636674"/>
              <a:gd name="connsiteX20" fmla="*/ 467734 w 1786662"/>
              <a:gd name="connsiteY20" fmla="*/ 455480 h 636674"/>
              <a:gd name="connsiteX21" fmla="*/ 480376 w 1786662"/>
              <a:gd name="connsiteY21" fmla="*/ 447052 h 636674"/>
              <a:gd name="connsiteX22" fmla="*/ 518300 w 1786662"/>
              <a:gd name="connsiteY22" fmla="*/ 434411 h 636674"/>
              <a:gd name="connsiteX23" fmla="*/ 530942 w 1786662"/>
              <a:gd name="connsiteY23" fmla="*/ 430197 h 636674"/>
              <a:gd name="connsiteX24" fmla="*/ 556225 w 1786662"/>
              <a:gd name="connsiteY24" fmla="*/ 425983 h 636674"/>
              <a:gd name="connsiteX25" fmla="*/ 568866 w 1786662"/>
              <a:gd name="connsiteY25" fmla="*/ 421769 h 636674"/>
              <a:gd name="connsiteX26" fmla="*/ 581508 w 1786662"/>
              <a:gd name="connsiteY26" fmla="*/ 413342 h 636674"/>
              <a:gd name="connsiteX27" fmla="*/ 606791 w 1786662"/>
              <a:gd name="connsiteY27" fmla="*/ 404914 h 636674"/>
              <a:gd name="connsiteX28" fmla="*/ 632074 w 1786662"/>
              <a:gd name="connsiteY28" fmla="*/ 388059 h 636674"/>
              <a:gd name="connsiteX29" fmla="*/ 644715 w 1786662"/>
              <a:gd name="connsiteY29" fmla="*/ 383845 h 636674"/>
              <a:gd name="connsiteX30" fmla="*/ 657357 w 1786662"/>
              <a:gd name="connsiteY30" fmla="*/ 375417 h 636674"/>
              <a:gd name="connsiteX31" fmla="*/ 695281 w 1786662"/>
              <a:gd name="connsiteY31" fmla="*/ 362776 h 636674"/>
              <a:gd name="connsiteX32" fmla="*/ 707922 w 1786662"/>
              <a:gd name="connsiteY32" fmla="*/ 358562 h 636674"/>
              <a:gd name="connsiteX33" fmla="*/ 733205 w 1786662"/>
              <a:gd name="connsiteY33" fmla="*/ 345920 h 636674"/>
              <a:gd name="connsiteX34" fmla="*/ 745847 w 1786662"/>
              <a:gd name="connsiteY34" fmla="*/ 337493 h 636674"/>
              <a:gd name="connsiteX35" fmla="*/ 758488 w 1786662"/>
              <a:gd name="connsiteY35" fmla="*/ 333279 h 636674"/>
              <a:gd name="connsiteX36" fmla="*/ 800627 w 1786662"/>
              <a:gd name="connsiteY36" fmla="*/ 324851 h 636674"/>
              <a:gd name="connsiteX37" fmla="*/ 842765 w 1786662"/>
              <a:gd name="connsiteY37" fmla="*/ 312210 h 636674"/>
              <a:gd name="connsiteX38" fmla="*/ 859620 w 1786662"/>
              <a:gd name="connsiteY38" fmla="*/ 307996 h 636674"/>
              <a:gd name="connsiteX39" fmla="*/ 872262 w 1786662"/>
              <a:gd name="connsiteY39" fmla="*/ 299568 h 636674"/>
              <a:gd name="connsiteX40" fmla="*/ 901758 w 1786662"/>
              <a:gd name="connsiteY40" fmla="*/ 291141 h 636674"/>
              <a:gd name="connsiteX41" fmla="*/ 914400 w 1786662"/>
              <a:gd name="connsiteY41" fmla="*/ 286927 h 636674"/>
              <a:gd name="connsiteX42" fmla="*/ 952324 w 1786662"/>
              <a:gd name="connsiteY42" fmla="*/ 265858 h 636674"/>
              <a:gd name="connsiteX43" fmla="*/ 964966 w 1786662"/>
              <a:gd name="connsiteY43" fmla="*/ 257430 h 636674"/>
              <a:gd name="connsiteX44" fmla="*/ 990249 w 1786662"/>
              <a:gd name="connsiteY44" fmla="*/ 249002 h 636674"/>
              <a:gd name="connsiteX45" fmla="*/ 1019746 w 1786662"/>
              <a:gd name="connsiteY45" fmla="*/ 240575 h 636674"/>
              <a:gd name="connsiteX46" fmla="*/ 1049242 w 1786662"/>
              <a:gd name="connsiteY46" fmla="*/ 236361 h 636674"/>
              <a:gd name="connsiteX47" fmla="*/ 1061884 w 1786662"/>
              <a:gd name="connsiteY47" fmla="*/ 232147 h 636674"/>
              <a:gd name="connsiteX48" fmla="*/ 1091381 w 1786662"/>
              <a:gd name="connsiteY48" fmla="*/ 223719 h 636674"/>
              <a:gd name="connsiteX49" fmla="*/ 1104022 w 1786662"/>
              <a:gd name="connsiteY49" fmla="*/ 215292 h 636674"/>
              <a:gd name="connsiteX50" fmla="*/ 1129305 w 1786662"/>
              <a:gd name="connsiteY50" fmla="*/ 206864 h 636674"/>
              <a:gd name="connsiteX51" fmla="*/ 1141946 w 1786662"/>
              <a:gd name="connsiteY51" fmla="*/ 202650 h 636674"/>
              <a:gd name="connsiteX52" fmla="*/ 1179871 w 1786662"/>
              <a:gd name="connsiteY52" fmla="*/ 190009 h 636674"/>
              <a:gd name="connsiteX53" fmla="*/ 1192512 w 1786662"/>
              <a:gd name="connsiteY53" fmla="*/ 185795 h 636674"/>
              <a:gd name="connsiteX54" fmla="*/ 1209368 w 1786662"/>
              <a:gd name="connsiteY54" fmla="*/ 181581 h 636674"/>
              <a:gd name="connsiteX55" fmla="*/ 1234651 w 1786662"/>
              <a:gd name="connsiteY55" fmla="*/ 173154 h 636674"/>
              <a:gd name="connsiteX56" fmla="*/ 1259934 w 1786662"/>
              <a:gd name="connsiteY56" fmla="*/ 164726 h 636674"/>
              <a:gd name="connsiteX57" fmla="*/ 1272575 w 1786662"/>
              <a:gd name="connsiteY57" fmla="*/ 160512 h 636674"/>
              <a:gd name="connsiteX58" fmla="*/ 1297858 w 1786662"/>
              <a:gd name="connsiteY58" fmla="*/ 156298 h 636674"/>
              <a:gd name="connsiteX59" fmla="*/ 1323141 w 1786662"/>
              <a:gd name="connsiteY59" fmla="*/ 147871 h 636674"/>
              <a:gd name="connsiteX60" fmla="*/ 1369493 w 1786662"/>
              <a:gd name="connsiteY60" fmla="*/ 139443 h 636674"/>
              <a:gd name="connsiteX61" fmla="*/ 1394776 w 1786662"/>
              <a:gd name="connsiteY61" fmla="*/ 131015 h 636674"/>
              <a:gd name="connsiteX62" fmla="*/ 1424273 w 1786662"/>
              <a:gd name="connsiteY62" fmla="*/ 122588 h 636674"/>
              <a:gd name="connsiteX63" fmla="*/ 1436914 w 1786662"/>
              <a:gd name="connsiteY63" fmla="*/ 114160 h 636674"/>
              <a:gd name="connsiteX64" fmla="*/ 1466411 w 1786662"/>
              <a:gd name="connsiteY64" fmla="*/ 105732 h 636674"/>
              <a:gd name="connsiteX65" fmla="*/ 1491694 w 1786662"/>
              <a:gd name="connsiteY65" fmla="*/ 88877 h 636674"/>
              <a:gd name="connsiteX66" fmla="*/ 1516977 w 1786662"/>
              <a:gd name="connsiteY66" fmla="*/ 72022 h 636674"/>
              <a:gd name="connsiteX67" fmla="*/ 1529618 w 1786662"/>
              <a:gd name="connsiteY67" fmla="*/ 63594 h 636674"/>
              <a:gd name="connsiteX68" fmla="*/ 1580184 w 1786662"/>
              <a:gd name="connsiteY68" fmla="*/ 46739 h 636674"/>
              <a:gd name="connsiteX69" fmla="*/ 1592826 w 1786662"/>
              <a:gd name="connsiteY69" fmla="*/ 42525 h 636674"/>
              <a:gd name="connsiteX70" fmla="*/ 1656033 w 1786662"/>
              <a:gd name="connsiteY70" fmla="*/ 38311 h 636674"/>
              <a:gd name="connsiteX71" fmla="*/ 1668675 w 1786662"/>
              <a:gd name="connsiteY71" fmla="*/ 34097 h 636674"/>
              <a:gd name="connsiteX72" fmla="*/ 1693957 w 1786662"/>
              <a:gd name="connsiteY72" fmla="*/ 21456 h 636674"/>
              <a:gd name="connsiteX73" fmla="*/ 1727668 w 1786662"/>
              <a:gd name="connsiteY73" fmla="*/ 17242 h 636674"/>
              <a:gd name="connsiteX74" fmla="*/ 1740310 w 1786662"/>
              <a:gd name="connsiteY74" fmla="*/ 13028 h 636674"/>
              <a:gd name="connsiteX75" fmla="*/ 1765593 w 1786662"/>
              <a:gd name="connsiteY75" fmla="*/ 387 h 636674"/>
              <a:gd name="connsiteX76" fmla="*/ 1786662 w 1786662"/>
              <a:gd name="connsiteY76" fmla="*/ 387 h 6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786662" h="636674">
                <a:moveTo>
                  <a:pt x="0" y="636674"/>
                </a:moveTo>
                <a:cubicBezTo>
                  <a:pt x="67751" y="629899"/>
                  <a:pt x="22077" y="637590"/>
                  <a:pt x="54780" y="628247"/>
                </a:cubicBezTo>
                <a:cubicBezTo>
                  <a:pt x="61080" y="626447"/>
                  <a:pt x="77541" y="623187"/>
                  <a:pt x="84276" y="619819"/>
                </a:cubicBezTo>
                <a:cubicBezTo>
                  <a:pt x="88806" y="617554"/>
                  <a:pt x="92388" y="613656"/>
                  <a:pt x="96918" y="611391"/>
                </a:cubicBezTo>
                <a:cubicBezTo>
                  <a:pt x="100891" y="609405"/>
                  <a:pt x="105586" y="609163"/>
                  <a:pt x="109559" y="607177"/>
                </a:cubicBezTo>
                <a:cubicBezTo>
                  <a:pt x="114089" y="604912"/>
                  <a:pt x="117671" y="601015"/>
                  <a:pt x="122201" y="598750"/>
                </a:cubicBezTo>
                <a:cubicBezTo>
                  <a:pt x="128939" y="595381"/>
                  <a:pt x="145394" y="592123"/>
                  <a:pt x="151698" y="590322"/>
                </a:cubicBezTo>
                <a:cubicBezTo>
                  <a:pt x="193985" y="578240"/>
                  <a:pt x="128540" y="595056"/>
                  <a:pt x="181194" y="581895"/>
                </a:cubicBezTo>
                <a:cubicBezTo>
                  <a:pt x="217426" y="557740"/>
                  <a:pt x="171584" y="586700"/>
                  <a:pt x="206477" y="569253"/>
                </a:cubicBezTo>
                <a:cubicBezTo>
                  <a:pt x="239143" y="552919"/>
                  <a:pt x="199995" y="567199"/>
                  <a:pt x="231760" y="556612"/>
                </a:cubicBezTo>
                <a:lnTo>
                  <a:pt x="257043" y="539756"/>
                </a:lnTo>
                <a:cubicBezTo>
                  <a:pt x="261257" y="536947"/>
                  <a:pt x="264880" y="532931"/>
                  <a:pt x="269685" y="531329"/>
                </a:cubicBezTo>
                <a:lnTo>
                  <a:pt x="307609" y="518687"/>
                </a:lnTo>
                <a:cubicBezTo>
                  <a:pt x="311823" y="517282"/>
                  <a:pt x="315942" y="515550"/>
                  <a:pt x="320251" y="514473"/>
                </a:cubicBezTo>
                <a:cubicBezTo>
                  <a:pt x="372959" y="501295"/>
                  <a:pt x="307420" y="518139"/>
                  <a:pt x="349747" y="506046"/>
                </a:cubicBezTo>
                <a:cubicBezTo>
                  <a:pt x="355316" y="504455"/>
                  <a:pt x="361056" y="503496"/>
                  <a:pt x="366603" y="501832"/>
                </a:cubicBezTo>
                <a:cubicBezTo>
                  <a:pt x="375112" y="499279"/>
                  <a:pt x="384494" y="498332"/>
                  <a:pt x="391886" y="493404"/>
                </a:cubicBezTo>
                <a:cubicBezTo>
                  <a:pt x="396100" y="490595"/>
                  <a:pt x="399899" y="487034"/>
                  <a:pt x="404527" y="484977"/>
                </a:cubicBezTo>
                <a:cubicBezTo>
                  <a:pt x="412645" y="481369"/>
                  <a:pt x="421382" y="479358"/>
                  <a:pt x="429810" y="476549"/>
                </a:cubicBezTo>
                <a:lnTo>
                  <a:pt x="442452" y="472335"/>
                </a:lnTo>
                <a:lnTo>
                  <a:pt x="467734" y="455480"/>
                </a:lnTo>
                <a:cubicBezTo>
                  <a:pt x="471948" y="452671"/>
                  <a:pt x="475571" y="448654"/>
                  <a:pt x="480376" y="447052"/>
                </a:cubicBezTo>
                <a:lnTo>
                  <a:pt x="518300" y="434411"/>
                </a:lnTo>
                <a:cubicBezTo>
                  <a:pt x="522514" y="433006"/>
                  <a:pt x="526560" y="430927"/>
                  <a:pt x="530942" y="430197"/>
                </a:cubicBezTo>
                <a:lnTo>
                  <a:pt x="556225" y="425983"/>
                </a:lnTo>
                <a:cubicBezTo>
                  <a:pt x="560439" y="424578"/>
                  <a:pt x="564893" y="423755"/>
                  <a:pt x="568866" y="421769"/>
                </a:cubicBezTo>
                <a:cubicBezTo>
                  <a:pt x="573396" y="419504"/>
                  <a:pt x="576880" y="415399"/>
                  <a:pt x="581508" y="413342"/>
                </a:cubicBezTo>
                <a:cubicBezTo>
                  <a:pt x="589626" y="409734"/>
                  <a:pt x="606791" y="404914"/>
                  <a:pt x="606791" y="404914"/>
                </a:cubicBezTo>
                <a:cubicBezTo>
                  <a:pt x="615219" y="399296"/>
                  <a:pt x="622465" y="391262"/>
                  <a:pt x="632074" y="388059"/>
                </a:cubicBezTo>
                <a:cubicBezTo>
                  <a:pt x="636288" y="386654"/>
                  <a:pt x="640742" y="385831"/>
                  <a:pt x="644715" y="383845"/>
                </a:cubicBezTo>
                <a:cubicBezTo>
                  <a:pt x="649245" y="381580"/>
                  <a:pt x="652729" y="377474"/>
                  <a:pt x="657357" y="375417"/>
                </a:cubicBezTo>
                <a:cubicBezTo>
                  <a:pt x="657379" y="375407"/>
                  <a:pt x="688949" y="364887"/>
                  <a:pt x="695281" y="362776"/>
                </a:cubicBezTo>
                <a:cubicBezTo>
                  <a:pt x="699495" y="361371"/>
                  <a:pt x="704226" y="361026"/>
                  <a:pt x="707922" y="358562"/>
                </a:cubicBezTo>
                <a:cubicBezTo>
                  <a:pt x="744144" y="334414"/>
                  <a:pt x="698321" y="363362"/>
                  <a:pt x="733205" y="345920"/>
                </a:cubicBezTo>
                <a:cubicBezTo>
                  <a:pt x="737735" y="343655"/>
                  <a:pt x="741317" y="339758"/>
                  <a:pt x="745847" y="337493"/>
                </a:cubicBezTo>
                <a:cubicBezTo>
                  <a:pt x="749820" y="335507"/>
                  <a:pt x="754217" y="334499"/>
                  <a:pt x="758488" y="333279"/>
                </a:cubicBezTo>
                <a:cubicBezTo>
                  <a:pt x="781325" y="326754"/>
                  <a:pt x="773036" y="330369"/>
                  <a:pt x="800627" y="324851"/>
                </a:cubicBezTo>
                <a:cubicBezTo>
                  <a:pt x="834047" y="318167"/>
                  <a:pt x="799798" y="322952"/>
                  <a:pt x="842765" y="312210"/>
                </a:cubicBezTo>
                <a:lnTo>
                  <a:pt x="859620" y="307996"/>
                </a:lnTo>
                <a:cubicBezTo>
                  <a:pt x="863834" y="305187"/>
                  <a:pt x="867732" y="301833"/>
                  <a:pt x="872262" y="299568"/>
                </a:cubicBezTo>
                <a:cubicBezTo>
                  <a:pt x="879002" y="296198"/>
                  <a:pt x="895451" y="292943"/>
                  <a:pt x="901758" y="291141"/>
                </a:cubicBezTo>
                <a:cubicBezTo>
                  <a:pt x="906029" y="289921"/>
                  <a:pt x="910186" y="288332"/>
                  <a:pt x="914400" y="286927"/>
                </a:cubicBezTo>
                <a:cubicBezTo>
                  <a:pt x="943379" y="267607"/>
                  <a:pt x="930074" y="273274"/>
                  <a:pt x="952324" y="265858"/>
                </a:cubicBezTo>
                <a:cubicBezTo>
                  <a:pt x="956538" y="263049"/>
                  <a:pt x="960338" y="259487"/>
                  <a:pt x="964966" y="257430"/>
                </a:cubicBezTo>
                <a:cubicBezTo>
                  <a:pt x="973084" y="253822"/>
                  <a:pt x="981821" y="251811"/>
                  <a:pt x="990249" y="249002"/>
                </a:cubicBezTo>
                <a:cubicBezTo>
                  <a:pt x="1001075" y="245393"/>
                  <a:pt x="1008112" y="242690"/>
                  <a:pt x="1019746" y="240575"/>
                </a:cubicBezTo>
                <a:cubicBezTo>
                  <a:pt x="1029518" y="238798"/>
                  <a:pt x="1039410" y="237766"/>
                  <a:pt x="1049242" y="236361"/>
                </a:cubicBezTo>
                <a:cubicBezTo>
                  <a:pt x="1053456" y="234956"/>
                  <a:pt x="1057613" y="233367"/>
                  <a:pt x="1061884" y="232147"/>
                </a:cubicBezTo>
                <a:cubicBezTo>
                  <a:pt x="1068185" y="230347"/>
                  <a:pt x="1084646" y="227087"/>
                  <a:pt x="1091381" y="223719"/>
                </a:cubicBezTo>
                <a:cubicBezTo>
                  <a:pt x="1095911" y="221454"/>
                  <a:pt x="1099394" y="217349"/>
                  <a:pt x="1104022" y="215292"/>
                </a:cubicBezTo>
                <a:cubicBezTo>
                  <a:pt x="1112140" y="211684"/>
                  <a:pt x="1120877" y="209673"/>
                  <a:pt x="1129305" y="206864"/>
                </a:cubicBezTo>
                <a:lnTo>
                  <a:pt x="1141946" y="202650"/>
                </a:lnTo>
                <a:lnTo>
                  <a:pt x="1179871" y="190009"/>
                </a:lnTo>
                <a:cubicBezTo>
                  <a:pt x="1184085" y="188604"/>
                  <a:pt x="1188203" y="186872"/>
                  <a:pt x="1192512" y="185795"/>
                </a:cubicBezTo>
                <a:cubicBezTo>
                  <a:pt x="1198131" y="184390"/>
                  <a:pt x="1203821" y="183245"/>
                  <a:pt x="1209368" y="181581"/>
                </a:cubicBezTo>
                <a:cubicBezTo>
                  <a:pt x="1217877" y="179028"/>
                  <a:pt x="1226223" y="175963"/>
                  <a:pt x="1234651" y="173154"/>
                </a:cubicBezTo>
                <a:lnTo>
                  <a:pt x="1259934" y="164726"/>
                </a:lnTo>
                <a:cubicBezTo>
                  <a:pt x="1264148" y="163321"/>
                  <a:pt x="1268194" y="161242"/>
                  <a:pt x="1272575" y="160512"/>
                </a:cubicBezTo>
                <a:lnTo>
                  <a:pt x="1297858" y="156298"/>
                </a:lnTo>
                <a:cubicBezTo>
                  <a:pt x="1306286" y="153489"/>
                  <a:pt x="1314430" y="149613"/>
                  <a:pt x="1323141" y="147871"/>
                </a:cubicBezTo>
                <a:cubicBezTo>
                  <a:pt x="1352588" y="141981"/>
                  <a:pt x="1337145" y="144834"/>
                  <a:pt x="1369493" y="139443"/>
                </a:cubicBezTo>
                <a:cubicBezTo>
                  <a:pt x="1377921" y="136634"/>
                  <a:pt x="1386158" y="133170"/>
                  <a:pt x="1394776" y="131015"/>
                </a:cubicBezTo>
                <a:cubicBezTo>
                  <a:pt x="1415940" y="125724"/>
                  <a:pt x="1406137" y="128632"/>
                  <a:pt x="1424273" y="122588"/>
                </a:cubicBezTo>
                <a:cubicBezTo>
                  <a:pt x="1428487" y="119779"/>
                  <a:pt x="1432259" y="116155"/>
                  <a:pt x="1436914" y="114160"/>
                </a:cubicBezTo>
                <a:cubicBezTo>
                  <a:pt x="1446462" y="110068"/>
                  <a:pt x="1457185" y="110858"/>
                  <a:pt x="1466411" y="105732"/>
                </a:cubicBezTo>
                <a:cubicBezTo>
                  <a:pt x="1475265" y="100813"/>
                  <a:pt x="1483266" y="94495"/>
                  <a:pt x="1491694" y="88877"/>
                </a:cubicBezTo>
                <a:lnTo>
                  <a:pt x="1516977" y="72022"/>
                </a:lnTo>
                <a:cubicBezTo>
                  <a:pt x="1521191" y="69213"/>
                  <a:pt x="1524814" y="65196"/>
                  <a:pt x="1529618" y="63594"/>
                </a:cubicBezTo>
                <a:lnTo>
                  <a:pt x="1580184" y="46739"/>
                </a:lnTo>
                <a:cubicBezTo>
                  <a:pt x="1584398" y="45334"/>
                  <a:pt x="1588394" y="42820"/>
                  <a:pt x="1592826" y="42525"/>
                </a:cubicBezTo>
                <a:lnTo>
                  <a:pt x="1656033" y="38311"/>
                </a:lnTo>
                <a:cubicBezTo>
                  <a:pt x="1660247" y="36906"/>
                  <a:pt x="1664702" y="36083"/>
                  <a:pt x="1668675" y="34097"/>
                </a:cubicBezTo>
                <a:cubicBezTo>
                  <a:pt x="1684096" y="26387"/>
                  <a:pt x="1677315" y="24482"/>
                  <a:pt x="1693957" y="21456"/>
                </a:cubicBezTo>
                <a:cubicBezTo>
                  <a:pt x="1705099" y="19430"/>
                  <a:pt x="1716431" y="18647"/>
                  <a:pt x="1727668" y="17242"/>
                </a:cubicBezTo>
                <a:cubicBezTo>
                  <a:pt x="1731882" y="15837"/>
                  <a:pt x="1736337" y="15014"/>
                  <a:pt x="1740310" y="13028"/>
                </a:cubicBezTo>
                <a:cubicBezTo>
                  <a:pt x="1752858" y="6754"/>
                  <a:pt x="1751471" y="2152"/>
                  <a:pt x="1765593" y="387"/>
                </a:cubicBezTo>
                <a:cubicBezTo>
                  <a:pt x="1772562" y="-484"/>
                  <a:pt x="1779639" y="387"/>
                  <a:pt x="1786662" y="38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572000" y="2276872"/>
            <a:ext cx="34359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66"/>
                </a:solidFill>
              </a:rPr>
              <a:t>calculate</a:t>
            </a:r>
            <a:r>
              <a:rPr lang="de-DE" dirty="0" smtClean="0">
                <a:solidFill>
                  <a:srgbClr val="000066"/>
                </a:solidFill>
              </a:rPr>
              <a:t> DEFR (</a:t>
            </a:r>
            <a:r>
              <a:rPr lang="el-GR" dirty="0" smtClean="0">
                <a:solidFill>
                  <a:srgbClr val="000066"/>
                </a:solidFill>
              </a:rPr>
              <a:t>ρ</a:t>
            </a:r>
            <a:r>
              <a:rPr lang="de-DE" dirty="0" smtClean="0">
                <a:solidFill>
                  <a:srgbClr val="000066"/>
                </a:solidFill>
              </a:rPr>
              <a:t>)</a:t>
            </a:r>
          </a:p>
          <a:p>
            <a:endParaRPr lang="de-DE" dirty="0">
              <a:solidFill>
                <a:srgbClr val="000066"/>
              </a:solidFill>
            </a:endParaRPr>
          </a:p>
          <a:p>
            <a:r>
              <a:rPr lang="de-DE" sz="1600" b="1" dirty="0" err="1" smtClean="0">
                <a:solidFill>
                  <a:srgbClr val="000066"/>
                </a:solidFill>
              </a:rPr>
              <a:t>D</a:t>
            </a:r>
            <a:r>
              <a:rPr lang="de-DE" sz="1600" dirty="0" err="1" smtClean="0">
                <a:solidFill>
                  <a:srgbClr val="000066"/>
                </a:solidFill>
              </a:rPr>
              <a:t>ifference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of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b="1" dirty="0" err="1" smtClean="0">
                <a:solidFill>
                  <a:srgbClr val="000066"/>
                </a:solidFill>
              </a:rPr>
              <a:t>E</a:t>
            </a:r>
            <a:r>
              <a:rPr lang="de-DE" sz="1600" dirty="0" err="1" smtClean="0">
                <a:solidFill>
                  <a:srgbClr val="000066"/>
                </a:solidFill>
              </a:rPr>
              <a:t>lliptic</a:t>
            </a:r>
            <a:r>
              <a:rPr lang="de-DE" sz="1600" dirty="0" smtClean="0">
                <a:solidFill>
                  <a:srgbClr val="000066"/>
                </a:solidFill>
              </a:rPr>
              <a:t>-</a:t>
            </a:r>
            <a:r>
              <a:rPr lang="de-DE" sz="1600" b="1" dirty="0" smtClean="0">
                <a:solidFill>
                  <a:srgbClr val="000066"/>
                </a:solidFill>
              </a:rPr>
              <a:t>F</a:t>
            </a:r>
            <a:r>
              <a:rPr lang="de-DE" sz="1600" dirty="0" smtClean="0">
                <a:solidFill>
                  <a:srgbClr val="000066"/>
                </a:solidFill>
              </a:rPr>
              <a:t>low </a:t>
            </a:r>
            <a:r>
              <a:rPr lang="de-DE" sz="1600" b="1" dirty="0" smtClean="0">
                <a:solidFill>
                  <a:srgbClr val="000066"/>
                </a:solidFill>
              </a:rPr>
              <a:t>R</a:t>
            </a:r>
            <a:r>
              <a:rPr lang="de-DE" sz="1600" dirty="0" smtClean="0">
                <a:solidFill>
                  <a:srgbClr val="000066"/>
                </a:solidFill>
              </a:rPr>
              <a:t>atio</a:t>
            </a:r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58837" y="254597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0066"/>
                </a:solidFill>
              </a:rPr>
              <a:t>ρ</a:t>
            </a:r>
            <a:endParaRPr lang="de-DE" dirty="0"/>
          </a:p>
        </p:txBody>
      </p:sp>
      <p:sp>
        <p:nvSpPr>
          <p:cNvPr id="12" name="TextBox 3"/>
          <p:cNvSpPr txBox="1"/>
          <p:nvPr/>
        </p:nvSpPr>
        <p:spPr>
          <a:xfrm>
            <a:off x="323528" y="332656"/>
            <a:ext cx="367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00066"/>
                </a:solidFill>
              </a:rPr>
              <a:t>sensitivity</a:t>
            </a:r>
            <a:r>
              <a:rPr lang="de-DE" sz="2400" dirty="0" smtClean="0">
                <a:solidFill>
                  <a:srgbClr val="000066"/>
                </a:solidFill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</a:rPr>
              <a:t>to</a:t>
            </a:r>
            <a:r>
              <a:rPr lang="de-DE" sz="2400" dirty="0" smtClean="0">
                <a:solidFill>
                  <a:srgbClr val="000066"/>
                </a:solidFill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</a:rPr>
              <a:t>density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23528" y="4922584"/>
            <a:ext cx="37444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chemeClr val="bg1"/>
                </a:solidFill>
              </a:rPr>
              <a:t>Tübingen</a:t>
            </a:r>
            <a:r>
              <a:rPr lang="en-US" altLang="en-US" sz="1400" dirty="0">
                <a:solidFill>
                  <a:schemeClr val="bg1"/>
                </a:solidFill>
              </a:rPr>
              <a:t> QMD and force developed 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Das, Das Gupta, Gale, and </a:t>
            </a:r>
            <a:r>
              <a:rPr lang="en-US" altLang="en-US" sz="1400" dirty="0" err="1">
                <a:solidFill>
                  <a:schemeClr val="bg1"/>
                </a:solidFill>
              </a:rPr>
              <a:t>Bao</a:t>
            </a:r>
            <a:r>
              <a:rPr lang="en-US" altLang="en-US" sz="1400" dirty="0">
                <a:solidFill>
                  <a:schemeClr val="bg1"/>
                </a:solidFill>
              </a:rPr>
              <a:t>-An Li,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Phys. Rev. C 67 (2003) 034611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23528" y="794321"/>
            <a:ext cx="4695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0066"/>
                </a:solidFill>
              </a:rPr>
              <a:t>of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elliptic-flow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ratio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for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Au+Au</a:t>
            </a:r>
            <a:r>
              <a:rPr lang="de-DE" sz="1600" dirty="0" smtClean="0">
                <a:solidFill>
                  <a:srgbClr val="000066"/>
                </a:solidFill>
              </a:rPr>
              <a:t> @ 400 </a:t>
            </a:r>
            <a:r>
              <a:rPr lang="de-DE" sz="1600" dirty="0" err="1" smtClean="0">
                <a:solidFill>
                  <a:srgbClr val="000066"/>
                </a:solidFill>
              </a:rPr>
              <a:t>AMeV</a:t>
            </a:r>
            <a:endParaRPr lang="de-DE" sz="1600" dirty="0" smtClean="0">
              <a:solidFill>
                <a:srgbClr val="000066"/>
              </a:solidFill>
            </a:endParaRPr>
          </a:p>
          <a:p>
            <a:r>
              <a:rPr lang="de-DE" sz="1600" dirty="0" smtClean="0">
                <a:solidFill>
                  <a:srgbClr val="000066"/>
                </a:solidFill>
              </a:rPr>
              <a:t>Dan </a:t>
            </a:r>
            <a:r>
              <a:rPr lang="de-DE" sz="1600" dirty="0" err="1" smtClean="0">
                <a:solidFill>
                  <a:srgbClr val="000066"/>
                </a:solidFill>
              </a:rPr>
              <a:t>Cozma</a:t>
            </a:r>
            <a:r>
              <a:rPr lang="de-DE" sz="1600" dirty="0" smtClean="0">
                <a:solidFill>
                  <a:srgbClr val="000066"/>
                </a:solidFill>
              </a:rPr>
              <a:t> et al.</a:t>
            </a:r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83968" y="602104"/>
            <a:ext cx="4536504" cy="5040560"/>
            <a:chOff x="4139952" y="1196752"/>
            <a:chExt cx="4536504" cy="5040560"/>
          </a:xfrm>
        </p:grpSpPr>
        <p:sp>
          <p:nvSpPr>
            <p:cNvPr id="2" name="Rectangle 1"/>
            <p:cNvSpPr/>
            <p:nvPr/>
          </p:nvSpPr>
          <p:spPr>
            <a:xfrm>
              <a:off x="4139952" y="1196752"/>
              <a:ext cx="4536504" cy="5040560"/>
            </a:xfrm>
            <a:prstGeom prst="rect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Z:\papers\asyeos\cozma\sensitivity_flowratio_asyeos_paper.ep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72" y="1340768"/>
              <a:ext cx="4104468" cy="4647828"/>
            </a:xfrm>
            <a:prstGeom prst="rect">
              <a:avLst/>
            </a:prstGeom>
            <a:solidFill>
              <a:srgbClr val="EAEAEA"/>
            </a:solidFill>
          </p:spPr>
        </p:pic>
      </p:grpSp>
      <p:sp>
        <p:nvSpPr>
          <p:cNvPr id="4" name="TextBox 3"/>
          <p:cNvSpPr txBox="1"/>
          <p:nvPr/>
        </p:nvSpPr>
        <p:spPr>
          <a:xfrm>
            <a:off x="323528" y="332656"/>
            <a:ext cx="367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00066"/>
                </a:solidFill>
              </a:rPr>
              <a:t>sensitivity</a:t>
            </a:r>
            <a:r>
              <a:rPr lang="de-DE" sz="2400" dirty="0" smtClean="0">
                <a:solidFill>
                  <a:srgbClr val="000066"/>
                </a:solidFill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</a:rPr>
              <a:t>to</a:t>
            </a:r>
            <a:r>
              <a:rPr lang="de-DE" sz="2400" dirty="0" smtClean="0">
                <a:solidFill>
                  <a:srgbClr val="000066"/>
                </a:solidFill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</a:rPr>
              <a:t>density</a:t>
            </a:r>
            <a:endParaRPr lang="en-US" sz="2400" dirty="0">
              <a:solidFill>
                <a:srgbClr val="000066"/>
              </a:solidFill>
            </a:endParaRPr>
          </a:p>
        </p:txBody>
      </p:sp>
      <p:pic>
        <p:nvPicPr>
          <p:cNvPr id="7" name="Picture 12" descr="bao mdi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" y="1573976"/>
            <a:ext cx="3962400" cy="32766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23528" y="4922584"/>
            <a:ext cx="37444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chemeClr val="bg1"/>
                </a:solidFill>
              </a:rPr>
              <a:t>Tübingen</a:t>
            </a:r>
            <a:r>
              <a:rPr lang="en-US" altLang="en-US" sz="1400" dirty="0">
                <a:solidFill>
                  <a:schemeClr val="bg1"/>
                </a:solidFill>
              </a:rPr>
              <a:t> QMD and force developed 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Das, Das Gupta, Gale, and </a:t>
            </a:r>
            <a:r>
              <a:rPr lang="en-US" altLang="en-US" sz="1400" dirty="0" err="1">
                <a:solidFill>
                  <a:schemeClr val="bg1"/>
                </a:solidFill>
              </a:rPr>
              <a:t>Bao</a:t>
            </a:r>
            <a:r>
              <a:rPr lang="en-US" altLang="en-US" sz="1400" dirty="0">
                <a:solidFill>
                  <a:schemeClr val="bg1"/>
                </a:solidFill>
              </a:rPr>
              <a:t>-An Li,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Phys. Rev. C 67 (2003) 034611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2047919" y="2924944"/>
            <a:ext cx="3801" cy="1080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ihandform 13"/>
          <p:cNvSpPr/>
          <p:nvPr/>
        </p:nvSpPr>
        <p:spPr>
          <a:xfrm>
            <a:off x="914400" y="3340380"/>
            <a:ext cx="1125091" cy="876494"/>
          </a:xfrm>
          <a:custGeom>
            <a:avLst/>
            <a:gdLst>
              <a:gd name="connsiteX0" fmla="*/ 0 w 1125091"/>
              <a:gd name="connsiteY0" fmla="*/ 876494 h 876494"/>
              <a:gd name="connsiteX1" fmla="*/ 8428 w 1125091"/>
              <a:gd name="connsiteY1" fmla="*/ 855425 h 876494"/>
              <a:gd name="connsiteX2" fmla="*/ 16855 w 1125091"/>
              <a:gd name="connsiteY2" fmla="*/ 830142 h 876494"/>
              <a:gd name="connsiteX3" fmla="*/ 33711 w 1125091"/>
              <a:gd name="connsiteY3" fmla="*/ 800645 h 876494"/>
              <a:gd name="connsiteX4" fmla="*/ 42138 w 1125091"/>
              <a:gd name="connsiteY4" fmla="*/ 788004 h 876494"/>
              <a:gd name="connsiteX5" fmla="*/ 46352 w 1125091"/>
              <a:gd name="connsiteY5" fmla="*/ 775362 h 876494"/>
              <a:gd name="connsiteX6" fmla="*/ 63207 w 1125091"/>
              <a:gd name="connsiteY6" fmla="*/ 750079 h 876494"/>
              <a:gd name="connsiteX7" fmla="*/ 71635 w 1125091"/>
              <a:gd name="connsiteY7" fmla="*/ 737438 h 876494"/>
              <a:gd name="connsiteX8" fmla="*/ 84276 w 1125091"/>
              <a:gd name="connsiteY8" fmla="*/ 724796 h 876494"/>
              <a:gd name="connsiteX9" fmla="*/ 101132 w 1125091"/>
              <a:gd name="connsiteY9" fmla="*/ 703727 h 876494"/>
              <a:gd name="connsiteX10" fmla="*/ 105346 w 1125091"/>
              <a:gd name="connsiteY10" fmla="*/ 691086 h 876494"/>
              <a:gd name="connsiteX11" fmla="*/ 126415 w 1125091"/>
              <a:gd name="connsiteY11" fmla="*/ 670017 h 876494"/>
              <a:gd name="connsiteX12" fmla="*/ 143270 w 1125091"/>
              <a:gd name="connsiteY12" fmla="*/ 648948 h 876494"/>
              <a:gd name="connsiteX13" fmla="*/ 147484 w 1125091"/>
              <a:gd name="connsiteY13" fmla="*/ 636306 h 876494"/>
              <a:gd name="connsiteX14" fmla="*/ 172767 w 1125091"/>
              <a:gd name="connsiteY14" fmla="*/ 598382 h 876494"/>
              <a:gd name="connsiteX15" fmla="*/ 181194 w 1125091"/>
              <a:gd name="connsiteY15" fmla="*/ 585740 h 876494"/>
              <a:gd name="connsiteX16" fmla="*/ 185408 w 1125091"/>
              <a:gd name="connsiteY16" fmla="*/ 573099 h 876494"/>
              <a:gd name="connsiteX17" fmla="*/ 223333 w 1125091"/>
              <a:gd name="connsiteY17" fmla="*/ 547816 h 876494"/>
              <a:gd name="connsiteX18" fmla="*/ 235974 w 1125091"/>
              <a:gd name="connsiteY18" fmla="*/ 539388 h 876494"/>
              <a:gd name="connsiteX19" fmla="*/ 248616 w 1125091"/>
              <a:gd name="connsiteY19" fmla="*/ 526747 h 876494"/>
              <a:gd name="connsiteX20" fmla="*/ 273899 w 1125091"/>
              <a:gd name="connsiteY20" fmla="*/ 518319 h 876494"/>
              <a:gd name="connsiteX21" fmla="*/ 286540 w 1125091"/>
              <a:gd name="connsiteY21" fmla="*/ 514105 h 876494"/>
              <a:gd name="connsiteX22" fmla="*/ 299182 w 1125091"/>
              <a:gd name="connsiteY22" fmla="*/ 505678 h 876494"/>
              <a:gd name="connsiteX23" fmla="*/ 303395 w 1125091"/>
              <a:gd name="connsiteY23" fmla="*/ 493036 h 876494"/>
              <a:gd name="connsiteX24" fmla="*/ 316037 w 1125091"/>
              <a:gd name="connsiteY24" fmla="*/ 484608 h 876494"/>
              <a:gd name="connsiteX25" fmla="*/ 324465 w 1125091"/>
              <a:gd name="connsiteY25" fmla="*/ 471967 h 876494"/>
              <a:gd name="connsiteX26" fmla="*/ 345534 w 1125091"/>
              <a:gd name="connsiteY26" fmla="*/ 434043 h 876494"/>
              <a:gd name="connsiteX27" fmla="*/ 353961 w 1125091"/>
              <a:gd name="connsiteY27" fmla="*/ 421401 h 876494"/>
              <a:gd name="connsiteX28" fmla="*/ 366603 w 1125091"/>
              <a:gd name="connsiteY28" fmla="*/ 408760 h 876494"/>
              <a:gd name="connsiteX29" fmla="*/ 375030 w 1125091"/>
              <a:gd name="connsiteY29" fmla="*/ 396118 h 876494"/>
              <a:gd name="connsiteX30" fmla="*/ 387672 w 1125091"/>
              <a:gd name="connsiteY30" fmla="*/ 387690 h 876494"/>
              <a:gd name="connsiteX31" fmla="*/ 400313 w 1125091"/>
              <a:gd name="connsiteY31" fmla="*/ 375049 h 876494"/>
              <a:gd name="connsiteX32" fmla="*/ 425596 w 1125091"/>
              <a:gd name="connsiteY32" fmla="*/ 362408 h 876494"/>
              <a:gd name="connsiteX33" fmla="*/ 438238 w 1125091"/>
              <a:gd name="connsiteY33" fmla="*/ 353980 h 876494"/>
              <a:gd name="connsiteX34" fmla="*/ 442452 w 1125091"/>
              <a:gd name="connsiteY34" fmla="*/ 341338 h 876494"/>
              <a:gd name="connsiteX35" fmla="*/ 467735 w 1125091"/>
              <a:gd name="connsiteY35" fmla="*/ 324483 h 876494"/>
              <a:gd name="connsiteX36" fmla="*/ 480376 w 1125091"/>
              <a:gd name="connsiteY36" fmla="*/ 316055 h 876494"/>
              <a:gd name="connsiteX37" fmla="*/ 501445 w 1125091"/>
              <a:gd name="connsiteY37" fmla="*/ 299200 h 876494"/>
              <a:gd name="connsiteX38" fmla="*/ 514087 w 1125091"/>
              <a:gd name="connsiteY38" fmla="*/ 290772 h 876494"/>
              <a:gd name="connsiteX39" fmla="*/ 539370 w 1125091"/>
              <a:gd name="connsiteY39" fmla="*/ 282345 h 876494"/>
              <a:gd name="connsiteX40" fmla="*/ 552011 w 1125091"/>
              <a:gd name="connsiteY40" fmla="*/ 273917 h 876494"/>
              <a:gd name="connsiteX41" fmla="*/ 564653 w 1125091"/>
              <a:gd name="connsiteY41" fmla="*/ 261276 h 876494"/>
              <a:gd name="connsiteX42" fmla="*/ 577294 w 1125091"/>
              <a:gd name="connsiteY42" fmla="*/ 257062 h 876494"/>
              <a:gd name="connsiteX43" fmla="*/ 602577 w 1125091"/>
              <a:gd name="connsiteY43" fmla="*/ 240207 h 876494"/>
              <a:gd name="connsiteX44" fmla="*/ 627860 w 1125091"/>
              <a:gd name="connsiteY44" fmla="*/ 223351 h 876494"/>
              <a:gd name="connsiteX45" fmla="*/ 640501 w 1125091"/>
              <a:gd name="connsiteY45" fmla="*/ 219137 h 876494"/>
              <a:gd name="connsiteX46" fmla="*/ 665784 w 1125091"/>
              <a:gd name="connsiteY46" fmla="*/ 202282 h 876494"/>
              <a:gd name="connsiteX47" fmla="*/ 674212 w 1125091"/>
              <a:gd name="connsiteY47" fmla="*/ 189641 h 876494"/>
              <a:gd name="connsiteX48" fmla="*/ 699495 w 1125091"/>
              <a:gd name="connsiteY48" fmla="*/ 176999 h 876494"/>
              <a:gd name="connsiteX49" fmla="*/ 712136 w 1125091"/>
              <a:gd name="connsiteY49" fmla="*/ 168572 h 876494"/>
              <a:gd name="connsiteX50" fmla="*/ 750061 w 1125091"/>
              <a:gd name="connsiteY50" fmla="*/ 155930 h 876494"/>
              <a:gd name="connsiteX51" fmla="*/ 762702 w 1125091"/>
              <a:gd name="connsiteY51" fmla="*/ 151716 h 876494"/>
              <a:gd name="connsiteX52" fmla="*/ 775344 w 1125091"/>
              <a:gd name="connsiteY52" fmla="*/ 147502 h 876494"/>
              <a:gd name="connsiteX53" fmla="*/ 787985 w 1125091"/>
              <a:gd name="connsiteY53" fmla="*/ 139075 h 876494"/>
              <a:gd name="connsiteX54" fmla="*/ 813268 w 1125091"/>
              <a:gd name="connsiteY54" fmla="*/ 130647 h 876494"/>
              <a:gd name="connsiteX55" fmla="*/ 851193 w 1125091"/>
              <a:gd name="connsiteY55" fmla="*/ 105364 h 876494"/>
              <a:gd name="connsiteX56" fmla="*/ 863834 w 1125091"/>
              <a:gd name="connsiteY56" fmla="*/ 96937 h 876494"/>
              <a:gd name="connsiteX57" fmla="*/ 889117 w 1125091"/>
              <a:gd name="connsiteY57" fmla="*/ 88509 h 876494"/>
              <a:gd name="connsiteX58" fmla="*/ 914400 w 1125091"/>
              <a:gd name="connsiteY58" fmla="*/ 75867 h 876494"/>
              <a:gd name="connsiteX59" fmla="*/ 927041 w 1125091"/>
              <a:gd name="connsiteY59" fmla="*/ 67440 h 876494"/>
              <a:gd name="connsiteX60" fmla="*/ 969180 w 1125091"/>
              <a:gd name="connsiteY60" fmla="*/ 54798 h 876494"/>
              <a:gd name="connsiteX61" fmla="*/ 981821 w 1125091"/>
              <a:gd name="connsiteY61" fmla="*/ 50584 h 876494"/>
              <a:gd name="connsiteX62" fmla="*/ 1007104 w 1125091"/>
              <a:gd name="connsiteY62" fmla="*/ 33729 h 876494"/>
              <a:gd name="connsiteX63" fmla="*/ 1032387 w 1125091"/>
              <a:gd name="connsiteY63" fmla="*/ 25302 h 876494"/>
              <a:gd name="connsiteX64" fmla="*/ 1049242 w 1125091"/>
              <a:gd name="connsiteY64" fmla="*/ 21088 h 876494"/>
              <a:gd name="connsiteX65" fmla="*/ 1070312 w 1125091"/>
              <a:gd name="connsiteY65" fmla="*/ 16874 h 876494"/>
              <a:gd name="connsiteX66" fmla="*/ 1095594 w 1125091"/>
              <a:gd name="connsiteY66" fmla="*/ 4232 h 876494"/>
              <a:gd name="connsiteX67" fmla="*/ 1125091 w 1125091"/>
              <a:gd name="connsiteY67" fmla="*/ 19 h 87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25091" h="876494">
                <a:moveTo>
                  <a:pt x="0" y="876494"/>
                </a:moveTo>
                <a:cubicBezTo>
                  <a:pt x="2809" y="869471"/>
                  <a:pt x="5843" y="862534"/>
                  <a:pt x="8428" y="855425"/>
                </a:cubicBezTo>
                <a:cubicBezTo>
                  <a:pt x="11464" y="847076"/>
                  <a:pt x="11927" y="837533"/>
                  <a:pt x="16855" y="830142"/>
                </a:cubicBezTo>
                <a:cubicBezTo>
                  <a:pt x="37381" y="799356"/>
                  <a:pt x="12334" y="838055"/>
                  <a:pt x="33711" y="800645"/>
                </a:cubicBezTo>
                <a:cubicBezTo>
                  <a:pt x="36223" y="796248"/>
                  <a:pt x="39873" y="792534"/>
                  <a:pt x="42138" y="788004"/>
                </a:cubicBezTo>
                <a:cubicBezTo>
                  <a:pt x="44124" y="784031"/>
                  <a:pt x="44195" y="779245"/>
                  <a:pt x="46352" y="775362"/>
                </a:cubicBezTo>
                <a:cubicBezTo>
                  <a:pt x="51271" y="766508"/>
                  <a:pt x="57589" y="758507"/>
                  <a:pt x="63207" y="750079"/>
                </a:cubicBezTo>
                <a:cubicBezTo>
                  <a:pt x="66016" y="745865"/>
                  <a:pt x="68054" y="741019"/>
                  <a:pt x="71635" y="737438"/>
                </a:cubicBezTo>
                <a:lnTo>
                  <a:pt x="84276" y="724796"/>
                </a:lnTo>
                <a:cubicBezTo>
                  <a:pt x="94868" y="693023"/>
                  <a:pt x="79348" y="730955"/>
                  <a:pt x="101132" y="703727"/>
                </a:cubicBezTo>
                <a:cubicBezTo>
                  <a:pt x="103907" y="700259"/>
                  <a:pt x="103360" y="695059"/>
                  <a:pt x="105346" y="691086"/>
                </a:cubicBezTo>
                <a:cubicBezTo>
                  <a:pt x="112370" y="677038"/>
                  <a:pt x="113771" y="678445"/>
                  <a:pt x="126415" y="670017"/>
                </a:cubicBezTo>
                <a:cubicBezTo>
                  <a:pt x="137007" y="638240"/>
                  <a:pt x="121487" y="676177"/>
                  <a:pt x="143270" y="648948"/>
                </a:cubicBezTo>
                <a:cubicBezTo>
                  <a:pt x="146045" y="645479"/>
                  <a:pt x="145327" y="640189"/>
                  <a:pt x="147484" y="636306"/>
                </a:cubicBezTo>
                <a:cubicBezTo>
                  <a:pt x="147498" y="636281"/>
                  <a:pt x="168545" y="604715"/>
                  <a:pt x="172767" y="598382"/>
                </a:cubicBezTo>
                <a:cubicBezTo>
                  <a:pt x="175576" y="594168"/>
                  <a:pt x="179592" y="590544"/>
                  <a:pt x="181194" y="585740"/>
                </a:cubicBezTo>
                <a:cubicBezTo>
                  <a:pt x="182599" y="581526"/>
                  <a:pt x="182267" y="576240"/>
                  <a:pt x="185408" y="573099"/>
                </a:cubicBezTo>
                <a:cubicBezTo>
                  <a:pt x="185420" y="573087"/>
                  <a:pt x="217005" y="552034"/>
                  <a:pt x="223333" y="547816"/>
                </a:cubicBezTo>
                <a:cubicBezTo>
                  <a:pt x="227547" y="545007"/>
                  <a:pt x="232393" y="542969"/>
                  <a:pt x="235974" y="539388"/>
                </a:cubicBezTo>
                <a:cubicBezTo>
                  <a:pt x="240188" y="535174"/>
                  <a:pt x="243407" y="529641"/>
                  <a:pt x="248616" y="526747"/>
                </a:cubicBezTo>
                <a:cubicBezTo>
                  <a:pt x="256382" y="522433"/>
                  <a:pt x="265471" y="521128"/>
                  <a:pt x="273899" y="518319"/>
                </a:cubicBezTo>
                <a:cubicBezTo>
                  <a:pt x="278113" y="516914"/>
                  <a:pt x="282844" y="516569"/>
                  <a:pt x="286540" y="514105"/>
                </a:cubicBezTo>
                <a:lnTo>
                  <a:pt x="299182" y="505678"/>
                </a:lnTo>
                <a:cubicBezTo>
                  <a:pt x="300586" y="501464"/>
                  <a:pt x="300620" y="496505"/>
                  <a:pt x="303395" y="493036"/>
                </a:cubicBezTo>
                <a:cubicBezTo>
                  <a:pt x="306559" y="489081"/>
                  <a:pt x="312456" y="488189"/>
                  <a:pt x="316037" y="484608"/>
                </a:cubicBezTo>
                <a:cubicBezTo>
                  <a:pt x="319618" y="481027"/>
                  <a:pt x="321656" y="476181"/>
                  <a:pt x="324465" y="471967"/>
                </a:cubicBezTo>
                <a:cubicBezTo>
                  <a:pt x="331881" y="449714"/>
                  <a:pt x="326213" y="463025"/>
                  <a:pt x="345534" y="434043"/>
                </a:cubicBezTo>
                <a:cubicBezTo>
                  <a:pt x="348343" y="429829"/>
                  <a:pt x="350380" y="424982"/>
                  <a:pt x="353961" y="421401"/>
                </a:cubicBezTo>
                <a:cubicBezTo>
                  <a:pt x="358175" y="417187"/>
                  <a:pt x="362788" y="413338"/>
                  <a:pt x="366603" y="408760"/>
                </a:cubicBezTo>
                <a:cubicBezTo>
                  <a:pt x="369845" y="404869"/>
                  <a:pt x="371449" y="399699"/>
                  <a:pt x="375030" y="396118"/>
                </a:cubicBezTo>
                <a:cubicBezTo>
                  <a:pt x="378611" y="392537"/>
                  <a:pt x="383781" y="390932"/>
                  <a:pt x="387672" y="387690"/>
                </a:cubicBezTo>
                <a:cubicBezTo>
                  <a:pt x="392250" y="383875"/>
                  <a:pt x="395735" y="378864"/>
                  <a:pt x="400313" y="375049"/>
                </a:cubicBezTo>
                <a:cubicBezTo>
                  <a:pt x="411205" y="365972"/>
                  <a:pt x="412925" y="366631"/>
                  <a:pt x="425596" y="362408"/>
                </a:cubicBezTo>
                <a:cubicBezTo>
                  <a:pt x="429810" y="359599"/>
                  <a:pt x="435074" y="357935"/>
                  <a:pt x="438238" y="353980"/>
                </a:cubicBezTo>
                <a:cubicBezTo>
                  <a:pt x="441013" y="350511"/>
                  <a:pt x="439311" y="344479"/>
                  <a:pt x="442452" y="341338"/>
                </a:cubicBezTo>
                <a:cubicBezTo>
                  <a:pt x="449614" y="334176"/>
                  <a:pt x="459307" y="330101"/>
                  <a:pt x="467735" y="324483"/>
                </a:cubicBezTo>
                <a:lnTo>
                  <a:pt x="480376" y="316055"/>
                </a:lnTo>
                <a:cubicBezTo>
                  <a:pt x="494583" y="294746"/>
                  <a:pt x="481092" y="309377"/>
                  <a:pt x="501445" y="299200"/>
                </a:cubicBezTo>
                <a:cubicBezTo>
                  <a:pt x="505975" y="296935"/>
                  <a:pt x="509459" y="292829"/>
                  <a:pt x="514087" y="290772"/>
                </a:cubicBezTo>
                <a:cubicBezTo>
                  <a:pt x="522205" y="287164"/>
                  <a:pt x="539370" y="282345"/>
                  <a:pt x="539370" y="282345"/>
                </a:cubicBezTo>
                <a:cubicBezTo>
                  <a:pt x="543584" y="279536"/>
                  <a:pt x="548120" y="277159"/>
                  <a:pt x="552011" y="273917"/>
                </a:cubicBezTo>
                <a:cubicBezTo>
                  <a:pt x="556589" y="270102"/>
                  <a:pt x="559695" y="264582"/>
                  <a:pt x="564653" y="261276"/>
                </a:cubicBezTo>
                <a:cubicBezTo>
                  <a:pt x="568349" y="258812"/>
                  <a:pt x="573411" y="259219"/>
                  <a:pt x="577294" y="257062"/>
                </a:cubicBezTo>
                <a:cubicBezTo>
                  <a:pt x="586148" y="252143"/>
                  <a:pt x="594149" y="245825"/>
                  <a:pt x="602577" y="240207"/>
                </a:cubicBezTo>
                <a:lnTo>
                  <a:pt x="627860" y="223351"/>
                </a:lnTo>
                <a:cubicBezTo>
                  <a:pt x="632074" y="221946"/>
                  <a:pt x="636618" y="221294"/>
                  <a:pt x="640501" y="219137"/>
                </a:cubicBezTo>
                <a:cubicBezTo>
                  <a:pt x="649355" y="214218"/>
                  <a:pt x="665784" y="202282"/>
                  <a:pt x="665784" y="202282"/>
                </a:cubicBezTo>
                <a:cubicBezTo>
                  <a:pt x="668593" y="198068"/>
                  <a:pt x="670631" y="193222"/>
                  <a:pt x="674212" y="189641"/>
                </a:cubicBezTo>
                <a:cubicBezTo>
                  <a:pt x="686289" y="177564"/>
                  <a:pt x="685785" y="183854"/>
                  <a:pt x="699495" y="176999"/>
                </a:cubicBezTo>
                <a:cubicBezTo>
                  <a:pt x="704025" y="174734"/>
                  <a:pt x="707508" y="170629"/>
                  <a:pt x="712136" y="168572"/>
                </a:cubicBezTo>
                <a:cubicBezTo>
                  <a:pt x="712141" y="168570"/>
                  <a:pt x="743738" y="158038"/>
                  <a:pt x="750061" y="155930"/>
                </a:cubicBezTo>
                <a:lnTo>
                  <a:pt x="762702" y="151716"/>
                </a:lnTo>
                <a:cubicBezTo>
                  <a:pt x="766916" y="150311"/>
                  <a:pt x="771648" y="149966"/>
                  <a:pt x="775344" y="147502"/>
                </a:cubicBezTo>
                <a:cubicBezTo>
                  <a:pt x="779558" y="144693"/>
                  <a:pt x="783357" y="141132"/>
                  <a:pt x="787985" y="139075"/>
                </a:cubicBezTo>
                <a:cubicBezTo>
                  <a:pt x="796103" y="135467"/>
                  <a:pt x="805876" y="135575"/>
                  <a:pt x="813268" y="130647"/>
                </a:cubicBezTo>
                <a:lnTo>
                  <a:pt x="851193" y="105364"/>
                </a:lnTo>
                <a:cubicBezTo>
                  <a:pt x="855407" y="102555"/>
                  <a:pt x="859030" y="98538"/>
                  <a:pt x="863834" y="96937"/>
                </a:cubicBezTo>
                <a:cubicBezTo>
                  <a:pt x="872262" y="94128"/>
                  <a:pt x="881725" y="93437"/>
                  <a:pt x="889117" y="88509"/>
                </a:cubicBezTo>
                <a:cubicBezTo>
                  <a:pt x="925344" y="64358"/>
                  <a:pt x="879511" y="93311"/>
                  <a:pt x="914400" y="75867"/>
                </a:cubicBezTo>
                <a:cubicBezTo>
                  <a:pt x="918930" y="73602"/>
                  <a:pt x="922413" y="69497"/>
                  <a:pt x="927041" y="67440"/>
                </a:cubicBezTo>
                <a:cubicBezTo>
                  <a:pt x="945070" y="59427"/>
                  <a:pt x="952017" y="59702"/>
                  <a:pt x="969180" y="54798"/>
                </a:cubicBezTo>
                <a:cubicBezTo>
                  <a:pt x="973451" y="53578"/>
                  <a:pt x="977938" y="52741"/>
                  <a:pt x="981821" y="50584"/>
                </a:cubicBezTo>
                <a:cubicBezTo>
                  <a:pt x="990675" y="45665"/>
                  <a:pt x="997495" y="36932"/>
                  <a:pt x="1007104" y="33729"/>
                </a:cubicBezTo>
                <a:cubicBezTo>
                  <a:pt x="1015532" y="30920"/>
                  <a:pt x="1023769" y="27457"/>
                  <a:pt x="1032387" y="25302"/>
                </a:cubicBezTo>
                <a:cubicBezTo>
                  <a:pt x="1038005" y="23897"/>
                  <a:pt x="1043589" y="22344"/>
                  <a:pt x="1049242" y="21088"/>
                </a:cubicBezTo>
                <a:cubicBezTo>
                  <a:pt x="1056234" y="19534"/>
                  <a:pt x="1063363" y="18611"/>
                  <a:pt x="1070312" y="16874"/>
                </a:cubicBezTo>
                <a:cubicBezTo>
                  <a:pt x="1109569" y="7059"/>
                  <a:pt x="1054388" y="19683"/>
                  <a:pt x="1095594" y="4232"/>
                </a:cubicBezTo>
                <a:cubicBezTo>
                  <a:pt x="1108298" y="-532"/>
                  <a:pt x="1113863" y="19"/>
                  <a:pt x="1125091" y="1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918614" y="3639556"/>
            <a:ext cx="1125091" cy="581532"/>
          </a:xfrm>
          <a:custGeom>
            <a:avLst/>
            <a:gdLst>
              <a:gd name="connsiteX0" fmla="*/ 0 w 1125091"/>
              <a:gd name="connsiteY0" fmla="*/ 581532 h 581532"/>
              <a:gd name="connsiteX1" fmla="*/ 84276 w 1125091"/>
              <a:gd name="connsiteY1" fmla="*/ 577318 h 581532"/>
              <a:gd name="connsiteX2" fmla="*/ 96918 w 1125091"/>
              <a:gd name="connsiteY2" fmla="*/ 573104 h 581532"/>
              <a:gd name="connsiteX3" fmla="*/ 113773 w 1125091"/>
              <a:gd name="connsiteY3" fmla="*/ 568890 h 581532"/>
              <a:gd name="connsiteX4" fmla="*/ 143270 w 1125091"/>
              <a:gd name="connsiteY4" fmla="*/ 564677 h 581532"/>
              <a:gd name="connsiteX5" fmla="*/ 189622 w 1125091"/>
              <a:gd name="connsiteY5" fmla="*/ 556249 h 581532"/>
              <a:gd name="connsiteX6" fmla="*/ 214905 w 1125091"/>
              <a:gd name="connsiteY6" fmla="*/ 547821 h 581532"/>
              <a:gd name="connsiteX7" fmla="*/ 227546 w 1125091"/>
              <a:gd name="connsiteY7" fmla="*/ 543608 h 581532"/>
              <a:gd name="connsiteX8" fmla="*/ 240188 w 1125091"/>
              <a:gd name="connsiteY8" fmla="*/ 539394 h 581532"/>
              <a:gd name="connsiteX9" fmla="*/ 261257 w 1125091"/>
              <a:gd name="connsiteY9" fmla="*/ 535180 h 581532"/>
              <a:gd name="connsiteX10" fmla="*/ 286540 w 1125091"/>
              <a:gd name="connsiteY10" fmla="*/ 526752 h 581532"/>
              <a:gd name="connsiteX11" fmla="*/ 311823 w 1125091"/>
              <a:gd name="connsiteY11" fmla="*/ 522538 h 581532"/>
              <a:gd name="connsiteX12" fmla="*/ 337106 w 1125091"/>
              <a:gd name="connsiteY12" fmla="*/ 514111 h 581532"/>
              <a:gd name="connsiteX13" fmla="*/ 362389 w 1125091"/>
              <a:gd name="connsiteY13" fmla="*/ 497255 h 581532"/>
              <a:gd name="connsiteX14" fmla="*/ 375030 w 1125091"/>
              <a:gd name="connsiteY14" fmla="*/ 488828 h 581532"/>
              <a:gd name="connsiteX15" fmla="*/ 387672 w 1125091"/>
              <a:gd name="connsiteY15" fmla="*/ 484614 h 581532"/>
              <a:gd name="connsiteX16" fmla="*/ 400313 w 1125091"/>
              <a:gd name="connsiteY16" fmla="*/ 476186 h 581532"/>
              <a:gd name="connsiteX17" fmla="*/ 425596 w 1125091"/>
              <a:gd name="connsiteY17" fmla="*/ 467759 h 581532"/>
              <a:gd name="connsiteX18" fmla="*/ 438238 w 1125091"/>
              <a:gd name="connsiteY18" fmla="*/ 459331 h 581532"/>
              <a:gd name="connsiteX19" fmla="*/ 463521 w 1125091"/>
              <a:gd name="connsiteY19" fmla="*/ 450903 h 581532"/>
              <a:gd name="connsiteX20" fmla="*/ 488804 w 1125091"/>
              <a:gd name="connsiteY20" fmla="*/ 438262 h 581532"/>
              <a:gd name="connsiteX21" fmla="*/ 514086 w 1125091"/>
              <a:gd name="connsiteY21" fmla="*/ 421407 h 581532"/>
              <a:gd name="connsiteX22" fmla="*/ 526728 w 1125091"/>
              <a:gd name="connsiteY22" fmla="*/ 412979 h 581532"/>
              <a:gd name="connsiteX23" fmla="*/ 539369 w 1125091"/>
              <a:gd name="connsiteY23" fmla="*/ 408765 h 581532"/>
              <a:gd name="connsiteX24" fmla="*/ 564652 w 1125091"/>
              <a:gd name="connsiteY24" fmla="*/ 396124 h 581532"/>
              <a:gd name="connsiteX25" fmla="*/ 602577 w 1125091"/>
              <a:gd name="connsiteY25" fmla="*/ 366627 h 581532"/>
              <a:gd name="connsiteX26" fmla="*/ 627860 w 1125091"/>
              <a:gd name="connsiteY26" fmla="*/ 349772 h 581532"/>
              <a:gd name="connsiteX27" fmla="*/ 665784 w 1125091"/>
              <a:gd name="connsiteY27" fmla="*/ 337130 h 581532"/>
              <a:gd name="connsiteX28" fmla="*/ 678426 w 1125091"/>
              <a:gd name="connsiteY28" fmla="*/ 332916 h 581532"/>
              <a:gd name="connsiteX29" fmla="*/ 691067 w 1125091"/>
              <a:gd name="connsiteY29" fmla="*/ 320275 h 581532"/>
              <a:gd name="connsiteX30" fmla="*/ 699495 w 1125091"/>
              <a:gd name="connsiteY30" fmla="*/ 307633 h 581532"/>
              <a:gd name="connsiteX31" fmla="*/ 712136 w 1125091"/>
              <a:gd name="connsiteY31" fmla="*/ 303420 h 581532"/>
              <a:gd name="connsiteX32" fmla="*/ 737419 w 1125091"/>
              <a:gd name="connsiteY32" fmla="*/ 286564 h 581532"/>
              <a:gd name="connsiteX33" fmla="*/ 750061 w 1125091"/>
              <a:gd name="connsiteY33" fmla="*/ 282350 h 581532"/>
              <a:gd name="connsiteX34" fmla="*/ 762702 w 1125091"/>
              <a:gd name="connsiteY34" fmla="*/ 273923 h 581532"/>
              <a:gd name="connsiteX35" fmla="*/ 787985 w 1125091"/>
              <a:gd name="connsiteY35" fmla="*/ 265495 h 581532"/>
              <a:gd name="connsiteX36" fmla="*/ 813268 w 1125091"/>
              <a:gd name="connsiteY36" fmla="*/ 240212 h 581532"/>
              <a:gd name="connsiteX37" fmla="*/ 838551 w 1125091"/>
              <a:gd name="connsiteY37" fmla="*/ 227571 h 581532"/>
              <a:gd name="connsiteX38" fmla="*/ 851192 w 1125091"/>
              <a:gd name="connsiteY38" fmla="*/ 214929 h 581532"/>
              <a:gd name="connsiteX39" fmla="*/ 863834 w 1125091"/>
              <a:gd name="connsiteY39" fmla="*/ 206502 h 581532"/>
              <a:gd name="connsiteX40" fmla="*/ 876475 w 1125091"/>
              <a:gd name="connsiteY40" fmla="*/ 193860 h 581532"/>
              <a:gd name="connsiteX41" fmla="*/ 901758 w 1125091"/>
              <a:gd name="connsiteY41" fmla="*/ 181219 h 581532"/>
              <a:gd name="connsiteX42" fmla="*/ 927041 w 1125091"/>
              <a:gd name="connsiteY42" fmla="*/ 164363 h 581532"/>
              <a:gd name="connsiteX43" fmla="*/ 952324 w 1125091"/>
              <a:gd name="connsiteY43" fmla="*/ 139080 h 581532"/>
              <a:gd name="connsiteX44" fmla="*/ 977607 w 1125091"/>
              <a:gd name="connsiteY44" fmla="*/ 122225 h 581532"/>
              <a:gd name="connsiteX45" fmla="*/ 1002890 w 1125091"/>
              <a:gd name="connsiteY45" fmla="*/ 105370 h 581532"/>
              <a:gd name="connsiteX46" fmla="*/ 1023959 w 1125091"/>
              <a:gd name="connsiteY46" fmla="*/ 88514 h 581532"/>
              <a:gd name="connsiteX47" fmla="*/ 1032387 w 1125091"/>
              <a:gd name="connsiteY47" fmla="*/ 75873 h 581532"/>
              <a:gd name="connsiteX48" fmla="*/ 1045028 w 1125091"/>
              <a:gd name="connsiteY48" fmla="*/ 63232 h 581532"/>
              <a:gd name="connsiteX49" fmla="*/ 1070311 w 1125091"/>
              <a:gd name="connsiteY49" fmla="*/ 46376 h 581532"/>
              <a:gd name="connsiteX50" fmla="*/ 1087167 w 1125091"/>
              <a:gd name="connsiteY50" fmla="*/ 29521 h 581532"/>
              <a:gd name="connsiteX51" fmla="*/ 1112450 w 1125091"/>
              <a:gd name="connsiteY51" fmla="*/ 12666 h 581532"/>
              <a:gd name="connsiteX52" fmla="*/ 1125091 w 1125091"/>
              <a:gd name="connsiteY52" fmla="*/ 24 h 58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25091" h="581532">
                <a:moveTo>
                  <a:pt x="0" y="581532"/>
                </a:moveTo>
                <a:cubicBezTo>
                  <a:pt x="28092" y="580127"/>
                  <a:pt x="56255" y="579755"/>
                  <a:pt x="84276" y="577318"/>
                </a:cubicBezTo>
                <a:cubicBezTo>
                  <a:pt x="88701" y="576933"/>
                  <a:pt x="92647" y="574324"/>
                  <a:pt x="96918" y="573104"/>
                </a:cubicBezTo>
                <a:cubicBezTo>
                  <a:pt x="102486" y="571513"/>
                  <a:pt x="108075" y="569926"/>
                  <a:pt x="113773" y="568890"/>
                </a:cubicBezTo>
                <a:cubicBezTo>
                  <a:pt x="123545" y="567113"/>
                  <a:pt x="133438" y="566081"/>
                  <a:pt x="143270" y="564677"/>
                </a:cubicBezTo>
                <a:cubicBezTo>
                  <a:pt x="177866" y="553144"/>
                  <a:pt x="122918" y="570543"/>
                  <a:pt x="189622" y="556249"/>
                </a:cubicBezTo>
                <a:cubicBezTo>
                  <a:pt x="198308" y="554388"/>
                  <a:pt x="206477" y="550630"/>
                  <a:pt x="214905" y="547821"/>
                </a:cubicBezTo>
                <a:lnTo>
                  <a:pt x="227546" y="543608"/>
                </a:lnTo>
                <a:cubicBezTo>
                  <a:pt x="231760" y="542203"/>
                  <a:pt x="235832" y="540265"/>
                  <a:pt x="240188" y="539394"/>
                </a:cubicBezTo>
                <a:cubicBezTo>
                  <a:pt x="247211" y="537989"/>
                  <a:pt x="254347" y="537065"/>
                  <a:pt x="261257" y="535180"/>
                </a:cubicBezTo>
                <a:cubicBezTo>
                  <a:pt x="269828" y="532842"/>
                  <a:pt x="277777" y="528213"/>
                  <a:pt x="286540" y="526752"/>
                </a:cubicBezTo>
                <a:cubicBezTo>
                  <a:pt x="294968" y="525347"/>
                  <a:pt x="303534" y="524610"/>
                  <a:pt x="311823" y="522538"/>
                </a:cubicBezTo>
                <a:cubicBezTo>
                  <a:pt x="320441" y="520384"/>
                  <a:pt x="337106" y="514111"/>
                  <a:pt x="337106" y="514111"/>
                </a:cubicBezTo>
                <a:lnTo>
                  <a:pt x="362389" y="497255"/>
                </a:lnTo>
                <a:cubicBezTo>
                  <a:pt x="366603" y="494446"/>
                  <a:pt x="370226" y="490429"/>
                  <a:pt x="375030" y="488828"/>
                </a:cubicBezTo>
                <a:lnTo>
                  <a:pt x="387672" y="484614"/>
                </a:lnTo>
                <a:cubicBezTo>
                  <a:pt x="391886" y="481805"/>
                  <a:pt x="395685" y="478243"/>
                  <a:pt x="400313" y="476186"/>
                </a:cubicBezTo>
                <a:cubicBezTo>
                  <a:pt x="408431" y="472578"/>
                  <a:pt x="418205" y="472687"/>
                  <a:pt x="425596" y="467759"/>
                </a:cubicBezTo>
                <a:cubicBezTo>
                  <a:pt x="429810" y="464950"/>
                  <a:pt x="433610" y="461388"/>
                  <a:pt x="438238" y="459331"/>
                </a:cubicBezTo>
                <a:cubicBezTo>
                  <a:pt x="446356" y="455723"/>
                  <a:pt x="456129" y="455831"/>
                  <a:pt x="463521" y="450903"/>
                </a:cubicBezTo>
                <a:cubicBezTo>
                  <a:pt x="479858" y="440012"/>
                  <a:pt x="471358" y="444077"/>
                  <a:pt x="488804" y="438262"/>
                </a:cubicBezTo>
                <a:lnTo>
                  <a:pt x="514086" y="421407"/>
                </a:lnTo>
                <a:cubicBezTo>
                  <a:pt x="518300" y="418598"/>
                  <a:pt x="521923" y="414581"/>
                  <a:pt x="526728" y="412979"/>
                </a:cubicBezTo>
                <a:cubicBezTo>
                  <a:pt x="530942" y="411574"/>
                  <a:pt x="535396" y="410751"/>
                  <a:pt x="539369" y="408765"/>
                </a:cubicBezTo>
                <a:cubicBezTo>
                  <a:pt x="572035" y="392431"/>
                  <a:pt x="532887" y="406711"/>
                  <a:pt x="564652" y="396124"/>
                </a:cubicBezTo>
                <a:cubicBezTo>
                  <a:pt x="584457" y="376319"/>
                  <a:pt x="572333" y="386790"/>
                  <a:pt x="602577" y="366627"/>
                </a:cubicBezTo>
                <a:lnTo>
                  <a:pt x="627860" y="349772"/>
                </a:lnTo>
                <a:lnTo>
                  <a:pt x="665784" y="337130"/>
                </a:lnTo>
                <a:lnTo>
                  <a:pt x="678426" y="332916"/>
                </a:lnTo>
                <a:cubicBezTo>
                  <a:pt x="682640" y="328702"/>
                  <a:pt x="687252" y="324853"/>
                  <a:pt x="691067" y="320275"/>
                </a:cubicBezTo>
                <a:cubicBezTo>
                  <a:pt x="694309" y="316384"/>
                  <a:pt x="695540" y="310797"/>
                  <a:pt x="699495" y="307633"/>
                </a:cubicBezTo>
                <a:cubicBezTo>
                  <a:pt x="702963" y="304858"/>
                  <a:pt x="707922" y="304824"/>
                  <a:pt x="712136" y="303420"/>
                </a:cubicBezTo>
                <a:cubicBezTo>
                  <a:pt x="720564" y="297801"/>
                  <a:pt x="727810" y="289767"/>
                  <a:pt x="737419" y="286564"/>
                </a:cubicBezTo>
                <a:cubicBezTo>
                  <a:pt x="741633" y="285159"/>
                  <a:pt x="746088" y="284336"/>
                  <a:pt x="750061" y="282350"/>
                </a:cubicBezTo>
                <a:cubicBezTo>
                  <a:pt x="754591" y="280085"/>
                  <a:pt x="758074" y="275980"/>
                  <a:pt x="762702" y="273923"/>
                </a:cubicBezTo>
                <a:cubicBezTo>
                  <a:pt x="770820" y="270315"/>
                  <a:pt x="787985" y="265495"/>
                  <a:pt x="787985" y="265495"/>
                </a:cubicBezTo>
                <a:cubicBezTo>
                  <a:pt x="796413" y="257067"/>
                  <a:pt x="801961" y="243981"/>
                  <a:pt x="813268" y="240212"/>
                </a:cubicBezTo>
                <a:cubicBezTo>
                  <a:pt x="825936" y="235989"/>
                  <a:pt x="827661" y="236646"/>
                  <a:pt x="838551" y="227571"/>
                </a:cubicBezTo>
                <a:cubicBezTo>
                  <a:pt x="843129" y="223756"/>
                  <a:pt x="846614" y="218744"/>
                  <a:pt x="851192" y="214929"/>
                </a:cubicBezTo>
                <a:cubicBezTo>
                  <a:pt x="855083" y="211687"/>
                  <a:pt x="859943" y="209744"/>
                  <a:pt x="863834" y="206502"/>
                </a:cubicBezTo>
                <a:cubicBezTo>
                  <a:pt x="868412" y="202687"/>
                  <a:pt x="871897" y="197675"/>
                  <a:pt x="876475" y="193860"/>
                </a:cubicBezTo>
                <a:cubicBezTo>
                  <a:pt x="887367" y="184783"/>
                  <a:pt x="889088" y="185442"/>
                  <a:pt x="901758" y="181219"/>
                </a:cubicBezTo>
                <a:cubicBezTo>
                  <a:pt x="910186" y="175600"/>
                  <a:pt x="919879" y="171525"/>
                  <a:pt x="927041" y="164363"/>
                </a:cubicBezTo>
                <a:cubicBezTo>
                  <a:pt x="935469" y="155935"/>
                  <a:pt x="942407" y="145691"/>
                  <a:pt x="952324" y="139080"/>
                </a:cubicBezTo>
                <a:cubicBezTo>
                  <a:pt x="960752" y="133462"/>
                  <a:pt x="970445" y="129387"/>
                  <a:pt x="977607" y="122225"/>
                </a:cubicBezTo>
                <a:cubicBezTo>
                  <a:pt x="993390" y="106443"/>
                  <a:pt x="984596" y="111469"/>
                  <a:pt x="1002890" y="105370"/>
                </a:cubicBezTo>
                <a:cubicBezTo>
                  <a:pt x="1027042" y="69142"/>
                  <a:pt x="994884" y="111774"/>
                  <a:pt x="1023959" y="88514"/>
                </a:cubicBezTo>
                <a:cubicBezTo>
                  <a:pt x="1027914" y="85350"/>
                  <a:pt x="1029145" y="79763"/>
                  <a:pt x="1032387" y="75873"/>
                </a:cubicBezTo>
                <a:cubicBezTo>
                  <a:pt x="1036202" y="71295"/>
                  <a:pt x="1040324" y="66891"/>
                  <a:pt x="1045028" y="63232"/>
                </a:cubicBezTo>
                <a:cubicBezTo>
                  <a:pt x="1053023" y="57013"/>
                  <a:pt x="1070311" y="46376"/>
                  <a:pt x="1070311" y="46376"/>
                </a:cubicBezTo>
                <a:cubicBezTo>
                  <a:pt x="1077462" y="24925"/>
                  <a:pt x="1068779" y="39736"/>
                  <a:pt x="1087167" y="29521"/>
                </a:cubicBezTo>
                <a:cubicBezTo>
                  <a:pt x="1096021" y="24602"/>
                  <a:pt x="1112450" y="12666"/>
                  <a:pt x="1112450" y="12666"/>
                </a:cubicBezTo>
                <a:cubicBezTo>
                  <a:pt x="1121656" y="-1145"/>
                  <a:pt x="1115813" y="24"/>
                  <a:pt x="1125091" y="2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 15"/>
          <p:cNvSpPr/>
          <p:nvPr/>
        </p:nvSpPr>
        <p:spPr>
          <a:xfrm>
            <a:off x="2047919" y="2783787"/>
            <a:ext cx="1786662" cy="636674"/>
          </a:xfrm>
          <a:custGeom>
            <a:avLst/>
            <a:gdLst>
              <a:gd name="connsiteX0" fmla="*/ 0 w 1786662"/>
              <a:gd name="connsiteY0" fmla="*/ 636674 h 636674"/>
              <a:gd name="connsiteX1" fmla="*/ 54780 w 1786662"/>
              <a:gd name="connsiteY1" fmla="*/ 628247 h 636674"/>
              <a:gd name="connsiteX2" fmla="*/ 84276 w 1786662"/>
              <a:gd name="connsiteY2" fmla="*/ 619819 h 636674"/>
              <a:gd name="connsiteX3" fmla="*/ 96918 w 1786662"/>
              <a:gd name="connsiteY3" fmla="*/ 611391 h 636674"/>
              <a:gd name="connsiteX4" fmla="*/ 109559 w 1786662"/>
              <a:gd name="connsiteY4" fmla="*/ 607177 h 636674"/>
              <a:gd name="connsiteX5" fmla="*/ 122201 w 1786662"/>
              <a:gd name="connsiteY5" fmla="*/ 598750 h 636674"/>
              <a:gd name="connsiteX6" fmla="*/ 151698 w 1786662"/>
              <a:gd name="connsiteY6" fmla="*/ 590322 h 636674"/>
              <a:gd name="connsiteX7" fmla="*/ 181194 w 1786662"/>
              <a:gd name="connsiteY7" fmla="*/ 581895 h 636674"/>
              <a:gd name="connsiteX8" fmla="*/ 206477 w 1786662"/>
              <a:gd name="connsiteY8" fmla="*/ 569253 h 636674"/>
              <a:gd name="connsiteX9" fmla="*/ 231760 w 1786662"/>
              <a:gd name="connsiteY9" fmla="*/ 556612 h 636674"/>
              <a:gd name="connsiteX10" fmla="*/ 257043 w 1786662"/>
              <a:gd name="connsiteY10" fmla="*/ 539756 h 636674"/>
              <a:gd name="connsiteX11" fmla="*/ 269685 w 1786662"/>
              <a:gd name="connsiteY11" fmla="*/ 531329 h 636674"/>
              <a:gd name="connsiteX12" fmla="*/ 307609 w 1786662"/>
              <a:gd name="connsiteY12" fmla="*/ 518687 h 636674"/>
              <a:gd name="connsiteX13" fmla="*/ 320251 w 1786662"/>
              <a:gd name="connsiteY13" fmla="*/ 514473 h 636674"/>
              <a:gd name="connsiteX14" fmla="*/ 349747 w 1786662"/>
              <a:gd name="connsiteY14" fmla="*/ 506046 h 636674"/>
              <a:gd name="connsiteX15" fmla="*/ 366603 w 1786662"/>
              <a:gd name="connsiteY15" fmla="*/ 501832 h 636674"/>
              <a:gd name="connsiteX16" fmla="*/ 391886 w 1786662"/>
              <a:gd name="connsiteY16" fmla="*/ 493404 h 636674"/>
              <a:gd name="connsiteX17" fmla="*/ 404527 w 1786662"/>
              <a:gd name="connsiteY17" fmla="*/ 484977 h 636674"/>
              <a:gd name="connsiteX18" fmla="*/ 429810 w 1786662"/>
              <a:gd name="connsiteY18" fmla="*/ 476549 h 636674"/>
              <a:gd name="connsiteX19" fmla="*/ 442452 w 1786662"/>
              <a:gd name="connsiteY19" fmla="*/ 472335 h 636674"/>
              <a:gd name="connsiteX20" fmla="*/ 467734 w 1786662"/>
              <a:gd name="connsiteY20" fmla="*/ 455480 h 636674"/>
              <a:gd name="connsiteX21" fmla="*/ 480376 w 1786662"/>
              <a:gd name="connsiteY21" fmla="*/ 447052 h 636674"/>
              <a:gd name="connsiteX22" fmla="*/ 518300 w 1786662"/>
              <a:gd name="connsiteY22" fmla="*/ 434411 h 636674"/>
              <a:gd name="connsiteX23" fmla="*/ 530942 w 1786662"/>
              <a:gd name="connsiteY23" fmla="*/ 430197 h 636674"/>
              <a:gd name="connsiteX24" fmla="*/ 556225 w 1786662"/>
              <a:gd name="connsiteY24" fmla="*/ 425983 h 636674"/>
              <a:gd name="connsiteX25" fmla="*/ 568866 w 1786662"/>
              <a:gd name="connsiteY25" fmla="*/ 421769 h 636674"/>
              <a:gd name="connsiteX26" fmla="*/ 581508 w 1786662"/>
              <a:gd name="connsiteY26" fmla="*/ 413342 h 636674"/>
              <a:gd name="connsiteX27" fmla="*/ 606791 w 1786662"/>
              <a:gd name="connsiteY27" fmla="*/ 404914 h 636674"/>
              <a:gd name="connsiteX28" fmla="*/ 632074 w 1786662"/>
              <a:gd name="connsiteY28" fmla="*/ 388059 h 636674"/>
              <a:gd name="connsiteX29" fmla="*/ 644715 w 1786662"/>
              <a:gd name="connsiteY29" fmla="*/ 383845 h 636674"/>
              <a:gd name="connsiteX30" fmla="*/ 657357 w 1786662"/>
              <a:gd name="connsiteY30" fmla="*/ 375417 h 636674"/>
              <a:gd name="connsiteX31" fmla="*/ 695281 w 1786662"/>
              <a:gd name="connsiteY31" fmla="*/ 362776 h 636674"/>
              <a:gd name="connsiteX32" fmla="*/ 707922 w 1786662"/>
              <a:gd name="connsiteY32" fmla="*/ 358562 h 636674"/>
              <a:gd name="connsiteX33" fmla="*/ 733205 w 1786662"/>
              <a:gd name="connsiteY33" fmla="*/ 345920 h 636674"/>
              <a:gd name="connsiteX34" fmla="*/ 745847 w 1786662"/>
              <a:gd name="connsiteY34" fmla="*/ 337493 h 636674"/>
              <a:gd name="connsiteX35" fmla="*/ 758488 w 1786662"/>
              <a:gd name="connsiteY35" fmla="*/ 333279 h 636674"/>
              <a:gd name="connsiteX36" fmla="*/ 800627 w 1786662"/>
              <a:gd name="connsiteY36" fmla="*/ 324851 h 636674"/>
              <a:gd name="connsiteX37" fmla="*/ 842765 w 1786662"/>
              <a:gd name="connsiteY37" fmla="*/ 312210 h 636674"/>
              <a:gd name="connsiteX38" fmla="*/ 859620 w 1786662"/>
              <a:gd name="connsiteY38" fmla="*/ 307996 h 636674"/>
              <a:gd name="connsiteX39" fmla="*/ 872262 w 1786662"/>
              <a:gd name="connsiteY39" fmla="*/ 299568 h 636674"/>
              <a:gd name="connsiteX40" fmla="*/ 901758 w 1786662"/>
              <a:gd name="connsiteY40" fmla="*/ 291141 h 636674"/>
              <a:gd name="connsiteX41" fmla="*/ 914400 w 1786662"/>
              <a:gd name="connsiteY41" fmla="*/ 286927 h 636674"/>
              <a:gd name="connsiteX42" fmla="*/ 952324 w 1786662"/>
              <a:gd name="connsiteY42" fmla="*/ 265858 h 636674"/>
              <a:gd name="connsiteX43" fmla="*/ 964966 w 1786662"/>
              <a:gd name="connsiteY43" fmla="*/ 257430 h 636674"/>
              <a:gd name="connsiteX44" fmla="*/ 990249 w 1786662"/>
              <a:gd name="connsiteY44" fmla="*/ 249002 h 636674"/>
              <a:gd name="connsiteX45" fmla="*/ 1019746 w 1786662"/>
              <a:gd name="connsiteY45" fmla="*/ 240575 h 636674"/>
              <a:gd name="connsiteX46" fmla="*/ 1049242 w 1786662"/>
              <a:gd name="connsiteY46" fmla="*/ 236361 h 636674"/>
              <a:gd name="connsiteX47" fmla="*/ 1061884 w 1786662"/>
              <a:gd name="connsiteY47" fmla="*/ 232147 h 636674"/>
              <a:gd name="connsiteX48" fmla="*/ 1091381 w 1786662"/>
              <a:gd name="connsiteY48" fmla="*/ 223719 h 636674"/>
              <a:gd name="connsiteX49" fmla="*/ 1104022 w 1786662"/>
              <a:gd name="connsiteY49" fmla="*/ 215292 h 636674"/>
              <a:gd name="connsiteX50" fmla="*/ 1129305 w 1786662"/>
              <a:gd name="connsiteY50" fmla="*/ 206864 h 636674"/>
              <a:gd name="connsiteX51" fmla="*/ 1141946 w 1786662"/>
              <a:gd name="connsiteY51" fmla="*/ 202650 h 636674"/>
              <a:gd name="connsiteX52" fmla="*/ 1179871 w 1786662"/>
              <a:gd name="connsiteY52" fmla="*/ 190009 h 636674"/>
              <a:gd name="connsiteX53" fmla="*/ 1192512 w 1786662"/>
              <a:gd name="connsiteY53" fmla="*/ 185795 h 636674"/>
              <a:gd name="connsiteX54" fmla="*/ 1209368 w 1786662"/>
              <a:gd name="connsiteY54" fmla="*/ 181581 h 636674"/>
              <a:gd name="connsiteX55" fmla="*/ 1234651 w 1786662"/>
              <a:gd name="connsiteY55" fmla="*/ 173154 h 636674"/>
              <a:gd name="connsiteX56" fmla="*/ 1259934 w 1786662"/>
              <a:gd name="connsiteY56" fmla="*/ 164726 h 636674"/>
              <a:gd name="connsiteX57" fmla="*/ 1272575 w 1786662"/>
              <a:gd name="connsiteY57" fmla="*/ 160512 h 636674"/>
              <a:gd name="connsiteX58" fmla="*/ 1297858 w 1786662"/>
              <a:gd name="connsiteY58" fmla="*/ 156298 h 636674"/>
              <a:gd name="connsiteX59" fmla="*/ 1323141 w 1786662"/>
              <a:gd name="connsiteY59" fmla="*/ 147871 h 636674"/>
              <a:gd name="connsiteX60" fmla="*/ 1369493 w 1786662"/>
              <a:gd name="connsiteY60" fmla="*/ 139443 h 636674"/>
              <a:gd name="connsiteX61" fmla="*/ 1394776 w 1786662"/>
              <a:gd name="connsiteY61" fmla="*/ 131015 h 636674"/>
              <a:gd name="connsiteX62" fmla="*/ 1424273 w 1786662"/>
              <a:gd name="connsiteY62" fmla="*/ 122588 h 636674"/>
              <a:gd name="connsiteX63" fmla="*/ 1436914 w 1786662"/>
              <a:gd name="connsiteY63" fmla="*/ 114160 h 636674"/>
              <a:gd name="connsiteX64" fmla="*/ 1466411 w 1786662"/>
              <a:gd name="connsiteY64" fmla="*/ 105732 h 636674"/>
              <a:gd name="connsiteX65" fmla="*/ 1491694 w 1786662"/>
              <a:gd name="connsiteY65" fmla="*/ 88877 h 636674"/>
              <a:gd name="connsiteX66" fmla="*/ 1516977 w 1786662"/>
              <a:gd name="connsiteY66" fmla="*/ 72022 h 636674"/>
              <a:gd name="connsiteX67" fmla="*/ 1529618 w 1786662"/>
              <a:gd name="connsiteY67" fmla="*/ 63594 h 636674"/>
              <a:gd name="connsiteX68" fmla="*/ 1580184 w 1786662"/>
              <a:gd name="connsiteY68" fmla="*/ 46739 h 636674"/>
              <a:gd name="connsiteX69" fmla="*/ 1592826 w 1786662"/>
              <a:gd name="connsiteY69" fmla="*/ 42525 h 636674"/>
              <a:gd name="connsiteX70" fmla="*/ 1656033 w 1786662"/>
              <a:gd name="connsiteY70" fmla="*/ 38311 h 636674"/>
              <a:gd name="connsiteX71" fmla="*/ 1668675 w 1786662"/>
              <a:gd name="connsiteY71" fmla="*/ 34097 h 636674"/>
              <a:gd name="connsiteX72" fmla="*/ 1693957 w 1786662"/>
              <a:gd name="connsiteY72" fmla="*/ 21456 h 636674"/>
              <a:gd name="connsiteX73" fmla="*/ 1727668 w 1786662"/>
              <a:gd name="connsiteY73" fmla="*/ 17242 h 636674"/>
              <a:gd name="connsiteX74" fmla="*/ 1740310 w 1786662"/>
              <a:gd name="connsiteY74" fmla="*/ 13028 h 636674"/>
              <a:gd name="connsiteX75" fmla="*/ 1765593 w 1786662"/>
              <a:gd name="connsiteY75" fmla="*/ 387 h 636674"/>
              <a:gd name="connsiteX76" fmla="*/ 1786662 w 1786662"/>
              <a:gd name="connsiteY76" fmla="*/ 387 h 6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786662" h="636674">
                <a:moveTo>
                  <a:pt x="0" y="636674"/>
                </a:moveTo>
                <a:cubicBezTo>
                  <a:pt x="67751" y="629899"/>
                  <a:pt x="22077" y="637590"/>
                  <a:pt x="54780" y="628247"/>
                </a:cubicBezTo>
                <a:cubicBezTo>
                  <a:pt x="61080" y="626447"/>
                  <a:pt x="77541" y="623187"/>
                  <a:pt x="84276" y="619819"/>
                </a:cubicBezTo>
                <a:cubicBezTo>
                  <a:pt x="88806" y="617554"/>
                  <a:pt x="92388" y="613656"/>
                  <a:pt x="96918" y="611391"/>
                </a:cubicBezTo>
                <a:cubicBezTo>
                  <a:pt x="100891" y="609405"/>
                  <a:pt x="105586" y="609163"/>
                  <a:pt x="109559" y="607177"/>
                </a:cubicBezTo>
                <a:cubicBezTo>
                  <a:pt x="114089" y="604912"/>
                  <a:pt x="117671" y="601015"/>
                  <a:pt x="122201" y="598750"/>
                </a:cubicBezTo>
                <a:cubicBezTo>
                  <a:pt x="128939" y="595381"/>
                  <a:pt x="145394" y="592123"/>
                  <a:pt x="151698" y="590322"/>
                </a:cubicBezTo>
                <a:cubicBezTo>
                  <a:pt x="193985" y="578240"/>
                  <a:pt x="128540" y="595056"/>
                  <a:pt x="181194" y="581895"/>
                </a:cubicBezTo>
                <a:cubicBezTo>
                  <a:pt x="217426" y="557740"/>
                  <a:pt x="171584" y="586700"/>
                  <a:pt x="206477" y="569253"/>
                </a:cubicBezTo>
                <a:cubicBezTo>
                  <a:pt x="239143" y="552919"/>
                  <a:pt x="199995" y="567199"/>
                  <a:pt x="231760" y="556612"/>
                </a:cubicBezTo>
                <a:lnTo>
                  <a:pt x="257043" y="539756"/>
                </a:lnTo>
                <a:cubicBezTo>
                  <a:pt x="261257" y="536947"/>
                  <a:pt x="264880" y="532931"/>
                  <a:pt x="269685" y="531329"/>
                </a:cubicBezTo>
                <a:lnTo>
                  <a:pt x="307609" y="518687"/>
                </a:lnTo>
                <a:cubicBezTo>
                  <a:pt x="311823" y="517282"/>
                  <a:pt x="315942" y="515550"/>
                  <a:pt x="320251" y="514473"/>
                </a:cubicBezTo>
                <a:cubicBezTo>
                  <a:pt x="372959" y="501295"/>
                  <a:pt x="307420" y="518139"/>
                  <a:pt x="349747" y="506046"/>
                </a:cubicBezTo>
                <a:cubicBezTo>
                  <a:pt x="355316" y="504455"/>
                  <a:pt x="361056" y="503496"/>
                  <a:pt x="366603" y="501832"/>
                </a:cubicBezTo>
                <a:cubicBezTo>
                  <a:pt x="375112" y="499279"/>
                  <a:pt x="384494" y="498332"/>
                  <a:pt x="391886" y="493404"/>
                </a:cubicBezTo>
                <a:cubicBezTo>
                  <a:pt x="396100" y="490595"/>
                  <a:pt x="399899" y="487034"/>
                  <a:pt x="404527" y="484977"/>
                </a:cubicBezTo>
                <a:cubicBezTo>
                  <a:pt x="412645" y="481369"/>
                  <a:pt x="421382" y="479358"/>
                  <a:pt x="429810" y="476549"/>
                </a:cubicBezTo>
                <a:lnTo>
                  <a:pt x="442452" y="472335"/>
                </a:lnTo>
                <a:lnTo>
                  <a:pt x="467734" y="455480"/>
                </a:lnTo>
                <a:cubicBezTo>
                  <a:pt x="471948" y="452671"/>
                  <a:pt x="475571" y="448654"/>
                  <a:pt x="480376" y="447052"/>
                </a:cubicBezTo>
                <a:lnTo>
                  <a:pt x="518300" y="434411"/>
                </a:lnTo>
                <a:cubicBezTo>
                  <a:pt x="522514" y="433006"/>
                  <a:pt x="526560" y="430927"/>
                  <a:pt x="530942" y="430197"/>
                </a:cubicBezTo>
                <a:lnTo>
                  <a:pt x="556225" y="425983"/>
                </a:lnTo>
                <a:cubicBezTo>
                  <a:pt x="560439" y="424578"/>
                  <a:pt x="564893" y="423755"/>
                  <a:pt x="568866" y="421769"/>
                </a:cubicBezTo>
                <a:cubicBezTo>
                  <a:pt x="573396" y="419504"/>
                  <a:pt x="576880" y="415399"/>
                  <a:pt x="581508" y="413342"/>
                </a:cubicBezTo>
                <a:cubicBezTo>
                  <a:pt x="589626" y="409734"/>
                  <a:pt x="606791" y="404914"/>
                  <a:pt x="606791" y="404914"/>
                </a:cubicBezTo>
                <a:cubicBezTo>
                  <a:pt x="615219" y="399296"/>
                  <a:pt x="622465" y="391262"/>
                  <a:pt x="632074" y="388059"/>
                </a:cubicBezTo>
                <a:cubicBezTo>
                  <a:pt x="636288" y="386654"/>
                  <a:pt x="640742" y="385831"/>
                  <a:pt x="644715" y="383845"/>
                </a:cubicBezTo>
                <a:cubicBezTo>
                  <a:pt x="649245" y="381580"/>
                  <a:pt x="652729" y="377474"/>
                  <a:pt x="657357" y="375417"/>
                </a:cubicBezTo>
                <a:cubicBezTo>
                  <a:pt x="657379" y="375407"/>
                  <a:pt x="688949" y="364887"/>
                  <a:pt x="695281" y="362776"/>
                </a:cubicBezTo>
                <a:cubicBezTo>
                  <a:pt x="699495" y="361371"/>
                  <a:pt x="704226" y="361026"/>
                  <a:pt x="707922" y="358562"/>
                </a:cubicBezTo>
                <a:cubicBezTo>
                  <a:pt x="744144" y="334414"/>
                  <a:pt x="698321" y="363362"/>
                  <a:pt x="733205" y="345920"/>
                </a:cubicBezTo>
                <a:cubicBezTo>
                  <a:pt x="737735" y="343655"/>
                  <a:pt x="741317" y="339758"/>
                  <a:pt x="745847" y="337493"/>
                </a:cubicBezTo>
                <a:cubicBezTo>
                  <a:pt x="749820" y="335507"/>
                  <a:pt x="754217" y="334499"/>
                  <a:pt x="758488" y="333279"/>
                </a:cubicBezTo>
                <a:cubicBezTo>
                  <a:pt x="781325" y="326754"/>
                  <a:pt x="773036" y="330369"/>
                  <a:pt x="800627" y="324851"/>
                </a:cubicBezTo>
                <a:cubicBezTo>
                  <a:pt x="834047" y="318167"/>
                  <a:pt x="799798" y="322952"/>
                  <a:pt x="842765" y="312210"/>
                </a:cubicBezTo>
                <a:lnTo>
                  <a:pt x="859620" y="307996"/>
                </a:lnTo>
                <a:cubicBezTo>
                  <a:pt x="863834" y="305187"/>
                  <a:pt x="867732" y="301833"/>
                  <a:pt x="872262" y="299568"/>
                </a:cubicBezTo>
                <a:cubicBezTo>
                  <a:pt x="879002" y="296198"/>
                  <a:pt x="895451" y="292943"/>
                  <a:pt x="901758" y="291141"/>
                </a:cubicBezTo>
                <a:cubicBezTo>
                  <a:pt x="906029" y="289921"/>
                  <a:pt x="910186" y="288332"/>
                  <a:pt x="914400" y="286927"/>
                </a:cubicBezTo>
                <a:cubicBezTo>
                  <a:pt x="943379" y="267607"/>
                  <a:pt x="930074" y="273274"/>
                  <a:pt x="952324" y="265858"/>
                </a:cubicBezTo>
                <a:cubicBezTo>
                  <a:pt x="956538" y="263049"/>
                  <a:pt x="960338" y="259487"/>
                  <a:pt x="964966" y="257430"/>
                </a:cubicBezTo>
                <a:cubicBezTo>
                  <a:pt x="973084" y="253822"/>
                  <a:pt x="981821" y="251811"/>
                  <a:pt x="990249" y="249002"/>
                </a:cubicBezTo>
                <a:cubicBezTo>
                  <a:pt x="1001075" y="245393"/>
                  <a:pt x="1008112" y="242690"/>
                  <a:pt x="1019746" y="240575"/>
                </a:cubicBezTo>
                <a:cubicBezTo>
                  <a:pt x="1029518" y="238798"/>
                  <a:pt x="1039410" y="237766"/>
                  <a:pt x="1049242" y="236361"/>
                </a:cubicBezTo>
                <a:cubicBezTo>
                  <a:pt x="1053456" y="234956"/>
                  <a:pt x="1057613" y="233367"/>
                  <a:pt x="1061884" y="232147"/>
                </a:cubicBezTo>
                <a:cubicBezTo>
                  <a:pt x="1068185" y="230347"/>
                  <a:pt x="1084646" y="227087"/>
                  <a:pt x="1091381" y="223719"/>
                </a:cubicBezTo>
                <a:cubicBezTo>
                  <a:pt x="1095911" y="221454"/>
                  <a:pt x="1099394" y="217349"/>
                  <a:pt x="1104022" y="215292"/>
                </a:cubicBezTo>
                <a:cubicBezTo>
                  <a:pt x="1112140" y="211684"/>
                  <a:pt x="1120877" y="209673"/>
                  <a:pt x="1129305" y="206864"/>
                </a:cubicBezTo>
                <a:lnTo>
                  <a:pt x="1141946" y="202650"/>
                </a:lnTo>
                <a:lnTo>
                  <a:pt x="1179871" y="190009"/>
                </a:lnTo>
                <a:cubicBezTo>
                  <a:pt x="1184085" y="188604"/>
                  <a:pt x="1188203" y="186872"/>
                  <a:pt x="1192512" y="185795"/>
                </a:cubicBezTo>
                <a:cubicBezTo>
                  <a:pt x="1198131" y="184390"/>
                  <a:pt x="1203821" y="183245"/>
                  <a:pt x="1209368" y="181581"/>
                </a:cubicBezTo>
                <a:cubicBezTo>
                  <a:pt x="1217877" y="179028"/>
                  <a:pt x="1226223" y="175963"/>
                  <a:pt x="1234651" y="173154"/>
                </a:cubicBezTo>
                <a:lnTo>
                  <a:pt x="1259934" y="164726"/>
                </a:lnTo>
                <a:cubicBezTo>
                  <a:pt x="1264148" y="163321"/>
                  <a:pt x="1268194" y="161242"/>
                  <a:pt x="1272575" y="160512"/>
                </a:cubicBezTo>
                <a:lnTo>
                  <a:pt x="1297858" y="156298"/>
                </a:lnTo>
                <a:cubicBezTo>
                  <a:pt x="1306286" y="153489"/>
                  <a:pt x="1314430" y="149613"/>
                  <a:pt x="1323141" y="147871"/>
                </a:cubicBezTo>
                <a:cubicBezTo>
                  <a:pt x="1352588" y="141981"/>
                  <a:pt x="1337145" y="144834"/>
                  <a:pt x="1369493" y="139443"/>
                </a:cubicBezTo>
                <a:cubicBezTo>
                  <a:pt x="1377921" y="136634"/>
                  <a:pt x="1386158" y="133170"/>
                  <a:pt x="1394776" y="131015"/>
                </a:cubicBezTo>
                <a:cubicBezTo>
                  <a:pt x="1415940" y="125724"/>
                  <a:pt x="1406137" y="128632"/>
                  <a:pt x="1424273" y="122588"/>
                </a:cubicBezTo>
                <a:cubicBezTo>
                  <a:pt x="1428487" y="119779"/>
                  <a:pt x="1432259" y="116155"/>
                  <a:pt x="1436914" y="114160"/>
                </a:cubicBezTo>
                <a:cubicBezTo>
                  <a:pt x="1446462" y="110068"/>
                  <a:pt x="1457185" y="110858"/>
                  <a:pt x="1466411" y="105732"/>
                </a:cubicBezTo>
                <a:cubicBezTo>
                  <a:pt x="1475265" y="100813"/>
                  <a:pt x="1483266" y="94495"/>
                  <a:pt x="1491694" y="88877"/>
                </a:cubicBezTo>
                <a:lnTo>
                  <a:pt x="1516977" y="72022"/>
                </a:lnTo>
                <a:cubicBezTo>
                  <a:pt x="1521191" y="69213"/>
                  <a:pt x="1524814" y="65196"/>
                  <a:pt x="1529618" y="63594"/>
                </a:cubicBezTo>
                <a:lnTo>
                  <a:pt x="1580184" y="46739"/>
                </a:lnTo>
                <a:cubicBezTo>
                  <a:pt x="1584398" y="45334"/>
                  <a:pt x="1588394" y="42820"/>
                  <a:pt x="1592826" y="42525"/>
                </a:cubicBezTo>
                <a:lnTo>
                  <a:pt x="1656033" y="38311"/>
                </a:lnTo>
                <a:cubicBezTo>
                  <a:pt x="1660247" y="36906"/>
                  <a:pt x="1664702" y="36083"/>
                  <a:pt x="1668675" y="34097"/>
                </a:cubicBezTo>
                <a:cubicBezTo>
                  <a:pt x="1684096" y="26387"/>
                  <a:pt x="1677315" y="24482"/>
                  <a:pt x="1693957" y="21456"/>
                </a:cubicBezTo>
                <a:cubicBezTo>
                  <a:pt x="1705099" y="19430"/>
                  <a:pt x="1716431" y="18647"/>
                  <a:pt x="1727668" y="17242"/>
                </a:cubicBezTo>
                <a:cubicBezTo>
                  <a:pt x="1731882" y="15837"/>
                  <a:pt x="1736337" y="15014"/>
                  <a:pt x="1740310" y="13028"/>
                </a:cubicBezTo>
                <a:cubicBezTo>
                  <a:pt x="1752858" y="6754"/>
                  <a:pt x="1751471" y="2152"/>
                  <a:pt x="1765593" y="387"/>
                </a:cubicBezTo>
                <a:cubicBezTo>
                  <a:pt x="1772562" y="-484"/>
                  <a:pt x="1779639" y="387"/>
                  <a:pt x="1786662" y="38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323528" y="794321"/>
            <a:ext cx="4695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0066"/>
                </a:solidFill>
              </a:rPr>
              <a:t>of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elliptic-flow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ratio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for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Au+Au</a:t>
            </a:r>
            <a:r>
              <a:rPr lang="de-DE" sz="1600" dirty="0" smtClean="0">
                <a:solidFill>
                  <a:srgbClr val="000066"/>
                </a:solidFill>
              </a:rPr>
              <a:t> @ 400 </a:t>
            </a:r>
            <a:r>
              <a:rPr lang="de-DE" sz="1600" dirty="0" err="1" smtClean="0">
                <a:solidFill>
                  <a:srgbClr val="000066"/>
                </a:solidFill>
              </a:rPr>
              <a:t>AMeV</a:t>
            </a:r>
            <a:endParaRPr lang="de-DE" sz="1600" dirty="0" smtClean="0">
              <a:solidFill>
                <a:srgbClr val="000066"/>
              </a:solidFill>
            </a:endParaRPr>
          </a:p>
          <a:p>
            <a:r>
              <a:rPr lang="de-DE" sz="1600" dirty="0" smtClean="0">
                <a:solidFill>
                  <a:srgbClr val="000066"/>
                </a:solidFill>
              </a:rPr>
              <a:t>Dan </a:t>
            </a:r>
            <a:r>
              <a:rPr lang="de-DE" sz="1600" dirty="0" err="1" smtClean="0">
                <a:solidFill>
                  <a:srgbClr val="000066"/>
                </a:solidFill>
              </a:rPr>
              <a:t>Cozma</a:t>
            </a:r>
            <a:r>
              <a:rPr lang="de-DE" sz="1600" dirty="0" smtClean="0">
                <a:solidFill>
                  <a:srgbClr val="000066"/>
                </a:solidFill>
              </a:rPr>
              <a:t> et al.</a:t>
            </a:r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823414" y="282134"/>
            <a:ext cx="345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000066"/>
                </a:solidFill>
              </a:rPr>
              <a:t>D</a:t>
            </a:r>
            <a:r>
              <a:rPr lang="de-DE" sz="1600" dirty="0" err="1" smtClean="0">
                <a:solidFill>
                  <a:srgbClr val="000066"/>
                </a:solidFill>
              </a:rPr>
              <a:t>ifference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of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b="1" dirty="0" err="1" smtClean="0">
                <a:solidFill>
                  <a:srgbClr val="000066"/>
                </a:solidFill>
              </a:rPr>
              <a:t>E</a:t>
            </a:r>
            <a:r>
              <a:rPr lang="de-DE" sz="1600" dirty="0" err="1" smtClean="0">
                <a:solidFill>
                  <a:srgbClr val="000066"/>
                </a:solidFill>
              </a:rPr>
              <a:t>lliptic</a:t>
            </a:r>
            <a:r>
              <a:rPr lang="de-DE" sz="1600" dirty="0" smtClean="0">
                <a:solidFill>
                  <a:srgbClr val="000066"/>
                </a:solidFill>
              </a:rPr>
              <a:t>-</a:t>
            </a:r>
            <a:r>
              <a:rPr lang="de-DE" sz="1600" b="1" dirty="0" smtClean="0">
                <a:solidFill>
                  <a:srgbClr val="000066"/>
                </a:solidFill>
              </a:rPr>
              <a:t>F</a:t>
            </a:r>
            <a:r>
              <a:rPr lang="de-DE" sz="1600" dirty="0" smtClean="0">
                <a:solidFill>
                  <a:srgbClr val="000066"/>
                </a:solidFill>
              </a:rPr>
              <a:t>low </a:t>
            </a:r>
            <a:r>
              <a:rPr lang="de-DE" sz="1600" b="1" dirty="0" smtClean="0">
                <a:solidFill>
                  <a:srgbClr val="000066"/>
                </a:solidFill>
              </a:rPr>
              <a:t>R</a:t>
            </a:r>
            <a:r>
              <a:rPr lang="de-DE" sz="1600" dirty="0" smtClean="0">
                <a:solidFill>
                  <a:srgbClr val="000066"/>
                </a:solidFill>
              </a:rPr>
              <a:t>atio</a:t>
            </a:r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858837" y="254597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0066"/>
                </a:solidFill>
              </a:rPr>
              <a:t>ρ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0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18" name="Picture 7" descr="Stellar_Evolution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1" y="0"/>
            <a:ext cx="7829318" cy="587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059832" y="2708920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----- ~ 8 solar </a:t>
            </a:r>
            <a:r>
              <a:rPr lang="de-DE" dirty="0" err="1" smtClean="0">
                <a:solidFill>
                  <a:schemeClr val="bg1"/>
                </a:solidFill>
              </a:rPr>
              <a:t>masses</a:t>
            </a:r>
            <a:r>
              <a:rPr lang="de-DE" dirty="0" smtClean="0">
                <a:solidFill>
                  <a:schemeClr val="bg1"/>
                </a:solidFill>
              </a:rPr>
              <a:t> -----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5868144" y="6186790"/>
            <a:ext cx="327585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err="1" smtClean="0">
                <a:solidFill>
                  <a:schemeClr val="bg1"/>
                </a:solidFill>
              </a:rPr>
              <a:t>source</a:t>
            </a:r>
            <a:r>
              <a:rPr lang="de-DE" sz="1400" dirty="0" smtClean="0">
                <a:solidFill>
                  <a:schemeClr val="bg1"/>
                </a:solidFill>
              </a:rPr>
              <a:t>: Anna Watts, QM2014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616624" cy="5149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Gerade Verbindung 2"/>
          <p:cNvCxnSpPr/>
          <p:nvPr/>
        </p:nvCxnSpPr>
        <p:spPr>
          <a:xfrm>
            <a:off x="3131840" y="1772816"/>
            <a:ext cx="0" cy="338437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3059832" y="3068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932106" y="1412776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ρ</a:t>
            </a:r>
            <a:r>
              <a:rPr lang="de-DE" sz="1600" baseline="-25000" dirty="0" smtClean="0"/>
              <a:t>0</a:t>
            </a:r>
            <a:endParaRPr lang="de-DE" sz="1600" baseline="-250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3131840" y="2996952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1269034" y="764704"/>
            <a:ext cx="2654894" cy="584775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asymmetry</a:t>
            </a:r>
            <a:r>
              <a:rPr lang="de-DE" sz="1600" dirty="0" smtClean="0"/>
              <a:t> </a:t>
            </a:r>
            <a:r>
              <a:rPr lang="de-DE" sz="1600" dirty="0" err="1" smtClean="0"/>
              <a:t>pressure</a:t>
            </a:r>
            <a:endParaRPr lang="de-DE" sz="1600" dirty="0" smtClean="0"/>
          </a:p>
          <a:p>
            <a:r>
              <a:rPr lang="de-DE" sz="1600" dirty="0" smtClean="0"/>
              <a:t>p</a:t>
            </a:r>
            <a:r>
              <a:rPr lang="de-DE" sz="1600" baseline="-25000" dirty="0" smtClean="0"/>
              <a:t>0</a:t>
            </a:r>
            <a:r>
              <a:rPr lang="de-DE" sz="1600" dirty="0" smtClean="0"/>
              <a:t> = 3.8 </a:t>
            </a:r>
            <a:r>
              <a:rPr lang="de-DE" sz="1600" smtClean="0"/>
              <a:t>± </a:t>
            </a:r>
            <a:r>
              <a:rPr lang="de-DE" sz="1600" smtClean="0"/>
              <a:t>0.7 </a:t>
            </a:r>
            <a:r>
              <a:rPr lang="de-DE" sz="1600" dirty="0" err="1" smtClean="0"/>
              <a:t>MeV</a:t>
            </a:r>
            <a:r>
              <a:rPr lang="de-DE" sz="1600" dirty="0" smtClean="0"/>
              <a:t>/fm</a:t>
            </a:r>
            <a:r>
              <a:rPr lang="de-DE" sz="1600" baseline="30000" dirty="0" smtClean="0"/>
              <a:t>3</a:t>
            </a:r>
            <a:endParaRPr lang="de-DE" sz="1600" baseline="30000" dirty="0"/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3693878" y="5445224"/>
            <a:ext cx="5270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Steiner, </a:t>
            </a:r>
            <a:r>
              <a:rPr lang="de-DE" altLang="de-DE" sz="1600" dirty="0" err="1">
                <a:solidFill>
                  <a:schemeClr val="bg1"/>
                </a:solidFill>
              </a:rPr>
              <a:t>Lattimer</a:t>
            </a:r>
            <a:r>
              <a:rPr lang="de-DE" altLang="de-DE" sz="1600" dirty="0">
                <a:solidFill>
                  <a:schemeClr val="bg1"/>
                </a:solidFill>
              </a:rPr>
              <a:t>, </a:t>
            </a:r>
            <a:r>
              <a:rPr lang="de-DE" altLang="de-DE" sz="1600" dirty="0" err="1">
                <a:solidFill>
                  <a:schemeClr val="bg1"/>
                </a:solidFill>
              </a:rPr>
              <a:t>and</a:t>
            </a:r>
            <a:r>
              <a:rPr lang="de-DE" altLang="de-DE" sz="1600" dirty="0">
                <a:solidFill>
                  <a:schemeClr val="bg1"/>
                </a:solidFill>
              </a:rPr>
              <a:t> Brown, </a:t>
            </a:r>
            <a:r>
              <a:rPr lang="de-DE" altLang="de-DE" sz="1600" dirty="0" err="1">
                <a:solidFill>
                  <a:schemeClr val="bg1"/>
                </a:solidFill>
              </a:rPr>
              <a:t>ApJ</a:t>
            </a:r>
            <a:r>
              <a:rPr lang="de-DE" altLang="de-DE" sz="1600" dirty="0">
                <a:solidFill>
                  <a:schemeClr val="bg1"/>
                </a:solidFill>
              </a:rPr>
              <a:t> 765, L5 (2013)</a:t>
            </a:r>
          </a:p>
        </p:txBody>
      </p:sp>
    </p:spTree>
    <p:extLst>
      <p:ext uri="{BB962C8B-B14F-4D97-AF65-F5344CB8AC3E}">
        <p14:creationId xmlns:p14="http://schemas.microsoft.com/office/powerpoint/2010/main" val="25404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AIR_2013_662047e5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127772" y="316808"/>
            <a:ext cx="86324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lvl="1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Arial" pitchFamily="34" charset="0"/>
              </a:defRPr>
            </a:lvl2pPr>
            <a:lvl3pPr lvl="2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Arial" pitchFamily="34" charset="0"/>
              </a:defRPr>
            </a:lvl3pPr>
            <a:lvl4pPr lvl="3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Arial" pitchFamily="34" charset="0"/>
              </a:defRPr>
            </a:lvl4pPr>
            <a:lvl5pPr lvl="4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Arial" pitchFamily="34" charset="0"/>
              </a:defRPr>
            </a:lvl5pPr>
            <a:lvl6pPr marL="457144" lvl="5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Arial" pitchFamily="34" charset="0"/>
              </a:defRPr>
            </a:lvl6pPr>
            <a:lvl7pPr marL="914287" lvl="6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Arial" pitchFamily="34" charset="0"/>
              </a:defRPr>
            </a:lvl7pPr>
            <a:lvl8pPr marL="1371431" lvl="7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Arial" pitchFamily="34" charset="0"/>
              </a:defRPr>
            </a:lvl8pPr>
            <a:lvl9pPr marL="1828574" lvl="8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Arial" pitchFamily="34" charset="0"/>
              </a:defRPr>
            </a:lvl9pPr>
          </a:lstStyle>
          <a:p>
            <a:pPr defTabSz="914400">
              <a:buFont typeface="StarSymbol"/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FAIR civil construction</a:t>
            </a:r>
            <a:endParaRPr lang="en-GB" kern="0" dirty="0">
              <a:solidFill>
                <a:schemeClr val="bg1"/>
              </a:solidFill>
            </a:endParaRPr>
          </a:p>
        </p:txBody>
      </p:sp>
      <p:pic>
        <p:nvPicPr>
          <p:cNvPr id="111" name="Picture 15"/>
          <p:cNvPicPr>
            <a:picLocks noChangeAspect="1" noChangeArrowheads="1"/>
          </p:cNvPicPr>
          <p:nvPr/>
        </p:nvPicPr>
        <p:blipFill>
          <a:blip r:embed="rId4" cstate="print">
            <a:lum bright="-14000" contrast="61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755" y="5167023"/>
            <a:ext cx="1249362" cy="106838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CB60A-4D97-4E08-93CA-E4297F5AFD4A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50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AIR_2013_662047e5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127772" y="316808"/>
            <a:ext cx="86324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lvl="1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Arial" pitchFamily="34" charset="0"/>
              </a:defRPr>
            </a:lvl2pPr>
            <a:lvl3pPr lvl="2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Arial" pitchFamily="34" charset="0"/>
              </a:defRPr>
            </a:lvl3pPr>
            <a:lvl4pPr lvl="3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Arial" pitchFamily="34" charset="0"/>
              </a:defRPr>
            </a:lvl4pPr>
            <a:lvl5pPr lvl="4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Arial" pitchFamily="34" charset="0"/>
              </a:defRPr>
            </a:lvl5pPr>
            <a:lvl6pPr marL="457144" lvl="5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Arial" pitchFamily="34" charset="0"/>
              </a:defRPr>
            </a:lvl6pPr>
            <a:lvl7pPr marL="914287" lvl="6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Arial" pitchFamily="34" charset="0"/>
              </a:defRPr>
            </a:lvl7pPr>
            <a:lvl8pPr marL="1371431" lvl="7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Arial" pitchFamily="34" charset="0"/>
              </a:defRPr>
            </a:lvl8pPr>
            <a:lvl9pPr marL="1828574" lvl="8" algn="l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>
                <a:solidFill>
                  <a:srgbClr val="00599D"/>
                </a:solidFill>
                <a:latin typeface="Arial" pitchFamily="34" charset="0"/>
              </a:defRPr>
            </a:lvl9pPr>
          </a:lstStyle>
          <a:p>
            <a:pPr defTabSz="914400">
              <a:buFont typeface="StarSymbol"/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FAIR instrumentation</a:t>
            </a:r>
            <a:endParaRPr lang="en-GB" kern="0" dirty="0">
              <a:solidFill>
                <a:schemeClr val="bg1"/>
              </a:solidFill>
            </a:endParaRPr>
          </a:p>
        </p:txBody>
      </p:sp>
      <p:pic>
        <p:nvPicPr>
          <p:cNvPr id="111" name="Picture 15"/>
          <p:cNvPicPr>
            <a:picLocks noChangeAspect="1" noChangeArrowheads="1"/>
          </p:cNvPicPr>
          <p:nvPr/>
        </p:nvPicPr>
        <p:blipFill>
          <a:blip r:embed="rId4" cstate="print">
            <a:lum bright="-14000" contrast="61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755" y="5167023"/>
            <a:ext cx="1249362" cy="106838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CB60A-4D97-4E08-93CA-E4297F5AFD4A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01" y="3150260"/>
            <a:ext cx="3684724" cy="237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0"/>
          <p:cNvSpPr txBox="1"/>
          <p:nvPr/>
        </p:nvSpPr>
        <p:spPr>
          <a:xfrm>
            <a:off x="5876864" y="3214592"/>
            <a:ext cx="13594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NeuLAND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2" t="33062" r="-441" b="18646"/>
          <a:stretch/>
        </p:blipFill>
        <p:spPr>
          <a:xfrm>
            <a:off x="6386062" y="-18092"/>
            <a:ext cx="2757938" cy="316996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377140" y="-27384"/>
            <a:ext cx="99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PLAWA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593"/>
            <a:ext cx="3235676" cy="230922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" name="Textfeld 9"/>
          <p:cNvSpPr txBox="1"/>
          <p:nvPr/>
        </p:nvSpPr>
        <p:spPr>
          <a:xfrm>
            <a:off x="2441414" y="3222268"/>
            <a:ext cx="97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Califa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0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winfilesvf\bilder\GLAD_Magnet\54_0511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r="4480"/>
          <a:stretch/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79512" y="188640"/>
            <a:ext cx="257955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GLAD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GSI Large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Acceptance</a:t>
            </a:r>
            <a:r>
              <a:rPr lang="de-DE" altLang="de-DE" sz="18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Dipole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superconducting</a:t>
            </a:r>
            <a:endParaRPr lang="de-DE" altLang="de-DE" sz="18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1800" dirty="0" err="1">
                <a:solidFill>
                  <a:srgbClr val="002060"/>
                </a:solidFill>
              </a:rPr>
              <a:t>iron</a:t>
            </a:r>
            <a:r>
              <a:rPr lang="de-DE" altLang="de-DE" sz="1800" dirty="0">
                <a:solidFill>
                  <a:srgbClr val="002060"/>
                </a:solidFill>
              </a:rPr>
              <a:t> </a:t>
            </a:r>
            <a:r>
              <a:rPr lang="de-DE" altLang="de-DE" sz="1800" dirty="0" err="1">
                <a:solidFill>
                  <a:srgbClr val="002060"/>
                </a:solidFill>
              </a:rPr>
              <a:t>free</a:t>
            </a:r>
            <a:endParaRPr lang="de-DE" altLang="de-DE" sz="18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bending</a:t>
            </a:r>
            <a:r>
              <a:rPr lang="de-DE" altLang="de-DE" sz="18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power 5 Tm</a:t>
            </a:r>
          </a:p>
        </p:txBody>
      </p:sp>
    </p:spTree>
    <p:extLst>
      <p:ext uri="{BB962C8B-B14F-4D97-AF65-F5344CB8AC3E}">
        <p14:creationId xmlns:p14="http://schemas.microsoft.com/office/powerpoint/2010/main" val="41733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Athena_X-ray_Observatory_node_full_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0" y="332656"/>
            <a:ext cx="5868144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 smtClean="0">
                <a:solidFill>
                  <a:srgbClr val="FFFFFF"/>
                </a:solidFill>
              </a:rPr>
              <a:t>Athena+ X-ray Observatory</a:t>
            </a:r>
          </a:p>
          <a:p>
            <a:r>
              <a:rPr lang="de-DE" altLang="en-US" sz="2000" dirty="0" smtClean="0">
                <a:solidFill>
                  <a:srgbClr val="FFFFFF"/>
                </a:solidFill>
              </a:rPr>
              <a:t>ESA </a:t>
            </a:r>
            <a:r>
              <a:rPr lang="de-DE" altLang="en-US" sz="2000" dirty="0">
                <a:solidFill>
                  <a:srgbClr val="FFFFFF"/>
                </a:solidFill>
              </a:rPr>
              <a:t>2028 (</a:t>
            </a:r>
            <a:r>
              <a:rPr lang="de-DE" altLang="en-US" sz="2000" dirty="0" err="1">
                <a:solidFill>
                  <a:srgbClr val="FFFFFF"/>
                </a:solidFill>
              </a:rPr>
              <a:t>proposed</a:t>
            </a:r>
            <a:r>
              <a:rPr lang="de-DE" altLang="en-US" sz="2000" dirty="0">
                <a:solidFill>
                  <a:srgbClr val="FFFFFF"/>
                </a:solidFill>
              </a:rPr>
              <a:t>)</a:t>
            </a:r>
            <a:endParaRPr lang="en-US" altLang="en-US" sz="2000" dirty="0">
              <a:solidFill>
                <a:srgbClr val="FFFFFF"/>
              </a:solidFill>
            </a:endParaRPr>
          </a:p>
          <a:p>
            <a:endParaRPr lang="en-US" alt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719572" y="1772816"/>
            <a:ext cx="18128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dirty="0" err="1" smtClean="0">
                <a:solidFill>
                  <a:schemeClr val="bg1"/>
                </a:solidFill>
              </a:rPr>
              <a:t>quiescent</a:t>
            </a:r>
            <a:endParaRPr lang="de-DE" dirty="0" smtClean="0">
              <a:solidFill>
                <a:schemeClr val="bg1"/>
              </a:solidFill>
            </a:endParaRPr>
          </a:p>
          <a:p>
            <a:pPr algn="r"/>
            <a:r>
              <a:rPr lang="de-DE" dirty="0" smtClean="0">
                <a:solidFill>
                  <a:schemeClr val="bg1"/>
                </a:solidFill>
              </a:rPr>
              <a:t>Low-</a:t>
            </a:r>
            <a:r>
              <a:rPr lang="de-DE" dirty="0" err="1" smtClean="0">
                <a:solidFill>
                  <a:schemeClr val="bg1"/>
                </a:solidFill>
              </a:rPr>
              <a:t>Mass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de-DE" dirty="0" smtClean="0">
                <a:solidFill>
                  <a:schemeClr val="bg1"/>
                </a:solidFill>
              </a:rPr>
              <a:t>X-</a:t>
            </a:r>
            <a:r>
              <a:rPr lang="de-DE" dirty="0" err="1" smtClean="0">
                <a:solidFill>
                  <a:schemeClr val="bg1"/>
                </a:solidFill>
              </a:rPr>
              <a:t>ray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Binaries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4211960" y="5517232"/>
            <a:ext cx="4932040" cy="338554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</a:rPr>
              <a:t>http://www.the-athena-x-ray-observatory.eu/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Athena_X-ray_Observatory_node_full_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0" y="332656"/>
            <a:ext cx="5868144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 smtClean="0">
                <a:solidFill>
                  <a:srgbClr val="FFFFFF"/>
                </a:solidFill>
              </a:rPr>
              <a:t>Athena+ X-ray Observatory</a:t>
            </a:r>
          </a:p>
          <a:p>
            <a:r>
              <a:rPr lang="de-DE" altLang="en-US" sz="2000" dirty="0" smtClean="0">
                <a:solidFill>
                  <a:srgbClr val="FFFFFF"/>
                </a:solidFill>
              </a:rPr>
              <a:t>ESA 2028 (</a:t>
            </a:r>
            <a:r>
              <a:rPr lang="de-DE" altLang="en-US" sz="2000" dirty="0" err="1" smtClean="0">
                <a:solidFill>
                  <a:srgbClr val="FFFFFF"/>
                </a:solidFill>
              </a:rPr>
              <a:t>proposed</a:t>
            </a:r>
            <a:r>
              <a:rPr lang="de-DE" altLang="en-US" sz="2000" dirty="0" smtClean="0">
                <a:solidFill>
                  <a:srgbClr val="FFFFFF"/>
                </a:solidFill>
              </a:rPr>
              <a:t>)</a:t>
            </a:r>
            <a:endParaRPr lang="en-US" alt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5517232"/>
            <a:ext cx="4932040" cy="338554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</a:rPr>
              <a:t>http://www.the-athena-x-ray-observatory.eu/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224546" y="2361654"/>
            <a:ext cx="29194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coated silicon wafers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millions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pores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hundreds of </a:t>
            </a:r>
            <a:r>
              <a:rPr lang="en-US" dirty="0" smtClean="0">
                <a:solidFill>
                  <a:schemeClr val="bg1"/>
                </a:solidFill>
              </a:rPr>
              <a:t>modules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2 m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active area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Picture 2" descr="\\WinFileSvG\KP3$Root\Wtraut\Eigene Dateien\powerpoint\Bormio talks all\Bormio 2016\plate_stac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t="38109"/>
          <a:stretch/>
        </p:blipFill>
        <p:spPr bwMode="auto">
          <a:xfrm>
            <a:off x="5553850" y="1"/>
            <a:ext cx="3590149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WinFileSvG\KP3$Root\Wtraut\Eigene Dateien\articles\gravitational waves\LISA_Pathfi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710479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osmos.esa.int/documents/494209/494257/New+LPF+logo_with+text.png/eaf11e01-a700-4029-8aa6-13e048a87285?t=14319775052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248472" cy="152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6512" y="1990581"/>
            <a:ext cx="1726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0066"/>
                </a:solidFill>
              </a:rPr>
              <a:t>picotechnology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9110" y="512395"/>
            <a:ext cx="2622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dirty="0" err="1" smtClean="0">
                <a:solidFill>
                  <a:schemeClr val="bg1"/>
                </a:solidFill>
              </a:rPr>
              <a:t>launched</a:t>
            </a:r>
            <a:r>
              <a:rPr lang="de-DE" sz="1600" dirty="0" smtClean="0">
                <a:solidFill>
                  <a:schemeClr val="bg1"/>
                </a:solidFill>
              </a:rPr>
              <a:t> 03. 12. 2015</a:t>
            </a:r>
          </a:p>
          <a:p>
            <a:pPr algn="r"/>
            <a:endParaRPr lang="de-DE" sz="1600" dirty="0" smtClean="0">
              <a:solidFill>
                <a:schemeClr val="bg1"/>
              </a:solidFill>
            </a:endParaRPr>
          </a:p>
          <a:p>
            <a:pPr algn="r"/>
            <a:r>
              <a:rPr lang="de-DE" sz="1600" dirty="0" smtClean="0">
                <a:solidFill>
                  <a:schemeClr val="bg1"/>
                </a:solidFill>
              </a:rPr>
              <a:t>Lagrange </a:t>
            </a:r>
            <a:r>
              <a:rPr lang="de-DE" sz="1600" dirty="0" err="1" smtClean="0">
                <a:solidFill>
                  <a:schemeClr val="bg1"/>
                </a:solidFill>
              </a:rPr>
              <a:t>point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reached</a:t>
            </a:r>
            <a:endParaRPr lang="de-DE" sz="1600" dirty="0" smtClean="0">
              <a:solidFill>
                <a:schemeClr val="bg1"/>
              </a:solidFill>
            </a:endParaRPr>
          </a:p>
          <a:p>
            <a:pPr algn="r"/>
            <a:r>
              <a:rPr lang="de-DE" sz="1600" dirty="0" smtClean="0">
                <a:solidFill>
                  <a:schemeClr val="bg1"/>
                </a:solidFill>
              </a:rPr>
              <a:t>22.01.2016</a:t>
            </a:r>
          </a:p>
        </p:txBody>
      </p:sp>
    </p:spTree>
    <p:extLst>
      <p:ext uri="{BB962C8B-B14F-4D97-AF65-F5344CB8AC3E}">
        <p14:creationId xmlns:p14="http://schemas.microsoft.com/office/powerpoint/2010/main" val="4682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WinFileSvG\KP3$Root\Wtraut\Eigene Dateien\articles\gravitational waves\LISA_Pathfi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710479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osmos.esa.int/documents/494209/494257/New+LPF+logo_with+text.png/eaf11e01-a700-4029-8aa6-13e048a87285?t=14319775052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248472" cy="152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6512" y="1990581"/>
            <a:ext cx="1726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0066"/>
                </a:solidFill>
              </a:rPr>
              <a:t>picotechnology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9110" y="512395"/>
            <a:ext cx="2622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dirty="0" err="1" smtClean="0">
                <a:solidFill>
                  <a:schemeClr val="bg1"/>
                </a:solidFill>
              </a:rPr>
              <a:t>launched</a:t>
            </a:r>
            <a:r>
              <a:rPr lang="de-DE" sz="1600" dirty="0" smtClean="0">
                <a:solidFill>
                  <a:schemeClr val="bg1"/>
                </a:solidFill>
              </a:rPr>
              <a:t> 03. 12. 2015</a:t>
            </a:r>
          </a:p>
          <a:p>
            <a:pPr algn="r"/>
            <a:endParaRPr lang="de-DE" sz="1600" dirty="0" smtClean="0">
              <a:solidFill>
                <a:schemeClr val="bg1"/>
              </a:solidFill>
            </a:endParaRPr>
          </a:p>
          <a:p>
            <a:pPr algn="r"/>
            <a:r>
              <a:rPr lang="de-DE" sz="1600" dirty="0" smtClean="0">
                <a:solidFill>
                  <a:schemeClr val="bg1"/>
                </a:solidFill>
              </a:rPr>
              <a:t>Lagrange </a:t>
            </a:r>
            <a:r>
              <a:rPr lang="de-DE" sz="1600" dirty="0" err="1" smtClean="0">
                <a:solidFill>
                  <a:schemeClr val="bg1"/>
                </a:solidFill>
              </a:rPr>
              <a:t>point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reached</a:t>
            </a:r>
            <a:endParaRPr lang="de-DE" sz="1600" dirty="0" smtClean="0">
              <a:solidFill>
                <a:schemeClr val="bg1"/>
              </a:solidFill>
            </a:endParaRPr>
          </a:p>
          <a:p>
            <a:pPr algn="r"/>
            <a:r>
              <a:rPr lang="de-DE" sz="1600" dirty="0" smtClean="0">
                <a:solidFill>
                  <a:schemeClr val="bg1"/>
                </a:solidFill>
              </a:rPr>
              <a:t>22.01.2016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63688" y="4797152"/>
            <a:ext cx="2574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chemeClr val="bg1"/>
                </a:solidFill>
              </a:rPr>
              <a:t>lisa</a:t>
            </a:r>
            <a:r>
              <a:rPr lang="de-DE" sz="3200" dirty="0" smtClean="0">
                <a:solidFill>
                  <a:schemeClr val="bg1"/>
                </a:solidFill>
              </a:rPr>
              <a:t> in 2034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63688" y="5301208"/>
            <a:ext cx="5278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neutron</a:t>
            </a:r>
            <a:r>
              <a:rPr lang="de-DE" sz="1600" dirty="0" smtClean="0">
                <a:solidFill>
                  <a:schemeClr val="bg1"/>
                </a:solidFill>
              </a:rPr>
              <a:t>-star </a:t>
            </a:r>
            <a:r>
              <a:rPr lang="de-DE" sz="1600" dirty="0" err="1" smtClean="0">
                <a:solidFill>
                  <a:schemeClr val="bg1"/>
                </a:solidFill>
              </a:rPr>
              <a:t>seismology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with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gravitational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waves</a:t>
            </a:r>
            <a:endParaRPr lang="de-DE" sz="1600" dirty="0" smtClean="0">
              <a:solidFill>
                <a:schemeClr val="bg1"/>
              </a:solidFill>
            </a:endParaRPr>
          </a:p>
          <a:p>
            <a:endParaRPr lang="de-DE" sz="1600" dirty="0">
              <a:solidFill>
                <a:schemeClr val="bg1"/>
              </a:solidFill>
            </a:endParaRPr>
          </a:p>
          <a:p>
            <a:r>
              <a:rPr lang="de-DE" sz="1600" dirty="0" smtClean="0">
                <a:solidFill>
                  <a:schemeClr val="bg1"/>
                </a:solidFill>
              </a:rPr>
              <a:t>72nd Winter Meeting ...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47055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>
                <a:solidFill>
                  <a:srgbClr val="000066"/>
                </a:solidFill>
              </a:rPr>
              <a:t>backups</a:t>
            </a:r>
            <a:endParaRPr lang="en-US" sz="2400" dirty="0">
              <a:solidFill>
                <a:srgbClr val="00006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5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47055"/>
            <a:ext cx="6396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>
                <a:solidFill>
                  <a:srgbClr val="000066"/>
                </a:solidFill>
              </a:rPr>
              <a:t>the symmetry energy from astrophysics</a:t>
            </a:r>
            <a:endParaRPr lang="en-US" sz="2400" dirty="0">
              <a:solidFill>
                <a:srgbClr val="00006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43608" y="1844824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0066"/>
                </a:solidFill>
              </a:rPr>
              <a:t>                                              </a:t>
            </a:r>
            <a:r>
              <a:rPr lang="de-DE" dirty="0" err="1" smtClean="0">
                <a:solidFill>
                  <a:srgbClr val="000066"/>
                </a:solidFill>
              </a:rPr>
              <a:t>radius</a:t>
            </a:r>
            <a:r>
              <a:rPr lang="de-DE" dirty="0" smtClean="0">
                <a:solidFill>
                  <a:srgbClr val="000066"/>
                </a:solidFill>
              </a:rPr>
              <a:t>      </a:t>
            </a:r>
          </a:p>
          <a:p>
            <a:endParaRPr lang="de-DE" dirty="0">
              <a:solidFill>
                <a:srgbClr val="000066"/>
              </a:solidFill>
            </a:endParaRPr>
          </a:p>
          <a:p>
            <a:r>
              <a:rPr lang="de-DE" dirty="0" smtClean="0">
                <a:solidFill>
                  <a:srgbClr val="000066"/>
                </a:solidFill>
              </a:rPr>
              <a:t>Bob Rutledge  (</a:t>
            </a:r>
            <a:r>
              <a:rPr lang="de-DE" dirty="0" err="1" smtClean="0">
                <a:solidFill>
                  <a:srgbClr val="000066"/>
                </a:solidFill>
              </a:rPr>
              <a:t>Mc</a:t>
            </a:r>
            <a:r>
              <a:rPr lang="de-DE" dirty="0" smtClean="0">
                <a:solidFill>
                  <a:srgbClr val="000066"/>
                </a:solidFill>
              </a:rPr>
              <a:t> Gill, Montreal)           8.2 – 10.4 km</a:t>
            </a:r>
          </a:p>
          <a:p>
            <a:r>
              <a:rPr lang="de-DE" dirty="0" err="1" smtClean="0">
                <a:solidFill>
                  <a:srgbClr val="000066"/>
                </a:solidFill>
              </a:rPr>
              <a:t>method</a:t>
            </a:r>
            <a:r>
              <a:rPr lang="de-DE" dirty="0" smtClean="0">
                <a:solidFill>
                  <a:srgbClr val="000066"/>
                </a:solidFill>
              </a:rPr>
              <a:t>: </a:t>
            </a:r>
            <a:r>
              <a:rPr lang="de-DE" dirty="0" err="1" smtClean="0">
                <a:solidFill>
                  <a:srgbClr val="000066"/>
                </a:solidFill>
              </a:rPr>
              <a:t>qLMXB‘s</a:t>
            </a:r>
            <a:r>
              <a:rPr lang="de-DE" dirty="0" smtClean="0">
                <a:solidFill>
                  <a:srgbClr val="000066"/>
                </a:solidFill>
              </a:rPr>
              <a:t> (</a:t>
            </a:r>
            <a:r>
              <a:rPr lang="de-DE" dirty="0" err="1" smtClean="0">
                <a:solidFill>
                  <a:srgbClr val="000066"/>
                </a:solidFill>
              </a:rPr>
              <a:t>Bormio</a:t>
            </a:r>
            <a:r>
              <a:rPr lang="de-DE" dirty="0" smtClean="0">
                <a:solidFill>
                  <a:srgbClr val="000066"/>
                </a:solidFill>
              </a:rPr>
              <a:t> 2015)</a:t>
            </a:r>
          </a:p>
          <a:p>
            <a:endParaRPr lang="de-DE" dirty="0">
              <a:solidFill>
                <a:srgbClr val="000066"/>
              </a:solidFill>
            </a:endParaRPr>
          </a:p>
          <a:p>
            <a:r>
              <a:rPr lang="de-DE" dirty="0">
                <a:solidFill>
                  <a:srgbClr val="000066"/>
                </a:solidFill>
              </a:rPr>
              <a:t>Jim </a:t>
            </a:r>
            <a:r>
              <a:rPr lang="de-DE" dirty="0" err="1">
                <a:solidFill>
                  <a:srgbClr val="000066"/>
                </a:solidFill>
              </a:rPr>
              <a:t>Lattimer</a:t>
            </a:r>
            <a:r>
              <a:rPr lang="de-DE" dirty="0">
                <a:solidFill>
                  <a:srgbClr val="000066"/>
                </a:solidFill>
              </a:rPr>
              <a:t>  (</a:t>
            </a:r>
            <a:r>
              <a:rPr lang="de-DE" dirty="0" err="1">
                <a:solidFill>
                  <a:srgbClr val="000066"/>
                </a:solidFill>
              </a:rPr>
              <a:t>Stony</a:t>
            </a:r>
            <a:r>
              <a:rPr lang="de-DE" dirty="0">
                <a:solidFill>
                  <a:srgbClr val="000066"/>
                </a:solidFill>
              </a:rPr>
              <a:t> Brook, USA)        	</a:t>
            </a:r>
            <a:r>
              <a:rPr lang="de-DE" dirty="0" smtClean="0">
                <a:solidFill>
                  <a:srgbClr val="000066"/>
                </a:solidFill>
              </a:rPr>
              <a:t>11.2 </a:t>
            </a:r>
            <a:r>
              <a:rPr lang="de-DE" dirty="0">
                <a:solidFill>
                  <a:srgbClr val="000066"/>
                </a:solidFill>
              </a:rPr>
              <a:t>– </a:t>
            </a:r>
            <a:r>
              <a:rPr lang="de-DE" dirty="0" smtClean="0">
                <a:solidFill>
                  <a:srgbClr val="000066"/>
                </a:solidFill>
              </a:rPr>
              <a:t>12.8 </a:t>
            </a:r>
            <a:r>
              <a:rPr lang="de-DE" dirty="0">
                <a:solidFill>
                  <a:srgbClr val="000066"/>
                </a:solidFill>
              </a:rPr>
              <a:t>km</a:t>
            </a:r>
          </a:p>
          <a:p>
            <a:r>
              <a:rPr lang="de-DE" dirty="0" err="1" smtClean="0">
                <a:solidFill>
                  <a:srgbClr val="000066"/>
                </a:solidFill>
              </a:rPr>
              <a:t>method</a:t>
            </a:r>
            <a:r>
              <a:rPr lang="de-DE" dirty="0" smtClean="0">
                <a:solidFill>
                  <a:srgbClr val="000066"/>
                </a:solidFill>
              </a:rPr>
              <a:t>: PRE-bursts </a:t>
            </a:r>
            <a:r>
              <a:rPr lang="de-DE" dirty="0" err="1">
                <a:solidFill>
                  <a:srgbClr val="000066"/>
                </a:solidFill>
              </a:rPr>
              <a:t>a</a:t>
            </a:r>
            <a:r>
              <a:rPr lang="de-DE" dirty="0" err="1" smtClean="0">
                <a:solidFill>
                  <a:srgbClr val="000066"/>
                </a:solidFill>
              </a:rPr>
              <a:t>nd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qLMXBs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</a:p>
          <a:p>
            <a:r>
              <a:rPr lang="de-DE" dirty="0" smtClean="0">
                <a:solidFill>
                  <a:srgbClr val="000066"/>
                </a:solidFill>
              </a:rPr>
              <a:t>(Eur</a:t>
            </a:r>
            <a:r>
              <a:rPr lang="de-DE" dirty="0">
                <a:solidFill>
                  <a:srgbClr val="000066"/>
                </a:solidFill>
              </a:rPr>
              <a:t>. Phys. J. A </a:t>
            </a:r>
            <a:r>
              <a:rPr lang="de-DE" dirty="0" smtClean="0">
                <a:solidFill>
                  <a:srgbClr val="000066"/>
                </a:solidFill>
              </a:rPr>
              <a:t>2014)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36933" y="1268760"/>
            <a:ext cx="5670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000066"/>
                </a:solidFill>
              </a:rPr>
              <a:t>radii</a:t>
            </a:r>
            <a:r>
              <a:rPr lang="de-DE" b="1" dirty="0" smtClean="0">
                <a:solidFill>
                  <a:srgbClr val="000066"/>
                </a:solidFill>
              </a:rPr>
              <a:t> </a:t>
            </a:r>
            <a:r>
              <a:rPr lang="de-DE" b="1" dirty="0" err="1" smtClean="0">
                <a:solidFill>
                  <a:srgbClr val="000066"/>
                </a:solidFill>
              </a:rPr>
              <a:t>for</a:t>
            </a:r>
            <a:r>
              <a:rPr lang="de-DE" b="1" dirty="0" smtClean="0">
                <a:solidFill>
                  <a:srgbClr val="000066"/>
                </a:solidFill>
              </a:rPr>
              <a:t> </a:t>
            </a:r>
            <a:r>
              <a:rPr lang="de-DE" b="1" dirty="0" err="1" smtClean="0">
                <a:solidFill>
                  <a:srgbClr val="000066"/>
                </a:solidFill>
              </a:rPr>
              <a:t>neutron</a:t>
            </a:r>
            <a:r>
              <a:rPr lang="de-DE" b="1" dirty="0" smtClean="0">
                <a:solidFill>
                  <a:srgbClr val="000066"/>
                </a:solidFill>
              </a:rPr>
              <a:t> </a:t>
            </a:r>
            <a:r>
              <a:rPr lang="de-DE" b="1" dirty="0" err="1" smtClean="0">
                <a:solidFill>
                  <a:srgbClr val="000066"/>
                </a:solidFill>
              </a:rPr>
              <a:t>stars</a:t>
            </a:r>
            <a:r>
              <a:rPr lang="de-DE" b="1" dirty="0" smtClean="0">
                <a:solidFill>
                  <a:srgbClr val="000066"/>
                </a:solidFill>
              </a:rPr>
              <a:t> </a:t>
            </a:r>
            <a:r>
              <a:rPr lang="de-DE" b="1" dirty="0" err="1" smtClean="0">
                <a:solidFill>
                  <a:srgbClr val="000066"/>
                </a:solidFill>
              </a:rPr>
              <a:t>with</a:t>
            </a:r>
            <a:r>
              <a:rPr lang="de-DE" b="1" dirty="0" smtClean="0">
                <a:solidFill>
                  <a:srgbClr val="000066"/>
                </a:solidFill>
              </a:rPr>
              <a:t> 1.4 solar </a:t>
            </a:r>
            <a:r>
              <a:rPr lang="de-DE" b="1" dirty="0" err="1" smtClean="0">
                <a:solidFill>
                  <a:srgbClr val="000066"/>
                </a:solidFill>
              </a:rPr>
              <a:t>mass</a:t>
            </a:r>
            <a:endParaRPr lang="de-DE" b="1" dirty="0">
              <a:solidFill>
                <a:srgbClr val="00006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26482" y="4365104"/>
            <a:ext cx="58910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0066"/>
                </a:solidFill>
              </a:rPr>
              <a:t>quiescent</a:t>
            </a:r>
            <a:r>
              <a:rPr lang="de-DE" dirty="0" smtClean="0">
                <a:solidFill>
                  <a:srgbClr val="000066"/>
                </a:solidFill>
              </a:rPr>
              <a:t> Low-</a:t>
            </a:r>
            <a:r>
              <a:rPr lang="de-DE" dirty="0" err="1" smtClean="0">
                <a:solidFill>
                  <a:srgbClr val="000066"/>
                </a:solidFill>
              </a:rPr>
              <a:t>Mass</a:t>
            </a:r>
            <a:r>
              <a:rPr lang="de-DE" dirty="0" smtClean="0">
                <a:solidFill>
                  <a:srgbClr val="000066"/>
                </a:solidFill>
              </a:rPr>
              <a:t> X-</a:t>
            </a:r>
            <a:r>
              <a:rPr lang="de-DE" dirty="0" err="1" smtClean="0">
                <a:solidFill>
                  <a:srgbClr val="000066"/>
                </a:solidFill>
              </a:rPr>
              <a:t>ray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Binaries</a:t>
            </a:r>
            <a:r>
              <a:rPr lang="de-DE" dirty="0" smtClean="0">
                <a:solidFill>
                  <a:srgbClr val="000066"/>
                </a:solidFill>
              </a:rPr>
              <a:t>: </a:t>
            </a:r>
            <a:r>
              <a:rPr lang="de-DE" dirty="0" err="1" smtClean="0">
                <a:solidFill>
                  <a:srgbClr val="000066"/>
                </a:solidFill>
              </a:rPr>
              <a:t>radiate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while</a:t>
            </a:r>
            <a:endParaRPr lang="de-DE" dirty="0" smtClean="0">
              <a:solidFill>
                <a:srgbClr val="000066"/>
              </a:solidFill>
            </a:endParaRPr>
          </a:p>
          <a:p>
            <a:pPr algn="ctr"/>
            <a:r>
              <a:rPr lang="de-DE" dirty="0" err="1" smtClean="0">
                <a:solidFill>
                  <a:srgbClr val="000066"/>
                </a:solidFill>
              </a:rPr>
              <a:t>accreting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mass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from</a:t>
            </a:r>
            <a:r>
              <a:rPr lang="de-DE" dirty="0" smtClean="0">
                <a:solidFill>
                  <a:srgbClr val="000066"/>
                </a:solidFill>
              </a:rPr>
              <a:t> a </a:t>
            </a:r>
            <a:r>
              <a:rPr lang="de-DE" dirty="0" err="1" smtClean="0">
                <a:solidFill>
                  <a:srgbClr val="000066"/>
                </a:solidFill>
              </a:rPr>
              <a:t>neighboring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star</a:t>
            </a:r>
            <a:endParaRPr lang="de-DE" dirty="0" smtClean="0">
              <a:solidFill>
                <a:srgbClr val="000066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75700" y="5157192"/>
            <a:ext cx="739260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66"/>
                </a:solidFill>
              </a:rPr>
              <a:t>Photospheric</a:t>
            </a:r>
            <a:r>
              <a:rPr lang="de-DE" dirty="0" smtClean="0">
                <a:solidFill>
                  <a:srgbClr val="000066"/>
                </a:solidFill>
              </a:rPr>
              <a:t>-Radius-Expansion </a:t>
            </a:r>
            <a:r>
              <a:rPr lang="de-DE" dirty="0" err="1" smtClean="0">
                <a:solidFill>
                  <a:srgbClr val="000066"/>
                </a:solidFill>
              </a:rPr>
              <a:t>bursts</a:t>
            </a:r>
            <a:r>
              <a:rPr lang="de-DE" dirty="0" smtClean="0">
                <a:solidFill>
                  <a:srgbClr val="000066"/>
                </a:solidFill>
              </a:rPr>
              <a:t>: </a:t>
            </a:r>
            <a:r>
              <a:rPr lang="en-US" dirty="0" smtClean="0">
                <a:solidFill>
                  <a:srgbClr val="000066"/>
                </a:solidFill>
              </a:rPr>
              <a:t>X-ray </a:t>
            </a:r>
            <a:r>
              <a:rPr lang="en-US" dirty="0">
                <a:solidFill>
                  <a:srgbClr val="000066"/>
                </a:solidFill>
              </a:rPr>
              <a:t>bursts </a:t>
            </a:r>
            <a:r>
              <a:rPr lang="en-US" dirty="0" smtClean="0">
                <a:solidFill>
                  <a:srgbClr val="000066"/>
                </a:solidFill>
              </a:rPr>
              <a:t>energetic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enough </a:t>
            </a:r>
            <a:r>
              <a:rPr lang="en-US" dirty="0">
                <a:solidFill>
                  <a:srgbClr val="000066"/>
                </a:solidFill>
              </a:rPr>
              <a:t>to reach the </a:t>
            </a:r>
            <a:r>
              <a:rPr lang="en-US" dirty="0" smtClean="0">
                <a:solidFill>
                  <a:srgbClr val="000066"/>
                </a:solidFill>
              </a:rPr>
              <a:t>so-called Eddington </a:t>
            </a:r>
            <a:r>
              <a:rPr lang="en-US" dirty="0">
                <a:solidFill>
                  <a:srgbClr val="000066"/>
                </a:solidFill>
              </a:rPr>
              <a:t>limit at which </a:t>
            </a:r>
            <a:endParaRPr lang="en-US" dirty="0" smtClean="0">
              <a:solidFill>
                <a:srgbClr val="000066"/>
              </a:solidFill>
            </a:endParaRPr>
          </a:p>
          <a:p>
            <a:r>
              <a:rPr lang="en-US" dirty="0" smtClean="0">
                <a:solidFill>
                  <a:srgbClr val="000066"/>
                </a:solidFill>
              </a:rPr>
              <a:t>radiation </a:t>
            </a:r>
            <a:r>
              <a:rPr lang="en-US" dirty="0">
                <a:solidFill>
                  <a:srgbClr val="000066"/>
                </a:solidFill>
              </a:rPr>
              <a:t>pressure is </a:t>
            </a:r>
            <a:r>
              <a:rPr lang="en-US" dirty="0" smtClean="0">
                <a:solidFill>
                  <a:srgbClr val="000066"/>
                </a:solidFill>
              </a:rPr>
              <a:t>sufficiently large </a:t>
            </a:r>
            <a:r>
              <a:rPr lang="en-US" dirty="0">
                <a:solidFill>
                  <a:srgbClr val="000066"/>
                </a:solidFill>
              </a:rPr>
              <a:t>to overcome gravity, </a:t>
            </a:r>
            <a:endParaRPr lang="en-US" dirty="0" smtClean="0">
              <a:solidFill>
                <a:srgbClr val="000066"/>
              </a:solidFill>
            </a:endParaRPr>
          </a:p>
          <a:p>
            <a:r>
              <a:rPr lang="en-US" dirty="0" smtClean="0">
                <a:solidFill>
                  <a:srgbClr val="000066"/>
                </a:solidFill>
              </a:rPr>
              <a:t>leading </a:t>
            </a:r>
            <a:r>
              <a:rPr lang="en-US" dirty="0">
                <a:solidFill>
                  <a:srgbClr val="000066"/>
                </a:solidFill>
              </a:rPr>
              <a:t>to expansion of </a:t>
            </a:r>
            <a:r>
              <a:rPr lang="en-US" dirty="0" smtClean="0">
                <a:solidFill>
                  <a:srgbClr val="000066"/>
                </a:solidFill>
              </a:rPr>
              <a:t>the star’s </a:t>
            </a:r>
            <a:r>
              <a:rPr lang="en-US" dirty="0">
                <a:solidFill>
                  <a:srgbClr val="000066"/>
                </a:solidFill>
              </a:rPr>
              <a:t>photosphere.</a:t>
            </a:r>
            <a:endParaRPr lang="de-DE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18" name="Picture 7" descr="Stellar_Evolution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1" y="0"/>
            <a:ext cx="7829318" cy="587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/>
          <p:nvPr/>
        </p:nvSpPr>
        <p:spPr>
          <a:xfrm>
            <a:off x="5868144" y="6186790"/>
            <a:ext cx="327585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err="1" smtClean="0">
                <a:solidFill>
                  <a:schemeClr val="bg1"/>
                </a:solidFill>
              </a:rPr>
              <a:t>source</a:t>
            </a:r>
            <a:r>
              <a:rPr lang="de-DE" sz="1400" dirty="0" smtClean="0">
                <a:solidFill>
                  <a:schemeClr val="bg1"/>
                </a:solidFill>
              </a:rPr>
              <a:t>: Anna Watts, QM2014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995936" y="116632"/>
            <a:ext cx="165618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-240" y="0"/>
            <a:ext cx="4883308" cy="3672408"/>
            <a:chOff x="-240" y="0"/>
            <a:chExt cx="4883308" cy="3672408"/>
          </a:xfrm>
        </p:grpSpPr>
        <p:pic>
          <p:nvPicPr>
            <p:cNvPr id="6" name="Picture 4" descr="http://scitechdaily.com/images/Colliding-Neutron-Stars-Produce-Gol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838145" cy="367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6"/>
            <p:cNvSpPr txBox="1"/>
            <p:nvPr/>
          </p:nvSpPr>
          <p:spPr>
            <a:xfrm>
              <a:off x="-240" y="3284984"/>
              <a:ext cx="312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bg1"/>
                  </a:solidFill>
                </a:rPr>
                <a:t>Quelle: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SciTechDaily</a:t>
              </a:r>
              <a:r>
                <a:rPr lang="de-DE" sz="1400" dirty="0" smtClean="0">
                  <a:solidFill>
                    <a:schemeClr val="bg1"/>
                  </a:solidFill>
                </a:rPr>
                <a:t> 23.10.2013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0" y="96887"/>
              <a:ext cx="4883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neutron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star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merger</a:t>
              </a:r>
              <a:r>
                <a:rPr lang="de-DE" dirty="0" smtClean="0">
                  <a:solidFill>
                    <a:schemeClr val="bg1"/>
                  </a:solidFill>
                </a:rPr>
                <a:t> (</a:t>
              </a:r>
              <a:r>
                <a:rPr lang="de-DE" dirty="0" err="1" smtClean="0">
                  <a:solidFill>
                    <a:schemeClr val="bg1"/>
                  </a:solidFill>
                </a:rPr>
                <a:t>artists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conception</a:t>
              </a:r>
              <a:r>
                <a:rPr lang="de-DE" dirty="0" smtClean="0">
                  <a:solidFill>
                    <a:schemeClr val="bg1"/>
                  </a:solidFill>
                </a:rPr>
                <a:t>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0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2" y="-27384"/>
            <a:ext cx="785871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1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WinFileSvG\KP3$Root\Wtraut\Eigene Dateien\powerpoint\2015 files\Wiss. fuer alle\739635main_nicer_freespace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7384"/>
            <a:ext cx="9217022" cy="590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"/>
          <p:cNvSpPr txBox="1"/>
          <p:nvPr/>
        </p:nvSpPr>
        <p:spPr>
          <a:xfrm>
            <a:off x="3551542" y="404664"/>
            <a:ext cx="54777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NICER on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ISS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2017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Neutron-star </a:t>
            </a:r>
            <a:r>
              <a:rPr lang="de-DE" dirty="0" err="1">
                <a:solidFill>
                  <a:schemeClr val="bg1"/>
                </a:solidFill>
              </a:rPr>
              <a:t>Interior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Composition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Explorer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56 X-</a:t>
            </a:r>
            <a:r>
              <a:rPr lang="de-DE" dirty="0" err="1" smtClean="0">
                <a:solidFill>
                  <a:schemeClr val="bg1"/>
                </a:solidFill>
              </a:rPr>
              <a:t>ray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telescopes</a:t>
            </a:r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  </a:t>
            </a:r>
            <a:r>
              <a:rPr lang="de-DE" dirty="0" err="1" smtClean="0">
                <a:solidFill>
                  <a:schemeClr val="bg1"/>
                </a:solidFill>
              </a:rPr>
              <a:t>Method</a:t>
            </a:r>
            <a:r>
              <a:rPr lang="de-DE" dirty="0" smtClean="0">
                <a:solidFill>
                  <a:schemeClr val="bg1"/>
                </a:solidFill>
              </a:rPr>
              <a:t>: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  rotation-</a:t>
            </a:r>
            <a:r>
              <a:rPr lang="de-DE" dirty="0" err="1" smtClean="0">
                <a:solidFill>
                  <a:schemeClr val="bg1"/>
                </a:solidFill>
              </a:rPr>
              <a:t>resolved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spectroscopy</a:t>
            </a:r>
            <a:r>
              <a:rPr lang="de-DE" dirty="0">
                <a:solidFill>
                  <a:schemeClr val="bg1"/>
                </a:solidFill>
              </a:rPr>
              <a:t>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  </a:t>
            </a:r>
            <a:r>
              <a:rPr lang="de-DE" dirty="0" err="1" smtClean="0">
                <a:solidFill>
                  <a:schemeClr val="bg1"/>
                </a:solidFill>
              </a:rPr>
              <a:t>with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100 </a:t>
            </a:r>
            <a:r>
              <a:rPr lang="de-DE" dirty="0" err="1">
                <a:solidFill>
                  <a:schemeClr val="bg1"/>
                </a:solidFill>
              </a:rPr>
              <a:t>nanosecond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timing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resolution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feld 2"/>
          <p:cNvSpPr txBox="1"/>
          <p:nvPr/>
        </p:nvSpPr>
        <p:spPr>
          <a:xfrm>
            <a:off x="7524328" y="5466710"/>
            <a:ext cx="1499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Quelle:NASA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-27384"/>
            <a:ext cx="6912769" cy="6863417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</a:rPr>
              <a:t>one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number</a:t>
            </a:r>
            <a:r>
              <a:rPr lang="de-DE" sz="2000" dirty="0" smtClean="0">
                <a:solidFill>
                  <a:schemeClr val="bg1"/>
                </a:solidFill>
              </a:rPr>
              <a:t>: L= 72 </a:t>
            </a:r>
            <a:r>
              <a:rPr lang="de-DE" sz="2000" dirty="0" err="1" smtClean="0">
                <a:solidFill>
                  <a:schemeClr val="bg1"/>
                </a:solidFill>
              </a:rPr>
              <a:t>MeV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corresponds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to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endParaRPr lang="de-DE" sz="2000" dirty="0" smtClean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 err="1" smtClean="0">
                <a:solidFill>
                  <a:schemeClr val="bg1"/>
                </a:solidFill>
              </a:rPr>
              <a:t>pressure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>
                <a:solidFill>
                  <a:schemeClr val="bg1"/>
                </a:solidFill>
              </a:rPr>
              <a:t>6,1 10</a:t>
            </a:r>
            <a:r>
              <a:rPr lang="de-DE" sz="2000" baseline="30000" dirty="0">
                <a:solidFill>
                  <a:schemeClr val="bg1"/>
                </a:solidFill>
              </a:rPr>
              <a:t>32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Pa</a:t>
            </a:r>
            <a:r>
              <a:rPr lang="de-DE" sz="2000" dirty="0" smtClean="0">
                <a:solidFill>
                  <a:schemeClr val="bg1"/>
                </a:solidFill>
              </a:rPr>
              <a:t>  at </a:t>
            </a:r>
            <a:r>
              <a:rPr lang="de-DE" sz="2000" dirty="0" err="1" smtClean="0">
                <a:solidFill>
                  <a:schemeClr val="bg1"/>
                </a:solidFill>
              </a:rPr>
              <a:t>density</a:t>
            </a:r>
            <a:r>
              <a:rPr lang="de-DE" sz="2000" dirty="0" smtClean="0">
                <a:solidFill>
                  <a:schemeClr val="bg1"/>
                </a:solidFill>
              </a:rPr>
              <a:t>   2,7 10</a:t>
            </a:r>
            <a:r>
              <a:rPr lang="de-DE" sz="2000" baseline="30000" dirty="0" smtClean="0">
                <a:solidFill>
                  <a:schemeClr val="bg1"/>
                </a:solidFill>
              </a:rPr>
              <a:t>14</a:t>
            </a:r>
            <a:r>
              <a:rPr lang="de-DE" sz="2000" dirty="0" smtClean="0">
                <a:solidFill>
                  <a:schemeClr val="bg1"/>
                </a:solidFill>
              </a:rPr>
              <a:t> g/cm</a:t>
            </a:r>
            <a:r>
              <a:rPr lang="de-DE" sz="2000" baseline="30000" dirty="0" smtClean="0">
                <a:solidFill>
                  <a:schemeClr val="bg1"/>
                </a:solidFill>
              </a:rPr>
              <a:t>3</a:t>
            </a:r>
            <a:endParaRPr lang="de-DE" sz="2000" baseline="30000" dirty="0">
              <a:solidFill>
                <a:schemeClr val="bg1"/>
              </a:solidFill>
            </a:endParaRPr>
          </a:p>
          <a:p>
            <a:endParaRPr lang="de-DE" sz="2000" dirty="0" smtClean="0">
              <a:solidFill>
                <a:schemeClr val="bg1"/>
              </a:solidFill>
            </a:endParaRPr>
          </a:p>
          <a:p>
            <a:r>
              <a:rPr lang="de-DE" sz="2000" b="1" dirty="0" smtClean="0">
                <a:solidFill>
                  <a:schemeClr val="bg1"/>
                </a:solidFill>
              </a:rPr>
              <a:t>6100 000 000 000 000 000 000 000 000 bar     </a:t>
            </a:r>
          </a:p>
          <a:p>
            <a:pPr algn="ctr"/>
            <a:endParaRPr lang="de-DE" sz="2000" dirty="0" smtClean="0">
              <a:solidFill>
                <a:schemeClr val="bg1"/>
              </a:solidFill>
            </a:endParaRPr>
          </a:p>
          <a:p>
            <a:pPr algn="ctr"/>
            <a:endParaRPr lang="de-DE" sz="2000" dirty="0" smtClean="0">
              <a:solidFill>
                <a:schemeClr val="bg1"/>
              </a:solidFill>
            </a:endParaRPr>
          </a:p>
          <a:p>
            <a:pPr algn="ctr"/>
            <a:endParaRPr lang="de-DE" sz="2000" dirty="0">
              <a:solidFill>
                <a:schemeClr val="bg1"/>
              </a:solidFill>
            </a:endParaRPr>
          </a:p>
          <a:p>
            <a:pPr algn="ctr"/>
            <a:endParaRPr lang="de-DE" sz="2000" dirty="0" smtClean="0">
              <a:solidFill>
                <a:schemeClr val="bg1"/>
              </a:solidFill>
            </a:endParaRPr>
          </a:p>
          <a:p>
            <a:pPr algn="ctr"/>
            <a:endParaRPr lang="de-DE" sz="2000" dirty="0">
              <a:solidFill>
                <a:schemeClr val="bg1"/>
              </a:solidFill>
            </a:endParaRPr>
          </a:p>
          <a:p>
            <a:pPr algn="ctr"/>
            <a:endParaRPr lang="de-DE" sz="2000" dirty="0">
              <a:solidFill>
                <a:schemeClr val="bg1"/>
              </a:solidFill>
            </a:endParaRPr>
          </a:p>
          <a:p>
            <a:pPr algn="ctr"/>
            <a:endParaRPr lang="de-DE" sz="2000" dirty="0" smtClean="0">
              <a:solidFill>
                <a:schemeClr val="bg1"/>
              </a:solidFill>
            </a:endParaRPr>
          </a:p>
          <a:p>
            <a:pPr algn="ctr"/>
            <a:endParaRPr lang="de-DE" sz="2000" dirty="0">
              <a:solidFill>
                <a:schemeClr val="bg1"/>
              </a:solidFill>
            </a:endParaRPr>
          </a:p>
          <a:p>
            <a:pPr algn="ctr"/>
            <a:endParaRPr lang="de-DE" sz="2000" dirty="0" smtClean="0">
              <a:solidFill>
                <a:schemeClr val="bg1"/>
              </a:solidFill>
            </a:endParaRPr>
          </a:p>
          <a:p>
            <a:pPr algn="ctr"/>
            <a:endParaRPr lang="de-DE" sz="2000" dirty="0">
              <a:solidFill>
                <a:schemeClr val="bg1"/>
              </a:solidFill>
            </a:endParaRPr>
          </a:p>
          <a:p>
            <a:pPr algn="ctr"/>
            <a:endParaRPr lang="de-DE" sz="2000" dirty="0" smtClean="0">
              <a:solidFill>
                <a:schemeClr val="bg1"/>
              </a:solidFill>
            </a:endParaRPr>
          </a:p>
          <a:p>
            <a:pPr algn="ctr"/>
            <a:endParaRPr lang="de-DE" sz="2000" dirty="0">
              <a:solidFill>
                <a:schemeClr val="bg1"/>
              </a:solidFill>
            </a:endParaRPr>
          </a:p>
          <a:p>
            <a:pPr algn="ctr"/>
            <a:endParaRPr lang="de-DE" sz="2000" dirty="0" smtClean="0">
              <a:solidFill>
                <a:schemeClr val="bg1"/>
              </a:solidFill>
            </a:endParaRPr>
          </a:p>
          <a:p>
            <a:pPr algn="ctr"/>
            <a:endParaRPr lang="de-DE" sz="2000" dirty="0">
              <a:solidFill>
                <a:schemeClr val="bg1"/>
              </a:solidFill>
            </a:endParaRPr>
          </a:p>
          <a:p>
            <a:pPr algn="ctr"/>
            <a:endParaRPr lang="de-DE" sz="2000" dirty="0" smtClean="0">
              <a:solidFill>
                <a:schemeClr val="bg1"/>
              </a:solidFill>
            </a:endParaRPr>
          </a:p>
          <a:p>
            <a:pPr algn="ctr"/>
            <a:endParaRPr lang="de-DE" sz="2000" dirty="0">
              <a:solidFill>
                <a:schemeClr val="bg1"/>
              </a:solidFill>
            </a:endParaRPr>
          </a:p>
          <a:p>
            <a:pPr algn="ctr"/>
            <a:endParaRPr lang="de-DE" sz="20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6850" y="4437112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?</a:t>
            </a:r>
            <a:endParaRPr lang="en-US" sz="3200" dirty="0"/>
          </a:p>
        </p:txBody>
      </p:sp>
      <p:pic>
        <p:nvPicPr>
          <p:cNvPr id="8" name="Picture 2" descr="http://astro.hopkinsschools.org/course_documents/stars/smallest/neutron_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80170"/>
            <a:ext cx="6858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555776" y="1844824"/>
            <a:ext cx="2232248" cy="194421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55776" y="6525344"/>
            <a:ext cx="6832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EAEAEA"/>
                </a:solidFill>
              </a:rPr>
              <a:t>http://astro.hopkinsschools.org/course_documents/stars/smallest/neutron_stars.htm</a:t>
            </a:r>
          </a:p>
        </p:txBody>
      </p:sp>
    </p:spTree>
    <p:extLst>
      <p:ext uri="{BB962C8B-B14F-4D97-AF65-F5344CB8AC3E}">
        <p14:creationId xmlns:p14="http://schemas.microsoft.com/office/powerpoint/2010/main" val="3698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more systematic parameter test with Tübingen QMD*)</a:t>
            </a:r>
            <a:endParaRPr lang="de-DE" altLang="en-US" sz="2400">
              <a:solidFill>
                <a:srgbClr val="CC00CC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5257800" y="1905000"/>
            <a:ext cx="32273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00CC"/>
                </a:solidFill>
              </a:rPr>
              <a:t>conclusion</a:t>
            </a:r>
            <a:r>
              <a:rPr lang="en-US" altLang="en-US" sz="1800">
                <a:solidFill>
                  <a:srgbClr val="CC00CC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CC"/>
                </a:solidFill>
              </a:rPr>
              <a:t>super-soft not compatible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CC"/>
                </a:solidFill>
              </a:rPr>
              <a:t>with FOPI-LAND data</a:t>
            </a:r>
            <a:endParaRPr lang="en-US" altLang="en-US" sz="1800" b="1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CC00CC"/>
              </a:solidFill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427288" y="1111250"/>
            <a:ext cx="429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3399"/>
                </a:solidFill>
              </a:rPr>
              <a:t>elliptic flow ratio and difference</a:t>
            </a:r>
            <a:endParaRPr lang="en-US" altLang="en-US" sz="1800">
              <a:solidFill>
                <a:srgbClr val="3333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99"/>
                </a:solidFill>
              </a:rPr>
              <a:t>Au + Au @ 400 A MeV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650875" y="6502400"/>
            <a:ext cx="7840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333399"/>
                </a:solidFill>
              </a:rPr>
              <a:t>*) V.S. Uma Maheswari, C. Fuchs, Amand Faessler, L. Sehn, D.S. Kosov, Z. Wang, NPA 628 (1998)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352675" y="762000"/>
            <a:ext cx="44418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333399"/>
                </a:solidFill>
              </a:rPr>
              <a:t>M.D. Cozma et al., PRC 88, 044912 (2013)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5257800" y="3168650"/>
            <a:ext cx="3657600" cy="32035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66"/>
                </a:solidFill>
              </a:rPr>
              <a:t>steps towards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model invariance:</a:t>
            </a:r>
            <a:endParaRPr lang="en-US" altLang="en-US" sz="1800" b="1">
              <a:solidFill>
                <a:srgbClr val="3333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rgbClr val="3333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333399"/>
                </a:solidFill>
              </a:rPr>
              <a:t>tested in UrQMD: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3399"/>
                </a:solidFill>
              </a:rPr>
              <a:t>FP1 vs. FP2,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3399"/>
                </a:solidFill>
              </a:rPr>
              <a:t>i.e. momentum dep. of NNECS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3333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333399"/>
                </a:solidFill>
              </a:rPr>
              <a:t>tested in T-QMD: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3399"/>
                </a:solidFill>
              </a:rPr>
              <a:t>soft vs. hard </a:t>
            </a:r>
            <a:r>
              <a:rPr lang="en-US" altLang="en-US" sz="1400" b="1">
                <a:solidFill>
                  <a:srgbClr val="333399"/>
                </a:solidFill>
              </a:rPr>
              <a:t>190&lt;K&lt;280 MeV</a:t>
            </a:r>
            <a:endParaRPr lang="en-US" altLang="en-US" sz="1400" b="1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3399"/>
                </a:solidFill>
              </a:rPr>
              <a:t>density dependence of NNECS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3399"/>
                </a:solidFill>
              </a:rPr>
              <a:t>asymmetry dependence of NNECS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3399"/>
                </a:solidFill>
              </a:rPr>
              <a:t>wave packet </a:t>
            </a:r>
            <a:r>
              <a:rPr lang="en-US" altLang="en-US" sz="1400" b="1">
                <a:solidFill>
                  <a:srgbClr val="333399"/>
                </a:solidFill>
              </a:rPr>
              <a:t>2.5&lt;L&lt;7.0 fm</a:t>
            </a:r>
            <a:r>
              <a:rPr lang="en-US" altLang="en-US" sz="1400" b="1" baseline="30000">
                <a:solidFill>
                  <a:srgbClr val="333399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3399"/>
                </a:solidFill>
              </a:rPr>
              <a:t>optical potential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3399"/>
                </a:solidFill>
              </a:rPr>
              <a:t>momentum dep. of isovector potential</a:t>
            </a:r>
            <a:endParaRPr lang="de-DE" altLang="en-US" sz="1400">
              <a:solidFill>
                <a:srgbClr val="333399"/>
              </a:solidFill>
            </a:endParaRPr>
          </a:p>
        </p:txBody>
      </p:sp>
      <p:pic>
        <p:nvPicPr>
          <p:cNvPr id="14345" name="Picture 2" descr="Z:\papers\epja_flow\cozma2_fig2a_full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8350"/>
            <a:ext cx="4343400" cy="43434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14346" name="Text Box 25"/>
          <p:cNvSpPr txBox="1">
            <a:spLocks noChangeArrowheads="1"/>
          </p:cNvSpPr>
          <p:nvPr/>
        </p:nvSpPr>
        <p:spPr bwMode="auto">
          <a:xfrm>
            <a:off x="3657600" y="6064250"/>
            <a:ext cx="1135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supersoft</a:t>
            </a:r>
          </a:p>
        </p:txBody>
      </p:sp>
      <p:sp>
        <p:nvSpPr>
          <p:cNvPr id="14347" name="Text Box 25"/>
          <p:cNvSpPr txBox="1">
            <a:spLocks noChangeArrowheads="1"/>
          </p:cNvSpPr>
          <p:nvPr/>
        </p:nvSpPr>
        <p:spPr bwMode="auto">
          <a:xfrm>
            <a:off x="838200" y="6064250"/>
            <a:ext cx="1138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superstiff</a:t>
            </a:r>
          </a:p>
        </p:txBody>
      </p:sp>
    </p:spTree>
    <p:extLst>
      <p:ext uri="{BB962C8B-B14F-4D97-AF65-F5344CB8AC3E}">
        <p14:creationId xmlns:p14="http://schemas.microsoft.com/office/powerpoint/2010/main" val="18539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00808"/>
            <a:ext cx="58674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5536" y="447055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000066"/>
                </a:solidFill>
              </a:rPr>
              <a:t>Nuclear</a:t>
            </a:r>
            <a:r>
              <a:rPr lang="de-DE" sz="2400" dirty="0" smtClean="0">
                <a:solidFill>
                  <a:srgbClr val="000066"/>
                </a:solidFill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</a:rPr>
              <a:t>Equation</a:t>
            </a:r>
            <a:r>
              <a:rPr lang="de-DE" sz="2400" dirty="0" smtClean="0">
                <a:solidFill>
                  <a:srgbClr val="000066"/>
                </a:solidFill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</a:rPr>
              <a:t>of</a:t>
            </a:r>
            <a:r>
              <a:rPr lang="de-DE" sz="2400" dirty="0" smtClean="0">
                <a:solidFill>
                  <a:srgbClr val="000066"/>
                </a:solidFill>
              </a:rPr>
              <a:t> State (</a:t>
            </a:r>
            <a:r>
              <a:rPr lang="de-DE" sz="2400" dirty="0" err="1" smtClean="0">
                <a:solidFill>
                  <a:srgbClr val="000066"/>
                </a:solidFill>
              </a:rPr>
              <a:t>EoS</a:t>
            </a:r>
            <a:r>
              <a:rPr lang="de-DE" sz="2400" dirty="0" smtClean="0">
                <a:solidFill>
                  <a:srgbClr val="000066"/>
                </a:solidFill>
              </a:rPr>
              <a:t>)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489750" y="1124744"/>
            <a:ext cx="3186706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remember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talk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of</a:t>
            </a:r>
            <a:r>
              <a:rPr lang="de-DE" sz="1600" dirty="0" smtClean="0">
                <a:solidFill>
                  <a:schemeClr val="bg1"/>
                </a:solidFill>
              </a:rPr>
              <a:t> S. </a:t>
            </a:r>
            <a:r>
              <a:rPr lang="de-DE" sz="1600" dirty="0" err="1" smtClean="0">
                <a:solidFill>
                  <a:schemeClr val="bg1"/>
                </a:solidFill>
              </a:rPr>
              <a:t>Gandolfi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33360" y="384130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594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www.mpifr-bonn.mpg.de/717005/Pulsa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0259" r="21666" b="10259"/>
          <a:stretch/>
        </p:blipFill>
        <p:spPr bwMode="auto">
          <a:xfrm>
            <a:off x="3716556" y="1210078"/>
            <a:ext cx="4455844" cy="35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5536" y="447055"/>
            <a:ext cx="699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66"/>
                </a:solidFill>
              </a:rPr>
              <a:t>Nuclear Physics </a:t>
            </a:r>
            <a:r>
              <a:rPr lang="de-DE" sz="2400" dirty="0" err="1" smtClean="0">
                <a:solidFill>
                  <a:srgbClr val="000066"/>
                </a:solidFill>
              </a:rPr>
              <a:t>and</a:t>
            </a:r>
            <a:r>
              <a:rPr lang="de-DE" sz="2400" dirty="0" smtClean="0">
                <a:solidFill>
                  <a:srgbClr val="000066"/>
                </a:solidFill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</a:rPr>
              <a:t>Astrophysics</a:t>
            </a:r>
            <a:r>
              <a:rPr lang="de-DE" sz="2400" dirty="0" smtClean="0">
                <a:solidFill>
                  <a:srgbClr val="000066"/>
                </a:solidFill>
              </a:rPr>
              <a:t>: </a:t>
            </a:r>
            <a:r>
              <a:rPr lang="de-DE" sz="2400" dirty="0" err="1" smtClean="0">
                <a:solidFill>
                  <a:srgbClr val="000066"/>
                </a:solidFill>
              </a:rPr>
              <a:t>E</a:t>
            </a:r>
            <a:r>
              <a:rPr lang="de-DE" sz="2400" baseline="-25000" dirty="0" err="1" smtClean="0">
                <a:solidFill>
                  <a:srgbClr val="000066"/>
                </a:solidFill>
              </a:rPr>
              <a:t>sym</a:t>
            </a:r>
            <a:r>
              <a:rPr lang="de-DE" sz="2400" dirty="0" smtClean="0">
                <a:solidFill>
                  <a:srgbClr val="000066"/>
                </a:solidFill>
              </a:rPr>
              <a:t> (</a:t>
            </a:r>
            <a:r>
              <a:rPr lang="el-GR" sz="2400" dirty="0" smtClean="0">
                <a:solidFill>
                  <a:srgbClr val="000066"/>
                </a:solidFill>
              </a:rPr>
              <a:t>ρ</a:t>
            </a:r>
            <a:r>
              <a:rPr lang="de-DE" sz="2400" dirty="0" smtClean="0">
                <a:solidFill>
                  <a:srgbClr val="000066"/>
                </a:solidFill>
              </a:rPr>
              <a:t>)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2" name="AutoShape 2" descr="Bildergebnis für ato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http://physikunterricht-online.de/wp-content/uploads/2015/03/Atomke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74" y="1988840"/>
            <a:ext cx="14287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1763688" y="3501008"/>
            <a:ext cx="105189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10 </a:t>
            </a:r>
            <a:r>
              <a:rPr lang="de-DE" dirty="0" err="1" smtClean="0"/>
              <a:t>fm</a:t>
            </a:r>
            <a:endParaRPr lang="de-DE" dirty="0" smtClean="0"/>
          </a:p>
          <a:p>
            <a:r>
              <a:rPr lang="de-DE" dirty="0" smtClean="0"/>
              <a:t>10</a:t>
            </a:r>
            <a:r>
              <a:rPr lang="de-DE" baseline="30000" dirty="0" smtClean="0"/>
              <a:t>-14</a:t>
            </a:r>
            <a:r>
              <a:rPr lang="de-DE" dirty="0" smtClean="0"/>
              <a:t> m</a:t>
            </a:r>
            <a:endParaRPr lang="en-US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5220072" y="2967611"/>
            <a:ext cx="144016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/>
          <p:nvPr/>
        </p:nvSpPr>
        <p:spPr>
          <a:xfrm>
            <a:off x="5510705" y="3105163"/>
            <a:ext cx="9220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20 </a:t>
            </a:r>
            <a:r>
              <a:rPr lang="de-DE" dirty="0"/>
              <a:t>k</a:t>
            </a:r>
            <a:r>
              <a:rPr lang="de-DE" dirty="0" smtClean="0"/>
              <a:t>m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1115616" y="4869160"/>
            <a:ext cx="554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0.00000000000001 m                     20000 m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           55 </a:t>
            </a:r>
            <a:r>
              <a:rPr lang="de-DE" dirty="0" err="1" smtClean="0">
                <a:solidFill>
                  <a:schemeClr val="bg1"/>
                </a:solidFill>
              </a:rPr>
              <a:t>orders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magnitude</a:t>
            </a:r>
            <a:r>
              <a:rPr lang="de-DE" dirty="0" smtClean="0">
                <a:solidFill>
                  <a:schemeClr val="bg1"/>
                </a:solidFill>
              </a:rPr>
              <a:t> in </a:t>
            </a:r>
            <a:r>
              <a:rPr lang="de-DE" dirty="0" err="1" smtClean="0">
                <a:solidFill>
                  <a:schemeClr val="bg1"/>
                </a:solidFill>
              </a:rPr>
              <a:t>mass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8" name="Picture 2" descr="\\WinFileSvG\KP3$Root\Wtraut\Eigene Dateien\powerpoint\2015 files\Wiss. fuer alle\800px-Pulsar_schematic_svg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5" r="44615" b="85828"/>
          <a:stretch/>
        </p:blipFill>
        <p:spPr bwMode="auto">
          <a:xfrm>
            <a:off x="5508104" y="1354094"/>
            <a:ext cx="820688" cy="80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632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4" name="Textfeld 2"/>
          <p:cNvSpPr txBox="1"/>
          <p:nvPr/>
        </p:nvSpPr>
        <p:spPr>
          <a:xfrm>
            <a:off x="1803273" y="4592699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FF0000"/>
                </a:solidFill>
              </a:rPr>
              <a:t>from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b="1" dirty="0" smtClean="0">
                <a:solidFill>
                  <a:srgbClr val="FF0000"/>
                </a:solidFill>
              </a:rPr>
              <a:t>n-skins</a:t>
            </a:r>
            <a:endParaRPr lang="de-DE" sz="1600" dirty="0">
              <a:solidFill>
                <a:srgbClr val="FF0000"/>
              </a:solidFill>
            </a:endParaRPr>
          </a:p>
        </p:txBody>
      </p:sp>
      <p:cxnSp>
        <p:nvCxnSpPr>
          <p:cNvPr id="5" name="Gerade Verbindung mit Pfeil 3"/>
          <p:cNvCxnSpPr/>
          <p:nvPr/>
        </p:nvCxnSpPr>
        <p:spPr>
          <a:xfrm flipV="1">
            <a:off x="827584" y="4570288"/>
            <a:ext cx="0" cy="442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8"/>
          <p:cNvCxnSpPr/>
          <p:nvPr/>
        </p:nvCxnSpPr>
        <p:spPr>
          <a:xfrm flipV="1">
            <a:off x="1376224" y="4570288"/>
            <a:ext cx="0" cy="442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9"/>
          <p:cNvCxnSpPr/>
          <p:nvPr/>
        </p:nvCxnSpPr>
        <p:spPr>
          <a:xfrm flipV="1">
            <a:off x="1691680" y="4570288"/>
            <a:ext cx="0" cy="442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10"/>
          <p:cNvCxnSpPr/>
          <p:nvPr/>
        </p:nvCxnSpPr>
        <p:spPr>
          <a:xfrm flipV="1">
            <a:off x="3419872" y="4570288"/>
            <a:ext cx="0" cy="442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11"/>
          <p:cNvCxnSpPr/>
          <p:nvPr/>
        </p:nvCxnSpPr>
        <p:spPr>
          <a:xfrm flipV="1">
            <a:off x="3707904" y="4570288"/>
            <a:ext cx="0" cy="442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1"/>
          <p:cNvCxnSpPr/>
          <p:nvPr/>
        </p:nvCxnSpPr>
        <p:spPr>
          <a:xfrm flipV="1">
            <a:off x="6300192" y="4570288"/>
            <a:ext cx="0" cy="442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/>
          <p:nvPr/>
        </p:nvSpPr>
        <p:spPr>
          <a:xfrm>
            <a:off x="395536" y="447055"/>
            <a:ext cx="591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>
                <a:solidFill>
                  <a:srgbClr val="000066"/>
                </a:solidFill>
              </a:rPr>
              <a:t>the world average: L = 58.8865 MeV</a:t>
            </a:r>
            <a:endParaRPr lang="en-US" sz="2400" dirty="0">
              <a:solidFill>
                <a:srgbClr val="000066"/>
              </a:solidFill>
            </a:endParaRPr>
          </a:p>
        </p:txBody>
      </p:sp>
      <p:cxnSp>
        <p:nvCxnSpPr>
          <p:cNvPr id="15" name="Straight Connector 2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415138" y="1124744"/>
            <a:ext cx="2693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66"/>
                </a:solidFill>
              </a:rPr>
              <a:t>Li </a:t>
            </a:r>
            <a:r>
              <a:rPr lang="de-DE" sz="1400" dirty="0" err="1" smtClean="0">
                <a:solidFill>
                  <a:srgbClr val="000066"/>
                </a:solidFill>
              </a:rPr>
              <a:t>and</a:t>
            </a:r>
            <a:r>
              <a:rPr lang="de-DE" sz="1400" dirty="0" smtClean="0">
                <a:solidFill>
                  <a:srgbClr val="000066"/>
                </a:solidFill>
              </a:rPr>
              <a:t> Han, PLB 727 (2013)</a:t>
            </a:r>
            <a:endParaRPr lang="de-DE" sz="1400" dirty="0">
              <a:solidFill>
                <a:srgbClr val="000066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5157192"/>
            <a:ext cx="25864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neutron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skins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masses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collective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excitations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isospin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diffusion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28184" y="5157192"/>
            <a:ext cx="2605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err="1" smtClean="0">
                <a:solidFill>
                  <a:schemeClr val="bg1"/>
                </a:solidFill>
              </a:rPr>
              <a:t>crust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oscillations</a:t>
            </a:r>
            <a:endParaRPr lang="de-DE" dirty="0" smtClean="0">
              <a:solidFill>
                <a:schemeClr val="bg1"/>
              </a:solidFill>
            </a:endParaRPr>
          </a:p>
          <a:p>
            <a:pPr algn="r"/>
            <a:r>
              <a:rPr lang="de-DE" dirty="0" smtClean="0">
                <a:solidFill>
                  <a:schemeClr val="bg1"/>
                </a:solidFill>
              </a:rPr>
              <a:t>r-mode </a:t>
            </a:r>
            <a:r>
              <a:rPr lang="de-DE" dirty="0" err="1" smtClean="0">
                <a:solidFill>
                  <a:schemeClr val="bg1"/>
                </a:solidFill>
              </a:rPr>
              <a:t>instabilities</a:t>
            </a:r>
            <a:endParaRPr lang="de-DE" dirty="0" smtClean="0">
              <a:solidFill>
                <a:schemeClr val="bg1"/>
              </a:solidFill>
            </a:endParaRPr>
          </a:p>
          <a:p>
            <a:pPr algn="r"/>
            <a:r>
              <a:rPr lang="de-DE" dirty="0" err="1" smtClean="0">
                <a:solidFill>
                  <a:schemeClr val="bg1"/>
                </a:solidFill>
              </a:rPr>
              <a:t>mass</a:t>
            </a:r>
            <a:r>
              <a:rPr lang="de-DE" dirty="0" smtClean="0">
                <a:solidFill>
                  <a:schemeClr val="bg1"/>
                </a:solidFill>
              </a:rPr>
              <a:t>-radius </a:t>
            </a:r>
            <a:r>
              <a:rPr lang="de-DE" dirty="0" err="1" smtClean="0">
                <a:solidFill>
                  <a:schemeClr val="bg1"/>
                </a:solidFill>
              </a:rPr>
              <a:t>analysis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1412776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0066"/>
                </a:solidFill>
              </a:rPr>
              <a:t>(L=3p</a:t>
            </a:r>
            <a:r>
              <a:rPr lang="de-DE" sz="1600" baseline="-25000" dirty="0" smtClean="0">
                <a:solidFill>
                  <a:srgbClr val="000066"/>
                </a:solidFill>
              </a:rPr>
              <a:t>0</a:t>
            </a:r>
            <a:r>
              <a:rPr lang="de-DE" sz="1600" dirty="0" smtClean="0">
                <a:solidFill>
                  <a:srgbClr val="000066"/>
                </a:solidFill>
              </a:rPr>
              <a:t>/</a:t>
            </a:r>
            <a:r>
              <a:rPr lang="el-GR" sz="1600" dirty="0" smtClean="0">
                <a:solidFill>
                  <a:srgbClr val="000066"/>
                </a:solidFill>
              </a:rPr>
              <a:t>ρ</a:t>
            </a:r>
            <a:r>
              <a:rPr lang="de-DE" sz="1600" baseline="-25000" dirty="0" smtClean="0">
                <a:solidFill>
                  <a:srgbClr val="000066"/>
                </a:solidFill>
              </a:rPr>
              <a:t>0</a:t>
            </a:r>
            <a:r>
              <a:rPr lang="de-DE" sz="1600" dirty="0" smtClean="0">
                <a:solidFill>
                  <a:srgbClr val="000066"/>
                </a:solidFill>
              </a:rPr>
              <a:t>)</a:t>
            </a:r>
            <a:endParaRPr lang="de-DE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/>
          <p:cNvSpPr>
            <a:spLocks noChangeArrowheads="1"/>
          </p:cNvSpPr>
          <p:nvPr/>
        </p:nvSpPr>
        <p:spPr bwMode="auto">
          <a:xfrm>
            <a:off x="4572000" y="1066800"/>
            <a:ext cx="4267200" cy="3886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3"/>
          <a:stretch>
            <a:fillRect/>
          </a:stretch>
        </p:blipFill>
        <p:spPr bwMode="auto">
          <a:xfrm>
            <a:off x="4648200" y="1247775"/>
            <a:ext cx="39671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152400" y="349250"/>
            <a:ext cx="896065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2400" dirty="0">
                <a:solidFill>
                  <a:srgbClr val="000066"/>
                </a:solidFill>
              </a:rPr>
              <a:t>"A </a:t>
            </a:r>
            <a:r>
              <a:rPr lang="de-DE" altLang="en-US" sz="2400" dirty="0" err="1">
                <a:solidFill>
                  <a:srgbClr val="000066"/>
                </a:solidFill>
              </a:rPr>
              <a:t>way</a:t>
            </a:r>
            <a:r>
              <a:rPr lang="de-DE" altLang="en-US" sz="2400" dirty="0">
                <a:solidFill>
                  <a:srgbClr val="000066"/>
                </a:solidFill>
              </a:rPr>
              <a:t> </a:t>
            </a:r>
            <a:r>
              <a:rPr lang="de-DE" altLang="en-US" sz="2400" dirty="0" err="1">
                <a:solidFill>
                  <a:srgbClr val="000066"/>
                </a:solidFill>
              </a:rPr>
              <a:t>forward</a:t>
            </a:r>
            <a:r>
              <a:rPr lang="de-DE" altLang="en-US" sz="2400" dirty="0">
                <a:solidFill>
                  <a:srgbClr val="000066"/>
                </a:solidFill>
              </a:rPr>
              <a:t> in </a:t>
            </a:r>
            <a:r>
              <a:rPr lang="de-DE" altLang="en-US" sz="2400" dirty="0" err="1">
                <a:solidFill>
                  <a:srgbClr val="000066"/>
                </a:solidFill>
              </a:rPr>
              <a:t>the</a:t>
            </a:r>
            <a:r>
              <a:rPr lang="de-DE" altLang="en-US" sz="2400" dirty="0">
                <a:solidFill>
                  <a:srgbClr val="000066"/>
                </a:solidFill>
              </a:rPr>
              <a:t> </a:t>
            </a:r>
            <a:r>
              <a:rPr lang="de-DE" altLang="en-US" sz="2400" dirty="0" err="1">
                <a:solidFill>
                  <a:srgbClr val="000066"/>
                </a:solidFill>
              </a:rPr>
              <a:t>study</a:t>
            </a:r>
            <a:r>
              <a:rPr lang="de-DE" altLang="en-US" sz="2400" dirty="0">
                <a:solidFill>
                  <a:srgbClr val="000066"/>
                </a:solidFill>
              </a:rPr>
              <a:t> </a:t>
            </a:r>
            <a:r>
              <a:rPr lang="de-DE" altLang="en-US" sz="2400" dirty="0" err="1">
                <a:solidFill>
                  <a:srgbClr val="000066"/>
                </a:solidFill>
              </a:rPr>
              <a:t>of</a:t>
            </a:r>
            <a:r>
              <a:rPr lang="de-DE" altLang="en-US" sz="2400" dirty="0">
                <a:solidFill>
                  <a:srgbClr val="000066"/>
                </a:solidFill>
              </a:rPr>
              <a:t> </a:t>
            </a:r>
            <a:r>
              <a:rPr lang="de-DE" altLang="en-US" sz="2400" dirty="0" err="1">
                <a:solidFill>
                  <a:srgbClr val="000066"/>
                </a:solidFill>
              </a:rPr>
              <a:t>the</a:t>
            </a:r>
            <a:r>
              <a:rPr lang="de-DE" altLang="en-US" sz="2400" dirty="0">
                <a:solidFill>
                  <a:srgbClr val="000066"/>
                </a:solidFill>
              </a:rPr>
              <a:t> </a:t>
            </a:r>
            <a:r>
              <a:rPr lang="de-DE" altLang="en-US" sz="2400" dirty="0" err="1">
                <a:solidFill>
                  <a:srgbClr val="000066"/>
                </a:solidFill>
              </a:rPr>
              <a:t>symmetry</a:t>
            </a:r>
            <a:r>
              <a:rPr lang="de-DE" altLang="en-US" sz="2400" dirty="0">
                <a:solidFill>
                  <a:srgbClr val="000066"/>
                </a:solidFill>
              </a:rPr>
              <a:t> </a:t>
            </a:r>
            <a:r>
              <a:rPr lang="de-DE" altLang="en-US" sz="2400" dirty="0" err="1">
                <a:solidFill>
                  <a:srgbClr val="000066"/>
                </a:solidFill>
              </a:rPr>
              <a:t>energy</a:t>
            </a:r>
            <a:r>
              <a:rPr lang="de-DE" altLang="en-US" sz="2400" dirty="0">
                <a:solidFill>
                  <a:srgbClr val="000066"/>
                </a:solidFill>
              </a:rPr>
              <a:t> ..."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600" dirty="0">
                <a:solidFill>
                  <a:srgbClr val="000066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 dirty="0" smtClean="0">
                <a:solidFill>
                  <a:srgbClr val="000066"/>
                </a:solidFill>
              </a:rPr>
              <a:t>      Horowitz </a:t>
            </a:r>
            <a:r>
              <a:rPr lang="de-DE" altLang="en-US" sz="1400" dirty="0">
                <a:solidFill>
                  <a:srgbClr val="000066"/>
                </a:solidFill>
              </a:rPr>
              <a:t>et al., </a:t>
            </a:r>
            <a:r>
              <a:rPr lang="de-DE" altLang="en-US" sz="1400" dirty="0" err="1">
                <a:solidFill>
                  <a:srgbClr val="000066"/>
                </a:solidFill>
              </a:rPr>
              <a:t>JPhG</a:t>
            </a:r>
            <a:r>
              <a:rPr lang="de-DE" altLang="en-US" sz="1400" dirty="0">
                <a:solidFill>
                  <a:srgbClr val="000066"/>
                </a:solidFill>
              </a:rPr>
              <a:t> 41 (2014</a:t>
            </a:r>
            <a:r>
              <a:rPr lang="de-DE" altLang="en-US" sz="1400" dirty="0" smtClean="0">
                <a:solidFill>
                  <a:srgbClr val="000066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 dirty="0">
                <a:solidFill>
                  <a:srgbClr val="000066"/>
                </a:solidFill>
              </a:rPr>
              <a:t> </a:t>
            </a:r>
            <a:r>
              <a:rPr lang="de-DE" altLang="en-US" sz="1400" dirty="0" smtClean="0">
                <a:solidFill>
                  <a:srgbClr val="000066"/>
                </a:solidFill>
              </a:rPr>
              <a:t>     </a:t>
            </a:r>
            <a:r>
              <a:rPr lang="de-DE" altLang="en-US" sz="1400" dirty="0" err="1" smtClean="0">
                <a:solidFill>
                  <a:srgbClr val="000066"/>
                </a:solidFill>
              </a:rPr>
              <a:t>following</a:t>
            </a:r>
            <a:r>
              <a:rPr lang="de-DE" altLang="en-US" sz="1400" dirty="0" smtClean="0">
                <a:solidFill>
                  <a:srgbClr val="000066"/>
                </a:solidFill>
              </a:rPr>
              <a:t> NUSYM13</a:t>
            </a:r>
            <a:endParaRPr lang="en-US" altLang="en-US" sz="1400" dirty="0">
              <a:solidFill>
                <a:srgbClr val="000066"/>
              </a:solidFill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93911" y="1676400"/>
            <a:ext cx="350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 dirty="0" err="1">
                <a:solidFill>
                  <a:srgbClr val="000066"/>
                </a:solidFill>
              </a:rPr>
              <a:t>maximum</a:t>
            </a:r>
            <a:r>
              <a:rPr lang="de-DE" altLang="en-US" sz="1800" dirty="0">
                <a:solidFill>
                  <a:srgbClr val="000066"/>
                </a:solidFill>
              </a:rPr>
              <a:t> </a:t>
            </a:r>
            <a:r>
              <a:rPr lang="de-DE" altLang="en-US" sz="1800" dirty="0" err="1">
                <a:solidFill>
                  <a:srgbClr val="000066"/>
                </a:solidFill>
              </a:rPr>
              <a:t>sensitivity</a:t>
            </a:r>
            <a:r>
              <a:rPr lang="de-DE" altLang="en-US" sz="1800" dirty="0">
                <a:solidFill>
                  <a:srgbClr val="000066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 dirty="0" err="1">
                <a:solidFill>
                  <a:srgbClr val="000066"/>
                </a:solidFill>
              </a:rPr>
              <a:t>of</a:t>
            </a:r>
            <a:r>
              <a:rPr lang="de-DE" altLang="en-US" sz="1800" dirty="0">
                <a:solidFill>
                  <a:srgbClr val="000066"/>
                </a:solidFill>
              </a:rPr>
              <a:t> </a:t>
            </a:r>
            <a:r>
              <a:rPr lang="de-DE" altLang="en-US" sz="1800" dirty="0" err="1">
                <a:solidFill>
                  <a:srgbClr val="000066"/>
                </a:solidFill>
              </a:rPr>
              <a:t>structure</a:t>
            </a:r>
            <a:r>
              <a:rPr lang="de-DE" altLang="en-US" sz="1800" dirty="0">
                <a:solidFill>
                  <a:srgbClr val="000066"/>
                </a:solidFill>
              </a:rPr>
              <a:t> </a:t>
            </a:r>
            <a:r>
              <a:rPr lang="de-DE" altLang="en-US" sz="1800" dirty="0" err="1">
                <a:solidFill>
                  <a:srgbClr val="000066"/>
                </a:solidFill>
              </a:rPr>
              <a:t>data</a:t>
            </a:r>
            <a:r>
              <a:rPr lang="de-DE" altLang="en-US" sz="1800" dirty="0">
                <a:solidFill>
                  <a:srgbClr val="000066"/>
                </a:solidFill>
              </a:rPr>
              <a:t> </a:t>
            </a:r>
            <a:r>
              <a:rPr lang="de-DE" altLang="en-US" sz="1800" dirty="0" err="1">
                <a:solidFill>
                  <a:srgbClr val="000066"/>
                </a:solidFill>
              </a:rPr>
              <a:t>near</a:t>
            </a:r>
            <a:r>
              <a:rPr lang="de-DE" altLang="en-US" sz="1800" dirty="0">
                <a:solidFill>
                  <a:srgbClr val="000066"/>
                </a:solidFill>
              </a:rPr>
              <a:t> 2/3 </a:t>
            </a:r>
            <a:r>
              <a:rPr lang="el-GR" altLang="en-US" sz="1800" dirty="0">
                <a:solidFill>
                  <a:srgbClr val="000066"/>
                </a:solidFill>
              </a:rPr>
              <a:t>ρ</a:t>
            </a:r>
            <a:r>
              <a:rPr lang="de-DE" altLang="en-US" sz="1800" baseline="-25000" dirty="0">
                <a:solidFill>
                  <a:srgbClr val="000066"/>
                </a:solidFill>
              </a:rPr>
              <a:t>0</a:t>
            </a:r>
            <a:endParaRPr lang="en-US" altLang="en-US" sz="1800" baseline="-25000" dirty="0">
              <a:solidFill>
                <a:srgbClr val="000066"/>
              </a:solidFill>
            </a:endParaRPr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152400" y="2895600"/>
            <a:ext cx="445974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 b="1" dirty="0">
                <a:solidFill>
                  <a:srgbClr val="000066"/>
                </a:solidFill>
              </a:rPr>
              <a:t>Zhang</a:t>
            </a:r>
            <a:r>
              <a:rPr lang="de-DE" altLang="en-US" sz="1400" dirty="0">
                <a:solidFill>
                  <a:srgbClr val="000066"/>
                </a:solidFill>
              </a:rPr>
              <a:t> </a:t>
            </a:r>
            <a:r>
              <a:rPr lang="de-DE" altLang="en-US" sz="1400" dirty="0" err="1">
                <a:solidFill>
                  <a:srgbClr val="000066"/>
                </a:solidFill>
              </a:rPr>
              <a:t>and</a:t>
            </a:r>
            <a:r>
              <a:rPr lang="de-DE" altLang="en-US" sz="1400" dirty="0">
                <a:solidFill>
                  <a:srgbClr val="000066"/>
                </a:solidFill>
              </a:rPr>
              <a:t> Chen (PLB 726 (2013)) </a:t>
            </a:r>
            <a:r>
              <a:rPr lang="de-DE" altLang="en-US" sz="1400" dirty="0" err="1">
                <a:solidFill>
                  <a:srgbClr val="000066"/>
                </a:solidFill>
              </a:rPr>
              <a:t>use</a:t>
            </a:r>
            <a:endParaRPr lang="de-DE" altLang="en-US" sz="1400" dirty="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 dirty="0" err="1">
                <a:solidFill>
                  <a:srgbClr val="000066"/>
                </a:solidFill>
              </a:rPr>
              <a:t>Skyrme</a:t>
            </a:r>
            <a:r>
              <a:rPr lang="de-DE" altLang="en-US" sz="1400" dirty="0">
                <a:solidFill>
                  <a:srgbClr val="000066"/>
                </a:solidFill>
              </a:rPr>
              <a:t>-</a:t>
            </a:r>
            <a:r>
              <a:rPr lang="de-DE" altLang="en-US" sz="1400" dirty="0" err="1">
                <a:solidFill>
                  <a:srgbClr val="000066"/>
                </a:solidFill>
              </a:rPr>
              <a:t>Hartree</a:t>
            </a:r>
            <a:r>
              <a:rPr lang="de-DE" altLang="en-US" sz="1400" dirty="0">
                <a:solidFill>
                  <a:srgbClr val="000066"/>
                </a:solidFill>
              </a:rPr>
              <a:t>-Fock </a:t>
            </a:r>
            <a:r>
              <a:rPr lang="de-DE" altLang="en-US" sz="1400" dirty="0" err="1">
                <a:solidFill>
                  <a:srgbClr val="000066"/>
                </a:solidFill>
              </a:rPr>
              <a:t>to</a:t>
            </a:r>
            <a:r>
              <a:rPr lang="de-DE" altLang="en-US" sz="1400" dirty="0">
                <a:solidFill>
                  <a:srgbClr val="000066"/>
                </a:solidFill>
              </a:rPr>
              <a:t> </a:t>
            </a:r>
            <a:r>
              <a:rPr lang="de-DE" altLang="en-US" sz="1400" dirty="0" err="1">
                <a:solidFill>
                  <a:srgbClr val="000066"/>
                </a:solidFill>
              </a:rPr>
              <a:t>analyze</a:t>
            </a:r>
            <a:endParaRPr lang="de-DE" altLang="en-US" sz="1400" dirty="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66"/>
                </a:solidFill>
              </a:rPr>
              <a:t>isotope binding energy difference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66"/>
                </a:solidFill>
              </a:rPr>
              <a:t>neutron skin thickness of Sn isotopes;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en-US" sz="1400" dirty="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 dirty="0">
                <a:solidFill>
                  <a:srgbClr val="000066"/>
                </a:solidFill>
              </a:rPr>
              <a:t>B.A. </a:t>
            </a:r>
            <a:r>
              <a:rPr lang="de-DE" altLang="en-US" sz="1400" b="1" dirty="0">
                <a:solidFill>
                  <a:srgbClr val="000066"/>
                </a:solidFill>
              </a:rPr>
              <a:t>Brown</a:t>
            </a:r>
            <a:r>
              <a:rPr lang="de-DE" altLang="en-US" sz="1400" dirty="0">
                <a:solidFill>
                  <a:srgbClr val="000066"/>
                </a:solidFill>
              </a:rPr>
              <a:t> (PRL 111 (2013)) </a:t>
            </a:r>
            <a:r>
              <a:rPr lang="de-DE" altLang="en-US" sz="1400" dirty="0" err="1">
                <a:solidFill>
                  <a:srgbClr val="000066"/>
                </a:solidFill>
              </a:rPr>
              <a:t>uses</a:t>
            </a:r>
            <a:r>
              <a:rPr lang="de-DE" altLang="en-US" sz="1400" dirty="0">
                <a:solidFill>
                  <a:srgbClr val="000066"/>
                </a:solidFill>
              </a:rPr>
              <a:t> </a:t>
            </a:r>
            <a:r>
              <a:rPr lang="de-DE" altLang="en-US" sz="1400" dirty="0" err="1">
                <a:solidFill>
                  <a:srgbClr val="000066"/>
                </a:solidFill>
              </a:rPr>
              <a:t>Skyrme</a:t>
            </a:r>
            <a:r>
              <a:rPr lang="de-DE" altLang="en-US" sz="1400" dirty="0">
                <a:solidFill>
                  <a:srgbClr val="000066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400" dirty="0" err="1">
                <a:solidFill>
                  <a:srgbClr val="000066"/>
                </a:solidFill>
              </a:rPr>
              <a:t>properties</a:t>
            </a:r>
            <a:r>
              <a:rPr lang="de-DE" altLang="en-US" sz="1400" dirty="0">
                <a:solidFill>
                  <a:srgbClr val="000066"/>
                </a:solidFill>
              </a:rPr>
              <a:t> </a:t>
            </a:r>
            <a:r>
              <a:rPr lang="de-DE" altLang="en-US" sz="1400" dirty="0" err="1">
                <a:solidFill>
                  <a:srgbClr val="000066"/>
                </a:solidFill>
              </a:rPr>
              <a:t>of</a:t>
            </a:r>
            <a:r>
              <a:rPr lang="de-DE" altLang="en-US" sz="1400" dirty="0">
                <a:solidFill>
                  <a:srgbClr val="000066"/>
                </a:solidFill>
              </a:rPr>
              <a:t> </a:t>
            </a:r>
            <a:r>
              <a:rPr lang="de-DE" altLang="en-US" sz="1400" dirty="0" err="1">
                <a:solidFill>
                  <a:srgbClr val="000066"/>
                </a:solidFill>
              </a:rPr>
              <a:t>doubly-magic</a:t>
            </a:r>
            <a:r>
              <a:rPr lang="de-DE" altLang="en-US" sz="1400" dirty="0">
                <a:solidFill>
                  <a:srgbClr val="000066"/>
                </a:solidFill>
              </a:rPr>
              <a:t> </a:t>
            </a:r>
            <a:r>
              <a:rPr lang="de-DE" altLang="en-US" sz="1400" dirty="0" err="1">
                <a:solidFill>
                  <a:srgbClr val="000066"/>
                </a:solidFill>
              </a:rPr>
              <a:t>nuclei</a:t>
            </a:r>
            <a:r>
              <a:rPr lang="de-DE" altLang="en-US" sz="1400" dirty="0">
                <a:solidFill>
                  <a:srgbClr val="000066"/>
                </a:solidFill>
              </a:rPr>
              <a:t> (</a:t>
            </a:r>
            <a:r>
              <a:rPr lang="en-US" altLang="en-US" sz="1400" dirty="0">
                <a:solidFill>
                  <a:srgbClr val="000066"/>
                </a:solidFill>
              </a:rPr>
              <a:t>binding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66"/>
                </a:solidFill>
              </a:rPr>
              <a:t>energies, </a:t>
            </a:r>
            <a:r>
              <a:rPr lang="en-US" altLang="en-US" sz="1400" dirty="0" err="1">
                <a:solidFill>
                  <a:srgbClr val="000066"/>
                </a:solidFill>
              </a:rPr>
              <a:t>rms</a:t>
            </a:r>
            <a:r>
              <a:rPr lang="en-US" altLang="en-US" sz="1400" dirty="0">
                <a:solidFill>
                  <a:srgbClr val="000066"/>
                </a:solidFill>
              </a:rPr>
              <a:t> charge radii, and single-particle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66"/>
                </a:solidFill>
              </a:rPr>
              <a:t>energies)</a:t>
            </a:r>
            <a:r>
              <a:rPr lang="de-DE" altLang="en-US" sz="1400" dirty="0">
                <a:solidFill>
                  <a:srgbClr val="000066"/>
                </a:solidFill>
              </a:rPr>
              <a:t> </a:t>
            </a:r>
            <a:r>
              <a:rPr lang="de-DE" altLang="en-US" sz="1400" dirty="0" err="1">
                <a:solidFill>
                  <a:srgbClr val="000066"/>
                </a:solidFill>
              </a:rPr>
              <a:t>and</a:t>
            </a:r>
            <a:r>
              <a:rPr lang="de-DE" altLang="en-US" sz="1400" dirty="0">
                <a:solidFill>
                  <a:srgbClr val="000066"/>
                </a:solidFill>
              </a:rPr>
              <a:t> </a:t>
            </a:r>
            <a:r>
              <a:rPr lang="el-GR" altLang="en-US" sz="1400" dirty="0">
                <a:solidFill>
                  <a:srgbClr val="000066"/>
                </a:solidFill>
              </a:rPr>
              <a:t>Δ</a:t>
            </a:r>
            <a:r>
              <a:rPr lang="de-DE" altLang="en-US" sz="1400" dirty="0" err="1" smtClean="0">
                <a:solidFill>
                  <a:srgbClr val="000066"/>
                </a:solidFill>
              </a:rPr>
              <a:t>r</a:t>
            </a:r>
            <a:r>
              <a:rPr lang="de-DE" altLang="en-US" sz="1400" baseline="-25000" dirty="0" err="1" smtClean="0">
                <a:solidFill>
                  <a:srgbClr val="000066"/>
                </a:solidFill>
              </a:rPr>
              <a:t>np</a:t>
            </a:r>
            <a:r>
              <a:rPr lang="de-DE" altLang="en-US" sz="1400" dirty="0" smtClean="0">
                <a:solidFill>
                  <a:srgbClr val="000066"/>
                </a:solidFill>
              </a:rPr>
              <a:t>=0.16 – 0.24 </a:t>
            </a:r>
            <a:r>
              <a:rPr lang="de-DE" altLang="en-US" sz="1400" dirty="0" err="1">
                <a:solidFill>
                  <a:srgbClr val="000066"/>
                </a:solidFill>
              </a:rPr>
              <a:t>fm</a:t>
            </a:r>
            <a:r>
              <a:rPr lang="de-DE" altLang="en-US" sz="1400" dirty="0">
                <a:solidFill>
                  <a:srgbClr val="000066"/>
                </a:solidFill>
              </a:rPr>
              <a:t> </a:t>
            </a:r>
            <a:r>
              <a:rPr lang="de-DE" altLang="en-US" sz="1400" dirty="0" err="1">
                <a:solidFill>
                  <a:srgbClr val="000066"/>
                </a:solidFill>
              </a:rPr>
              <a:t>for</a:t>
            </a:r>
            <a:r>
              <a:rPr lang="de-DE" altLang="en-US" sz="1400" dirty="0">
                <a:solidFill>
                  <a:srgbClr val="000066"/>
                </a:solidFill>
              </a:rPr>
              <a:t> </a:t>
            </a:r>
            <a:r>
              <a:rPr lang="en-US" altLang="en-US" sz="1400" baseline="30000" dirty="0">
                <a:solidFill>
                  <a:srgbClr val="000066"/>
                </a:solidFill>
              </a:rPr>
              <a:t>208</a:t>
            </a:r>
            <a:r>
              <a:rPr lang="de-DE" altLang="en-US" sz="1400" dirty="0" err="1">
                <a:solidFill>
                  <a:srgbClr val="000066"/>
                </a:solidFill>
              </a:rPr>
              <a:t>Pb</a:t>
            </a:r>
            <a:r>
              <a:rPr lang="de-DE" altLang="en-US" sz="1400" dirty="0">
                <a:solidFill>
                  <a:srgbClr val="000066"/>
                </a:solidFill>
              </a:rPr>
              <a:t>.</a:t>
            </a:r>
            <a:endParaRPr lang="en-US" altLang="en-US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6" y="404664"/>
            <a:ext cx="4752526" cy="4666702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91680" y="4763589"/>
            <a:ext cx="2302233" cy="307777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000066"/>
                </a:solidFill>
              </a:rPr>
              <a:t>Brown</a:t>
            </a:r>
            <a:r>
              <a:rPr lang="en-US" altLang="en-US" sz="1400" dirty="0">
                <a:solidFill>
                  <a:srgbClr val="000066"/>
                </a:solidFill>
              </a:rPr>
              <a:t>, PRL </a:t>
            </a:r>
            <a:r>
              <a:rPr lang="en-US" altLang="en-US" sz="1400" dirty="0" smtClean="0">
                <a:solidFill>
                  <a:srgbClr val="000066"/>
                </a:solidFill>
              </a:rPr>
              <a:t>111 (2013)</a:t>
            </a:r>
            <a:endParaRPr lang="en-US" altLang="en-US" sz="1400" dirty="0">
              <a:solidFill>
                <a:srgbClr val="000066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03044" y="5229200"/>
            <a:ext cx="8537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13 </a:t>
            </a:r>
            <a:r>
              <a:rPr lang="de-DE" dirty="0" err="1" smtClean="0">
                <a:solidFill>
                  <a:schemeClr val="bg1"/>
                </a:solidFill>
              </a:rPr>
              <a:t>Skyrme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sets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fitted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ground-state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properties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doubly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magic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nuclei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E</a:t>
            </a:r>
            <a:r>
              <a:rPr lang="de-DE" baseline="-25000" dirty="0" err="1" smtClean="0">
                <a:solidFill>
                  <a:schemeClr val="bg1"/>
                </a:solidFill>
              </a:rPr>
              <a:t>sym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determined</a:t>
            </a:r>
            <a:r>
              <a:rPr lang="de-DE" dirty="0" smtClean="0">
                <a:solidFill>
                  <a:schemeClr val="bg1"/>
                </a:solidFill>
              </a:rPr>
              <a:t> at 0.1 fm</a:t>
            </a:r>
            <a:r>
              <a:rPr lang="de-DE" baseline="30000" dirty="0" smtClean="0">
                <a:solidFill>
                  <a:schemeClr val="bg1"/>
                </a:solidFill>
              </a:rPr>
              <a:t>-3</a:t>
            </a:r>
          </a:p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neutron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skin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determines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slope</a:t>
            </a:r>
            <a:r>
              <a:rPr lang="de-DE" dirty="0" smtClean="0">
                <a:solidFill>
                  <a:schemeClr val="bg1"/>
                </a:solidFill>
              </a:rPr>
              <a:t> at 0.1 fm</a:t>
            </a:r>
            <a:r>
              <a:rPr lang="de-DE" baseline="30000" dirty="0" smtClean="0">
                <a:solidFill>
                  <a:schemeClr val="bg1"/>
                </a:solidFill>
              </a:rPr>
              <a:t>-3</a:t>
            </a:r>
            <a:endParaRPr lang="de-DE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9" y="404664"/>
            <a:ext cx="3569221" cy="3327751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2699" y="3861048"/>
            <a:ext cx="2188420" cy="307777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accent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000066"/>
                </a:solidFill>
              </a:rPr>
              <a:t>Brown</a:t>
            </a:r>
            <a:r>
              <a:rPr lang="en-US" altLang="en-US" sz="1400" dirty="0">
                <a:solidFill>
                  <a:srgbClr val="000066"/>
                </a:solidFill>
              </a:rPr>
              <a:t>, PRL </a:t>
            </a:r>
            <a:r>
              <a:rPr lang="en-US" altLang="en-US" sz="1400" dirty="0" smtClean="0">
                <a:solidFill>
                  <a:srgbClr val="000066"/>
                </a:solidFill>
              </a:rPr>
              <a:t>85 (2000)</a:t>
            </a:r>
            <a:endParaRPr lang="en-US" altLang="en-US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1236"/>
            <a:ext cx="654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66"/>
                </a:solidFill>
              </a:rPr>
              <a:t>  </a:t>
            </a:r>
            <a:r>
              <a:rPr lang="de-DE" sz="2400" dirty="0" err="1" smtClean="0">
                <a:solidFill>
                  <a:srgbClr val="000066"/>
                </a:solidFill>
              </a:rPr>
              <a:t>pressure</a:t>
            </a:r>
            <a:r>
              <a:rPr lang="de-DE" sz="2400" dirty="0" smtClean="0">
                <a:solidFill>
                  <a:srgbClr val="000066"/>
                </a:solidFill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</a:rPr>
              <a:t>gauge</a:t>
            </a:r>
            <a:r>
              <a:rPr lang="de-DE" sz="2400" dirty="0" smtClean="0">
                <a:solidFill>
                  <a:srgbClr val="000066"/>
                </a:solidFill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</a:rPr>
              <a:t>for</a:t>
            </a:r>
            <a:r>
              <a:rPr lang="de-DE" sz="2400" dirty="0" smtClean="0">
                <a:solidFill>
                  <a:srgbClr val="000066"/>
                </a:solidFill>
              </a:rPr>
              <a:t> </a:t>
            </a:r>
            <a:r>
              <a:rPr lang="de-DE" sz="2400" dirty="0" err="1" smtClean="0">
                <a:solidFill>
                  <a:srgbClr val="000066"/>
                </a:solidFill>
              </a:rPr>
              <a:t>neutron</a:t>
            </a:r>
            <a:r>
              <a:rPr lang="de-DE" sz="2400" dirty="0" smtClean="0">
                <a:solidFill>
                  <a:srgbClr val="000066"/>
                </a:solidFill>
              </a:rPr>
              <a:t>-star matter</a:t>
            </a:r>
            <a:endParaRPr lang="en-US" sz="2400" dirty="0">
              <a:solidFill>
                <a:srgbClr val="000066"/>
              </a:solidFill>
            </a:endParaRPr>
          </a:p>
        </p:txBody>
      </p:sp>
      <p:pic>
        <p:nvPicPr>
          <p:cNvPr id="5" name="Picture 4" descr="kressthes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4778882" cy="347647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508104" y="1556792"/>
            <a:ext cx="3362972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0066"/>
                </a:solidFill>
              </a:rPr>
              <a:t>neutron-over-charged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particle</a:t>
            </a:r>
            <a:endParaRPr lang="de-DE" sz="1600" dirty="0" smtClean="0">
              <a:solidFill>
                <a:srgbClr val="000066"/>
              </a:solidFill>
            </a:endParaRPr>
          </a:p>
          <a:p>
            <a:r>
              <a:rPr lang="de-DE" sz="1600" dirty="0" err="1" smtClean="0">
                <a:solidFill>
                  <a:srgbClr val="000066"/>
                </a:solidFill>
              </a:rPr>
              <a:t>elliptic-flow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ratio</a:t>
            </a:r>
            <a:endParaRPr lang="de-DE" sz="1600" dirty="0" smtClean="0">
              <a:solidFill>
                <a:srgbClr val="000066"/>
              </a:solidFill>
            </a:endParaRPr>
          </a:p>
          <a:p>
            <a:r>
              <a:rPr lang="de-DE" sz="1600" dirty="0" smtClean="0">
                <a:solidFill>
                  <a:srgbClr val="000066"/>
                </a:solidFill>
              </a:rPr>
              <a:t>in </a:t>
            </a:r>
            <a:r>
              <a:rPr lang="de-DE" sz="1600" dirty="0" err="1" smtClean="0">
                <a:solidFill>
                  <a:srgbClr val="000066"/>
                </a:solidFill>
              </a:rPr>
              <a:t>neutron-rich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systems</a:t>
            </a:r>
            <a:endParaRPr lang="de-DE" sz="1600" dirty="0" smtClean="0">
              <a:solidFill>
                <a:srgbClr val="000066"/>
              </a:solidFill>
            </a:endParaRPr>
          </a:p>
          <a:p>
            <a:endParaRPr lang="de-DE" sz="1600" dirty="0">
              <a:solidFill>
                <a:srgbClr val="000066"/>
              </a:solidFill>
            </a:endParaRPr>
          </a:p>
          <a:p>
            <a:r>
              <a:rPr lang="de-DE" sz="1600" dirty="0" err="1">
                <a:solidFill>
                  <a:srgbClr val="000066"/>
                </a:solidFill>
              </a:rPr>
              <a:t>a</a:t>
            </a:r>
            <a:r>
              <a:rPr lang="de-DE" sz="1600" dirty="0" err="1" smtClean="0">
                <a:solidFill>
                  <a:srgbClr val="000066"/>
                </a:solidFill>
              </a:rPr>
              <a:t>nalysis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with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  <a:r>
              <a:rPr lang="de-DE" sz="1600" dirty="0" err="1" smtClean="0">
                <a:solidFill>
                  <a:srgbClr val="000066"/>
                </a:solidFill>
              </a:rPr>
              <a:t>transport</a:t>
            </a:r>
            <a:endParaRPr lang="de-DE" sz="1600" dirty="0" smtClean="0">
              <a:solidFill>
                <a:srgbClr val="000066"/>
              </a:solidFill>
            </a:endParaRPr>
          </a:p>
          <a:p>
            <a:endParaRPr lang="de-DE" sz="1400" dirty="0" smtClean="0">
              <a:solidFill>
                <a:srgbClr val="000066"/>
              </a:solidFill>
            </a:endParaRPr>
          </a:p>
          <a:p>
            <a:r>
              <a:rPr lang="de-DE" sz="1400" dirty="0" err="1" smtClean="0">
                <a:solidFill>
                  <a:srgbClr val="000066"/>
                </a:solidFill>
              </a:rPr>
              <a:t>UrQMD</a:t>
            </a:r>
            <a:r>
              <a:rPr lang="de-DE" sz="1400" dirty="0" smtClean="0">
                <a:solidFill>
                  <a:srgbClr val="000066"/>
                </a:solidFill>
              </a:rPr>
              <a:t> (Li &amp; Bleicher)</a:t>
            </a:r>
          </a:p>
          <a:p>
            <a:r>
              <a:rPr lang="de-DE" sz="1400" dirty="0" smtClean="0">
                <a:solidFill>
                  <a:srgbClr val="000066"/>
                </a:solidFill>
              </a:rPr>
              <a:t>Tübingen QMD (</a:t>
            </a:r>
            <a:r>
              <a:rPr lang="de-DE" sz="1400" dirty="0" err="1" smtClean="0">
                <a:solidFill>
                  <a:srgbClr val="000066"/>
                </a:solidFill>
              </a:rPr>
              <a:t>Cozma</a:t>
            </a:r>
            <a:r>
              <a:rPr lang="de-DE" sz="1400" dirty="0" smtClean="0">
                <a:solidFill>
                  <a:srgbClr val="000066"/>
                </a:solidFill>
              </a:rPr>
              <a:t>)</a:t>
            </a:r>
            <a:endParaRPr lang="de-DE" sz="1400" dirty="0">
              <a:solidFill>
                <a:srgbClr val="000066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943883" y="3779748"/>
            <a:ext cx="294048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differential </a:t>
            </a:r>
            <a:r>
              <a:rPr lang="de-DE" dirty="0" err="1" smtClean="0">
                <a:solidFill>
                  <a:srgbClr val="FF0000"/>
                </a:solidFill>
              </a:rPr>
              <a:t>squeeze</a:t>
            </a:r>
            <a:r>
              <a:rPr lang="de-DE" dirty="0" smtClean="0">
                <a:solidFill>
                  <a:srgbClr val="FF0000"/>
                </a:solidFill>
              </a:rPr>
              <a:t>-out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1160</Words>
  <Application>Microsoft Office PowerPoint</Application>
  <PresentationFormat>Bildschirmpräsentation (4:3)</PresentationFormat>
  <Paragraphs>301</Paragraphs>
  <Slides>33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Trautmann, Wolfgang Dr.</dc:creator>
  <cp:lastModifiedBy>Trautmann, Wolfgang Dr.</cp:lastModifiedBy>
  <cp:revision>337</cp:revision>
  <cp:lastPrinted>2015-02-27T14:45:25Z</cp:lastPrinted>
  <dcterms:created xsi:type="dcterms:W3CDTF">2015-02-22T17:09:47Z</dcterms:created>
  <dcterms:modified xsi:type="dcterms:W3CDTF">2016-01-29T15:36:53Z</dcterms:modified>
</cp:coreProperties>
</file>