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09" r:id="rId1"/>
    <p:sldMasterId id="2147483676" r:id="rId2"/>
  </p:sldMasterIdLst>
  <p:notesMasterIdLst>
    <p:notesMasterId r:id="rId33"/>
  </p:notesMasterIdLst>
  <p:handoutMasterIdLst>
    <p:handoutMasterId r:id="rId34"/>
  </p:handoutMasterIdLst>
  <p:sldIdLst>
    <p:sldId id="1129" r:id="rId3"/>
    <p:sldId id="1530" r:id="rId4"/>
    <p:sldId id="1553" r:id="rId5"/>
    <p:sldId id="1529" r:id="rId6"/>
    <p:sldId id="1528" r:id="rId7"/>
    <p:sldId id="1531" r:id="rId8"/>
    <p:sldId id="1532" r:id="rId9"/>
    <p:sldId id="1513" r:id="rId10"/>
    <p:sldId id="1423" r:id="rId11"/>
    <p:sldId id="1424" r:id="rId12"/>
    <p:sldId id="1533" r:id="rId13"/>
    <p:sldId id="1544" r:id="rId14"/>
    <p:sldId id="1472" r:id="rId15"/>
    <p:sldId id="1534" r:id="rId16"/>
    <p:sldId id="1348" r:id="rId17"/>
    <p:sldId id="1329" r:id="rId18"/>
    <p:sldId id="1333" r:id="rId19"/>
    <p:sldId id="1334" r:id="rId20"/>
    <p:sldId id="1337" r:id="rId21"/>
    <p:sldId id="1557" r:id="rId22"/>
    <p:sldId id="1501" r:id="rId23"/>
    <p:sldId id="1526" r:id="rId24"/>
    <p:sldId id="1527" r:id="rId25"/>
    <p:sldId id="1550" r:id="rId26"/>
    <p:sldId id="1543" r:id="rId27"/>
    <p:sldId id="1398" r:id="rId28"/>
    <p:sldId id="1535" r:id="rId29"/>
    <p:sldId id="1552" r:id="rId30"/>
    <p:sldId id="1555" r:id="rId31"/>
    <p:sldId id="1556" r:id="rId32"/>
  </p:sldIdLst>
  <p:sldSz cx="9144000" cy="6858000" type="screen4x3"/>
  <p:notesSz cx="10233025" cy="7100888"/>
  <p:embeddedFontLs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ＭＳ Ｐゴシック" panose="020B0600070205080204" pitchFamily="34" charset="-128"/>
      <p:regular r:id="rId39"/>
    </p:embeddedFont>
    <p:embeddedFont>
      <p:font typeface="Vrinda" panose="020B0502040204020203" pitchFamily="34" charset="0"/>
      <p:regular r:id="rId40"/>
      <p:bold r:id="rId41"/>
    </p:embeddedFont>
    <p:embeddedFont>
      <p:font typeface="ＭＳ 明朝" panose="02020609040205080304" pitchFamily="49" charset="-128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CC00"/>
    <a:srgbClr val="33CC33"/>
    <a:srgbClr val="FDC8A1"/>
    <a:srgbClr val="FFCCCC"/>
    <a:srgbClr val="FF9999"/>
    <a:srgbClr val="FF7C80"/>
    <a:srgbClr val="0000C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0" autoAdjust="0"/>
    <p:restoredTop sz="97119" autoAdjust="0"/>
  </p:normalViewPr>
  <p:slideViewPr>
    <p:cSldViewPr snapToGrid="0">
      <p:cViewPr>
        <p:scale>
          <a:sx n="70" d="100"/>
          <a:sy n="70" d="100"/>
        </p:scale>
        <p:origin x="-31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8" y="-54"/>
      </p:cViewPr>
      <p:guideLst>
        <p:guide orient="horz" pos="2238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120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fld id="{7549552E-3B40-4DEB-AD47-C9D57D1118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713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120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42925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9375" y="3378200"/>
            <a:ext cx="753427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120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fld id="{CF1A7F96-FC3A-4E53-9AE6-B2B0421A31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577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A7F96-FC3A-4E53-9AE6-B2B0421A31B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A7F96-FC3A-4E53-9AE6-B2B0421A31B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90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A7F96-FC3A-4E53-9AE6-B2B0421A31B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A7F96-FC3A-4E53-9AE6-B2B0421A31B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A7F96-FC3A-4E53-9AE6-B2B0421A31B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20725"/>
            <a:ext cx="9144000" cy="5692775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2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78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F46628-6FE6-4278-80CE-659C828CEB3C}" type="datetimeFigureOut">
              <a:rPr lang="ja-JP" altLang="de-DE"/>
              <a:pPr/>
              <a:t>2016/1/26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06B2E9-390E-48BB-A937-DDE6B87D6905}" type="slidenum">
              <a:rPr lang="ja-JP" altLang="en-US"/>
              <a:pPr/>
              <a:t>‹Nr.›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323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45" name="Text Box 97"/>
          <p:cNvSpPr txBox="1">
            <a:spLocks noChangeArrowheads="1"/>
          </p:cNvSpPr>
          <p:nvPr userDrawn="1"/>
        </p:nvSpPr>
        <p:spPr bwMode="auto">
          <a:xfrm>
            <a:off x="61913" y="6459538"/>
            <a:ext cx="729423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600" kern="1200" baseline="0" dirty="0" smtClean="0">
                <a:solidFill>
                  <a:srgbClr val="969696"/>
                </a:solidFill>
                <a:latin typeface="Arial" charset="0"/>
                <a:ea typeface="+mn-ea"/>
                <a:cs typeface="+mn-cs"/>
              </a:rPr>
              <a:t>Experimental Tests of Charge Symmetry Breaking in </a:t>
            </a:r>
            <a:r>
              <a:rPr lang="en-US" sz="1600" kern="1200" baseline="0" dirty="0" err="1" smtClean="0">
                <a:solidFill>
                  <a:srgbClr val="969696"/>
                </a:solidFill>
                <a:latin typeface="Arial" charset="0"/>
                <a:ea typeface="+mn-ea"/>
                <a:cs typeface="+mn-cs"/>
              </a:rPr>
              <a:t>Hypernuclei</a:t>
            </a:r>
            <a:endParaRPr lang="en-GB" sz="1400" dirty="0">
              <a:solidFill>
                <a:srgbClr val="969696"/>
              </a:solidFill>
              <a:latin typeface="Arial" charset="0"/>
            </a:endParaRPr>
          </a:p>
        </p:txBody>
      </p:sp>
      <p:sp>
        <p:nvSpPr>
          <p:cNvPr id="53346" name="Text Box 98"/>
          <p:cNvSpPr txBox="1">
            <a:spLocks noChangeArrowheads="1"/>
          </p:cNvSpPr>
          <p:nvPr userDrawn="1"/>
        </p:nvSpPr>
        <p:spPr bwMode="auto">
          <a:xfrm>
            <a:off x="7646988" y="6469063"/>
            <a:ext cx="1416050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defTabSz="449263" hangingPunct="0">
              <a:lnSpc>
                <a:spcPts val="1413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lang="en-GB" sz="1200" dirty="0">
                <a:solidFill>
                  <a:srgbClr val="969696"/>
                </a:solidFill>
                <a:latin typeface="Arial" charset="0"/>
              </a:rPr>
              <a:t>     </a:t>
            </a:r>
            <a:r>
              <a:rPr lang="en-GB" sz="1200" dirty="0" smtClean="0">
                <a:solidFill>
                  <a:srgbClr val="969696"/>
                </a:solidFill>
                <a:latin typeface="Arial" charset="0"/>
              </a:rPr>
              <a:t>Jan 2o16</a:t>
            </a:r>
            <a:endParaRPr lang="en-GB" sz="1200" dirty="0">
              <a:solidFill>
                <a:srgbClr val="969696"/>
              </a:solidFill>
              <a:latin typeface="Arial" charset="0"/>
            </a:endParaRPr>
          </a:p>
          <a:p>
            <a:pPr algn="r" defTabSz="449263" hangingPunct="0">
              <a:lnSpc>
                <a:spcPts val="1413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lang="en-GB" sz="900" dirty="0">
                <a:solidFill>
                  <a:srgbClr val="969696"/>
                </a:solidFill>
                <a:latin typeface="Arial" charset="0"/>
              </a:rPr>
              <a:t>P Achenbach, U Mainz</a:t>
            </a:r>
          </a:p>
        </p:txBody>
      </p:sp>
      <p:sp>
        <p:nvSpPr>
          <p:cNvPr id="53347" name="Line 99"/>
          <p:cNvSpPr>
            <a:spLocks noChangeShapeType="1"/>
          </p:cNvSpPr>
          <p:nvPr userDrawn="1"/>
        </p:nvSpPr>
        <p:spPr bwMode="auto">
          <a:xfrm flipV="1">
            <a:off x="0" y="6434139"/>
            <a:ext cx="9055100" cy="3175"/>
          </a:xfrm>
          <a:prstGeom prst="line">
            <a:avLst/>
          </a:prstGeom>
          <a:noFill/>
          <a:ln w="1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48" name="Line 100"/>
          <p:cNvSpPr>
            <a:spLocks noChangeShapeType="1"/>
          </p:cNvSpPr>
          <p:nvPr userDrawn="1"/>
        </p:nvSpPr>
        <p:spPr bwMode="auto">
          <a:xfrm flipV="1">
            <a:off x="0" y="261938"/>
            <a:ext cx="909955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49" name="Line 101"/>
          <p:cNvSpPr>
            <a:spLocks noChangeShapeType="1"/>
          </p:cNvSpPr>
          <p:nvPr userDrawn="1"/>
        </p:nvSpPr>
        <p:spPr bwMode="auto">
          <a:xfrm flipV="1">
            <a:off x="76200" y="227013"/>
            <a:ext cx="906780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084388" y="130175"/>
            <a:ext cx="4416425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27" r:id="rId3"/>
    <p:sldLayoutId id="2147483728" r:id="rId4"/>
    <p:sldLayoutId id="214748372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20725"/>
            <a:ext cx="91440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084388" y="130175"/>
            <a:ext cx="4416425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tertitel 3"/>
          <p:cNvSpPr txBox="1">
            <a:spLocks/>
          </p:cNvSpPr>
          <p:nvPr/>
        </p:nvSpPr>
        <p:spPr bwMode="auto">
          <a:xfrm>
            <a:off x="1350138" y="4667534"/>
            <a:ext cx="6400800" cy="199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de-D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endParaRPr lang="de-DE" sz="2000" kern="0" dirty="0" smtClean="0">
              <a:latin typeface="+mn-lt"/>
            </a:endParaRPr>
          </a:p>
          <a:p>
            <a:pPr algn="ctr"/>
            <a:endParaRPr lang="de-DE" sz="2000" kern="0" dirty="0" smtClean="0">
              <a:latin typeface="+mn-lt"/>
            </a:endParaRPr>
          </a:p>
          <a:p>
            <a:pPr algn="ctr"/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Patrick Achenbach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Mainz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de-DE" sz="2000" kern="0" dirty="0" smtClean="0">
                <a:latin typeface="+mn-lt"/>
              </a:rPr>
              <a:t>Jan</a:t>
            </a:r>
            <a:r>
              <a:rPr lang="de-DE" sz="2000" kern="0" noProof="0" dirty="0" smtClean="0">
                <a:latin typeface="+mn-lt"/>
              </a:rPr>
              <a:t>.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2o16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811445" y="1569492"/>
            <a:ext cx="3698542" cy="3002507"/>
            <a:chOff x="3704377" y="2347415"/>
            <a:chExt cx="2300637" cy="1560755"/>
          </a:xfrm>
        </p:grpSpPr>
        <p:pic>
          <p:nvPicPr>
            <p:cNvPr id="4" name="Picture 2" descr="C:\Users\patrick\Forschung\Bormio 2016\2ndDraft_blackLabel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04377" y="2347415"/>
              <a:ext cx="1085987" cy="1560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patrick\Forschung\Bormio 2016\2ndDraft_blackLabel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90364" y="2452491"/>
              <a:ext cx="1214650" cy="1428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Parallelogramm 5"/>
          <p:cNvSpPr/>
          <p:nvPr/>
        </p:nvSpPr>
        <p:spPr bwMode="auto">
          <a:xfrm rot="20327432">
            <a:off x="2009965" y="1411519"/>
            <a:ext cx="3298937" cy="3248168"/>
          </a:xfrm>
          <a:prstGeom prst="parallelogram">
            <a:avLst>
              <a:gd name="adj" fmla="val 3987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10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73306" y="321949"/>
            <a:ext cx="6397388" cy="86177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Tests of Charge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 Breaking in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59138"/>
            <a:ext cx="80962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de-D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83758" y="4178141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Calibri" pitchFamily="34" charset="0"/>
              </a:rPr>
              <a:t>Λ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880281" y="4976795"/>
            <a:ext cx="655030" cy="517942"/>
            <a:chOff x="801651" y="5121257"/>
            <a:chExt cx="655030" cy="517942"/>
          </a:xfrm>
        </p:grpSpPr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821571" y="5121257"/>
              <a:ext cx="635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baseline="30000" dirty="0" smtClean="0">
                  <a:solidFill>
                    <a:srgbClr val="A50021"/>
                  </a:solidFill>
                  <a:latin typeface="Calibri" pitchFamily="34" charset="0"/>
                </a:rPr>
                <a:t>4</a:t>
              </a:r>
              <a:r>
                <a:rPr lang="en-US" altLang="ja-JP" sz="2400" dirty="0" smtClean="0">
                  <a:solidFill>
                    <a:srgbClr val="A50021"/>
                  </a:solidFill>
                  <a:latin typeface="Calibri" pitchFamily="34" charset="0"/>
                </a:rPr>
                <a:t>He</a:t>
              </a:r>
              <a:endParaRPr lang="en-US" altLang="ja-JP" sz="2400" dirty="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801651" y="530064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solidFill>
                    <a:srgbClr val="A50021"/>
                  </a:solidFill>
                  <a:latin typeface="+mn-lt"/>
                </a:rPr>
                <a:t>Λ</a:t>
              </a:r>
            </a:p>
          </p:txBody>
        </p: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204447" y="4976795"/>
            <a:ext cx="5260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US" altLang="ja-JP" dirty="0" smtClean="0">
                <a:solidFill>
                  <a:srgbClr val="A50021"/>
                </a:solidFill>
                <a:cs typeface="Arial" charset="0"/>
              </a:rPr>
              <a:t> →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 π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-</a:t>
            </a:r>
            <a:r>
              <a:rPr lang="en-US" altLang="ja-JP" sz="2400" dirty="0">
                <a:solidFill>
                  <a:srgbClr val="A50021"/>
                </a:solidFill>
                <a:latin typeface="+mn-lt"/>
              </a:rPr>
              <a:t>+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1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H+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3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He</a:t>
            </a:r>
            <a:r>
              <a:rPr lang="en-US" altLang="ja-JP" dirty="0" smtClean="0">
                <a:solidFill>
                  <a:srgbClr val="A50021"/>
                </a:solidFill>
                <a:latin typeface="+mn-lt"/>
                <a:cs typeface="Arial" charset="0"/>
              </a:rPr>
              <a:t>: B =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 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2.42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±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0.05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MeV</a:t>
            </a:r>
            <a:r>
              <a:rPr lang="en-US" altLang="ja-JP" sz="2400" dirty="0">
                <a:solidFill>
                  <a:srgbClr val="A50021"/>
                </a:solidFill>
                <a:latin typeface="+mn-lt"/>
              </a:rPr>
              <a:t>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204447" y="5408595"/>
            <a:ext cx="5615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US" altLang="ja-JP" dirty="0" smtClean="0">
                <a:solidFill>
                  <a:srgbClr val="A50021"/>
                </a:solidFill>
                <a:cs typeface="Arial" charset="0"/>
              </a:rPr>
              <a:t> → 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π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-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+2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1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H+</a:t>
            </a:r>
            <a:r>
              <a:rPr lang="en-US" altLang="ja-JP" sz="2400" baseline="30000" dirty="0" smtClean="0">
                <a:solidFill>
                  <a:srgbClr val="A50021"/>
                </a:solidFill>
                <a:latin typeface="+mn-lt"/>
              </a:rPr>
              <a:t>2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H: B =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 2.44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±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0.09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MeV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259040" y="4884246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A50021"/>
                </a:solidFill>
                <a:latin typeface="+mn-lt"/>
              </a:rPr>
              <a:t>decay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510627" y="5891193"/>
            <a:ext cx="4033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 Total</a:t>
            </a:r>
            <a:r>
              <a:rPr lang="en-US" altLang="ja-JP" sz="2400" dirty="0">
                <a:solidFill>
                  <a:srgbClr val="A50021"/>
                </a:solidFill>
                <a:latin typeface="+mn-lt"/>
              </a:rPr>
              <a:t>: 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</a:rPr>
              <a:t>B = 2.42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±</a:t>
            </a:r>
            <a:r>
              <a:rPr lang="en-US" altLang="ja-JP" sz="2400" dirty="0" smtClean="0">
                <a:solidFill>
                  <a:srgbClr val="A50021"/>
                </a:solidFill>
                <a:latin typeface="+mn-lt"/>
                <a:cs typeface="Arial" charset="0"/>
              </a:rPr>
              <a:t>0.04 </a:t>
            </a:r>
            <a:r>
              <a:rPr lang="en-US" altLang="ja-JP" sz="2400" dirty="0">
                <a:solidFill>
                  <a:srgbClr val="A50021"/>
                </a:solidFill>
                <a:latin typeface="+mn-lt"/>
                <a:cs typeface="Arial" charset="0"/>
              </a:rPr>
              <a:t>MeV</a:t>
            </a:r>
            <a:r>
              <a:rPr lang="en-US" altLang="ja-JP" sz="2400" dirty="0">
                <a:solidFill>
                  <a:srgbClr val="A50021"/>
                </a:solidFill>
                <a:latin typeface="+mn-lt"/>
              </a:rPr>
              <a:t> </a:t>
            </a:r>
          </a:p>
        </p:txBody>
      </p:sp>
      <p:sp>
        <p:nvSpPr>
          <p:cNvPr id="26" name="AutoShape 23"/>
          <p:cNvSpPr>
            <a:spLocks/>
          </p:cNvSpPr>
          <p:nvPr/>
        </p:nvSpPr>
        <p:spPr bwMode="auto">
          <a:xfrm>
            <a:off x="6425578" y="5073631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2222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533347" y="5246933"/>
            <a:ext cx="2472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solidFill>
                  <a:srgbClr val="A50021"/>
                </a:solidFill>
                <a:latin typeface="+mn-lt"/>
              </a:rPr>
              <a:t>0.02 MeV difference</a:t>
            </a:r>
            <a:endParaRPr lang="en-US" altLang="ja-JP" sz="2000" dirty="0">
              <a:solidFill>
                <a:srgbClr val="A50021"/>
              </a:solidFill>
              <a:latin typeface="+mn-lt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872985" y="5433993"/>
            <a:ext cx="655030" cy="517942"/>
            <a:chOff x="801651" y="5121257"/>
            <a:chExt cx="655030" cy="517942"/>
          </a:xfrm>
        </p:grpSpPr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821571" y="5121257"/>
              <a:ext cx="635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baseline="30000" dirty="0" smtClean="0">
                  <a:solidFill>
                    <a:srgbClr val="A50021"/>
                  </a:solidFill>
                  <a:latin typeface="Calibri" pitchFamily="34" charset="0"/>
                </a:rPr>
                <a:t>4</a:t>
              </a:r>
              <a:r>
                <a:rPr lang="en-US" altLang="ja-JP" sz="2400" dirty="0" smtClean="0">
                  <a:solidFill>
                    <a:srgbClr val="A50021"/>
                  </a:solidFill>
                  <a:latin typeface="Calibri" pitchFamily="34" charset="0"/>
                </a:rPr>
                <a:t>He</a:t>
              </a:r>
              <a:endParaRPr lang="en-US" altLang="ja-JP" sz="2400" dirty="0">
                <a:solidFill>
                  <a:srgbClr val="A50021"/>
                </a:solidFill>
                <a:latin typeface="Calibri" pitchFamily="34" charset="0"/>
              </a:endParaRP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801651" y="530064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solidFill>
                    <a:srgbClr val="A50021"/>
                  </a:solidFill>
                  <a:latin typeface="+mn-lt"/>
                </a:rPr>
                <a:t>Λ</a:t>
              </a:r>
            </a:p>
          </p:txBody>
        </p:sp>
      </p:grp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1252623" y="5314582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A50021"/>
                </a:solidFill>
                <a:latin typeface="+mn-lt"/>
              </a:rPr>
              <a:t>decay</a:t>
            </a:r>
          </a:p>
        </p:txBody>
      </p:sp>
      <p:sp>
        <p:nvSpPr>
          <p:cNvPr id="32" name="Rechteck 31"/>
          <p:cNvSpPr/>
          <p:nvPr/>
        </p:nvSpPr>
        <p:spPr>
          <a:xfrm>
            <a:off x="6544488" y="5968136"/>
            <a:ext cx="2591484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[M. 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Juric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et al. NP B52 (1973)]</a:t>
            </a:r>
            <a:endParaRPr kumimoji="1" lang="en-US" altLang="ja-JP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73306" y="352726"/>
            <a:ext cx="6397388" cy="830997"/>
          </a:xfrm>
        </p:spPr>
        <p:txBody>
          <a:bodyPr/>
          <a:lstStyle/>
          <a:p>
            <a:pPr marL="457200" indent="-457200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other aspects / components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symmetry breaking</a:t>
            </a:r>
          </a:p>
        </p:txBody>
      </p:sp>
    </p:spTree>
    <p:extLst>
      <p:ext uri="{BB962C8B-B14F-4D97-AF65-F5344CB8AC3E}">
        <p14:creationId xmlns:p14="http://schemas.microsoft.com/office/powerpoint/2010/main" val="24114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24332" y="130175"/>
            <a:ext cx="6295337" cy="4699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 level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schemes (before 2015)</a:t>
            </a:r>
            <a:endParaRPr lang="en-US" dirty="0"/>
          </a:p>
        </p:txBody>
      </p:sp>
      <p:pic>
        <p:nvPicPr>
          <p:cNvPr id="640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30" y="809624"/>
            <a:ext cx="5777055" cy="439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6056487" y="5197112"/>
            <a:ext cx="3087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[H. Tamura, NPA 914 (2013) 99]</a:t>
            </a:r>
            <a:endParaRPr lang="en-US" sz="16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928886" y="5604541"/>
            <a:ext cx="7587316" cy="707876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charge symmetry breaking only if emulsion data is correct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latin typeface="+mn-lt"/>
              </a:rPr>
              <a:t>spin-independent</a:t>
            </a:r>
            <a:r>
              <a:rPr lang="en-US" sz="2000" dirty="0">
                <a:latin typeface="+mn-lt"/>
              </a:rPr>
              <a:t> charge symmetry </a:t>
            </a:r>
            <a:r>
              <a:rPr lang="en-US" sz="2000" dirty="0" smtClean="0">
                <a:latin typeface="+mn-lt"/>
              </a:rPr>
              <a:t>breaking</a:t>
            </a:r>
          </a:p>
        </p:txBody>
      </p:sp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4541706" y="2957055"/>
            <a:ext cx="492991" cy="400110"/>
          </a:xfrm>
          <a:prstGeom prst="line">
            <a:avLst/>
          </a:prstGeom>
          <a:noFill/>
          <a:ln w="38100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4544288" y="1612119"/>
            <a:ext cx="492991" cy="400110"/>
          </a:xfrm>
          <a:prstGeom prst="line">
            <a:avLst/>
          </a:prstGeom>
          <a:noFill/>
          <a:ln w="38100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36542" y="1642606"/>
            <a:ext cx="2982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de-DE" sz="2000" dirty="0" smtClean="0">
                <a:solidFill>
                  <a:srgbClr val="C00000"/>
                </a:solidFill>
              </a:rPr>
              <a:t>B</a:t>
            </a:r>
            <a:r>
              <a:rPr lang="el-GR" sz="2000" baseline="-25000" dirty="0" smtClean="0">
                <a:solidFill>
                  <a:srgbClr val="C00000"/>
                </a:solidFill>
              </a:rPr>
              <a:t>Λ</a:t>
            </a:r>
            <a:r>
              <a:rPr lang="de-DE" sz="2000" dirty="0" smtClean="0">
                <a:solidFill>
                  <a:srgbClr val="C00000"/>
                </a:solidFill>
              </a:rPr>
              <a:t> (ex. </a:t>
            </a:r>
            <a:r>
              <a:rPr lang="de-DE" sz="2000" dirty="0" err="1" smtClean="0">
                <a:solidFill>
                  <a:srgbClr val="C00000"/>
                </a:solidFill>
              </a:rPr>
              <a:t>st.</a:t>
            </a:r>
            <a:r>
              <a:rPr lang="de-DE" sz="2000" dirty="0" smtClean="0">
                <a:solidFill>
                  <a:srgbClr val="C00000"/>
                </a:solidFill>
              </a:rPr>
              <a:t>) = 0.28</a:t>
            </a:r>
            <a:r>
              <a:rPr lang="de-DE" sz="2000" dirty="0" smtClean="0">
                <a:solidFill>
                  <a:srgbClr val="C00000"/>
                </a:solidFill>
                <a:sym typeface="Symbol"/>
              </a:rPr>
              <a:t>0.06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4599" y="3333192"/>
            <a:ext cx="2924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de-DE" sz="2000" dirty="0" smtClean="0">
                <a:solidFill>
                  <a:srgbClr val="C00000"/>
                </a:solidFill>
              </a:rPr>
              <a:t>B</a:t>
            </a:r>
            <a:r>
              <a:rPr lang="el-GR" sz="2000" baseline="-25000" dirty="0" smtClean="0">
                <a:solidFill>
                  <a:srgbClr val="C00000"/>
                </a:solidFill>
              </a:rPr>
              <a:t>Λ</a:t>
            </a:r>
            <a:r>
              <a:rPr lang="de-DE" sz="2000" dirty="0" smtClean="0">
                <a:solidFill>
                  <a:srgbClr val="C00000"/>
                </a:solidFill>
              </a:rPr>
              <a:t> (</a:t>
            </a:r>
            <a:r>
              <a:rPr lang="de-DE" sz="2000" dirty="0" err="1" smtClean="0">
                <a:solidFill>
                  <a:srgbClr val="C00000"/>
                </a:solidFill>
              </a:rPr>
              <a:t>gr.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st.</a:t>
            </a:r>
            <a:r>
              <a:rPr lang="de-DE" sz="2000" dirty="0" smtClean="0">
                <a:solidFill>
                  <a:srgbClr val="C00000"/>
                </a:solidFill>
              </a:rPr>
              <a:t>) = 0.35</a:t>
            </a:r>
            <a:r>
              <a:rPr lang="de-DE" sz="2000" dirty="0">
                <a:solidFill>
                  <a:srgbClr val="C00000"/>
                </a:solidFill>
                <a:sym typeface="Symbol"/>
              </a:rPr>
              <a:t></a:t>
            </a:r>
            <a:r>
              <a:rPr lang="de-DE" sz="2000" dirty="0" smtClean="0">
                <a:solidFill>
                  <a:srgbClr val="C00000"/>
                </a:solidFill>
                <a:sym typeface="Symbol"/>
              </a:rPr>
              <a:t>0.06</a:t>
            </a:r>
            <a:endParaRPr lang="de-D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4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66" y="438917"/>
            <a:ext cx="6924559" cy="484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36542" y="1942862"/>
            <a:ext cx="2982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de-DE" sz="2000" dirty="0" smtClean="0">
                <a:solidFill>
                  <a:srgbClr val="C00000"/>
                </a:solidFill>
              </a:rPr>
              <a:t>B</a:t>
            </a:r>
            <a:r>
              <a:rPr lang="el-GR" sz="2000" baseline="-25000" dirty="0" smtClean="0">
                <a:solidFill>
                  <a:srgbClr val="C00000"/>
                </a:solidFill>
              </a:rPr>
              <a:t>Λ</a:t>
            </a:r>
            <a:r>
              <a:rPr lang="de-DE" sz="2000" dirty="0" smtClean="0">
                <a:solidFill>
                  <a:srgbClr val="C00000"/>
                </a:solidFill>
              </a:rPr>
              <a:t> (ex. </a:t>
            </a:r>
            <a:r>
              <a:rPr lang="de-DE" sz="2000" dirty="0" err="1" smtClean="0">
                <a:solidFill>
                  <a:srgbClr val="C00000"/>
                </a:solidFill>
              </a:rPr>
              <a:t>st.</a:t>
            </a:r>
            <a:r>
              <a:rPr lang="de-DE" sz="2000" dirty="0" smtClean="0">
                <a:solidFill>
                  <a:srgbClr val="C00000"/>
                </a:solidFill>
              </a:rPr>
              <a:t>) = 0.03</a:t>
            </a:r>
            <a:r>
              <a:rPr lang="de-DE" sz="2000" dirty="0" smtClean="0">
                <a:solidFill>
                  <a:srgbClr val="C00000"/>
                </a:solidFill>
                <a:sym typeface="Symbol"/>
              </a:rPr>
              <a:t>0.05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8" name="Line 35"/>
          <p:cNvSpPr>
            <a:spLocks noChangeShapeType="1"/>
          </p:cNvSpPr>
          <p:nvPr/>
        </p:nvSpPr>
        <p:spPr bwMode="auto">
          <a:xfrm>
            <a:off x="4192454" y="4007190"/>
            <a:ext cx="492991" cy="400110"/>
          </a:xfrm>
          <a:prstGeom prst="line">
            <a:avLst/>
          </a:prstGeom>
          <a:noFill/>
          <a:ln w="38100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4599" y="3633448"/>
            <a:ext cx="2924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de-DE" sz="2000" dirty="0" smtClean="0">
                <a:solidFill>
                  <a:srgbClr val="C00000"/>
                </a:solidFill>
              </a:rPr>
              <a:t>B</a:t>
            </a:r>
            <a:r>
              <a:rPr lang="el-GR" sz="2000" baseline="-25000" dirty="0" smtClean="0">
                <a:solidFill>
                  <a:srgbClr val="C00000"/>
                </a:solidFill>
              </a:rPr>
              <a:t>Λ</a:t>
            </a:r>
            <a:r>
              <a:rPr lang="de-DE" sz="2000" dirty="0" smtClean="0">
                <a:solidFill>
                  <a:srgbClr val="C00000"/>
                </a:solidFill>
              </a:rPr>
              <a:t> (</a:t>
            </a:r>
            <a:r>
              <a:rPr lang="de-DE" sz="2000" dirty="0" err="1" smtClean="0">
                <a:solidFill>
                  <a:srgbClr val="C00000"/>
                </a:solidFill>
              </a:rPr>
              <a:t>gr.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st.</a:t>
            </a:r>
            <a:r>
              <a:rPr lang="de-DE" sz="2000" dirty="0" smtClean="0">
                <a:solidFill>
                  <a:srgbClr val="C00000"/>
                </a:solidFill>
              </a:rPr>
              <a:t>) = 0.35</a:t>
            </a:r>
            <a:r>
              <a:rPr lang="de-DE" sz="2000" dirty="0">
                <a:solidFill>
                  <a:srgbClr val="C00000"/>
                </a:solidFill>
                <a:sym typeface="Symbol"/>
              </a:rPr>
              <a:t></a:t>
            </a:r>
            <a:r>
              <a:rPr lang="de-DE" sz="2000" dirty="0" smtClean="0">
                <a:solidFill>
                  <a:srgbClr val="C00000"/>
                </a:solidFill>
                <a:sym typeface="Symbol"/>
              </a:rPr>
              <a:t>0.06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234693" y="4978824"/>
            <a:ext cx="4045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00CC"/>
                </a:solidFill>
                <a:latin typeface="+mn-lt"/>
              </a:rPr>
              <a:t/>
            </a:r>
            <a:br>
              <a:rPr lang="en-US" sz="1600" dirty="0" smtClean="0">
                <a:solidFill>
                  <a:srgbClr val="0000CC"/>
                </a:solidFill>
                <a:latin typeface="+mn-lt"/>
              </a:rPr>
            </a:br>
            <a:r>
              <a:rPr lang="en-US" sz="1600" dirty="0">
                <a:solidFill>
                  <a:srgbClr val="0000CC"/>
                </a:solidFill>
                <a:latin typeface="+mn-lt"/>
              </a:rPr>
              <a:t>[</a:t>
            </a:r>
            <a:r>
              <a:rPr lang="en-US" sz="1600" dirty="0" smtClean="0">
                <a:solidFill>
                  <a:srgbClr val="0000CC"/>
                </a:solidFill>
                <a:latin typeface="+mn-lt"/>
              </a:rPr>
              <a:t>T. O. Yamamoto, PRL 115 (2015) 222501]</a:t>
            </a:r>
            <a:endParaRPr lang="en-US" sz="16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3788" y="130175"/>
            <a:ext cx="4416425" cy="4699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schemes</a:t>
            </a:r>
            <a:endParaRPr lang="en-US" dirty="0"/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 flipV="1">
            <a:off x="4305846" y="2342972"/>
            <a:ext cx="593645" cy="0"/>
          </a:xfrm>
          <a:prstGeom prst="line">
            <a:avLst/>
          </a:prstGeom>
          <a:noFill/>
          <a:ln w="38100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928885" y="5604541"/>
            <a:ext cx="7710147" cy="707876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observation of charge symmetry breaking in </a:t>
            </a:r>
            <a:r>
              <a:rPr lang="el-GR" sz="2000" dirty="0" smtClean="0">
                <a:latin typeface="+mn-lt"/>
              </a:rPr>
              <a:t>γ</a:t>
            </a:r>
            <a:r>
              <a:rPr lang="en-US" sz="2000" dirty="0" smtClean="0">
                <a:latin typeface="+mn-lt"/>
              </a:rPr>
              <a:t>-ray spectroscopy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+mn-lt"/>
              </a:rPr>
              <a:t>spin-dependent </a:t>
            </a:r>
            <a:r>
              <a:rPr lang="en-US" sz="2000" dirty="0" smtClean="0">
                <a:latin typeface="+mn-lt"/>
              </a:rPr>
              <a:t>charge symmetry breaking</a:t>
            </a:r>
          </a:p>
        </p:txBody>
      </p:sp>
    </p:spTree>
    <p:extLst>
      <p:ext uri="{BB962C8B-B14F-4D97-AF65-F5344CB8AC3E}">
        <p14:creationId xmlns:p14="http://schemas.microsoft.com/office/powerpoint/2010/main" val="22423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73306" y="352726"/>
            <a:ext cx="6397388" cy="830997"/>
          </a:xfrm>
        </p:spPr>
        <p:txBody>
          <a:bodyPr/>
          <a:lstStyle/>
          <a:p>
            <a:pPr marL="457200" indent="-4572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perform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with independent experimental technique</a:t>
            </a:r>
          </a:p>
        </p:txBody>
      </p:sp>
    </p:spTree>
    <p:extLst>
      <p:ext uri="{BB962C8B-B14F-4D97-AF65-F5344CB8AC3E}">
        <p14:creationId xmlns:p14="http://schemas.microsoft.com/office/powerpoint/2010/main" val="18412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160" y="130175"/>
            <a:ext cx="8534425" cy="469900"/>
          </a:xfrm>
        </p:spPr>
        <p:txBody>
          <a:bodyPr>
            <a:no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Hyperfragment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decay-pion spectroscopy with electron beams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Inhaltsplatzhalter 1"/>
          <p:cNvSpPr txBox="1">
            <a:spLocks/>
          </p:cNvSpPr>
          <p:nvPr/>
        </p:nvSpPr>
        <p:spPr>
          <a:xfrm>
            <a:off x="1993222" y="5520838"/>
            <a:ext cx="6186482" cy="63441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  <a:cs typeface="Vrinda" panose="020B0502040204020203" pitchFamily="34" charset="0"/>
              </a:rPr>
              <a:t>t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Vrinda" panose="020B0502040204020203" pitchFamily="34" charset="0"/>
              </a:rPr>
              <a:t>wo</a:t>
            </a:r>
            <a:r>
              <a:rPr lang="en-US" sz="1800" kern="0" dirty="0" smtClean="0">
                <a:latin typeface="+mn-lt"/>
                <a:cs typeface="Vrinda" panose="020B0502040204020203" pitchFamily="34" charset="0"/>
              </a:rPr>
              <a:t>-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Vrinda" panose="020B0502040204020203" pitchFamily="34" charset="0"/>
              </a:rPr>
              <a:t>body decay at rest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Vrinda" panose="020B0502040204020203" pitchFamily="34" charset="0"/>
                <a:sym typeface="Symbol"/>
              </a:rPr>
              <a:t>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Vrinda" panose="020B0502040204020203" pitchFamily="34" charset="0"/>
                <a:sym typeface="Symbol"/>
              </a:rPr>
              <a:t>mono-energetic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Vrinda" panose="020B0502040204020203" pitchFamily="34" charset="0"/>
                <a:sym typeface="Symbol"/>
              </a:rPr>
              <a:t>pions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cs typeface="Vrinda" panose="020B0502040204020203" pitchFamily="34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6" y="578701"/>
            <a:ext cx="8534426" cy="512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928905" y="2617100"/>
            <a:ext cx="313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d</a:t>
            </a:r>
            <a:r>
              <a:rPr lang="en-US" sz="1800" dirty="0" smtClean="0">
                <a:latin typeface="+mn-lt"/>
              </a:rPr>
              <a:t>ifferent possible fragmentation processes</a:t>
            </a:r>
            <a:endParaRPr lang="en-US" sz="1800" dirty="0">
              <a:latin typeface="+mn-lt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3826237" y="3377880"/>
            <a:ext cx="248370" cy="143235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  <p:sp>
        <p:nvSpPr>
          <p:cNvPr id="10" name="Textfeld 9"/>
          <p:cNvSpPr txBox="1"/>
          <p:nvPr/>
        </p:nvSpPr>
        <p:spPr>
          <a:xfrm rot="20884245">
            <a:off x="1936979" y="819763"/>
            <a:ext cx="353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energy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and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momentum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transfer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to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target</a:t>
            </a:r>
            <a:r>
              <a:rPr lang="de-DE" sz="2000" i="1" dirty="0" smtClean="0">
                <a:solidFill>
                  <a:srgbClr val="66FF66"/>
                </a:solidFill>
                <a:latin typeface="+mn-lt"/>
              </a:rPr>
              <a:t> </a:t>
            </a:r>
            <a:r>
              <a:rPr lang="de-DE" sz="2000" i="1" dirty="0" err="1" smtClean="0">
                <a:solidFill>
                  <a:srgbClr val="66FF66"/>
                </a:solidFill>
                <a:latin typeface="+mn-lt"/>
              </a:rPr>
              <a:t>nucleus</a:t>
            </a:r>
            <a:endParaRPr lang="de-DE" sz="2000" i="1" dirty="0">
              <a:solidFill>
                <a:srgbClr val="66FF66"/>
              </a:solidFill>
              <a:latin typeface="+mn-lt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402756" y="1733264"/>
            <a:ext cx="199648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66FF66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  <p:sp>
        <p:nvSpPr>
          <p:cNvPr id="12" name="Textfeld 11"/>
          <p:cNvSpPr txBox="1"/>
          <p:nvPr/>
        </p:nvSpPr>
        <p:spPr>
          <a:xfrm rot="15680443">
            <a:off x="3005985" y="3810887"/>
            <a:ext cx="121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err="1" smtClean="0">
                <a:solidFill>
                  <a:srgbClr val="FFC000"/>
                </a:solidFill>
                <a:latin typeface="+mn-lt"/>
              </a:rPr>
              <a:t>stopping</a:t>
            </a:r>
            <a:endParaRPr lang="de-DE" sz="2000" i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54612" y="4675952"/>
            <a:ext cx="1933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detection</a:t>
            </a:r>
          </a:p>
          <a:p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 of </a:t>
            </a:r>
            <a:r>
              <a:rPr lang="en-US" sz="2000" i="1" dirty="0" err="1" smtClean="0">
                <a:solidFill>
                  <a:srgbClr val="C00000"/>
                </a:solidFill>
                <a:latin typeface="+mn-lt"/>
              </a:rPr>
              <a:t>pions</a:t>
            </a:r>
            <a:endParaRPr lang="en-US" sz="2000" i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4654612" y="5158855"/>
            <a:ext cx="1582417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  <p:cxnSp>
        <p:nvCxnSpPr>
          <p:cNvPr id="22" name="Gerade Verbindung mit Pfeil 21"/>
          <p:cNvCxnSpPr/>
          <p:nvPr/>
        </p:nvCxnSpPr>
        <p:spPr bwMode="auto">
          <a:xfrm flipV="1">
            <a:off x="2451798" y="1202876"/>
            <a:ext cx="2682910" cy="53038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66FF66"/>
            </a:solidFill>
            <a:prstDash val="solid"/>
            <a:miter lim="800000"/>
            <a:headEnd type="none" w="med" len="med"/>
            <a:tailEnd type="arrow" w="lg" len="med"/>
          </a:ln>
          <a:effectLst/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08" y="5860248"/>
            <a:ext cx="4452168" cy="53023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</p:pic>
      <p:sp>
        <p:nvSpPr>
          <p:cNvPr id="15" name="Ellipse 14"/>
          <p:cNvSpPr/>
          <p:nvPr/>
        </p:nvSpPr>
        <p:spPr bwMode="auto">
          <a:xfrm>
            <a:off x="7152679" y="5951787"/>
            <a:ext cx="470249" cy="452344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5342661" y="5951787"/>
            <a:ext cx="470249" cy="452344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6915" y="130175"/>
            <a:ext cx="6270171" cy="4699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setup at MAMI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11" y="1024738"/>
            <a:ext cx="5222640" cy="39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537"/>
            <a:ext cx="3921511" cy="554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26" y="408428"/>
            <a:ext cx="6619492" cy="55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-pion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 descr=" 4"/>
          <p:cNvSpPr txBox="1"/>
          <p:nvPr/>
        </p:nvSpPr>
        <p:spPr>
          <a:xfrm>
            <a:off x="5981130" y="907487"/>
            <a:ext cx="2906973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+mn-lt"/>
              </a:rPr>
              <a:t>Emulsion </a:t>
            </a:r>
            <a:r>
              <a:rPr lang="de-DE" sz="2000" dirty="0" err="1" smtClean="0">
                <a:latin typeface="+mn-lt"/>
              </a:rPr>
              <a:t>data</a:t>
            </a:r>
            <a:r>
              <a:rPr lang="de-DE" sz="2000" dirty="0" smtClean="0">
                <a:latin typeface="+mn-lt"/>
              </a:rPr>
              <a:t> on </a:t>
            </a:r>
            <a:r>
              <a:rPr lang="de-DE" sz="2000" dirty="0" err="1" smtClean="0">
                <a:latin typeface="+mn-lt"/>
              </a:rPr>
              <a:t>binding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energy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scale</a:t>
            </a:r>
            <a:endParaRPr lang="de-DE" sz="200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7421" y="5674714"/>
            <a:ext cx="257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decays of quasi-free produced hyperon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V="1">
            <a:off x="1467135" y="4899546"/>
            <a:ext cx="825689" cy="77516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3" name="Textfeld 12"/>
          <p:cNvSpPr txBox="1"/>
          <p:nvPr/>
        </p:nvSpPr>
        <p:spPr>
          <a:xfrm>
            <a:off x="6332561" y="5674714"/>
            <a:ext cx="281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+mj-lt"/>
              </a:rPr>
              <a:t>accidental background reactions</a:t>
            </a:r>
            <a:endParaRPr lang="en-US" sz="2000" dirty="0">
              <a:solidFill>
                <a:srgbClr val="000099"/>
              </a:solidFill>
              <a:latin typeface="+mj-lt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 flipV="1">
            <a:off x="7014949" y="5418161"/>
            <a:ext cx="839337" cy="2565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00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Textfeld 15"/>
          <p:cNvSpPr txBox="1"/>
          <p:nvPr/>
        </p:nvSpPr>
        <p:spPr>
          <a:xfrm>
            <a:off x="6496337" y="3311450"/>
            <a:ext cx="264766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+mj-lt"/>
              </a:rPr>
              <a:t>mono-energetic </a:t>
            </a:r>
            <a:r>
              <a:rPr lang="en-US" sz="2000" dirty="0" err="1" smtClean="0">
                <a:solidFill>
                  <a:srgbClr val="008000"/>
                </a:solidFill>
                <a:latin typeface="+mj-lt"/>
              </a:rPr>
              <a:t>pions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H="1">
            <a:off x="5493225" y="3538615"/>
            <a:ext cx="839336" cy="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589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63" y="626162"/>
            <a:ext cx="6695307" cy="369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-pion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90667" y="4317683"/>
            <a:ext cx="85434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fit </a:t>
            </a:r>
            <a:r>
              <a:rPr lang="en-US" sz="2000" dirty="0">
                <a:latin typeface="+mj-lt"/>
              </a:rPr>
              <a:t>composed of </a:t>
            </a:r>
            <a:r>
              <a:rPr lang="en-US" sz="2000" dirty="0" smtClean="0">
                <a:latin typeface="+mj-lt"/>
              </a:rPr>
              <a:t>Gaussian resolution function </a:t>
            </a:r>
            <a:r>
              <a:rPr lang="en-US" sz="2000" dirty="0">
                <a:latin typeface="+mj-lt"/>
              </a:rPr>
              <a:t>convoluted with a Landau distribution </a:t>
            </a:r>
            <a:r>
              <a:rPr lang="en-US" sz="2000" dirty="0" smtClean="0">
                <a:latin typeface="+mj-lt"/>
              </a:rPr>
              <a:t>representing energy </a:t>
            </a:r>
            <a:r>
              <a:rPr lang="en-US" sz="2000" dirty="0">
                <a:latin typeface="+mj-lt"/>
              </a:rPr>
              <a:t>loss on top </a:t>
            </a:r>
            <a:r>
              <a:rPr lang="en-US" sz="2000" dirty="0" smtClean="0">
                <a:latin typeface="+mj-lt"/>
              </a:rPr>
              <a:t>of </a:t>
            </a:r>
            <a:r>
              <a:rPr lang="en-US" sz="2000" dirty="0">
                <a:latin typeface="+mj-lt"/>
              </a:rPr>
              <a:t>background </a:t>
            </a:r>
            <a:r>
              <a:rPr lang="en-US" sz="2000" dirty="0" smtClean="0">
                <a:latin typeface="+mj-lt"/>
              </a:rPr>
              <a:t>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observed </a:t>
            </a:r>
            <a:r>
              <a:rPr lang="en-US" sz="2000" dirty="0">
                <a:latin typeface="+mj-lt"/>
              </a:rPr>
              <a:t>signal shape and </a:t>
            </a:r>
            <a:r>
              <a:rPr lang="en-US" sz="2000" dirty="0" smtClean="0">
                <a:latin typeface="+mj-lt"/>
              </a:rPr>
              <a:t>width </a:t>
            </a:r>
            <a:r>
              <a:rPr lang="en-US" sz="2000" dirty="0">
                <a:latin typeface="+mj-lt"/>
              </a:rPr>
              <a:t>consistent </a:t>
            </a:r>
            <a:r>
              <a:rPr lang="en-US" sz="2000" dirty="0" smtClean="0">
                <a:latin typeface="+mj-lt"/>
              </a:rPr>
              <a:t>with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simulation</a:t>
            </a:r>
            <a:endParaRPr lang="en-US" sz="2000" dirty="0"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1596770" y="859811"/>
            <a:ext cx="5227113" cy="25248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7058"/>
            <a:ext cx="9144001" cy="432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8410"/>
            <a:ext cx="4416425" cy="461665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091820" y="5241818"/>
            <a:ext cx="6946711" cy="707876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 eaLnBrk="1" hangingPunct="1"/>
            <a:r>
              <a:rPr lang="en-US" altLang="ja-JP" sz="2000" dirty="0" smtClean="0">
                <a:latin typeface="+mn-lt"/>
              </a:rPr>
              <a:t>MAMI 2012 experiment Λ binding </a:t>
            </a:r>
            <a:r>
              <a:rPr lang="en-US" altLang="ja-JP" sz="2000" dirty="0">
                <a:latin typeface="+mn-lt"/>
              </a:rPr>
              <a:t>energy of </a:t>
            </a:r>
            <a:r>
              <a:rPr lang="el-GR" sz="2000" baseline="-25000" dirty="0">
                <a:latin typeface="+mn-lt"/>
              </a:rPr>
              <a:t>Λ</a:t>
            </a:r>
            <a:r>
              <a:rPr lang="de-DE" sz="2000" baseline="30000" dirty="0" smtClean="0">
                <a:latin typeface="+mn-lt"/>
              </a:rPr>
              <a:t>4</a:t>
            </a:r>
            <a:r>
              <a:rPr lang="de-DE" sz="2000" dirty="0" smtClean="0">
                <a:latin typeface="+mn-lt"/>
              </a:rPr>
              <a:t>H:</a:t>
            </a:r>
          </a:p>
          <a:p>
            <a:pPr algn="ctr"/>
            <a:r>
              <a:rPr lang="de-DE" altLang="ja-JP" sz="2000" dirty="0" smtClean="0">
                <a:latin typeface="+mn-lt"/>
              </a:rPr>
              <a:t>B</a:t>
            </a:r>
            <a:r>
              <a:rPr lang="el-GR" sz="2000" baseline="-25000" dirty="0" smtClean="0">
                <a:latin typeface="+mn-lt"/>
              </a:rPr>
              <a:t>Λ</a:t>
            </a:r>
            <a:r>
              <a:rPr lang="de-DE" altLang="ja-JP" sz="2000" dirty="0" smtClean="0">
                <a:latin typeface="+mn-lt"/>
              </a:rPr>
              <a:t> ~ </a:t>
            </a:r>
            <a:r>
              <a:rPr lang="de-DE" sz="2000" dirty="0">
                <a:latin typeface="+mn-lt"/>
              </a:rPr>
              <a:t>2.12 ± 0.01 (stat.) ± 0.09 (syst.) </a:t>
            </a:r>
            <a:r>
              <a:rPr lang="de-DE" sz="2000" dirty="0" err="1" smtClean="0">
                <a:latin typeface="+mn-lt"/>
              </a:rPr>
              <a:t>MeV</a:t>
            </a:r>
            <a:endParaRPr lang="en-US" altLang="ja-JP" sz="2000" dirty="0">
              <a:latin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12133" y="6031579"/>
            <a:ext cx="5508088" cy="3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>
              <a:lnSpc>
                <a:spcPct val="104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nb-NO" sz="1600" dirty="0">
                <a:solidFill>
                  <a:srgbClr val="000099"/>
                </a:solidFill>
                <a:latin typeface="+mn-lt"/>
              </a:rPr>
              <a:t>A</a:t>
            </a:r>
            <a:r>
              <a:rPr lang="nb-NO" sz="1600" dirty="0" smtClean="0">
                <a:solidFill>
                  <a:srgbClr val="000099"/>
                </a:solidFill>
                <a:latin typeface="+mn-lt"/>
              </a:rPr>
              <a:t>. Esser </a:t>
            </a:r>
            <a:r>
              <a:rPr lang="nb-NO" sz="1600" dirty="0">
                <a:solidFill>
                  <a:srgbClr val="000099"/>
                </a:solidFill>
                <a:latin typeface="+mn-lt"/>
              </a:rPr>
              <a:t>et al</a:t>
            </a:r>
            <a:r>
              <a:rPr lang="nb-NO" sz="1600" dirty="0" smtClean="0">
                <a:solidFill>
                  <a:srgbClr val="000099"/>
                </a:solidFill>
                <a:latin typeface="+mn-lt"/>
              </a:rPr>
              <a:t>. (A1 </a:t>
            </a:r>
            <a:r>
              <a:rPr lang="nb-NO" sz="1600" dirty="0">
                <a:solidFill>
                  <a:srgbClr val="000099"/>
                </a:solidFill>
                <a:latin typeface="+mn-lt"/>
              </a:rPr>
              <a:t>Collaboration), PRL </a:t>
            </a:r>
            <a:r>
              <a:rPr lang="en-US" sz="1600" dirty="0">
                <a:solidFill>
                  <a:srgbClr val="000099"/>
                </a:solidFill>
                <a:latin typeface="+mn-lt"/>
              </a:rPr>
              <a:t>114, 232501 (2015)</a:t>
            </a:r>
            <a:endParaRPr lang="nb-NO" sz="1600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16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86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21" y="1140356"/>
            <a:ext cx="3817340" cy="49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85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771" y="2189928"/>
            <a:ext cx="4350229" cy="40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8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61" y="293426"/>
            <a:ext cx="2893099" cy="15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43397" y="1807784"/>
            <a:ext cx="3575713" cy="40011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3 E</a:t>
            </a:r>
            <a:r>
              <a:rPr lang="en-US" sz="2000" baseline="-25000" dirty="0">
                <a:latin typeface="+mj-lt"/>
              </a:rPr>
              <a:t>p</a:t>
            </a:r>
            <a:r>
              <a:rPr lang="en-US" sz="2000" baseline="-25000" dirty="0" smtClean="0">
                <a:latin typeface="+mj-lt"/>
              </a:rPr>
              <a:t>-n</a:t>
            </a:r>
            <a:r>
              <a:rPr lang="en-US" sz="2000" dirty="0" smtClean="0">
                <a:latin typeface="+mj-lt"/>
              </a:rPr>
              <a:t> + </a:t>
            </a:r>
            <a:r>
              <a:rPr lang="en-US" sz="2000" dirty="0">
                <a:latin typeface="+mj-lt"/>
              </a:rPr>
              <a:t>3 </a:t>
            </a:r>
            <a:r>
              <a:rPr lang="en-US" sz="2000" dirty="0" err="1" smtClean="0">
                <a:latin typeface="+mj-lt"/>
              </a:rPr>
              <a:t>E</a:t>
            </a:r>
            <a:r>
              <a:rPr lang="en-US" sz="2000" baseline="-25000" dirty="0" err="1" smtClean="0">
                <a:latin typeface="+mj-lt"/>
              </a:rPr>
              <a:t>n</a:t>
            </a:r>
            <a:r>
              <a:rPr lang="en-US" sz="2000" baseline="-25000" dirty="0" smtClean="0">
                <a:latin typeface="+mj-lt"/>
              </a:rPr>
              <a:t>-n </a:t>
            </a:r>
            <a:r>
              <a:rPr lang="en-US" sz="2000" dirty="0" smtClean="0">
                <a:latin typeface="+mj-lt"/>
              </a:rPr>
              <a:t>~ 3 E</a:t>
            </a:r>
            <a:r>
              <a:rPr lang="en-US" sz="2000" baseline="-25000" dirty="0" smtClean="0">
                <a:latin typeface="+mj-lt"/>
              </a:rPr>
              <a:t>p-p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+ 3 </a:t>
            </a:r>
            <a:r>
              <a:rPr lang="en-US" sz="2000" dirty="0" smtClean="0">
                <a:latin typeface="+mj-lt"/>
              </a:rPr>
              <a:t>E</a:t>
            </a:r>
            <a:r>
              <a:rPr lang="en-US" sz="2000" baseline="-25000" dirty="0" smtClean="0">
                <a:latin typeface="+mj-lt"/>
              </a:rPr>
              <a:t>p-n</a:t>
            </a:r>
            <a:endParaRPr lang="en-US" sz="2000" dirty="0"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464001" y="6096699"/>
            <a:ext cx="4389607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Lauritsen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&amp; 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Ajzenberg-Selove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, NP 78 (1966)]</a:t>
            </a:r>
            <a:endParaRPr kumimoji="1" lang="en-US" altLang="ja-JP" sz="1400" dirty="0">
              <a:solidFill>
                <a:srgbClr val="000099"/>
              </a:solidFill>
            </a:endParaRPr>
          </a:p>
        </p:txBody>
      </p:sp>
      <p:pic>
        <p:nvPicPr>
          <p:cNvPr id="63386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4" y="680025"/>
            <a:ext cx="3228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23969" y="1242081"/>
            <a:ext cx="3008637" cy="1631216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- no magnetic interaction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- no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neutron 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halo/skins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- no radius difference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- no shell effects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- …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056254" y="4940382"/>
            <a:ext cx="159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He ↔ </a:t>
            </a:r>
            <a:r>
              <a:rPr lang="en-US" baseline="30000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H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734818" y="5035918"/>
            <a:ext cx="288000" cy="288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454312" y="4437773"/>
            <a:ext cx="159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C00000"/>
                </a:solidFill>
                <a:latin typeface="+mj-lt"/>
              </a:rPr>
              <a:t>7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Li ↔ </a:t>
            </a:r>
            <a:r>
              <a:rPr lang="en-US" baseline="30000" dirty="0" smtClean="0">
                <a:solidFill>
                  <a:srgbClr val="C00000"/>
                </a:solidFill>
                <a:latin typeface="+mj-lt"/>
              </a:rPr>
              <a:t>7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Be</a:t>
            </a:r>
            <a:endParaRPr 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1201122" y="4519566"/>
            <a:ext cx="288000" cy="288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3096" y="6119096"/>
            <a:ext cx="3615315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Gleit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et al. Nuclear Data Sheets 5 (1963)]</a:t>
            </a:r>
            <a:endParaRPr kumimoji="1" lang="en-US" altLang="ja-JP" sz="1400" dirty="0">
              <a:solidFill>
                <a:srgbClr val="000099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68817" y="5715824"/>
            <a:ext cx="159505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(Z-1)/A</a:t>
            </a:r>
            <a:r>
              <a:rPr lang="en-US" baseline="30000" dirty="0" smtClean="0">
                <a:latin typeface="+mj-lt"/>
              </a:rPr>
              <a:t>1/3</a:t>
            </a:r>
            <a:endParaRPr lang="en-US" baseline="30000" dirty="0">
              <a:latin typeface="+mj-lt"/>
            </a:endParaRP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-191742" y="1503029"/>
            <a:ext cx="79752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Δ</a:t>
            </a:r>
            <a:r>
              <a:rPr lang="en-US" dirty="0" smtClean="0">
                <a:latin typeface="+mj-lt"/>
              </a:rPr>
              <a:t>M</a:t>
            </a:r>
            <a:endParaRPr lang="en-US" baseline="30000" dirty="0"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historical observations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5521" y="774488"/>
            <a:ext cx="71929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Δ</a:t>
            </a:r>
            <a:r>
              <a:rPr lang="en-US" dirty="0" smtClean="0">
                <a:latin typeface="+mj-lt"/>
              </a:rPr>
              <a:t>M</a:t>
            </a:r>
            <a:endParaRPr lang="en-US" baseline="30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82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973" y="302850"/>
            <a:ext cx="3280641" cy="3785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72854" y="4178762"/>
            <a:ext cx="81990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latin typeface="+mn-lt"/>
                <a:cs typeface="Arial" pitchFamily="34" charset="0"/>
              </a:rPr>
              <a:t>better pion rejection </a:t>
            </a:r>
            <a:r>
              <a:rPr lang="en-US" altLang="ja-JP" sz="2000" dirty="0">
                <a:latin typeface="+mn-lt"/>
                <a:cs typeface="Arial" pitchFamily="34" charset="0"/>
              </a:rPr>
              <a:t>by improved 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aerogel 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latin typeface="+mn-lt"/>
                <a:cs typeface="Arial" pitchFamily="34" charset="0"/>
              </a:rPr>
              <a:t>suppression </a:t>
            </a:r>
            <a:r>
              <a:rPr lang="en-US" altLang="ja-JP" sz="2000" dirty="0">
                <a:latin typeface="+mn-lt"/>
                <a:cs typeface="Arial" pitchFamily="34" charset="0"/>
              </a:rPr>
              <a:t>of 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background by improved shielding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>
                <a:latin typeface="+mn-lt"/>
                <a:cs typeface="Arial" pitchFamily="34" charset="0"/>
              </a:rPr>
              <a:t>suppression of background by 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trigger upgrade in </a:t>
            </a:r>
            <a:r>
              <a:rPr lang="en-US" altLang="ja-JP" sz="2000" dirty="0" err="1" smtClean="0">
                <a:latin typeface="+mn-lt"/>
                <a:cs typeface="Arial" pitchFamily="34" charset="0"/>
              </a:rPr>
              <a:t>SpekA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 </a:t>
            </a:r>
            <a:r>
              <a:rPr lang="en-US" altLang="ja-JP" sz="2000" dirty="0">
                <a:latin typeface="+mn-lt"/>
                <a:cs typeface="Arial" pitchFamily="34" charset="0"/>
              </a:rPr>
              <a:t>&amp;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 C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>
                <a:latin typeface="+mn-lt"/>
                <a:cs typeface="Arial" pitchFamily="34" charset="0"/>
              </a:rPr>
              <a:t>suppression of background by 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beam-line upgrade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latin typeface="+mn-lt"/>
                <a:cs typeface="Arial" pitchFamily="34" charset="0"/>
              </a:rPr>
              <a:t>dedicated collimator for decay region</a:t>
            </a:r>
            <a:endParaRPr lang="en-US" altLang="ja-JP" sz="2000" dirty="0">
              <a:latin typeface="+mn-lt"/>
              <a:cs typeface="Arial" pitchFamily="34" charset="0"/>
            </a:endParaRP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latin typeface="+mn-lt"/>
                <a:cs typeface="Arial" pitchFamily="34" charset="0"/>
              </a:rPr>
              <a:t>better control of magnet field variations</a:t>
            </a:r>
          </a:p>
          <a:p>
            <a:pPr marL="649288" indent="-285750">
              <a:buFont typeface="Symbol" panose="05050102010706020507" pitchFamily="18" charset="2"/>
              <a:buChar char="-"/>
            </a:pPr>
            <a:r>
              <a:rPr lang="en-US" altLang="ja-JP" sz="2000" dirty="0" smtClean="0">
                <a:latin typeface="+mn-lt"/>
                <a:cs typeface="Arial" pitchFamily="34" charset="0"/>
              </a:rPr>
              <a:t>full overlap of </a:t>
            </a:r>
            <a:r>
              <a:rPr lang="en-US" altLang="ja-JP" sz="2000" dirty="0" err="1" smtClean="0">
                <a:latin typeface="+mn-lt"/>
                <a:cs typeface="Arial" pitchFamily="34" charset="0"/>
              </a:rPr>
              <a:t>SpekA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 </a:t>
            </a:r>
            <a:r>
              <a:rPr lang="en-US" altLang="ja-JP" sz="2000" dirty="0">
                <a:latin typeface="+mn-lt"/>
                <a:cs typeface="Arial" pitchFamily="34" charset="0"/>
              </a:rPr>
              <a:t>and </a:t>
            </a:r>
            <a:r>
              <a:rPr lang="en-US" altLang="ja-JP" sz="2000" dirty="0" err="1" smtClean="0">
                <a:latin typeface="+mn-lt"/>
                <a:cs typeface="Arial" pitchFamily="34" charset="0"/>
              </a:rPr>
              <a:t>SpekC</a:t>
            </a:r>
            <a:r>
              <a:rPr lang="en-US" altLang="ja-JP" sz="2000" dirty="0" smtClean="0">
                <a:latin typeface="+mn-lt"/>
                <a:cs typeface="Arial" pitchFamily="34" charset="0"/>
              </a:rPr>
              <a:t> momentum acceptances</a:t>
            </a:r>
          </a:p>
        </p:txBody>
      </p:sp>
      <p:sp>
        <p:nvSpPr>
          <p:cNvPr id="3" name="Pfeil nach rechts 2"/>
          <p:cNvSpPr/>
          <p:nvPr/>
        </p:nvSpPr>
        <p:spPr bwMode="auto">
          <a:xfrm rot="1058807">
            <a:off x="3603074" y="1791838"/>
            <a:ext cx="1738573" cy="231697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54438" y="1160061"/>
            <a:ext cx="145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2o12</a:t>
            </a:r>
            <a:endParaRPr lang="en-US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53949" y="2195627"/>
            <a:ext cx="94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2o14</a:t>
            </a:r>
            <a:endParaRPr lang="en-US" dirty="0">
              <a:latin typeface="+mj-lt"/>
            </a:endParaRPr>
          </a:p>
        </p:txBody>
      </p:sp>
      <p:pic>
        <p:nvPicPr>
          <p:cNvPr id="15" name="Picture 2" descr="C:\Users\Florian Schulz\Desktop\DSC005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5310" y="302850"/>
            <a:ext cx="3427360" cy="3785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 rot="1161747">
            <a:off x="3527223" y="2431047"/>
            <a:ext cx="1869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j-lt"/>
              </a:rPr>
              <a:t>improved background</a:t>
            </a:r>
          </a:p>
          <a:p>
            <a:pPr algn="ctr"/>
            <a:r>
              <a:rPr lang="en-US" i="1" dirty="0" smtClean="0">
                <a:latin typeface="+mj-lt"/>
              </a:rPr>
              <a:t>&amp;</a:t>
            </a:r>
          </a:p>
          <a:p>
            <a:r>
              <a:rPr lang="en-US" i="1" dirty="0" smtClean="0">
                <a:latin typeface="+mj-lt"/>
              </a:rPr>
              <a:t>systematics</a:t>
            </a:r>
            <a:endParaRPr lang="en-US" i="1" dirty="0"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2600" y="130175"/>
            <a:ext cx="4998800" cy="469900"/>
          </a:xfrm>
        </p:spPr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Continuation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2o14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98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191071" y="658176"/>
            <a:ext cx="5396481" cy="3095148"/>
            <a:chOff x="177425" y="3259230"/>
            <a:chExt cx="5396481" cy="3095148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5" y="3259230"/>
              <a:ext cx="5396481" cy="309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Gerade Verbindung 12"/>
            <p:cNvCxnSpPr/>
            <p:nvPr/>
          </p:nvCxnSpPr>
          <p:spPr bwMode="auto">
            <a:xfrm>
              <a:off x="4432807" y="3313822"/>
              <a:ext cx="0" cy="463845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18" name="Rechteck 17"/>
            <p:cNvSpPr/>
            <p:nvPr/>
          </p:nvSpPr>
          <p:spPr>
            <a:xfrm>
              <a:off x="3853802" y="3445555"/>
              <a:ext cx="5790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>
                  <a:latin typeface="+mj-lt"/>
                </a:rPr>
                <a:t>4</a:t>
              </a:r>
              <a:r>
                <a:rPr lang="el-GR" sz="2000" baseline="-25000" dirty="0">
                  <a:latin typeface="+mj-lt"/>
                </a:rPr>
                <a:t>Λ</a:t>
              </a:r>
              <a:r>
                <a:rPr lang="en-US" sz="2000" dirty="0">
                  <a:latin typeface="+mj-lt"/>
                </a:rPr>
                <a:t>H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4772863" y="3414778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aseline="30000" dirty="0" err="1" smtClean="0">
                  <a:solidFill>
                    <a:srgbClr val="C00000"/>
                  </a:solidFill>
                  <a:latin typeface="+mj-lt"/>
                </a:rPr>
                <a:t>SpekA</a:t>
              </a:r>
              <a:endParaRPr lang="en-US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075470" y="3862249"/>
              <a:ext cx="215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>
                  <a:latin typeface="+mj-lt"/>
                </a:rPr>
                <a:t>preliminary</a:t>
              </a:r>
              <a:endParaRPr lang="en-US" sz="1800" i="1" dirty="0">
                <a:latin typeface="+mj-lt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0" y="3333954"/>
            <a:ext cx="5396481" cy="3095148"/>
            <a:chOff x="1" y="654312"/>
            <a:chExt cx="5396481" cy="309514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54312"/>
              <a:ext cx="5396481" cy="309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Gerade Verbindung 8"/>
            <p:cNvCxnSpPr/>
            <p:nvPr/>
          </p:nvCxnSpPr>
          <p:spPr bwMode="auto">
            <a:xfrm>
              <a:off x="4448649" y="654312"/>
              <a:ext cx="0" cy="50400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5" name="Rechteck 4"/>
            <p:cNvSpPr/>
            <p:nvPr/>
          </p:nvSpPr>
          <p:spPr>
            <a:xfrm>
              <a:off x="3881518" y="811868"/>
              <a:ext cx="5790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aseline="30000" dirty="0">
                  <a:latin typeface="+mj-lt"/>
                </a:rPr>
                <a:t>4</a:t>
              </a:r>
              <a:r>
                <a:rPr lang="el-GR" sz="2000" baseline="-25000" dirty="0">
                  <a:latin typeface="+mj-lt"/>
                </a:rPr>
                <a:t>Λ</a:t>
              </a:r>
              <a:r>
                <a:rPr lang="en-US" sz="2000" dirty="0">
                  <a:latin typeface="+mj-lt"/>
                </a:rPr>
                <a:t>H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4528763" y="811868"/>
              <a:ext cx="7986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aseline="30000" dirty="0" err="1">
                  <a:solidFill>
                    <a:srgbClr val="008000"/>
                  </a:solidFill>
                  <a:latin typeface="+mj-lt"/>
                </a:rPr>
                <a:t>S</a:t>
              </a:r>
              <a:r>
                <a:rPr lang="de-DE" baseline="30000" dirty="0" err="1" smtClean="0">
                  <a:solidFill>
                    <a:srgbClr val="008000"/>
                  </a:solidFill>
                  <a:latin typeface="+mj-lt"/>
                </a:rPr>
                <a:t>pekC</a:t>
              </a:r>
              <a:endParaRPr lang="en-US" dirty="0">
                <a:solidFill>
                  <a:srgbClr val="008000"/>
                </a:solidFill>
                <a:latin typeface="+mj-lt"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756623" y="1230292"/>
              <a:ext cx="2156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 smtClean="0">
                  <a:latin typeface="+mj-lt"/>
                </a:rPr>
                <a:t>preliminary</a:t>
              </a:r>
              <a:endParaRPr lang="en-US" sz="1800" i="1" dirty="0">
                <a:latin typeface="+mj-lt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344" y="130175"/>
            <a:ext cx="7233313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Simultaneous observation in two spectrometers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528762" y="1445861"/>
            <a:ext cx="353718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000" dirty="0"/>
              <a:t>Spek</a:t>
            </a:r>
            <a:r>
              <a:rPr lang="de-DE" sz="2000" dirty="0"/>
              <a:t>A </a:t>
            </a:r>
            <a:r>
              <a:rPr lang="de-DE" sz="2000" dirty="0" smtClean="0">
                <a:cs typeface="Arial"/>
              </a:rPr>
              <a:t>→ </a:t>
            </a:r>
            <a:r>
              <a:rPr lang="de-DE" sz="2000" dirty="0" smtClean="0"/>
              <a:t>B</a:t>
            </a:r>
            <a:r>
              <a:rPr lang="el-GR" sz="2000" baseline="-25000" dirty="0"/>
              <a:t>Λ</a:t>
            </a:r>
            <a:r>
              <a:rPr lang="de-DE" sz="2000" dirty="0"/>
              <a:t>(</a:t>
            </a:r>
            <a:r>
              <a:rPr lang="de-DE" sz="2000" baseline="30000" dirty="0"/>
              <a:t>4</a:t>
            </a:r>
            <a:r>
              <a:rPr lang="el-GR" sz="2000" baseline="-25000" dirty="0"/>
              <a:t>Λ</a:t>
            </a:r>
            <a:r>
              <a:rPr lang="de-DE" sz="2000" dirty="0"/>
              <a:t>H)</a:t>
            </a:r>
            <a:r>
              <a:rPr lang="de-DE" altLang="ja-JP" sz="2000" dirty="0"/>
              <a:t> </a:t>
            </a:r>
            <a:r>
              <a:rPr lang="pl-PL" sz="2000" dirty="0" smtClean="0"/>
              <a:t>= 2.16</a:t>
            </a:r>
            <a:r>
              <a:rPr lang="de-DE" sz="2000" dirty="0" smtClean="0"/>
              <a:t> </a:t>
            </a:r>
            <a:r>
              <a:rPr lang="de-DE" sz="2000" dirty="0" err="1" smtClean="0"/>
              <a:t>MeV</a:t>
            </a:r>
            <a:endParaRPr lang="de-DE" sz="2000" dirty="0" smtClean="0"/>
          </a:p>
        </p:txBody>
      </p:sp>
      <p:sp>
        <p:nvSpPr>
          <p:cNvPr id="25" name="Rechteck 24"/>
          <p:cNvSpPr/>
          <p:nvPr/>
        </p:nvSpPr>
        <p:spPr>
          <a:xfrm>
            <a:off x="4528762" y="4079211"/>
            <a:ext cx="35564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000" dirty="0" err="1"/>
              <a:t>SpekC</a:t>
            </a:r>
            <a:r>
              <a:rPr lang="de-DE" sz="2000" dirty="0"/>
              <a:t> </a:t>
            </a:r>
            <a:r>
              <a:rPr lang="de-DE" sz="2000" dirty="0" smtClean="0">
                <a:cs typeface="Arial"/>
              </a:rPr>
              <a:t>→ </a:t>
            </a:r>
            <a:r>
              <a:rPr lang="de-DE" sz="2000" dirty="0" smtClean="0">
                <a:latin typeface="+mj-lt"/>
              </a:rPr>
              <a:t>B</a:t>
            </a:r>
            <a:r>
              <a:rPr lang="el-GR" sz="2000" baseline="-25000" dirty="0">
                <a:latin typeface="+mj-lt"/>
              </a:rPr>
              <a:t>Λ</a:t>
            </a:r>
            <a:r>
              <a:rPr lang="de-DE" sz="2000" dirty="0">
                <a:latin typeface="+mj-lt"/>
              </a:rPr>
              <a:t>(</a:t>
            </a:r>
            <a:r>
              <a:rPr lang="de-DE" sz="2000" baseline="30000" dirty="0">
                <a:latin typeface="+mj-lt"/>
              </a:rPr>
              <a:t>4</a:t>
            </a:r>
            <a:r>
              <a:rPr lang="el-GR" sz="2000" baseline="-25000" dirty="0">
                <a:latin typeface="+mj-lt"/>
              </a:rPr>
              <a:t>Λ</a:t>
            </a:r>
            <a:r>
              <a:rPr lang="de-DE" sz="2000" dirty="0">
                <a:latin typeface="+mj-lt"/>
              </a:rPr>
              <a:t>H) </a:t>
            </a:r>
            <a:r>
              <a:rPr lang="pl-PL" sz="2000" dirty="0">
                <a:latin typeface="+mj-lt"/>
              </a:rPr>
              <a:t>= </a:t>
            </a:r>
            <a:r>
              <a:rPr lang="pl-PL" sz="2000" dirty="0" smtClean="0">
                <a:latin typeface="+mj-lt"/>
              </a:rPr>
              <a:t>2.17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MeV</a:t>
            </a:r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68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" y="601090"/>
            <a:ext cx="8928471" cy="50507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5344" y="130175"/>
            <a:ext cx="7233313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studies of the decay-pion 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318861" y="5624508"/>
            <a:ext cx="8675014" cy="707876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+mj-lt"/>
              </a:rPr>
              <a:t>consistent result for </a:t>
            </a:r>
            <a:r>
              <a:rPr lang="de-DE" sz="2000" dirty="0" smtClean="0"/>
              <a:t>B</a:t>
            </a:r>
            <a:r>
              <a:rPr lang="el-GR" sz="2000" baseline="-25000" dirty="0"/>
              <a:t>Λ</a:t>
            </a:r>
            <a:r>
              <a:rPr lang="de-DE" sz="2000" dirty="0"/>
              <a:t>(</a:t>
            </a:r>
            <a:r>
              <a:rPr lang="de-DE" sz="2000" baseline="30000" dirty="0"/>
              <a:t>4</a:t>
            </a:r>
            <a:r>
              <a:rPr lang="el-GR" sz="2000" baseline="-25000" dirty="0"/>
              <a:t>Λ</a:t>
            </a:r>
            <a:r>
              <a:rPr lang="de-DE" sz="2000" dirty="0" smtClean="0"/>
              <a:t>H)</a:t>
            </a:r>
            <a:r>
              <a:rPr lang="de-DE" altLang="ja-JP" sz="2000" dirty="0" smtClean="0">
                <a:latin typeface="+mj-lt"/>
              </a:rPr>
              <a:t> </a:t>
            </a:r>
            <a:r>
              <a:rPr lang="de-DE" altLang="ja-JP" sz="2000" dirty="0" err="1" smtClean="0">
                <a:latin typeface="+mj-lt"/>
              </a:rPr>
              <a:t>from</a:t>
            </a:r>
            <a:r>
              <a:rPr lang="de-DE" altLang="ja-JP" sz="2000" dirty="0" smtClean="0">
                <a:latin typeface="+mj-lt"/>
              </a:rPr>
              <a:t> MAMI 2012 </a:t>
            </a:r>
            <a:r>
              <a:rPr lang="de-DE" altLang="ja-JP" sz="2000" dirty="0" err="1" smtClean="0">
                <a:latin typeface="+mj-lt"/>
              </a:rPr>
              <a:t>and</a:t>
            </a:r>
            <a:r>
              <a:rPr lang="de-DE" altLang="ja-JP" sz="2000" dirty="0" smtClean="0">
                <a:latin typeface="+mj-lt"/>
              </a:rPr>
              <a:t> MAMI 2014 (</a:t>
            </a:r>
            <a:r>
              <a:rPr lang="de-DE" altLang="ja-JP" sz="2000" dirty="0" err="1" smtClean="0">
                <a:latin typeface="+mj-lt"/>
              </a:rPr>
              <a:t>prelim</a:t>
            </a:r>
            <a:r>
              <a:rPr lang="de-DE" altLang="ja-JP" sz="2000" dirty="0" smtClean="0">
                <a:latin typeface="+mj-lt"/>
              </a:rPr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latin typeface="Arial"/>
                <a:cs typeface="Arial"/>
              </a:rPr>
              <a:t>independent measurement in two </a:t>
            </a:r>
            <a:r>
              <a:rPr lang="en-US" altLang="ja-JP" sz="2000" dirty="0" err="1" smtClean="0">
                <a:latin typeface="Arial"/>
                <a:cs typeface="Arial"/>
              </a:rPr>
              <a:t>spectr</a:t>
            </a:r>
            <a:r>
              <a:rPr lang="en-US" altLang="ja-JP" sz="2000" dirty="0" smtClean="0">
                <a:latin typeface="Arial"/>
                <a:cs typeface="Arial"/>
              </a:rPr>
              <a:t>., two targets, two beam-times</a:t>
            </a:r>
            <a:endParaRPr lang="en-US" altLang="ja-JP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5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1" y="904207"/>
            <a:ext cx="6305585" cy="38538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0175"/>
            <a:ext cx="4416425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data on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mass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765193" y="686895"/>
            <a:ext cx="4080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j-lt"/>
              </a:rPr>
              <a:t>outer error bars correlated from calibration</a:t>
            </a:r>
            <a:endParaRPr lang="en-US" sz="1600" i="1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 rot="48947">
            <a:off x="330786" y="1237690"/>
            <a:ext cx="103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MAMI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 rot="48947">
            <a:off x="4803" y="2394075"/>
            <a:ext cx="158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emulsion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242665" y="4706562"/>
            <a:ext cx="8666327" cy="1631206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r>
              <a:rPr lang="en-US" sz="2000" dirty="0" smtClean="0">
                <a:latin typeface="+mj-lt"/>
              </a:rPr>
              <a:t>		</a:t>
            </a:r>
            <a:r>
              <a:rPr lang="de-DE" sz="2000" dirty="0" smtClean="0">
                <a:latin typeface="+mj-lt"/>
              </a:rPr>
              <a:t>B</a:t>
            </a:r>
            <a:r>
              <a:rPr lang="el-GR" sz="2000" baseline="-25000" dirty="0">
                <a:latin typeface="+mj-lt"/>
              </a:rPr>
              <a:t>Λ</a:t>
            </a:r>
            <a:r>
              <a:rPr lang="de-DE" sz="2000" dirty="0">
                <a:latin typeface="+mj-lt"/>
              </a:rPr>
              <a:t>(</a:t>
            </a:r>
            <a:r>
              <a:rPr lang="de-DE" sz="2000" baseline="30000" dirty="0">
                <a:latin typeface="+mj-lt"/>
              </a:rPr>
              <a:t>4</a:t>
            </a:r>
            <a:r>
              <a:rPr lang="el-GR" sz="2000" baseline="-25000" dirty="0">
                <a:latin typeface="+mj-lt"/>
              </a:rPr>
              <a:t>Λ</a:t>
            </a:r>
            <a:r>
              <a:rPr lang="de-DE" sz="2000" dirty="0">
                <a:latin typeface="+mj-lt"/>
              </a:rPr>
              <a:t>H) </a:t>
            </a:r>
            <a:r>
              <a:rPr lang="de-DE" sz="2000" dirty="0" smtClean="0">
                <a:latin typeface="+mj-lt"/>
              </a:rPr>
              <a:t>	  (stat.)	  (syst.)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emulsion:	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2.04  ± 0.04 ± 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0.05 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MeV </a:t>
            </a:r>
            <a:r>
              <a:rPr lang="en-US" sz="2000" dirty="0" smtClean="0">
                <a:latin typeface="+mj-lt"/>
              </a:rPr>
              <a:t>	(</a:t>
            </a:r>
            <a:r>
              <a:rPr lang="en-US" sz="2000" i="1" dirty="0">
                <a:latin typeface="+mj-lt"/>
              </a:rPr>
              <a:t>other syst. </a:t>
            </a:r>
            <a:r>
              <a:rPr lang="en-US" sz="2000" i="1" dirty="0" smtClean="0">
                <a:latin typeface="+mj-lt"/>
              </a:rPr>
              <a:t>errors?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MAMI 2012: 	2.12 </a:t>
            </a:r>
            <a:r>
              <a:rPr lang="en-US" sz="2000" dirty="0" smtClean="0">
                <a:latin typeface="+mj-lt"/>
              </a:rPr>
              <a:t> ± 0.01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± 0.08 ± 0.03 MeV  	</a:t>
            </a:r>
            <a:r>
              <a:rPr lang="en-US" sz="2000" i="1" dirty="0" smtClean="0">
                <a:latin typeface="+mj-lt"/>
              </a:rPr>
              <a:t>(</a:t>
            </a:r>
            <a:r>
              <a:rPr lang="en-US" sz="2000" i="1" dirty="0" err="1" smtClean="0">
                <a:latin typeface="+mj-lt"/>
              </a:rPr>
              <a:t>Esser</a:t>
            </a:r>
            <a:r>
              <a:rPr lang="en-US" sz="2000" i="1" dirty="0" smtClean="0">
                <a:latin typeface="+mj-lt"/>
              </a:rPr>
              <a:t>, </a:t>
            </a:r>
            <a:r>
              <a:rPr lang="nb-NO" sz="2000" i="1" dirty="0" smtClean="0">
                <a:latin typeface="+mj-lt"/>
              </a:rPr>
              <a:t>PRL </a:t>
            </a:r>
            <a:r>
              <a:rPr lang="en-US" sz="2000" i="1" dirty="0" smtClean="0">
                <a:latin typeface="+mj-lt"/>
              </a:rPr>
              <a:t>114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i="1" dirty="0" smtClean="0">
                <a:latin typeface="+mj-lt"/>
              </a:rPr>
              <a:t>(2015</a:t>
            </a:r>
            <a:r>
              <a:rPr lang="en-US" sz="2000" i="1" dirty="0">
                <a:latin typeface="+mj-lt"/>
              </a:rPr>
              <a:t>))</a:t>
            </a:r>
          </a:p>
          <a:p>
            <a:r>
              <a:rPr lang="en-US" sz="2000" dirty="0">
                <a:latin typeface="+mj-lt"/>
              </a:rPr>
              <a:t>MAMI 2012: 	2.12 </a:t>
            </a:r>
            <a:r>
              <a:rPr lang="en-US" sz="2000" dirty="0" smtClean="0">
                <a:latin typeface="+mj-lt"/>
              </a:rPr>
              <a:t> ± 0.01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± 0.08 ± 0.03 MeV 	</a:t>
            </a:r>
            <a:r>
              <a:rPr lang="en-US" sz="2000" i="1" dirty="0" smtClean="0">
                <a:latin typeface="+mj-lt"/>
              </a:rPr>
              <a:t>(recalibration, JPS Conf.)</a:t>
            </a:r>
          </a:p>
          <a:p>
            <a:r>
              <a:rPr lang="en-US" sz="2000" dirty="0" smtClean="0">
                <a:latin typeface="+mj-lt"/>
              </a:rPr>
              <a:t>MAMI </a:t>
            </a:r>
            <a:r>
              <a:rPr lang="en-US" sz="2000" dirty="0">
                <a:latin typeface="+mj-lt"/>
              </a:rPr>
              <a:t>2014: 	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2.16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± 0.01 ± 0.08 MeV </a:t>
            </a:r>
            <a:r>
              <a:rPr lang="en-US" sz="2000" dirty="0" smtClean="0">
                <a:latin typeface="+mj-lt"/>
              </a:rPr>
              <a:t>	</a:t>
            </a:r>
            <a:r>
              <a:rPr lang="en-US" sz="2000" i="1" dirty="0" smtClean="0">
                <a:latin typeface="+mj-lt"/>
              </a:rPr>
              <a:t>(preliminary, to be </a:t>
            </a:r>
            <a:r>
              <a:rPr lang="en-US" sz="2000" i="1" dirty="0" err="1" smtClean="0">
                <a:latin typeface="+mj-lt"/>
              </a:rPr>
              <a:t>subm</a:t>
            </a:r>
            <a:r>
              <a:rPr lang="en-US" sz="2000" i="1" dirty="0" smtClean="0">
                <a:latin typeface="+mj-lt"/>
              </a:rPr>
              <a:t>.)</a:t>
            </a:r>
            <a:endParaRPr lang="en-US" sz="2000" i="1" dirty="0"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1594882" y="1025449"/>
            <a:ext cx="6250992" cy="1101064"/>
          </a:xfrm>
          <a:prstGeom prst="rect">
            <a:avLst/>
          </a:prstGeom>
          <a:noFill/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1594882" y="2509283"/>
            <a:ext cx="6250992" cy="1524007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396886"/>
            <a:ext cx="4416425" cy="83099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combine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from steps 1. – 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6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0905" y="130175"/>
            <a:ext cx="6882191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knowledge on CSB in the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109182" y="988738"/>
            <a:ext cx="8898340" cy="2862312"/>
          </a:xfrm>
          <a:prstGeom prst="rect">
            <a:avLst/>
          </a:prstGeom>
          <a:solidFill>
            <a:schemeClr val="accent1"/>
          </a:solidFill>
          <a:ln w="31750">
            <a:solidFill>
              <a:srgbClr val="008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r>
              <a:rPr lang="el-GR" sz="2000" dirty="0" smtClean="0">
                <a:latin typeface="+mj-lt"/>
              </a:rPr>
              <a:t>Δ</a:t>
            </a:r>
            <a:r>
              <a:rPr lang="de-DE" sz="2000" dirty="0" smtClean="0">
                <a:latin typeface="+mj-lt"/>
              </a:rPr>
              <a:t>B</a:t>
            </a:r>
            <a:r>
              <a:rPr lang="el-GR" sz="2000" baseline="-25000" dirty="0" smtClean="0">
                <a:latin typeface="+mj-lt"/>
              </a:rPr>
              <a:t>Λ</a:t>
            </a:r>
            <a:r>
              <a:rPr lang="de-DE" sz="2000" dirty="0" smtClean="0">
                <a:latin typeface="+mj-lt"/>
              </a:rPr>
              <a:t> (0+ </a:t>
            </a:r>
            <a:r>
              <a:rPr lang="de-DE" sz="2000" dirty="0" err="1" smtClean="0">
                <a:latin typeface="+mj-lt"/>
              </a:rPr>
              <a:t>gr.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st.</a:t>
            </a:r>
            <a:r>
              <a:rPr lang="de-DE" sz="2000" dirty="0" smtClean="0">
                <a:latin typeface="+mj-lt"/>
              </a:rPr>
              <a:t>) = 	350 </a:t>
            </a:r>
            <a:r>
              <a:rPr lang="en-US" sz="2000" dirty="0">
                <a:latin typeface="+mj-lt"/>
              </a:rPr>
              <a:t>± </a:t>
            </a:r>
            <a:r>
              <a:rPr lang="en-US" sz="2000" dirty="0" smtClean="0">
                <a:latin typeface="+mj-lt"/>
              </a:rPr>
              <a:t>50 </a:t>
            </a:r>
            <a:r>
              <a:rPr lang="en-US" sz="2000" dirty="0" err="1">
                <a:latin typeface="+mj-lt"/>
              </a:rPr>
              <a:t>keV</a:t>
            </a:r>
            <a:r>
              <a:rPr lang="de-DE" sz="2000" dirty="0" smtClean="0">
                <a:latin typeface="+mj-lt"/>
              </a:rPr>
              <a:t> 	</a:t>
            </a:r>
            <a:r>
              <a:rPr lang="de-DE" sz="2000" i="1" dirty="0" smtClean="0">
                <a:latin typeface="+mj-lt"/>
              </a:rPr>
              <a:t>(</a:t>
            </a:r>
            <a:r>
              <a:rPr lang="de-DE" sz="2000" i="1" dirty="0" err="1" smtClean="0">
                <a:latin typeface="+mj-lt"/>
              </a:rPr>
              <a:t>emulsion</a:t>
            </a:r>
            <a:r>
              <a:rPr lang="de-DE" sz="2000" i="1" dirty="0" smtClean="0">
                <a:latin typeface="+mj-lt"/>
              </a:rPr>
              <a:t> </a:t>
            </a:r>
            <a:r>
              <a:rPr lang="de-DE" sz="2000" i="1" dirty="0" err="1" smtClean="0">
                <a:latin typeface="+mj-lt"/>
              </a:rPr>
              <a:t>data</a:t>
            </a:r>
            <a:r>
              <a:rPr lang="de-DE" sz="2000" i="1" dirty="0" smtClean="0">
                <a:latin typeface="+mj-lt"/>
              </a:rPr>
              <a:t>)</a:t>
            </a:r>
          </a:p>
          <a:p>
            <a:endParaRPr lang="de-DE" sz="2000" baseline="-25000" dirty="0" smtClean="0">
              <a:latin typeface="+mj-lt"/>
            </a:endParaRPr>
          </a:p>
          <a:p>
            <a:r>
              <a:rPr lang="el-GR" sz="2000" dirty="0">
                <a:latin typeface="+mj-lt"/>
              </a:rPr>
              <a:t>Δ</a:t>
            </a:r>
            <a:r>
              <a:rPr lang="de-DE" sz="2000" dirty="0">
                <a:latin typeface="+mj-lt"/>
              </a:rPr>
              <a:t>B</a:t>
            </a:r>
            <a:r>
              <a:rPr lang="el-GR" sz="2000" baseline="-25000" dirty="0">
                <a:latin typeface="+mj-lt"/>
              </a:rPr>
              <a:t>Λ</a:t>
            </a:r>
            <a:r>
              <a:rPr lang="de-DE" sz="2000" dirty="0">
                <a:latin typeface="+mj-lt"/>
              </a:rPr>
              <a:t> (0+ </a:t>
            </a:r>
            <a:r>
              <a:rPr lang="de-DE" sz="2000" dirty="0" err="1" smtClean="0">
                <a:latin typeface="+mj-lt"/>
              </a:rPr>
              <a:t>gr.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st.</a:t>
            </a:r>
            <a:r>
              <a:rPr lang="de-DE" sz="2000" dirty="0" smtClean="0">
                <a:latin typeface="+mj-lt"/>
              </a:rPr>
              <a:t>) </a:t>
            </a:r>
            <a:r>
              <a:rPr lang="de-DE" sz="2000" dirty="0">
                <a:latin typeface="+mj-lt"/>
              </a:rPr>
              <a:t>= </a:t>
            </a:r>
            <a:r>
              <a:rPr lang="de-DE" sz="2000" dirty="0" smtClean="0">
                <a:latin typeface="+mj-lt"/>
              </a:rPr>
              <a:t>	</a:t>
            </a:r>
            <a:r>
              <a:rPr lang="de-DE" sz="2000" dirty="0" smtClean="0">
                <a:solidFill>
                  <a:srgbClr val="C00000"/>
                </a:solidFill>
                <a:latin typeface="+mj-lt"/>
              </a:rPr>
              <a:t>233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±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90 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keV</a:t>
            </a:r>
            <a:r>
              <a:rPr lang="de-DE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2000" dirty="0">
                <a:latin typeface="+mj-lt"/>
              </a:rPr>
              <a:t>	</a:t>
            </a:r>
            <a:r>
              <a:rPr lang="de-DE" sz="2000" i="1" dirty="0" smtClean="0">
                <a:latin typeface="+mj-lt"/>
              </a:rPr>
              <a:t>(MAMI + </a:t>
            </a:r>
            <a:r>
              <a:rPr lang="de-DE" sz="2000" i="1" dirty="0" err="1" smtClean="0">
                <a:latin typeface="+mj-lt"/>
              </a:rPr>
              <a:t>emulsion</a:t>
            </a:r>
            <a:r>
              <a:rPr lang="de-DE" sz="2000" i="1" dirty="0" smtClean="0">
                <a:latin typeface="+mj-lt"/>
              </a:rPr>
              <a:t> </a:t>
            </a:r>
            <a:r>
              <a:rPr lang="de-DE" sz="2000" i="1" dirty="0" err="1">
                <a:latin typeface="+mj-lt"/>
              </a:rPr>
              <a:t>data</a:t>
            </a:r>
            <a:r>
              <a:rPr lang="de-DE" sz="2000" i="1" dirty="0">
                <a:latin typeface="+mj-lt"/>
              </a:rPr>
              <a:t>)</a:t>
            </a:r>
          </a:p>
          <a:p>
            <a:endParaRPr lang="de-DE" sz="2000" dirty="0" smtClean="0">
              <a:latin typeface="+mj-lt"/>
            </a:endParaRPr>
          </a:p>
          <a:p>
            <a:endParaRPr lang="de-DE" sz="2000" dirty="0">
              <a:latin typeface="+mj-lt"/>
            </a:endParaRPr>
          </a:p>
          <a:p>
            <a:r>
              <a:rPr lang="el-GR" sz="2000" dirty="0">
                <a:latin typeface="+mj-lt"/>
              </a:rPr>
              <a:t>Δ</a:t>
            </a:r>
            <a:r>
              <a:rPr lang="de-DE" sz="2000" dirty="0">
                <a:latin typeface="+mj-lt"/>
              </a:rPr>
              <a:t>B</a:t>
            </a:r>
            <a:r>
              <a:rPr lang="el-GR" sz="2000" baseline="-25000" dirty="0">
                <a:latin typeface="+mj-lt"/>
              </a:rPr>
              <a:t>Λ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smtClean="0">
                <a:latin typeface="+mj-lt"/>
              </a:rPr>
              <a:t>(1+ ex. </a:t>
            </a:r>
            <a:r>
              <a:rPr lang="de-DE" sz="2000" dirty="0" err="1" smtClean="0">
                <a:latin typeface="+mj-lt"/>
              </a:rPr>
              <a:t>st.</a:t>
            </a:r>
            <a:r>
              <a:rPr lang="de-DE" sz="2000" dirty="0" smtClean="0">
                <a:latin typeface="+mj-lt"/>
              </a:rPr>
              <a:t>) </a:t>
            </a:r>
            <a:r>
              <a:rPr lang="de-DE" sz="2000" dirty="0">
                <a:latin typeface="+mj-lt"/>
              </a:rPr>
              <a:t>= </a:t>
            </a:r>
            <a:r>
              <a:rPr lang="de-DE" sz="2000" dirty="0" smtClean="0">
                <a:latin typeface="+mj-lt"/>
              </a:rPr>
              <a:t>	280 </a:t>
            </a:r>
            <a:r>
              <a:rPr lang="en-US" sz="2000" dirty="0">
                <a:latin typeface="+mj-lt"/>
              </a:rPr>
              <a:t>± 50 </a:t>
            </a:r>
            <a:r>
              <a:rPr lang="en-US" sz="2000" dirty="0" err="1">
                <a:latin typeface="+mj-lt"/>
              </a:rPr>
              <a:t>keV</a:t>
            </a:r>
            <a:r>
              <a:rPr lang="de-DE" sz="2000" dirty="0">
                <a:latin typeface="+mj-lt"/>
              </a:rPr>
              <a:t> 	</a:t>
            </a:r>
            <a:r>
              <a:rPr lang="de-DE" sz="2000" i="1" dirty="0">
                <a:latin typeface="+mj-lt"/>
              </a:rPr>
              <a:t>(</a:t>
            </a:r>
            <a:r>
              <a:rPr lang="de-DE" sz="2000" i="1" dirty="0" err="1">
                <a:latin typeface="+mj-lt"/>
              </a:rPr>
              <a:t>emulsion</a:t>
            </a:r>
            <a:r>
              <a:rPr lang="de-DE" sz="2000" i="1" dirty="0">
                <a:latin typeface="+mj-lt"/>
              </a:rPr>
              <a:t> </a:t>
            </a:r>
            <a:r>
              <a:rPr lang="de-DE" sz="2000" i="1" dirty="0" smtClean="0">
                <a:latin typeface="+mj-lt"/>
              </a:rPr>
              <a:t>+ </a:t>
            </a:r>
            <a:r>
              <a:rPr lang="de-DE" sz="2000" i="1" dirty="0" err="1" smtClean="0">
                <a:latin typeface="+mj-lt"/>
              </a:rPr>
              <a:t>old</a:t>
            </a:r>
            <a:r>
              <a:rPr lang="de-DE" sz="2000" i="1" dirty="0" smtClean="0">
                <a:latin typeface="+mj-lt"/>
              </a:rPr>
              <a:t> </a:t>
            </a:r>
            <a:r>
              <a:rPr lang="el-GR" sz="2000" i="1" dirty="0" smtClean="0">
                <a:latin typeface="+mj-lt"/>
              </a:rPr>
              <a:t>γ</a:t>
            </a:r>
            <a:r>
              <a:rPr lang="de-DE" sz="2000" i="1" dirty="0" smtClean="0">
                <a:latin typeface="+mj-lt"/>
              </a:rPr>
              <a:t>-</a:t>
            </a:r>
            <a:r>
              <a:rPr lang="de-DE" sz="2000" i="1" dirty="0" err="1" smtClean="0">
                <a:latin typeface="+mj-lt"/>
              </a:rPr>
              <a:t>ray</a:t>
            </a:r>
            <a:r>
              <a:rPr lang="de-DE" sz="2000" i="1" dirty="0" smtClean="0">
                <a:latin typeface="+mj-lt"/>
              </a:rPr>
              <a:t> </a:t>
            </a:r>
            <a:r>
              <a:rPr lang="de-DE" sz="2000" i="1" dirty="0" err="1" smtClean="0">
                <a:latin typeface="+mj-lt"/>
              </a:rPr>
              <a:t>data</a:t>
            </a:r>
            <a:r>
              <a:rPr lang="de-DE" sz="2000" i="1" dirty="0">
                <a:latin typeface="+mj-lt"/>
              </a:rPr>
              <a:t>)</a:t>
            </a:r>
          </a:p>
          <a:p>
            <a:endParaRPr lang="de-DE" sz="2000" baseline="-25000" dirty="0" smtClean="0">
              <a:latin typeface="+mj-lt"/>
            </a:endParaRPr>
          </a:p>
          <a:p>
            <a:r>
              <a:rPr lang="el-GR" sz="2000" dirty="0">
                <a:latin typeface="+mj-lt"/>
              </a:rPr>
              <a:t>Δ</a:t>
            </a:r>
            <a:r>
              <a:rPr lang="de-DE" sz="2000" dirty="0">
                <a:latin typeface="+mj-lt"/>
              </a:rPr>
              <a:t>B</a:t>
            </a:r>
            <a:r>
              <a:rPr lang="el-GR" sz="2000" baseline="-25000" dirty="0">
                <a:latin typeface="+mj-lt"/>
              </a:rPr>
              <a:t>Λ</a:t>
            </a:r>
            <a:r>
              <a:rPr lang="de-DE" sz="2000" dirty="0">
                <a:latin typeface="+mj-lt"/>
              </a:rPr>
              <a:t> (1+ ex. </a:t>
            </a:r>
            <a:r>
              <a:rPr lang="de-DE" sz="2000" dirty="0" err="1">
                <a:latin typeface="+mj-lt"/>
              </a:rPr>
              <a:t>st.</a:t>
            </a:r>
            <a:r>
              <a:rPr lang="de-DE" sz="2000" dirty="0">
                <a:latin typeface="+mj-lt"/>
              </a:rPr>
              <a:t>) = </a:t>
            </a:r>
            <a:r>
              <a:rPr lang="de-DE" sz="2000" dirty="0" smtClean="0">
                <a:latin typeface="+mj-lt"/>
              </a:rPr>
              <a:t>	  34 </a:t>
            </a:r>
            <a:r>
              <a:rPr lang="en-US" sz="2000" dirty="0">
                <a:latin typeface="+mj-lt"/>
              </a:rPr>
              <a:t>± </a:t>
            </a:r>
            <a:r>
              <a:rPr lang="en-US" sz="2000" dirty="0" smtClean="0">
                <a:latin typeface="+mj-lt"/>
              </a:rPr>
              <a:t>54 </a:t>
            </a:r>
            <a:r>
              <a:rPr lang="en-US" sz="2000" dirty="0" err="1">
                <a:latin typeface="+mj-lt"/>
              </a:rPr>
              <a:t>keV</a:t>
            </a:r>
            <a:r>
              <a:rPr lang="de-DE" sz="2000" dirty="0">
                <a:latin typeface="+mj-lt"/>
              </a:rPr>
              <a:t> 	</a:t>
            </a:r>
            <a:r>
              <a:rPr lang="de-DE" sz="2000" i="1" dirty="0">
                <a:latin typeface="+mj-lt"/>
              </a:rPr>
              <a:t>(</a:t>
            </a:r>
            <a:r>
              <a:rPr lang="de-DE" sz="2000" i="1" dirty="0" err="1">
                <a:latin typeface="+mj-lt"/>
              </a:rPr>
              <a:t>emulsion</a:t>
            </a:r>
            <a:r>
              <a:rPr lang="de-DE" sz="2000" i="1" dirty="0">
                <a:latin typeface="+mj-lt"/>
              </a:rPr>
              <a:t> + </a:t>
            </a:r>
            <a:r>
              <a:rPr lang="de-DE" sz="2000" i="1" dirty="0" err="1" smtClean="0">
                <a:latin typeface="+mj-lt"/>
              </a:rPr>
              <a:t>new</a:t>
            </a:r>
            <a:r>
              <a:rPr lang="de-DE" sz="2000" i="1" dirty="0" smtClean="0">
                <a:latin typeface="+mj-lt"/>
              </a:rPr>
              <a:t> </a:t>
            </a:r>
            <a:r>
              <a:rPr lang="el-GR" sz="2000" i="1" dirty="0" smtClean="0">
                <a:latin typeface="+mj-lt"/>
              </a:rPr>
              <a:t>γ</a:t>
            </a:r>
            <a:r>
              <a:rPr lang="de-DE" sz="2000" i="1" dirty="0">
                <a:latin typeface="+mj-lt"/>
              </a:rPr>
              <a:t>-</a:t>
            </a:r>
            <a:r>
              <a:rPr lang="de-DE" sz="2000" i="1" dirty="0" err="1">
                <a:latin typeface="+mj-lt"/>
              </a:rPr>
              <a:t>ray</a:t>
            </a:r>
            <a:r>
              <a:rPr lang="de-DE" sz="2000" i="1" dirty="0">
                <a:latin typeface="+mj-lt"/>
              </a:rPr>
              <a:t> </a:t>
            </a:r>
            <a:r>
              <a:rPr lang="de-DE" sz="2000" i="1" dirty="0" err="1">
                <a:latin typeface="+mj-lt"/>
              </a:rPr>
              <a:t>data</a:t>
            </a:r>
            <a:r>
              <a:rPr lang="de-DE" sz="2000" i="1" dirty="0">
                <a:latin typeface="+mj-lt"/>
              </a:rPr>
              <a:t>)</a:t>
            </a:r>
          </a:p>
          <a:p>
            <a:endParaRPr lang="de-DE" sz="2000" baseline="-25000" dirty="0">
              <a:latin typeface="+mj-lt"/>
            </a:endParaRPr>
          </a:p>
          <a:p>
            <a:r>
              <a:rPr lang="el-GR" sz="2000" dirty="0">
                <a:latin typeface="+mj-lt"/>
              </a:rPr>
              <a:t>Δ</a:t>
            </a:r>
            <a:r>
              <a:rPr lang="de-DE" sz="2000" dirty="0">
                <a:latin typeface="+mj-lt"/>
              </a:rPr>
              <a:t>B</a:t>
            </a:r>
            <a:r>
              <a:rPr lang="el-GR" sz="2000" baseline="-25000" dirty="0">
                <a:latin typeface="+mj-lt"/>
              </a:rPr>
              <a:t>Λ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smtClean="0">
                <a:latin typeface="+mj-lt"/>
              </a:rPr>
              <a:t>(1+ ex. </a:t>
            </a:r>
            <a:r>
              <a:rPr lang="de-DE" sz="2000" dirty="0" err="1" smtClean="0">
                <a:latin typeface="+mj-lt"/>
              </a:rPr>
              <a:t>st.</a:t>
            </a:r>
            <a:r>
              <a:rPr lang="de-DE" sz="2000" dirty="0" smtClean="0">
                <a:latin typeface="+mj-lt"/>
              </a:rPr>
              <a:t>) </a:t>
            </a:r>
            <a:r>
              <a:rPr lang="de-DE" sz="2000" dirty="0">
                <a:latin typeface="+mj-lt"/>
              </a:rPr>
              <a:t>= </a:t>
            </a:r>
            <a:r>
              <a:rPr lang="de-DE" sz="2000" dirty="0" smtClean="0">
                <a:latin typeface="+mj-lt"/>
              </a:rPr>
              <a:t>	</a:t>
            </a:r>
            <a:r>
              <a:rPr lang="de-DE" sz="2000" dirty="0" smtClean="0">
                <a:solidFill>
                  <a:srgbClr val="C00000"/>
                </a:solidFill>
                <a:latin typeface="+mj-lt"/>
              </a:rPr>
              <a:t>−83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± 90 </a:t>
            </a:r>
            <a:r>
              <a:rPr lang="en-US" sz="2000" dirty="0" err="1">
                <a:solidFill>
                  <a:srgbClr val="C00000"/>
                </a:solidFill>
                <a:latin typeface="+mj-lt"/>
              </a:rPr>
              <a:t>keV</a:t>
            </a:r>
            <a:r>
              <a:rPr lang="de-DE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2000" dirty="0">
                <a:latin typeface="+mj-lt"/>
              </a:rPr>
              <a:t>	</a:t>
            </a:r>
            <a:r>
              <a:rPr lang="de-DE" sz="2000" i="1" dirty="0">
                <a:latin typeface="+mj-lt"/>
              </a:rPr>
              <a:t>(MAMI + </a:t>
            </a:r>
            <a:r>
              <a:rPr lang="de-DE" sz="2000" i="1" dirty="0" err="1" smtClean="0">
                <a:latin typeface="+mj-lt"/>
              </a:rPr>
              <a:t>emulsion</a:t>
            </a:r>
            <a:r>
              <a:rPr lang="de-DE" sz="2000" i="1" dirty="0" smtClean="0">
                <a:latin typeface="+mj-lt"/>
              </a:rPr>
              <a:t> + </a:t>
            </a:r>
            <a:r>
              <a:rPr lang="de-DE" sz="2000" i="1" dirty="0" err="1" smtClean="0">
                <a:latin typeface="+mj-lt"/>
              </a:rPr>
              <a:t>new</a:t>
            </a:r>
            <a:r>
              <a:rPr lang="de-DE" sz="2000" i="1" dirty="0" smtClean="0">
                <a:latin typeface="+mj-lt"/>
              </a:rPr>
              <a:t> </a:t>
            </a:r>
            <a:r>
              <a:rPr lang="el-GR" sz="2000" i="1" dirty="0" smtClean="0">
                <a:latin typeface="+mj-lt"/>
              </a:rPr>
              <a:t>γ</a:t>
            </a:r>
            <a:r>
              <a:rPr lang="de-DE" sz="2000" i="1" dirty="0">
                <a:latin typeface="+mj-lt"/>
              </a:rPr>
              <a:t>-</a:t>
            </a:r>
            <a:r>
              <a:rPr lang="de-DE" sz="2000" i="1" dirty="0" err="1">
                <a:latin typeface="+mj-lt"/>
              </a:rPr>
              <a:t>ray</a:t>
            </a:r>
            <a:r>
              <a:rPr lang="de-DE" sz="2000" i="1" dirty="0">
                <a:latin typeface="+mj-lt"/>
              </a:rPr>
              <a:t> </a:t>
            </a:r>
            <a:r>
              <a:rPr lang="de-DE" sz="2000" i="1" dirty="0" err="1">
                <a:latin typeface="+mj-lt"/>
              </a:rPr>
              <a:t>data</a:t>
            </a:r>
            <a:r>
              <a:rPr lang="de-DE" sz="2000" i="1" dirty="0" smtClean="0">
                <a:latin typeface="+mj-lt"/>
              </a:rPr>
              <a:t>)</a:t>
            </a:r>
            <a:endParaRPr lang="de-DE" sz="2000" i="1" dirty="0">
              <a:latin typeface="+mj-lt"/>
            </a:endParaRPr>
          </a:p>
        </p:txBody>
      </p:sp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209676" y="4440590"/>
            <a:ext cx="8675014" cy="1938982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en-GB" altLang="ja-JP" sz="2000" dirty="0" smtClean="0">
                <a:latin typeface="+mj-lt"/>
              </a:rPr>
              <a:t>for the first time a </a:t>
            </a:r>
            <a:r>
              <a:rPr lang="en-GB" altLang="ja-JP" sz="2000" dirty="0" smtClean="0">
                <a:solidFill>
                  <a:srgbClr val="C00000"/>
                </a:solidFill>
                <a:latin typeface="+mj-lt"/>
              </a:rPr>
              <a:t>positive CSB </a:t>
            </a:r>
            <a:r>
              <a:rPr lang="en-GB" altLang="ja-JP" sz="2000" dirty="0" smtClean="0">
                <a:latin typeface="+mj-lt"/>
              </a:rPr>
              <a:t>for the ground state and a </a:t>
            </a:r>
            <a:r>
              <a:rPr lang="en-GB" altLang="ja-JP" sz="2000" dirty="0" smtClean="0">
                <a:solidFill>
                  <a:srgbClr val="C00000"/>
                </a:solidFill>
                <a:latin typeface="+mj-lt"/>
              </a:rPr>
              <a:t>negative CSB</a:t>
            </a:r>
            <a:r>
              <a:rPr lang="en-GB" altLang="ja-JP" sz="2000" dirty="0" smtClean="0">
                <a:latin typeface="+mj-lt"/>
              </a:rPr>
              <a:t> for the excited state can be extracted from (MAMI) data</a:t>
            </a:r>
          </a:p>
          <a:p>
            <a:pPr algn="ctr"/>
            <a:endParaRPr lang="en-GB" altLang="ja-JP" sz="2000" i="1" dirty="0">
              <a:latin typeface="+mj-lt"/>
            </a:endParaRPr>
          </a:p>
          <a:p>
            <a:pPr algn="ctr"/>
            <a:r>
              <a:rPr lang="en-GB" altLang="ja-JP" sz="2000" i="1" dirty="0" smtClean="0">
                <a:latin typeface="+mj-lt"/>
              </a:rPr>
              <a:t>cf. </a:t>
            </a:r>
            <a:r>
              <a:rPr lang="en-GB" altLang="ja-JP" sz="2000" dirty="0" smtClean="0">
                <a:latin typeface="+mj-lt"/>
              </a:rPr>
              <a:t>latest chiral effective models with central force </a:t>
            </a:r>
            <a:r>
              <a:rPr lang="el-GR" altLang="ja-JP" sz="2000" dirty="0" smtClean="0">
                <a:latin typeface="+mj-lt"/>
              </a:rPr>
              <a:t>Λ</a:t>
            </a:r>
            <a:r>
              <a:rPr lang="de-DE" altLang="ja-JP" sz="2000" dirty="0" smtClean="0">
                <a:latin typeface="+mj-lt"/>
              </a:rPr>
              <a:t>N-</a:t>
            </a:r>
            <a:r>
              <a:rPr lang="el-GR" altLang="ja-JP" sz="2000" dirty="0" smtClean="0">
                <a:latin typeface="+mj-lt"/>
              </a:rPr>
              <a:t>Σ</a:t>
            </a:r>
            <a:r>
              <a:rPr lang="de-DE" altLang="ja-JP" sz="2000" dirty="0" smtClean="0">
                <a:latin typeface="+mj-lt"/>
              </a:rPr>
              <a:t>N </a:t>
            </a:r>
            <a:r>
              <a:rPr lang="de-DE" altLang="ja-JP" sz="2000" dirty="0" err="1" smtClean="0">
                <a:latin typeface="+mj-lt"/>
              </a:rPr>
              <a:t>coupling</a:t>
            </a:r>
            <a:r>
              <a:rPr lang="de-DE" altLang="ja-JP" sz="2000" dirty="0" smtClean="0">
                <a:latin typeface="+mj-lt"/>
              </a:rPr>
              <a:t/>
            </a:r>
            <a:br>
              <a:rPr lang="de-DE" altLang="ja-JP" sz="2000" dirty="0" smtClean="0">
                <a:latin typeface="+mj-lt"/>
              </a:rPr>
            </a:br>
            <a:r>
              <a:rPr lang="de-DE" altLang="ja-JP" sz="2000" dirty="0" err="1" smtClean="0">
                <a:latin typeface="+mj-lt"/>
              </a:rPr>
              <a:t>based</a:t>
            </a:r>
            <a:r>
              <a:rPr lang="de-DE" altLang="ja-JP" sz="2000" dirty="0" smtClean="0">
                <a:latin typeface="+mj-lt"/>
              </a:rPr>
              <a:t> on </a:t>
            </a:r>
            <a:r>
              <a:rPr lang="de-DE" altLang="ja-JP" sz="2000" dirty="0" err="1" smtClean="0">
                <a:latin typeface="+mj-lt"/>
              </a:rPr>
              <a:t>charge</a:t>
            </a:r>
            <a:r>
              <a:rPr lang="de-DE" altLang="ja-JP" sz="2000" dirty="0" smtClean="0">
                <a:latin typeface="+mj-lt"/>
              </a:rPr>
              <a:t> </a:t>
            </a:r>
            <a:r>
              <a:rPr lang="de-DE" altLang="ja-JP" sz="2000" dirty="0" err="1" smtClean="0">
                <a:latin typeface="+mj-lt"/>
              </a:rPr>
              <a:t>symmetric</a:t>
            </a:r>
            <a:r>
              <a:rPr lang="de-DE" altLang="ja-JP" sz="2000" dirty="0" smtClean="0">
                <a:latin typeface="+mj-lt"/>
              </a:rPr>
              <a:t> Bonn-Jülich YN potential</a:t>
            </a:r>
          </a:p>
          <a:p>
            <a:pPr algn="ctr"/>
            <a:endParaRPr lang="en-GB" altLang="ja-JP" sz="2000" dirty="0" smtClean="0">
              <a:latin typeface="+mj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5664" y="6063651"/>
            <a:ext cx="8884690" cy="30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+mn-lt"/>
              </a:rPr>
              <a:t>D. </a:t>
            </a:r>
            <a:r>
              <a:rPr lang="en-US" sz="1400" dirty="0" err="1">
                <a:solidFill>
                  <a:srgbClr val="000099"/>
                </a:solidFill>
                <a:latin typeface="+mn-lt"/>
              </a:rPr>
              <a:t>Gazda</a:t>
            </a:r>
            <a:r>
              <a:rPr lang="en-US" sz="1400" dirty="0">
                <a:solidFill>
                  <a:srgbClr val="000099"/>
                </a:solidFill>
                <a:latin typeface="+mn-lt"/>
              </a:rPr>
              <a:t> et al.: Ab-initio calculations of charge symmetry breaking in the A=4 </a:t>
            </a:r>
            <a:r>
              <a:rPr lang="en-US" sz="1400" dirty="0" err="1" smtClean="0">
                <a:solidFill>
                  <a:srgbClr val="000099"/>
                </a:solidFill>
                <a:latin typeface="+mn-lt"/>
              </a:rPr>
              <a:t>hypernuclei</a:t>
            </a:r>
            <a:r>
              <a:rPr lang="en-US" sz="1400" dirty="0" smtClean="0">
                <a:solidFill>
                  <a:srgbClr val="000099"/>
                </a:solidFill>
                <a:latin typeface="+mn-lt"/>
              </a:rPr>
              <a:t>. arXiv:1512.01049</a:t>
            </a:r>
            <a:endParaRPr lang="nb-NO" sz="1400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45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327546" y="791568"/>
            <a:ext cx="8434317" cy="1146414"/>
          </a:xfrm>
          <a:prstGeom prst="roundRect">
            <a:avLst>
              <a:gd name="adj" fmla="val 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High-resolution pion spectroscopy has replaced emulsion technique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High-purity germanium spectroscopy has replaced </a:t>
            </a:r>
            <a:r>
              <a:rPr lang="en-US" sz="2000" dirty="0" err="1" smtClean="0">
                <a:solidFill>
                  <a:schemeClr val="tx1"/>
                </a:solidFill>
              </a:rPr>
              <a:t>NaJ</a:t>
            </a:r>
            <a:r>
              <a:rPr lang="en-US" sz="2000" dirty="0" smtClean="0">
                <a:solidFill>
                  <a:schemeClr val="tx1"/>
                </a:solidFill>
              </a:rPr>
              <a:t> detectors</a:t>
            </a:r>
          </a:p>
        </p:txBody>
      </p:sp>
      <p:pic>
        <p:nvPicPr>
          <p:cNvPr id="66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52" y="2060829"/>
            <a:ext cx="5486154" cy="302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8394" y="130175"/>
            <a:ext cx="7547212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precision era 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 rot="48947">
            <a:off x="1974437" y="3619374"/>
            <a:ext cx="158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emulsion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 rot="48947">
            <a:off x="2955845" y="3291597"/>
            <a:ext cx="103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MAMI</a:t>
            </a:r>
            <a:endParaRPr lang="en-US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 flipH="1" flipV="1">
            <a:off x="4666691" y="3566877"/>
            <a:ext cx="572804" cy="682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Gerade Verbindung mit Pfeil 9"/>
          <p:cNvCxnSpPr/>
          <p:nvPr/>
        </p:nvCxnSpPr>
        <p:spPr bwMode="auto">
          <a:xfrm>
            <a:off x="3398092" y="3907348"/>
            <a:ext cx="518615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flipH="1">
            <a:off x="5383051" y="3923325"/>
            <a:ext cx="57280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7" name="Gerade Verbindung mit Pfeil 6"/>
          <p:cNvCxnSpPr/>
          <p:nvPr/>
        </p:nvCxnSpPr>
        <p:spPr bwMode="auto">
          <a:xfrm rot="365622" flipV="1">
            <a:off x="3937326" y="3533960"/>
            <a:ext cx="518615" cy="5218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58584" y="5075010"/>
            <a:ext cx="8825142" cy="1323429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ja-JP" sz="2000" dirty="0" smtClean="0">
                <a:latin typeface="+mj-lt"/>
              </a:rPr>
              <a:t>Charge symmetry breaking (CSB) has been revisited</a:t>
            </a:r>
            <a:endParaRPr lang="en-GB" altLang="ja-JP" sz="2000" i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CSB appears to be considerably stronger in hyper- than in ordinary nuclei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CSB in </a:t>
            </a:r>
            <a:r>
              <a:rPr lang="en-US" sz="2000" i="1" dirty="0" smtClean="0">
                <a:latin typeface="+mj-lt"/>
              </a:rPr>
              <a:t>A = 4</a:t>
            </a:r>
            <a:r>
              <a:rPr lang="en-US" sz="2000" dirty="0" smtClean="0">
                <a:latin typeface="+mj-lt"/>
              </a:rPr>
              <a:t> system is strongly spin-dependent …</a:t>
            </a:r>
          </a:p>
          <a:p>
            <a:r>
              <a:rPr lang="en-US" sz="2000" dirty="0" smtClean="0">
                <a:latin typeface="+mj-lt"/>
              </a:rPr>
              <a:t>	...and possible changing sign between ground and excited states</a:t>
            </a:r>
          </a:p>
        </p:txBody>
      </p:sp>
    </p:spTree>
    <p:extLst>
      <p:ext uri="{BB962C8B-B14F-4D97-AF65-F5344CB8AC3E}">
        <p14:creationId xmlns:p14="http://schemas.microsoft.com/office/powerpoint/2010/main" val="15215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3856" y="130175"/>
            <a:ext cx="5436289" cy="469900"/>
          </a:xfrm>
        </p:spPr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CSB puzzle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253542"/>
              </p:ext>
            </p:extLst>
          </p:nvPr>
        </p:nvGraphicFramePr>
        <p:xfrm>
          <a:off x="341195" y="843271"/>
          <a:ext cx="8529852" cy="4470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29804"/>
                <a:gridCol w="1392072"/>
                <a:gridCol w="1364776"/>
                <a:gridCol w="1364776"/>
                <a:gridCol w="137842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</a:rPr>
                        <a:t>Calculation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Interaction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2000" b="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de-DE" sz="2000" b="0" baseline="0" dirty="0" err="1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de-DE" sz="2000" b="0" baseline="-25000" dirty="0" err="1" smtClean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2000" b="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de-DE" sz="2000" b="0" baseline="0" dirty="0" err="1" smtClean="0">
                          <a:solidFill>
                            <a:schemeClr val="tx1"/>
                          </a:solidFill>
                        </a:rPr>
                        <a:t>He</a:t>
                      </a:r>
                      <a:r>
                        <a:rPr lang="de-DE" sz="2000" b="0" baseline="-25000" dirty="0" err="1" smtClean="0">
                          <a:solidFill>
                            <a:schemeClr val="tx1"/>
                          </a:solidFill>
                        </a:rPr>
                        <a:t>gs</a:t>
                      </a:r>
                      <a:r>
                        <a:rPr lang="de-DE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20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Δ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/>
                      </a:r>
                      <a:br>
                        <a:rPr lang="de-DE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de-DE" sz="2000" b="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He-</a:t>
                      </a:r>
                      <a:r>
                        <a:rPr lang="de-DE" sz="2000" b="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l-GR" sz="2000" b="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ja-JP" sz="14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A. </a:t>
                      </a:r>
                      <a:r>
                        <a:rPr lang="en-US" altLang="ja-JP" sz="14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Nogga</a:t>
                      </a:r>
                      <a:r>
                        <a:rPr lang="en-US" altLang="ja-JP" sz="14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, H. </a:t>
                      </a:r>
                      <a:r>
                        <a:rPr lang="en-US" altLang="ja-JP" sz="14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Kamada</a:t>
                      </a:r>
                      <a:r>
                        <a:rPr lang="en-US" altLang="ja-JP" sz="14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 and W. </a:t>
                      </a:r>
                      <a:r>
                        <a:rPr lang="en-US" altLang="ja-JP" sz="14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Gloeckle</a:t>
                      </a:r>
                      <a:r>
                        <a:rPr lang="en-US" altLang="ja-JP" sz="14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</a:rPr>
                        <a:t>, PRL 88, 172501 (2002)</a:t>
                      </a:r>
                      <a:endParaRPr lang="de-DE" sz="1400" dirty="0">
                        <a:latin typeface="+mn-lt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SC97e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1.47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1.54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0.07</a:t>
                      </a:r>
                      <a:endParaRPr lang="de-DE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  SC89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2.14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1.80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i="1" dirty="0" smtClean="0">
                          <a:solidFill>
                            <a:schemeClr val="tx1"/>
                          </a:solidFill>
                        </a:rPr>
                        <a:t> 0.34</a:t>
                      </a:r>
                      <a:endParaRPr lang="de-DE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H. </a:t>
                      </a:r>
                      <a:r>
                        <a:rPr lang="en-US" altLang="ja-JP" sz="14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Nemura</a:t>
                      </a:r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. Y. Akaishi and Y. Suzuki, </a:t>
                      </a:r>
                      <a:r>
                        <a:rPr lang="de-DE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PRL 89, 142504 (2002)</a:t>
                      </a:r>
                      <a:endParaRPr lang="de-DE" sz="1400" kern="1200" dirty="0">
                        <a:solidFill>
                          <a:srgbClr val="000099"/>
                        </a:solidFill>
                        <a:latin typeface="+mn-lt"/>
                        <a:ea typeface="ＭＳ 明朝" charset="-128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SC97d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1.67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1.62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-0.05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SC97e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2.06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2.02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-0.04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SC97f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2.16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2.11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-0.05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SC89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2.55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2.47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-0.08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E. </a:t>
                      </a:r>
                      <a:r>
                        <a:rPr lang="en-US" altLang="ja-JP" sz="14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Hiyama</a:t>
                      </a:r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, M. </a:t>
                      </a:r>
                      <a:r>
                        <a:rPr lang="en-US" altLang="ja-JP" sz="14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Kamimura</a:t>
                      </a:r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, T. </a:t>
                      </a:r>
                      <a:r>
                        <a:rPr lang="en-US" altLang="ja-JP" sz="14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Motoba</a:t>
                      </a:r>
                      <a:r>
                        <a:rPr lang="en-US" altLang="ja-JP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,  T. Yamada and Y. Yama </a:t>
                      </a:r>
                      <a:r>
                        <a:rPr lang="de-DE" sz="1400" kern="1200" dirty="0" smtClean="0">
                          <a:solidFill>
                            <a:srgbClr val="000099"/>
                          </a:solidFill>
                          <a:latin typeface="+mn-lt"/>
                          <a:ea typeface="ＭＳ 明朝" charset="-128"/>
                          <a:cs typeface="+mn-cs"/>
                        </a:rPr>
                        <a:t>PRC 65, 011301 (R) (2001)</a:t>
                      </a:r>
                      <a:endParaRPr lang="de-DE" sz="1400" kern="1200" dirty="0">
                        <a:solidFill>
                          <a:srgbClr val="000099"/>
                        </a:solidFill>
                        <a:latin typeface="+mn-lt"/>
                        <a:ea typeface="ＭＳ 明朝" charset="-128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dirty="0" smtClean="0"/>
                        <a:t>  AV8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2.33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2.28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-0.05</a:t>
                      </a:r>
                      <a:endParaRPr lang="de-DE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world data average</a:t>
                      </a:r>
                      <a:endParaRPr lang="en-US" sz="2000" noProof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tx1"/>
                          </a:solidFill>
                        </a:rPr>
                        <a:t>2.04</a:t>
                      </a:r>
                      <a:r>
                        <a:rPr lang="en-US" sz="2000" noProof="0" dirty="0" smtClean="0">
                          <a:solidFill>
                            <a:schemeClr val="tx1"/>
                          </a:solidFill>
                          <a:sym typeface="Symbol"/>
                        </a:rPr>
                        <a:t>0.04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tx1"/>
                          </a:solidFill>
                        </a:rPr>
                        <a:t>2.39</a:t>
                      </a:r>
                      <a:r>
                        <a:rPr lang="en-US" sz="2000" noProof="0" dirty="0" smtClean="0">
                          <a:solidFill>
                            <a:schemeClr val="tx1"/>
                          </a:solidFill>
                          <a:sym typeface="Symbol"/>
                        </a:rPr>
                        <a:t>0.03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>
                          <a:solidFill>
                            <a:schemeClr val="tx1"/>
                          </a:solidFill>
                        </a:rPr>
                        <a:t>0.35</a:t>
                      </a:r>
                      <a:r>
                        <a:rPr lang="en-US" sz="2000" noProof="0" dirty="0" smtClean="0">
                          <a:solidFill>
                            <a:schemeClr val="tx1"/>
                          </a:solidFill>
                          <a:sym typeface="Symbol"/>
                        </a:rPr>
                        <a:t>0.06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388032"/>
              </p:ext>
            </p:extLst>
          </p:nvPr>
        </p:nvGraphicFramePr>
        <p:xfrm>
          <a:off x="4800600" y="278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67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0600" y="27813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1" y="5462217"/>
            <a:ext cx="9144000" cy="76944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latin typeface="+mj-lt"/>
              </a:rPr>
              <a:t>c</a:t>
            </a:r>
            <a:r>
              <a:rPr lang="en-GB" sz="2000" kern="0" dirty="0" smtClean="0">
                <a:latin typeface="+mj-lt"/>
              </a:rPr>
              <a:t>alculations have been made since decades but fail to explain large </a:t>
            </a:r>
            <a:r>
              <a:rPr lang="el-GR" sz="2000" dirty="0"/>
              <a:t>Δ</a:t>
            </a:r>
            <a:r>
              <a:rPr lang="de-DE" sz="2000" dirty="0"/>
              <a:t>B</a:t>
            </a:r>
            <a:r>
              <a:rPr lang="el-GR" sz="2000" baseline="-25000" dirty="0"/>
              <a:t>Λ</a:t>
            </a:r>
            <a:r>
              <a:rPr lang="en-GB" sz="2000" kern="0" dirty="0" smtClean="0">
                <a:latin typeface="+mj-lt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0" dirty="0" err="1" smtClean="0">
                <a:latin typeface="+mj-lt"/>
              </a:rPr>
              <a:t>coupled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channel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calculation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using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interaction</a:t>
            </a:r>
            <a:r>
              <a:rPr lang="de-DE" sz="2000" kern="0" dirty="0" smtClean="0">
                <a:latin typeface="+mj-lt"/>
              </a:rPr>
              <a:t> SC89 </a:t>
            </a:r>
            <a:r>
              <a:rPr lang="de-DE" sz="2000" kern="0" dirty="0" err="1" smtClean="0">
                <a:latin typeface="+mj-lt"/>
              </a:rPr>
              <a:t>fails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to</a:t>
            </a:r>
            <a:r>
              <a:rPr lang="de-DE" sz="2000" kern="0" dirty="0" smtClean="0">
                <a:latin typeface="+mj-lt"/>
              </a:rPr>
              <a:t> bind </a:t>
            </a:r>
            <a:r>
              <a:rPr lang="de-DE" sz="2000" kern="0" dirty="0" err="1" smtClean="0">
                <a:latin typeface="+mj-lt"/>
              </a:rPr>
              <a:t>excited</a:t>
            </a:r>
            <a:r>
              <a:rPr lang="de-DE" sz="2000" kern="0" dirty="0" smtClean="0">
                <a:latin typeface="+mj-lt"/>
              </a:rPr>
              <a:t> </a:t>
            </a:r>
            <a:r>
              <a:rPr lang="de-DE" sz="2000" kern="0" dirty="0" err="1" smtClean="0">
                <a:latin typeface="+mj-lt"/>
              </a:rPr>
              <a:t>state</a:t>
            </a:r>
            <a:endParaRPr lang="en-GB" sz="2000" dirty="0" smtClean="0"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7506270" y="1514901"/>
            <a:ext cx="1364776" cy="375313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Coulomb shift in mirror nuclei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0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2" y="842891"/>
            <a:ext cx="8524523" cy="518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5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4790177" y="3572331"/>
            <a:ext cx="4173287" cy="448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79511" y="3573016"/>
            <a:ext cx="3905615" cy="448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0302" y="130175"/>
            <a:ext cx="5263397" cy="4699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origins of CSB </a:t>
            </a:r>
            <a:r>
              <a:rPr lang="el-GR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Λ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interaction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915816" y="1167135"/>
            <a:ext cx="2789545" cy="2279850"/>
            <a:chOff x="1782191" y="2658763"/>
            <a:chExt cx="1212141" cy="990663"/>
          </a:xfrm>
        </p:grpSpPr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1841418" y="2658763"/>
              <a:ext cx="0" cy="815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2318189" y="2658763"/>
              <a:ext cx="7938" cy="815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2903501" y="2658763"/>
              <a:ext cx="8105" cy="7899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841418" y="3221977"/>
              <a:ext cx="528699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326127" y="2940369"/>
              <a:ext cx="585479" cy="0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370117" y="2934415"/>
              <a:ext cx="0" cy="2875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782191" y="3448819"/>
              <a:ext cx="1212141" cy="200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dirty="0"/>
                <a:t>N </a:t>
              </a:r>
              <a:r>
                <a:rPr lang="en-US" altLang="ja-JP" sz="2400" dirty="0" smtClean="0"/>
                <a:t> </a:t>
              </a:r>
              <a:r>
                <a:rPr lang="ja-JP" altLang="en-US" sz="2400" dirty="0" smtClean="0"/>
                <a:t> </a:t>
              </a:r>
              <a:r>
                <a:rPr lang="en-US" altLang="ja-JP" sz="2400" dirty="0" smtClean="0">
                  <a:latin typeface="Symbol" pitchFamily="18" charset="2"/>
                </a:rPr>
                <a:t>        L          </a:t>
              </a:r>
              <a:r>
                <a:rPr lang="ja-JP" altLang="en-US" sz="2400" dirty="0" smtClean="0">
                  <a:latin typeface="Symbol" pitchFamily="18" charset="2"/>
                </a:rPr>
                <a:t> </a:t>
              </a:r>
              <a:r>
                <a:rPr lang="en-US" altLang="ja-JP" sz="2400" dirty="0" smtClean="0">
                  <a:latin typeface="Symbol" pitchFamily="18" charset="2"/>
                </a:rPr>
                <a:t> </a:t>
              </a:r>
              <a:r>
                <a:rPr lang="ja-JP" altLang="en-US" sz="2400" dirty="0" smtClean="0">
                  <a:latin typeface="Symbol" pitchFamily="18" charset="2"/>
                </a:rPr>
                <a:t>  </a:t>
              </a:r>
              <a:r>
                <a:rPr lang="en-US" altLang="ja-JP" sz="2400" dirty="0"/>
                <a:t>N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907704" y="2815211"/>
              <a:ext cx="3825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800" dirty="0">
                  <a:latin typeface="Symbol" pitchFamily="18" charset="2"/>
                </a:rPr>
                <a:t>p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520913" y="2715326"/>
              <a:ext cx="3825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800" dirty="0">
                  <a:latin typeface="Symbol" pitchFamily="18" charset="2"/>
                </a:rPr>
                <a:t>p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2378646" y="2972311"/>
              <a:ext cx="172885" cy="22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800" dirty="0" smtClean="0">
                  <a:solidFill>
                    <a:srgbClr val="000099"/>
                  </a:solidFill>
                  <a:latin typeface="Symbol" pitchFamily="18" charset="2"/>
                </a:rPr>
                <a:t>S</a:t>
              </a:r>
              <a:endParaRPr lang="en-US" altLang="ja-JP" sz="2800" dirty="0">
                <a:solidFill>
                  <a:srgbClr val="000099"/>
                </a:solidFill>
                <a:latin typeface="ＭＳ Ｐゴシック" charset="-128"/>
              </a:endParaRP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323528" y="3573016"/>
            <a:ext cx="8334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Symbol" pitchFamily="18" charset="2"/>
              </a:rPr>
              <a:t>LS </a:t>
            </a:r>
            <a:r>
              <a:rPr lang="en-US" altLang="ja-JP" sz="2000" dirty="0" smtClean="0">
                <a:latin typeface="+mj-lt"/>
              </a:rPr>
              <a:t>mass difference ~ 80 MeV       &lt;   	N</a:t>
            </a:r>
            <a:r>
              <a:rPr lang="en-US" altLang="ja-JP" sz="2000" dirty="0" smtClean="0">
                <a:latin typeface="Symbol" pitchFamily="18" charset="2"/>
              </a:rPr>
              <a:t>D</a:t>
            </a:r>
            <a:r>
              <a:rPr lang="en-US" altLang="ja-JP" sz="2000" dirty="0" smtClean="0">
                <a:latin typeface="+mj-lt"/>
              </a:rPr>
              <a:t> mass difference ~ 300 MeV</a:t>
            </a:r>
            <a:endParaRPr lang="ja-JP" altLang="en-US" sz="2000" dirty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75652" y="4717645"/>
            <a:ext cx="558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0099"/>
                </a:solidFill>
                <a:latin typeface="+mj-lt"/>
              </a:rPr>
              <a:t>[</a:t>
            </a:r>
            <a:r>
              <a:rPr kumimoji="1" lang="en-US" altLang="ja-JP" sz="1800" dirty="0" err="1" smtClean="0">
                <a:solidFill>
                  <a:srgbClr val="000099"/>
                </a:solidFill>
                <a:latin typeface="+mj-lt"/>
              </a:rPr>
              <a:t>Nogga</a:t>
            </a:r>
            <a:r>
              <a:rPr kumimoji="1" lang="en-US" altLang="ja-JP" sz="1800" dirty="0" smtClean="0">
                <a:solidFill>
                  <a:srgbClr val="000099"/>
                </a:solidFill>
                <a:latin typeface="+mj-lt"/>
              </a:rPr>
              <a:t>, </a:t>
            </a:r>
            <a:r>
              <a:rPr kumimoji="1" lang="en-US" altLang="ja-JP" sz="1800" dirty="0" err="1" smtClean="0">
                <a:solidFill>
                  <a:srgbClr val="000099"/>
                </a:solidFill>
                <a:latin typeface="+mj-lt"/>
              </a:rPr>
              <a:t>Kamada</a:t>
            </a:r>
            <a:r>
              <a:rPr kumimoji="1" lang="en-US" altLang="ja-JP" sz="1800" dirty="0" smtClean="0">
                <a:solidFill>
                  <a:srgbClr val="000099"/>
                </a:solidFill>
                <a:latin typeface="+mj-lt"/>
              </a:rPr>
              <a:t>, </a:t>
            </a:r>
            <a:r>
              <a:rPr kumimoji="1" lang="en-US" altLang="ja-JP" sz="1800" dirty="0" err="1" smtClean="0">
                <a:solidFill>
                  <a:srgbClr val="000099"/>
                </a:solidFill>
                <a:latin typeface="+mj-lt"/>
              </a:rPr>
              <a:t>Glockle</a:t>
            </a:r>
            <a:r>
              <a:rPr lang="en-US" altLang="ja-JP" sz="1800" dirty="0" smtClean="0">
                <a:solidFill>
                  <a:srgbClr val="000099"/>
                </a:solidFill>
                <a:latin typeface="+mj-lt"/>
              </a:rPr>
              <a:t>,   PRL 88 (2002) 172501.]</a:t>
            </a:r>
            <a:r>
              <a:rPr kumimoji="1" lang="en-US" altLang="ja-JP" sz="1800" dirty="0" smtClean="0">
                <a:solidFill>
                  <a:srgbClr val="000099"/>
                </a:solidFill>
                <a:latin typeface="+mj-lt"/>
              </a:rPr>
              <a:t> </a:t>
            </a:r>
            <a:endParaRPr kumimoji="1" lang="ja-JP" altLang="en-US" sz="18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44703" y="4201002"/>
            <a:ext cx="6215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M(</a:t>
            </a:r>
            <a:r>
              <a:rPr lang="en-US" altLang="ja-JP" sz="2400" dirty="0" smtClean="0">
                <a:latin typeface="Symbol" pitchFamily="18" charset="2"/>
              </a:rPr>
              <a:t>S</a:t>
            </a:r>
            <a:r>
              <a:rPr lang="en-US" altLang="ja-JP" sz="2400" baseline="30000" dirty="0" smtClean="0">
                <a:latin typeface="Symbol" pitchFamily="18" charset="2"/>
              </a:rPr>
              <a:t>+</a:t>
            </a:r>
            <a:r>
              <a:rPr lang="en-US" altLang="ja-JP" sz="2400" dirty="0" smtClean="0">
                <a:latin typeface="Symbol" pitchFamily="18" charset="2"/>
              </a:rPr>
              <a:t>) &lt; M(S</a:t>
            </a:r>
            <a:r>
              <a:rPr lang="en-US" altLang="ja-JP" sz="2400" baseline="30000" dirty="0" smtClean="0">
                <a:latin typeface="Symbol" pitchFamily="18" charset="2"/>
              </a:rPr>
              <a:t>0</a:t>
            </a:r>
            <a:r>
              <a:rPr lang="en-US" altLang="ja-JP" sz="2400" dirty="0" smtClean="0">
                <a:latin typeface="Symbol" pitchFamily="18" charset="2"/>
              </a:rPr>
              <a:t>) &lt; M(S</a:t>
            </a:r>
            <a:r>
              <a:rPr lang="en-US" altLang="ja-JP" sz="2400" baseline="30000" dirty="0" smtClean="0">
                <a:latin typeface="Symbol" pitchFamily="18" charset="2"/>
              </a:rPr>
              <a:t>-</a:t>
            </a:r>
            <a:r>
              <a:rPr lang="en-US" altLang="ja-JP" sz="2400" dirty="0">
                <a:latin typeface="Symbol" pitchFamily="18" charset="2"/>
              </a:rPr>
              <a:t>),       </a:t>
            </a:r>
            <a:r>
              <a:rPr lang="en-US" altLang="ja-JP" sz="2400" dirty="0" smtClean="0">
                <a:latin typeface="Symbol" pitchFamily="18" charset="2"/>
              </a:rPr>
              <a:t> DM(S</a:t>
            </a:r>
            <a:r>
              <a:rPr lang="en-US" altLang="ja-JP" sz="2400" baseline="30000" dirty="0" smtClean="0">
                <a:latin typeface="Symbol" pitchFamily="18" charset="2"/>
              </a:rPr>
              <a:t>-</a:t>
            </a:r>
            <a:r>
              <a:rPr lang="en-US" altLang="ja-JP" sz="2400" dirty="0" smtClean="0">
                <a:latin typeface="Symbol" pitchFamily="18" charset="2"/>
              </a:rPr>
              <a:t>-S</a:t>
            </a:r>
            <a:r>
              <a:rPr lang="en-US" altLang="ja-JP" sz="2400" baseline="30000" dirty="0" smtClean="0">
                <a:latin typeface="Symbol" pitchFamily="18" charset="2"/>
              </a:rPr>
              <a:t>+</a:t>
            </a:r>
            <a:r>
              <a:rPr lang="en-US" altLang="ja-JP" sz="2400" dirty="0" smtClean="0">
                <a:latin typeface="Symbol" pitchFamily="18" charset="2"/>
              </a:rPr>
              <a:t>)~</a:t>
            </a:r>
            <a:r>
              <a:rPr lang="en-US" altLang="ja-JP" sz="2400" dirty="0" smtClean="0">
                <a:latin typeface="+mj-lt"/>
              </a:rPr>
              <a:t>8MeV</a:t>
            </a:r>
            <a:endParaRPr kumimoji="1" lang="ja-JP" altLang="en-US" sz="2400" dirty="0">
              <a:latin typeface="+mj-lt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473813" y="5335973"/>
            <a:ext cx="8632728" cy="867693"/>
            <a:chOff x="497880" y="5820446"/>
            <a:chExt cx="8632728" cy="867693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352" y="5848449"/>
              <a:ext cx="4154256" cy="83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605787" y="6339418"/>
              <a:ext cx="40479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err="1" smtClean="0">
                  <a:solidFill>
                    <a:srgbClr val="000099"/>
                  </a:solidFill>
                  <a:latin typeface="+mj-lt"/>
                </a:rPr>
                <a:t>A.R.Bodmer</a:t>
              </a:r>
              <a:r>
                <a:rPr kumimoji="1" lang="en-US" altLang="ja-JP" sz="1400" dirty="0" smtClean="0">
                  <a:solidFill>
                    <a:srgbClr val="000099"/>
                  </a:solidFill>
                  <a:latin typeface="+mj-lt"/>
                </a:rPr>
                <a:t> &amp; </a:t>
              </a:r>
              <a:r>
                <a:rPr kumimoji="1" lang="en-US" altLang="ja-JP" sz="1400" dirty="0" err="1" smtClean="0">
                  <a:solidFill>
                    <a:srgbClr val="000099"/>
                  </a:solidFill>
                  <a:latin typeface="+mj-lt"/>
                </a:rPr>
                <a:t>Q.N.Usmani</a:t>
              </a:r>
              <a:r>
                <a:rPr kumimoji="1" lang="en-US" altLang="ja-JP" sz="1400" dirty="0" smtClean="0">
                  <a:solidFill>
                    <a:srgbClr val="000099"/>
                  </a:solidFill>
                  <a:latin typeface="+mj-lt"/>
                </a:rPr>
                <a:t>, PRC 31(1985)1400.</a:t>
              </a:r>
              <a:endParaRPr kumimoji="1" lang="ja-JP" altLang="en-US" sz="1400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97880" y="5820446"/>
              <a:ext cx="4142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j-lt"/>
                </a:rPr>
                <a:t>Phenomenological potential :</a:t>
              </a:r>
              <a:endParaRPr kumimoji="1" lang="ja-JP" alt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4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1624" y="130175"/>
            <a:ext cx="5340753" cy="469900"/>
          </a:xfrm>
        </p:spPr>
        <p:txBody>
          <a:bodyPr/>
          <a:lstStyle/>
          <a:p>
            <a:r>
              <a:rPr lang="en-US" dirty="0" smtClean="0"/>
              <a:t>Charge symmetry in ordinary nuclei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50125" y="1276161"/>
            <a:ext cx="8871045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Charge independence: 	strong force independent of isospin (</a:t>
            </a:r>
            <a:r>
              <a:rPr lang="en-US" sz="2000" dirty="0" err="1" smtClean="0">
                <a:latin typeface="+mj-lt"/>
              </a:rPr>
              <a:t>E</a:t>
            </a:r>
            <a:r>
              <a:rPr lang="en-US" sz="2000" baseline="-25000" dirty="0" err="1" smtClean="0">
                <a:latin typeface="+mj-lt"/>
              </a:rPr>
              <a:t>pp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= </a:t>
            </a:r>
            <a:r>
              <a:rPr lang="en-US" sz="2000" dirty="0" err="1" smtClean="0">
                <a:latin typeface="+mj-lt"/>
              </a:rPr>
              <a:t>E</a:t>
            </a:r>
            <a:r>
              <a:rPr lang="en-US" sz="2000" baseline="-25000" dirty="0" err="1" smtClean="0">
                <a:latin typeface="+mj-lt"/>
              </a:rPr>
              <a:t>nn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=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E</a:t>
            </a:r>
            <a:r>
              <a:rPr lang="en-US" sz="2000" baseline="-25000" dirty="0" err="1" smtClean="0">
                <a:latin typeface="+mj-lt"/>
              </a:rPr>
              <a:t>pn</a:t>
            </a:r>
            <a:r>
              <a:rPr lang="en-US" sz="2000" dirty="0" smtClean="0">
                <a:latin typeface="+mj-lt"/>
              </a:rPr>
              <a:t>) </a:t>
            </a:r>
          </a:p>
          <a:p>
            <a:r>
              <a:rPr lang="en-US" sz="2000" dirty="0" smtClean="0">
                <a:latin typeface="+mj-lt"/>
              </a:rPr>
              <a:t>Charge symmetry:         	strong force independent of I</a:t>
            </a:r>
            <a:r>
              <a:rPr lang="en-US" sz="2000" baseline="-25000" dirty="0" smtClean="0">
                <a:latin typeface="+mj-lt"/>
              </a:rPr>
              <a:t>3</a:t>
            </a:r>
            <a:r>
              <a:rPr lang="en-US" sz="2000" dirty="0" smtClean="0">
                <a:latin typeface="+mj-lt"/>
              </a:rPr>
              <a:t> flip (</a:t>
            </a:r>
            <a:r>
              <a:rPr lang="en-US" sz="2000" dirty="0" err="1" smtClean="0">
                <a:latin typeface="+mj-lt"/>
              </a:rPr>
              <a:t>E</a:t>
            </a:r>
            <a:r>
              <a:rPr lang="en-US" sz="2000" baseline="-25000" dirty="0" err="1" smtClean="0">
                <a:latin typeface="+mj-lt"/>
              </a:rPr>
              <a:t>pp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=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E</a:t>
            </a:r>
            <a:r>
              <a:rPr lang="en-US" sz="2000" baseline="-25000" dirty="0" err="1" smtClean="0">
                <a:latin typeface="+mj-lt"/>
              </a:rPr>
              <a:t>nn</a:t>
            </a:r>
            <a:r>
              <a:rPr lang="en-US" sz="2000" dirty="0" smtClean="0">
                <a:latin typeface="+mj-lt"/>
              </a:rPr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72952" y="2274217"/>
            <a:ext cx="8652681" cy="378565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Charge-symmetry breaking in nuclear two-body force…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…	is studied in mirror nuclei after correcting for Coulomb effects</a:t>
            </a:r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… 	is very small</a:t>
            </a:r>
          </a:p>
          <a:p>
            <a:r>
              <a:rPr lang="en-US" sz="2000" dirty="0" smtClean="0">
                <a:latin typeface="+mj-lt"/>
              </a:rPr>
              <a:t>…	is much smaller than part </a:t>
            </a:r>
            <a:r>
              <a:rPr lang="en-US" sz="2000" dirty="0">
                <a:latin typeface="+mj-lt"/>
              </a:rPr>
              <a:t>which violates charge-independence</a:t>
            </a:r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6247" y="2784145"/>
            <a:ext cx="4026089" cy="19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505" y="859808"/>
            <a:ext cx="7924233" cy="4805859"/>
          </a:xfrm>
          <a:prstGeom prst="rect">
            <a:avLst/>
          </a:prstGeom>
          <a:ln w="127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8447" y="130175"/>
            <a:ext cx="5327106" cy="469900"/>
          </a:xfrm>
        </p:spPr>
        <p:txBody>
          <a:bodyPr/>
          <a:lstStyle/>
          <a:p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Jlab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E05-115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58071" y="130175"/>
            <a:ext cx="6227858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charge symmetry 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2834" name="Picture 2" descr="C:\Users\patrick\Forschung\Bormio 2016\2ndDraft_blackLabel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2890" y="777923"/>
            <a:ext cx="6933062" cy="318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72955" y="4333260"/>
            <a:ext cx="8652681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Opportunity </a:t>
            </a:r>
            <a:r>
              <a:rPr lang="en-US" sz="2000" dirty="0">
                <a:latin typeface="+mj-lt"/>
              </a:rPr>
              <a:t>to study strong </a:t>
            </a:r>
            <a:r>
              <a:rPr lang="en-US" sz="2000" dirty="0" smtClean="0">
                <a:latin typeface="+mj-lt"/>
              </a:rPr>
              <a:t>force symmetries with </a:t>
            </a:r>
            <a:r>
              <a:rPr lang="en-US" sz="2000" dirty="0">
                <a:latin typeface="+mj-lt"/>
              </a:rPr>
              <a:t>Λ as neutral probe</a:t>
            </a:r>
          </a:p>
          <a:p>
            <a:pPr algn="ctr"/>
            <a:endParaRPr lang="de-DE" sz="2000" dirty="0" smtClean="0">
              <a:latin typeface="+mj-lt"/>
            </a:endParaRPr>
          </a:p>
          <a:p>
            <a:pPr algn="ctr"/>
            <a:r>
              <a:rPr lang="el-GR" sz="2000" dirty="0" smtClean="0">
                <a:latin typeface="+mj-lt"/>
              </a:rPr>
              <a:t>Λ</a:t>
            </a:r>
            <a:r>
              <a:rPr lang="de-DE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hyperon </a:t>
            </a:r>
            <a:r>
              <a:rPr lang="en-US" sz="2000" dirty="0">
                <a:latin typeface="+mj-lt"/>
              </a:rPr>
              <a:t>has no isospin and no </a:t>
            </a:r>
            <a:r>
              <a:rPr lang="en-US" sz="2000" dirty="0" smtClean="0">
                <a:latin typeface="+mj-lt"/>
              </a:rPr>
              <a:t>charge </a:t>
            </a:r>
            <a:r>
              <a:rPr lang="en-US" sz="2000" dirty="0" smtClean="0">
                <a:latin typeface="+mj-lt"/>
                <a:cs typeface="Arial"/>
              </a:rPr>
              <a:t>→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el-GR" sz="2000" dirty="0">
                <a:solidFill>
                  <a:srgbClr val="C00000"/>
                </a:solidFill>
                <a:latin typeface="+mj-lt"/>
              </a:rPr>
              <a:t>Λ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b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inding in mirror </a:t>
            </a:r>
            <a:r>
              <a:rPr lang="en-US" sz="2000" dirty="0" err="1" smtClean="0">
                <a:solidFill>
                  <a:srgbClr val="C00000"/>
                </a:solidFill>
                <a:latin typeface="+mj-lt"/>
              </a:rPr>
              <a:t>hypernuclei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directly tests charge symmetry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</a:t>
            </a:r>
            <a:br>
              <a:rPr lang="en-US" sz="2000" dirty="0" smtClean="0">
                <a:solidFill>
                  <a:srgbClr val="C00000"/>
                </a:solidFill>
                <a:latin typeface="+mj-lt"/>
              </a:rPr>
            </a:br>
            <a:r>
              <a:rPr lang="en-US" sz="2000" dirty="0" smtClean="0">
                <a:latin typeface="+mj-lt"/>
              </a:rPr>
              <a:t>E</a:t>
            </a:r>
            <a:r>
              <a:rPr lang="el-GR" sz="2000" baseline="-25000" dirty="0" smtClean="0">
                <a:latin typeface="+mj-lt"/>
              </a:rPr>
              <a:t>Λ</a:t>
            </a:r>
            <a:r>
              <a:rPr lang="en-US" sz="2000" baseline="-25000" dirty="0" smtClean="0">
                <a:latin typeface="+mj-lt"/>
              </a:rPr>
              <a:t>p</a:t>
            </a:r>
            <a:r>
              <a:rPr lang="en-US" sz="2000" dirty="0" smtClean="0">
                <a:latin typeface="+mj-lt"/>
              </a:rPr>
              <a:t> = E</a:t>
            </a:r>
            <a:r>
              <a:rPr lang="el-GR" sz="2000" baseline="-25000" dirty="0" smtClean="0">
                <a:latin typeface="+mj-lt"/>
              </a:rPr>
              <a:t>Λ</a:t>
            </a:r>
            <a:r>
              <a:rPr lang="de-DE" sz="2000" baseline="-25000" dirty="0" smtClean="0">
                <a:latin typeface="+mj-lt"/>
              </a:rPr>
              <a:t>n</a:t>
            </a:r>
            <a:r>
              <a:rPr lang="de-DE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  <a:cs typeface="Arial"/>
              </a:rPr>
              <a:t>→ B</a:t>
            </a:r>
            <a:r>
              <a:rPr lang="el-GR" sz="2000" baseline="-25000" dirty="0" smtClean="0">
                <a:latin typeface="+mj-lt"/>
              </a:rPr>
              <a:t>Λ </a:t>
            </a:r>
            <a:r>
              <a:rPr lang="de-DE" sz="2000" dirty="0" smtClean="0">
                <a:latin typeface="+mj-lt"/>
              </a:rPr>
              <a:t>(</a:t>
            </a:r>
            <a:r>
              <a:rPr lang="el-GR" sz="2000" baseline="-25000" dirty="0" smtClean="0">
                <a:latin typeface="+mj-lt"/>
              </a:rPr>
              <a:t>Λ</a:t>
            </a:r>
            <a:r>
              <a:rPr lang="de-DE" sz="2000" baseline="30000" dirty="0" smtClean="0">
                <a:latin typeface="+mj-lt"/>
              </a:rPr>
              <a:t>A</a:t>
            </a:r>
            <a:r>
              <a:rPr lang="de-DE" sz="2000" dirty="0" smtClean="0">
                <a:latin typeface="+mj-lt"/>
              </a:rPr>
              <a:t>Z) =</a:t>
            </a:r>
            <a:r>
              <a:rPr lang="en-US" sz="2000" dirty="0">
                <a:latin typeface="+mj-lt"/>
                <a:cs typeface="Arial"/>
              </a:rPr>
              <a:t> B</a:t>
            </a:r>
            <a:r>
              <a:rPr lang="el-GR" sz="2000" baseline="-25000" dirty="0" smtClean="0">
                <a:latin typeface="+mj-lt"/>
              </a:rPr>
              <a:t>Λ</a:t>
            </a:r>
            <a:r>
              <a:rPr lang="de-DE" sz="2000" dirty="0" smtClean="0">
                <a:latin typeface="+mj-lt"/>
              </a:rPr>
              <a:t>(</a:t>
            </a:r>
            <a:r>
              <a:rPr lang="el-GR" sz="2000" baseline="-25000" dirty="0" smtClean="0">
                <a:latin typeface="+mj-lt"/>
              </a:rPr>
              <a:t>Λ</a:t>
            </a:r>
            <a:r>
              <a:rPr lang="de-DE" sz="2000" baseline="30000" dirty="0" smtClean="0">
                <a:latin typeface="+mj-lt"/>
              </a:rPr>
              <a:t>A</a:t>
            </a:r>
            <a:r>
              <a:rPr lang="de-DE" sz="2000" dirty="0" smtClean="0">
                <a:latin typeface="+mj-lt"/>
              </a:rPr>
              <a:t>Z+1</a:t>
            </a:r>
            <a:r>
              <a:rPr lang="en-US" sz="2000" dirty="0">
                <a:latin typeface="+mj-lt"/>
                <a:cs typeface="Arial"/>
              </a:rPr>
              <a:t>)</a:t>
            </a: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42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30719" y="130175"/>
            <a:ext cx="6082562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charge symmetry breaking in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4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2834" name="Picture 2" descr="C:\Users\patrick\Forschung\Bormio 2016\2ndDraft_blackLabel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7230" y="596132"/>
            <a:ext cx="6933062" cy="31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418251" y="4406593"/>
            <a:ext cx="8646917" cy="229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aseline="30000" dirty="0" smtClean="0">
                <a:latin typeface="+mj-lt"/>
              </a:rPr>
              <a:t>4</a:t>
            </a:r>
            <a:r>
              <a:rPr lang="en-US" sz="2000" baseline="-25000" dirty="0" smtClean="0">
                <a:latin typeface="+mj-lt"/>
                <a:cs typeface="Arial"/>
              </a:rPr>
              <a:t>Λ</a:t>
            </a:r>
            <a:r>
              <a:rPr lang="en-US" sz="2000" dirty="0" smtClean="0">
                <a:latin typeface="+mj-lt"/>
              </a:rPr>
              <a:t>H </a:t>
            </a:r>
            <a:r>
              <a:rPr lang="en-US" sz="2000" dirty="0">
                <a:latin typeface="+mj-lt"/>
              </a:rPr>
              <a:t>- </a:t>
            </a:r>
            <a:r>
              <a:rPr lang="en-US" sz="2000" baseline="30000" dirty="0" smtClean="0">
                <a:latin typeface="+mj-lt"/>
              </a:rPr>
              <a:t>4</a:t>
            </a:r>
            <a:r>
              <a:rPr lang="en-US" sz="2000" baseline="-25000" dirty="0" smtClean="0">
                <a:latin typeface="+mj-lt"/>
                <a:cs typeface="Arial"/>
              </a:rPr>
              <a:t>Λ</a:t>
            </a:r>
            <a:r>
              <a:rPr lang="en-US" sz="2000" dirty="0" smtClean="0">
                <a:latin typeface="+mj-lt"/>
              </a:rPr>
              <a:t>He ground state mass difference </a:t>
            </a:r>
            <a:r>
              <a:rPr lang="en-US" sz="2000" dirty="0">
                <a:latin typeface="+mj-lt"/>
              </a:rPr>
              <a:t>exceptionally large </a:t>
            </a:r>
            <a:r>
              <a:rPr lang="en-US" sz="2000" dirty="0" smtClean="0">
                <a:latin typeface="+mj-lt"/>
              </a:rPr>
              <a:t>&gt; 300 </a:t>
            </a:r>
            <a:r>
              <a:rPr lang="en-US" sz="2000" dirty="0" err="1" smtClean="0">
                <a:latin typeface="+mj-lt"/>
              </a:rPr>
              <a:t>keV</a:t>
            </a:r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charge symmetry breaking effect resists </a:t>
            </a:r>
            <a:r>
              <a:rPr lang="en-US" sz="2000" dirty="0">
                <a:latin typeface="+mj-lt"/>
              </a:rPr>
              <a:t>consistent reproduction by theory</a:t>
            </a: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>
                <a:latin typeface="+mj-lt"/>
              </a:rPr>
              <a:t> </a:t>
            </a:r>
            <a:r>
              <a:rPr lang="en-US" sz="2000" baseline="30000" dirty="0">
                <a:latin typeface="+mj-lt"/>
              </a:rPr>
              <a:t>4</a:t>
            </a:r>
            <a:r>
              <a:rPr lang="en-US" sz="2000" baseline="-25000" dirty="0">
                <a:latin typeface="+mj-lt"/>
                <a:cs typeface="Arial"/>
              </a:rPr>
              <a:t>Λ</a:t>
            </a:r>
            <a:r>
              <a:rPr lang="en-US" sz="2000" dirty="0">
                <a:latin typeface="+mj-lt"/>
              </a:rPr>
              <a:t>H - </a:t>
            </a:r>
            <a:r>
              <a:rPr lang="en-US" sz="2000" baseline="30000" dirty="0" smtClean="0">
                <a:latin typeface="+mj-lt"/>
              </a:rPr>
              <a:t>4</a:t>
            </a:r>
            <a:r>
              <a:rPr lang="en-US" sz="2000" baseline="-25000" dirty="0" smtClean="0">
                <a:latin typeface="+mj-lt"/>
                <a:cs typeface="Arial"/>
              </a:rPr>
              <a:t>Λ</a:t>
            </a:r>
            <a:r>
              <a:rPr lang="en-US" sz="2000" dirty="0" smtClean="0">
                <a:latin typeface="+mj-lt"/>
              </a:rPr>
              <a:t>He coulomb corrections due to </a:t>
            </a:r>
            <a:r>
              <a:rPr lang="el-GR" sz="2000" dirty="0">
                <a:latin typeface="+mj-lt"/>
              </a:rPr>
              <a:t>Λ</a:t>
            </a:r>
            <a:r>
              <a:rPr lang="en-US" sz="2000" dirty="0">
                <a:latin typeface="+mj-lt"/>
              </a:rPr>
              <a:t>N-</a:t>
            </a:r>
            <a:r>
              <a:rPr lang="el-GR" sz="2000" dirty="0">
                <a:latin typeface="+mj-lt"/>
              </a:rPr>
              <a:t>Σ</a:t>
            </a:r>
            <a:r>
              <a:rPr lang="en-US" sz="2000" dirty="0">
                <a:latin typeface="+mj-lt"/>
              </a:rPr>
              <a:t>N </a:t>
            </a:r>
            <a:r>
              <a:rPr lang="en-US" sz="2000" dirty="0" smtClean="0">
                <a:latin typeface="+mj-lt"/>
              </a:rPr>
              <a:t>coupling &lt; 50 </a:t>
            </a:r>
            <a:r>
              <a:rPr lang="en-US" sz="2000" dirty="0" err="1" smtClean="0">
                <a:latin typeface="+mj-lt"/>
              </a:rPr>
              <a:t>keV</a:t>
            </a:r>
            <a:endParaRPr lang="en-US" sz="200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07725" y="6043438"/>
            <a:ext cx="5336275" cy="3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600" dirty="0" smtClean="0">
                <a:solidFill>
                  <a:srgbClr val="000099"/>
                </a:solidFill>
              </a:rPr>
              <a:t>[A</a:t>
            </a:r>
            <a:r>
              <a:rPr lang="en-US" sz="1600" dirty="0">
                <a:solidFill>
                  <a:srgbClr val="000099"/>
                </a:solidFill>
              </a:rPr>
              <a:t>. R. </a:t>
            </a:r>
            <a:r>
              <a:rPr lang="en-US" sz="1600" dirty="0" err="1">
                <a:solidFill>
                  <a:srgbClr val="000099"/>
                </a:solidFill>
              </a:rPr>
              <a:t>Bodmer</a:t>
            </a:r>
            <a:r>
              <a:rPr lang="en-US" sz="1600" dirty="0">
                <a:solidFill>
                  <a:srgbClr val="000099"/>
                </a:solidFill>
              </a:rPr>
              <a:t> and Q. N. </a:t>
            </a:r>
            <a:r>
              <a:rPr lang="en-US" sz="1600" dirty="0" err="1">
                <a:solidFill>
                  <a:srgbClr val="000099"/>
                </a:solidFill>
              </a:rPr>
              <a:t>Usmani</a:t>
            </a:r>
            <a:r>
              <a:rPr lang="en-US" sz="1600" dirty="0">
                <a:solidFill>
                  <a:srgbClr val="000099"/>
                </a:solidFill>
              </a:rPr>
              <a:t>, </a:t>
            </a:r>
            <a:r>
              <a:rPr lang="en-US" sz="1600" dirty="0" smtClean="0">
                <a:solidFill>
                  <a:srgbClr val="000099"/>
                </a:solidFill>
              </a:rPr>
              <a:t>PRC </a:t>
            </a:r>
            <a:r>
              <a:rPr lang="en-US" sz="1600" dirty="0">
                <a:solidFill>
                  <a:srgbClr val="000099"/>
                </a:solidFill>
              </a:rPr>
              <a:t>31, </a:t>
            </a:r>
            <a:r>
              <a:rPr lang="en-US" sz="1600" dirty="0" smtClean="0">
                <a:solidFill>
                  <a:srgbClr val="000099"/>
                </a:solidFill>
              </a:rPr>
              <a:t>1400 (1985)]</a:t>
            </a:r>
            <a:endParaRPr lang="nb-NO" sz="1600" dirty="0" smtClean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367067" y="4741315"/>
            <a:ext cx="2591484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[M. 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Juric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et al. NP B52 (1973)]</a:t>
            </a:r>
            <a:endParaRPr kumimoji="1" lang="en-US" altLang="ja-JP" sz="1400" dirty="0">
              <a:solidFill>
                <a:srgbClr val="000099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5012"/>
              </p:ext>
            </p:extLst>
          </p:nvPr>
        </p:nvGraphicFramePr>
        <p:xfrm>
          <a:off x="2957513" y="3735388"/>
          <a:ext cx="35829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46" name="Formel" r:id="rId4" imgW="1765300" imgH="228600" progId="Equation.3">
                  <p:embed/>
                </p:oleObj>
              </mc:Choice>
              <mc:Fallback>
                <p:oleObj name="Formel" r:id="rId4" imgW="1765300" imgH="2286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3735388"/>
                        <a:ext cx="3582987" cy="4635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9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solve the puzzle?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841337" y="913579"/>
            <a:ext cx="8302663" cy="502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>
                <a:latin typeface="+mj-lt"/>
              </a:rPr>
              <a:t>check experimental data consistency, accuracy and systematic errors</a:t>
            </a: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study other aspects / components of charge symmetry breaking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r>
              <a:rPr lang="en-US" sz="2000" dirty="0">
                <a:latin typeface="+mj-lt"/>
              </a:rPr>
              <a:t>perform measurements with independent experimental technique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r>
              <a:rPr lang="en-US" sz="2000" dirty="0" smtClean="0">
                <a:latin typeface="+mj-lt"/>
              </a:rPr>
              <a:t>combine information from steps 1. – 3.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13904" y="491318"/>
            <a:ext cx="322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7551" y="1953895"/>
            <a:ext cx="322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6175" y="3525674"/>
            <a:ext cx="322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3854" y="5104262"/>
            <a:ext cx="322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55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73306" y="352726"/>
            <a:ext cx="6397388" cy="830997"/>
          </a:xfrm>
        </p:spPr>
        <p:txBody>
          <a:bodyPr/>
          <a:lstStyle/>
          <a:p>
            <a:pPr marL="457200" indent="-4572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check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data consistency, accuracy and systematic errors</a:t>
            </a:r>
          </a:p>
        </p:txBody>
      </p:sp>
    </p:spTree>
    <p:extLst>
      <p:ext uri="{BB962C8B-B14F-4D97-AF65-F5344CB8AC3E}">
        <p14:creationId xmlns:p14="http://schemas.microsoft.com/office/powerpoint/2010/main" val="40397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0" y="818084"/>
            <a:ext cx="8236264" cy="45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35"/>
          <p:cNvSpPr>
            <a:spLocks noChangeShapeType="1"/>
          </p:cNvSpPr>
          <p:nvPr/>
        </p:nvSpPr>
        <p:spPr bwMode="auto">
          <a:xfrm>
            <a:off x="4461812" y="2074453"/>
            <a:ext cx="0" cy="1201004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5219816" y="2111503"/>
            <a:ext cx="20603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de-DE" sz="2000" dirty="0" smtClean="0">
                <a:solidFill>
                  <a:srgbClr val="C00000"/>
                </a:solidFill>
              </a:rPr>
              <a:t>B</a:t>
            </a:r>
            <a:r>
              <a:rPr lang="el-GR" sz="2000" baseline="-25000" dirty="0" smtClean="0">
                <a:solidFill>
                  <a:srgbClr val="C00000"/>
                </a:solidFill>
              </a:rPr>
              <a:t>Λ</a:t>
            </a:r>
            <a:r>
              <a:rPr lang="de-DE" sz="2000" dirty="0" smtClean="0">
                <a:solidFill>
                  <a:srgbClr val="C00000"/>
                </a:solidFill>
              </a:rPr>
              <a:t> = 0.35</a:t>
            </a:r>
            <a:r>
              <a:rPr lang="de-DE" sz="2000" dirty="0">
                <a:solidFill>
                  <a:srgbClr val="C00000"/>
                </a:solidFill>
                <a:sym typeface="Symbol"/>
              </a:rPr>
              <a:t></a:t>
            </a:r>
            <a:r>
              <a:rPr lang="de-DE" sz="2000" dirty="0" smtClean="0">
                <a:solidFill>
                  <a:srgbClr val="C00000"/>
                </a:solidFill>
                <a:sym typeface="Symbol"/>
              </a:rPr>
              <a:t>0.06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1675" y="130175"/>
            <a:ext cx="5200650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Emulsion results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4161482" y="2115396"/>
            <a:ext cx="0" cy="1060836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300163" y="5353126"/>
            <a:ext cx="6929437" cy="1015653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only three-body decay modes used for </a:t>
            </a:r>
            <a:r>
              <a:rPr lang="en-US" sz="2000" dirty="0" err="1" smtClean="0">
                <a:latin typeface="+mn-lt"/>
              </a:rPr>
              <a:t>hyperhydrogen</a:t>
            </a:r>
            <a:endParaRPr lang="en-US" sz="200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155 events for </a:t>
            </a:r>
            <a:r>
              <a:rPr lang="en-US" sz="2000" dirty="0" err="1" smtClean="0">
                <a:latin typeface="+mn-lt"/>
              </a:rPr>
              <a:t>hyperhydrogen</a:t>
            </a:r>
            <a:r>
              <a:rPr lang="en-US" sz="2000" dirty="0" smtClean="0">
                <a:latin typeface="+mn-lt"/>
              </a:rPr>
              <a:t>, 279 events for </a:t>
            </a:r>
            <a:r>
              <a:rPr lang="en-US" sz="2000" dirty="0" err="1" smtClean="0">
                <a:latin typeface="+mn-lt"/>
              </a:rPr>
              <a:t>hyperhelium</a:t>
            </a:r>
            <a:endParaRPr lang="en-US" sz="2000" dirty="0" smtClean="0">
              <a:latin typeface="+mn-lt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981433" y="1182075"/>
            <a:ext cx="464024" cy="40277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987803" y="3176232"/>
            <a:ext cx="580483" cy="40277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5721623" y="2470669"/>
            <a:ext cx="2536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ja-JP" sz="2400" dirty="0" smtClean="0">
                <a:latin typeface="+mn-lt"/>
              </a:rPr>
              <a:t>δ</a:t>
            </a:r>
            <a:r>
              <a:rPr lang="en-US" altLang="ja-JP" sz="2400" dirty="0" smtClean="0">
                <a:latin typeface="+mn-lt"/>
              </a:rPr>
              <a:t>B = </a:t>
            </a:r>
            <a:r>
              <a:rPr lang="en-US" altLang="ja-JP" sz="2400" dirty="0" smtClean="0">
                <a:latin typeface="+mn-lt"/>
                <a:cs typeface="Arial" charset="0"/>
              </a:rPr>
              <a:t>±0.04 MeV</a:t>
            </a:r>
            <a:endParaRPr lang="en-US" altLang="ja-JP" sz="2400" dirty="0">
              <a:latin typeface="+mn-lt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5737543" y="4137997"/>
            <a:ext cx="2536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ja-JP" sz="2400" dirty="0" smtClean="0">
                <a:latin typeface="+mn-lt"/>
              </a:rPr>
              <a:t>δ</a:t>
            </a:r>
            <a:r>
              <a:rPr lang="en-US" altLang="ja-JP" sz="2400" dirty="0" smtClean="0">
                <a:latin typeface="+mn-lt"/>
              </a:rPr>
              <a:t>B = </a:t>
            </a:r>
            <a:r>
              <a:rPr lang="en-US" altLang="ja-JP" sz="2400" dirty="0" smtClean="0">
                <a:latin typeface="+mn-lt"/>
                <a:cs typeface="Arial" charset="0"/>
              </a:rPr>
              <a:t>±0.03 MeV</a:t>
            </a:r>
            <a:endParaRPr lang="en-US" altLang="ja-JP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96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59138"/>
            <a:ext cx="80962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8410"/>
            <a:ext cx="4416425" cy="461665"/>
          </a:xfrm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l-G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de-DE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880281" y="4976795"/>
            <a:ext cx="537445" cy="517942"/>
            <a:chOff x="801651" y="5121257"/>
            <a:chExt cx="537445" cy="517942"/>
          </a:xfrm>
        </p:grpSpPr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821571" y="5121257"/>
              <a:ext cx="5175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baseline="30000">
                  <a:latin typeface="Calibri" pitchFamily="34" charset="0"/>
                </a:rPr>
                <a:t>4</a:t>
              </a:r>
              <a:r>
                <a:rPr lang="en-US" altLang="ja-JP" sz="2400">
                  <a:latin typeface="Calibri" pitchFamily="34" charset="0"/>
                </a:rPr>
                <a:t>H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801651" y="530064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latin typeface="+mn-lt"/>
                </a:rPr>
                <a:t>Λ</a:t>
              </a:r>
            </a:p>
          </p:txBody>
        </p:sp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204447" y="4976795"/>
            <a:ext cx="5260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cs typeface="Arial" charset="0"/>
              </a:rPr>
              <a:t> </a:t>
            </a:r>
            <a:r>
              <a:rPr lang="en-US" altLang="ja-JP" dirty="0" smtClean="0">
                <a:cs typeface="Arial" charset="0"/>
              </a:rPr>
              <a:t> →</a:t>
            </a:r>
            <a:r>
              <a:rPr lang="en-US" altLang="ja-JP" sz="2400" dirty="0" smtClean="0">
                <a:latin typeface="+mn-lt"/>
              </a:rPr>
              <a:t>  π</a:t>
            </a:r>
            <a:r>
              <a:rPr lang="en-US" altLang="ja-JP" sz="2400" baseline="30000" dirty="0" smtClean="0">
                <a:latin typeface="+mn-lt"/>
              </a:rPr>
              <a:t>-</a:t>
            </a:r>
            <a:r>
              <a:rPr lang="en-US" altLang="ja-JP" sz="2400" dirty="0">
                <a:latin typeface="+mn-lt"/>
              </a:rPr>
              <a:t>+</a:t>
            </a:r>
            <a:r>
              <a:rPr lang="en-US" altLang="ja-JP" sz="2400" baseline="30000" dirty="0" smtClean="0">
                <a:latin typeface="+mn-lt"/>
              </a:rPr>
              <a:t>1</a:t>
            </a:r>
            <a:r>
              <a:rPr lang="en-US" altLang="ja-JP" sz="2400" dirty="0" smtClean="0">
                <a:latin typeface="+mn-lt"/>
              </a:rPr>
              <a:t>H+</a:t>
            </a:r>
            <a:r>
              <a:rPr lang="en-US" altLang="ja-JP" sz="2400" baseline="30000" dirty="0" smtClean="0">
                <a:latin typeface="+mn-lt"/>
              </a:rPr>
              <a:t>3</a:t>
            </a:r>
            <a:r>
              <a:rPr lang="en-US" altLang="ja-JP" sz="2400" dirty="0" smtClean="0">
                <a:latin typeface="+mn-lt"/>
              </a:rPr>
              <a:t>H</a:t>
            </a:r>
            <a:r>
              <a:rPr lang="en-US" altLang="ja-JP" dirty="0" smtClean="0">
                <a:latin typeface="+mn-lt"/>
                <a:cs typeface="Arial" charset="0"/>
              </a:rPr>
              <a:t>: B =</a:t>
            </a:r>
            <a:r>
              <a:rPr lang="en-US" altLang="ja-JP" sz="2400" dirty="0" smtClean="0">
                <a:latin typeface="+mn-lt"/>
                <a:cs typeface="Arial" charset="0"/>
              </a:rPr>
              <a:t> </a:t>
            </a:r>
            <a:r>
              <a:rPr lang="en-US" altLang="ja-JP" sz="2400" dirty="0" smtClean="0">
                <a:latin typeface="+mn-lt"/>
              </a:rPr>
              <a:t>2.14 </a:t>
            </a:r>
            <a:r>
              <a:rPr lang="en-US" altLang="ja-JP" sz="2400" dirty="0">
                <a:latin typeface="+mn-lt"/>
                <a:cs typeface="Arial" charset="0"/>
              </a:rPr>
              <a:t>±0.07 MeV</a:t>
            </a:r>
            <a:r>
              <a:rPr lang="en-US" altLang="ja-JP" sz="2400" dirty="0">
                <a:latin typeface="+mn-lt"/>
              </a:rPr>
              <a:t> 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204447" y="5408595"/>
            <a:ext cx="5615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cs typeface="Arial" charset="0"/>
              </a:rPr>
              <a:t> </a:t>
            </a:r>
            <a:r>
              <a:rPr lang="en-US" altLang="ja-JP" dirty="0" smtClean="0">
                <a:cs typeface="Arial" charset="0"/>
              </a:rPr>
              <a:t> → </a:t>
            </a:r>
            <a:r>
              <a:rPr lang="en-US" altLang="ja-JP" dirty="0" smtClean="0"/>
              <a:t> </a:t>
            </a:r>
            <a:r>
              <a:rPr lang="en-US" altLang="ja-JP" sz="2400" dirty="0" smtClean="0">
                <a:latin typeface="+mn-lt"/>
              </a:rPr>
              <a:t>π</a:t>
            </a:r>
            <a:r>
              <a:rPr lang="en-US" altLang="ja-JP" sz="2400" baseline="30000" dirty="0" smtClean="0">
                <a:latin typeface="+mn-lt"/>
              </a:rPr>
              <a:t>-</a:t>
            </a:r>
            <a:r>
              <a:rPr lang="en-US" altLang="ja-JP" sz="2400" dirty="0">
                <a:latin typeface="+mn-lt"/>
              </a:rPr>
              <a:t>+</a:t>
            </a:r>
            <a:r>
              <a:rPr lang="en-US" altLang="ja-JP" sz="2400" baseline="30000" dirty="0" smtClean="0">
                <a:latin typeface="+mn-lt"/>
              </a:rPr>
              <a:t>2</a:t>
            </a:r>
            <a:r>
              <a:rPr lang="en-US" altLang="ja-JP" sz="2400" dirty="0" smtClean="0">
                <a:latin typeface="+mn-lt"/>
              </a:rPr>
              <a:t>H+</a:t>
            </a:r>
            <a:r>
              <a:rPr lang="en-US" altLang="ja-JP" sz="2400" baseline="30000" dirty="0" smtClean="0">
                <a:latin typeface="+mn-lt"/>
              </a:rPr>
              <a:t>2</a:t>
            </a:r>
            <a:r>
              <a:rPr lang="en-US" altLang="ja-JP" sz="2400" dirty="0" smtClean="0">
                <a:latin typeface="+mn-lt"/>
              </a:rPr>
              <a:t>H: B =</a:t>
            </a:r>
            <a:r>
              <a:rPr lang="en-US" altLang="ja-JP" sz="2400" dirty="0" smtClean="0">
                <a:latin typeface="+mn-lt"/>
                <a:cs typeface="Arial" charset="0"/>
              </a:rPr>
              <a:t> </a:t>
            </a:r>
            <a:r>
              <a:rPr lang="en-US" altLang="ja-JP" sz="2400" dirty="0">
                <a:latin typeface="+mn-lt"/>
                <a:cs typeface="Arial" charset="0"/>
              </a:rPr>
              <a:t>1.92 ±0.12 MeV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1259040" y="4884246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+mn-lt"/>
              </a:rPr>
              <a:t>decay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2510627" y="5891193"/>
            <a:ext cx="3869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>
                <a:latin typeface="+mn-lt"/>
              </a:rPr>
              <a:t>Total: </a:t>
            </a:r>
            <a:r>
              <a:rPr lang="en-US" altLang="ja-JP" sz="2400" dirty="0" smtClean="0">
                <a:latin typeface="+mn-lt"/>
              </a:rPr>
              <a:t>B = 2.08 </a:t>
            </a:r>
            <a:r>
              <a:rPr lang="en-US" altLang="ja-JP" sz="2400" dirty="0">
                <a:latin typeface="+mn-lt"/>
                <a:cs typeface="Arial" charset="0"/>
              </a:rPr>
              <a:t>±0.06 </a:t>
            </a:r>
            <a:r>
              <a:rPr lang="en-US" altLang="ja-JP" sz="2400" dirty="0" smtClean="0">
                <a:latin typeface="+mn-lt"/>
                <a:cs typeface="Arial" charset="0"/>
              </a:rPr>
              <a:t>MeV</a:t>
            </a:r>
            <a:endParaRPr lang="en-US" altLang="ja-JP" sz="2400" dirty="0">
              <a:latin typeface="+mn-lt"/>
            </a:endParaRPr>
          </a:p>
        </p:txBody>
      </p:sp>
      <p:sp>
        <p:nvSpPr>
          <p:cNvPr id="16" name="AutoShape 23"/>
          <p:cNvSpPr>
            <a:spLocks/>
          </p:cNvSpPr>
          <p:nvPr/>
        </p:nvSpPr>
        <p:spPr bwMode="auto">
          <a:xfrm>
            <a:off x="6357338" y="5073631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>
              <a:latin typeface="Calibri" pitchFamily="34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533347" y="5246933"/>
            <a:ext cx="2472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+mn-lt"/>
              </a:rPr>
              <a:t>0.22 MeV difference</a:t>
            </a:r>
            <a:endParaRPr lang="en-US" altLang="ja-JP" sz="2000" dirty="0">
              <a:latin typeface="+mn-lt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872985" y="5433993"/>
            <a:ext cx="537445" cy="517942"/>
            <a:chOff x="801651" y="5121257"/>
            <a:chExt cx="537445" cy="517942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821571" y="5121257"/>
              <a:ext cx="5175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 baseline="30000">
                  <a:latin typeface="Calibri" pitchFamily="34" charset="0"/>
                </a:rPr>
                <a:t>4</a:t>
              </a:r>
              <a:r>
                <a:rPr lang="en-US" altLang="ja-JP" sz="2400">
                  <a:latin typeface="Calibri" pitchFamily="34" charset="0"/>
                </a:rPr>
                <a:t>H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801651" y="5300645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600" dirty="0">
                  <a:latin typeface="+mn-lt"/>
                </a:rPr>
                <a:t>Λ</a:t>
              </a:r>
            </a:p>
          </p:txBody>
        </p:sp>
      </p:grp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252623" y="5314582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+mn-lt"/>
              </a:rPr>
              <a:t>decay</a:t>
            </a:r>
          </a:p>
        </p:txBody>
      </p:sp>
      <p:sp>
        <p:nvSpPr>
          <p:cNvPr id="22" name="Rechteck 21"/>
          <p:cNvSpPr/>
          <p:nvPr/>
        </p:nvSpPr>
        <p:spPr>
          <a:xfrm>
            <a:off x="6544488" y="5968136"/>
            <a:ext cx="2591484" cy="307777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[M. </a:t>
            </a:r>
            <a:r>
              <a:rPr kumimoji="1" lang="en-US" altLang="ja-JP" sz="1400" dirty="0" err="1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Juric</a:t>
            </a:r>
            <a:r>
              <a:rPr kumimoji="1" lang="en-US" altLang="ja-JP" sz="14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 et al. NP B52 (1973)]</a:t>
            </a:r>
            <a:endParaRPr kumimoji="1" lang="en-US" altLang="ja-JP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1216</Words>
  <Application>Microsoft Office PowerPoint</Application>
  <PresentationFormat>Bildschirmpräsentation (4:3)</PresentationFormat>
  <Paragraphs>257</Paragraphs>
  <Slides>30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43" baseType="lpstr">
      <vt:lpstr>Arial</vt:lpstr>
      <vt:lpstr>Wingdings</vt:lpstr>
      <vt:lpstr>Verdana</vt:lpstr>
      <vt:lpstr>StarSymbol</vt:lpstr>
      <vt:lpstr>ＭＳ Ｐゴシック</vt:lpstr>
      <vt:lpstr>Vrinda</vt:lpstr>
      <vt:lpstr>Symbol</vt:lpstr>
      <vt:lpstr>ＭＳ 明朝</vt:lpstr>
      <vt:lpstr>Calibri</vt:lpstr>
      <vt:lpstr>Streifen</vt:lpstr>
      <vt:lpstr>1_Streifen</vt:lpstr>
      <vt:lpstr>Formel</vt:lpstr>
      <vt:lpstr>Equation</vt:lpstr>
      <vt:lpstr>Experimental Tests of Charge Symmetry Breaking in Hypernuclei</vt:lpstr>
      <vt:lpstr>Some historical observations</vt:lpstr>
      <vt:lpstr>Charge symmetry in ordinary nuclei</vt:lpstr>
      <vt:lpstr>Effect of charge symmetry in hypernuclei</vt:lpstr>
      <vt:lpstr>Large charge symmetry breaking in A = 4</vt:lpstr>
      <vt:lpstr>How to solve the puzzle?</vt:lpstr>
      <vt:lpstr>1. check experimental data consistency, accuracy and systematic errors</vt:lpstr>
      <vt:lpstr>Emulsion results on Λ4H and Λ4He </vt:lpstr>
      <vt:lpstr>World data on Λ4H</vt:lpstr>
      <vt:lpstr>World data on A = 4 system</vt:lpstr>
      <vt:lpstr>2. study other aspects / components of charge symmetry breaking</vt:lpstr>
      <vt:lpstr>The A = 4 level schemes (before 2015)</vt:lpstr>
      <vt:lpstr>The A = 4 level schemes</vt:lpstr>
      <vt:lpstr>3. perform measurements with independent experimental technique</vt:lpstr>
      <vt:lpstr>Hyperfragment decay-pion spectroscopy with electron beams </vt:lpstr>
      <vt:lpstr>Experimental setup at MAMI</vt:lpstr>
      <vt:lpstr>Decay-pion spectrum</vt:lpstr>
      <vt:lpstr>Fit to decay-pion momentum</vt:lpstr>
      <vt:lpstr>World data on A = 4 system</vt:lpstr>
      <vt:lpstr>Continuation of experiment in 2o14</vt:lpstr>
      <vt:lpstr>Simultaneous observation in two spectrometers </vt:lpstr>
      <vt:lpstr>Systematic studies of the decay-pion line</vt:lpstr>
      <vt:lpstr>World data on 4ΛH mass</vt:lpstr>
      <vt:lpstr>4. combine information from steps 1. – 3.</vt:lpstr>
      <vt:lpstr>Current knowledge on CSB in the A = 4 system</vt:lpstr>
      <vt:lpstr>New precision era in hypernuclear physics</vt:lpstr>
      <vt:lpstr>The A = 4 CSB puzzle </vt:lpstr>
      <vt:lpstr>Coulomb shift in mirror nuclei</vt:lpstr>
      <vt:lpstr>Possible origins of CSB ΛN interaction</vt:lpstr>
      <vt:lpstr>7ΛHe spectrum from Jlab E05-115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Hypernuclei</dc:title>
  <dc:creator>Patrick Achenbach</dc:creator>
  <cp:lastModifiedBy>P. Achenbach</cp:lastModifiedBy>
  <cp:revision>1086</cp:revision>
  <cp:lastPrinted>1601-01-01T00:00:00Z</cp:lastPrinted>
  <dcterms:created xsi:type="dcterms:W3CDTF">2002-04-08T07:33:42Z</dcterms:created>
  <dcterms:modified xsi:type="dcterms:W3CDTF">2016-01-26T15:12:30Z</dcterms:modified>
</cp:coreProperties>
</file>