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101F98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952500" y="114300"/>
            <a:ext cx="11099800" cy="1146027"/>
          </a:xfrm>
          <a:prstGeom prst="rect">
            <a:avLst/>
          </a:prstGeom>
        </p:spPr>
        <p:txBody>
          <a:bodyPr/>
          <a:lstStyle>
            <a:lvl1pPr defTabSz="9144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>
                <a:solidFill>
                  <a:srgbClr val="00009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12596875" y="9340850"/>
            <a:ext cx="396749" cy="406400"/>
          </a:xfrm>
          <a:prstGeom prst="rect">
            <a:avLst/>
          </a:prstGeom>
        </p:spPr>
        <p:txBody>
          <a:bodyPr/>
          <a:lstStyle>
            <a:lvl1pPr>
              <a:defRPr i="1"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 defTabSz="9144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tabLst/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 marL="1210027" indent="-321027">
              <a:defRPr sz="2600"/>
            </a:lvl3pPr>
            <a:lvl4pPr marL="1654527" indent="-321027">
              <a:defRPr sz="2600"/>
            </a:lvl4pPr>
            <a:lvl5pPr marL="2099027" indent="-321027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304800"/>
            <a:ext cx="11099800" cy="98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2pPr marL="740833" indent="-296333">
              <a:defRPr sz="2400"/>
            </a:lvl2pPr>
            <a:lvl3pPr marL="1185333" indent="-296333">
              <a:defRPr sz="2400"/>
            </a:lvl3pPr>
            <a:lvl4pPr marL="1629833" indent="-296333">
              <a:lnSpc>
                <a:spcPct val="100000"/>
              </a:lnSpc>
              <a:defRPr sz="2400"/>
            </a:lvl4pPr>
            <a:lvl5pPr marL="2074333" indent="-296333">
              <a:lnSpc>
                <a:spcPct val="100000"/>
              </a:lnSpc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540608" y="9321351"/>
            <a:ext cx="368505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1pPr>
      <a:lvl2pPr marL="0" marR="0" indent="2286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2pPr>
      <a:lvl3pPr marL="0" marR="0" indent="4572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3pPr>
      <a:lvl4pPr marL="0" marR="0" indent="6858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4pPr>
      <a:lvl5pPr marL="0" marR="0" indent="9144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5pPr>
      <a:lvl6pPr marL="0" marR="0" indent="11430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13716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16002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1828800" algn="ctr" defTabSz="65024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95400" algn="l"/>
          <a:tab pos="2590800" algn="l"/>
          <a:tab pos="3898900" algn="l"/>
          <a:tab pos="5194300" algn="l"/>
          <a:tab pos="6502400" algn="l"/>
          <a:tab pos="7797800" algn="l"/>
          <a:tab pos="9093200" algn="l"/>
          <a:tab pos="10401300" algn="l"/>
          <a:tab pos="11696700" algn="l"/>
          <a:tab pos="13004800" algn="l"/>
          <a:tab pos="14300200" algn="l"/>
        </a:tabLst>
        <a:defRPr b="0" baseline="0" cap="none" i="0" spc="0" strike="noStrike" sz="4500" u="none">
          <a:ln>
            <a:noFill/>
          </a:ln>
          <a:solidFill>
            <a:srgbClr val="101F98"/>
          </a:solidFill>
          <a:uFill>
            <a:solidFill>
              <a:srgbClr val="000099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395111" marR="0" indent="-395111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1pPr>
      <a:lvl2pPr marL="9136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2pPr>
      <a:lvl3pPr marL="13581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3pPr>
      <a:lvl4pPr marL="18026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4pPr>
      <a:lvl5pPr marL="22471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5pPr>
      <a:lvl6pPr marL="26916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6pPr>
      <a:lvl7pPr marL="31361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7pPr>
      <a:lvl8pPr marL="35806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8pPr>
      <a:lvl9pPr marL="4025194" marR="0" indent="-469194" algn="l" defTabSz="58420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101F98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arxiv.org/abs/1410.4825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ctrTitle"/>
          </p:nvPr>
        </p:nvSpPr>
        <p:spPr>
          <a:xfrm>
            <a:off x="1270000" y="520700"/>
            <a:ext cx="10464800" cy="3302001"/>
          </a:xfrm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Recent ALICE results</a:t>
            </a:r>
          </a:p>
        </p:txBody>
      </p:sp>
      <p:sp>
        <p:nvSpPr>
          <p:cNvPr id="56" name="Shape 56"/>
          <p:cNvSpPr/>
          <p:nvPr/>
        </p:nvSpPr>
        <p:spPr>
          <a:xfrm>
            <a:off x="4726061" y="5181599"/>
            <a:ext cx="35526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i="1"/>
            </a:pPr>
            <a:r>
              <a:t>Marco van Leeuwen</a:t>
            </a:r>
          </a:p>
          <a:p>
            <a:pPr algn="ctr">
              <a:defRPr i="1"/>
            </a:pPr>
            <a:r>
              <a:t>Nikhef, Utrecht University</a:t>
            </a:r>
          </a:p>
        </p:txBody>
      </p:sp>
      <p:sp>
        <p:nvSpPr>
          <p:cNvPr id="57" name="Shape 57"/>
          <p:cNvSpPr/>
          <p:nvPr/>
        </p:nvSpPr>
        <p:spPr>
          <a:xfrm>
            <a:off x="4547542" y="5998633"/>
            <a:ext cx="390971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for the ALICE collaboration</a:t>
            </a:r>
          </a:p>
        </p:txBody>
      </p:sp>
      <p:sp>
        <p:nvSpPr>
          <p:cNvPr id="58" name="Shape 58"/>
          <p:cNvSpPr/>
          <p:nvPr/>
        </p:nvSpPr>
        <p:spPr>
          <a:xfrm>
            <a:off x="2936912" y="3744383"/>
            <a:ext cx="61285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selections of recent results with discussion</a:t>
            </a:r>
          </a:p>
        </p:txBody>
      </p:sp>
      <p:pic>
        <p:nvPicPr>
          <p:cNvPr id="59" name="nikhef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1837" y="8641121"/>
            <a:ext cx="2019181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EMMEP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801" y="8324395"/>
            <a:ext cx="2136549" cy="118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Mean </a:t>
            </a:r>
            <a:r>
              <a:rPr i="1"/>
              <a:t>p</a:t>
            </a:r>
            <a:r>
              <a:rPr baseline="-5999"/>
              <a:t>T</a:t>
            </a:r>
            <a:r>
              <a:t> overview pp, p+Pb, Pb+Pb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2015-Sep-25-MeanPtVersusV0MMult_collisionSystem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750" y="1416050"/>
            <a:ext cx="8623301" cy="582491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9892960" y="1549399"/>
            <a:ext cx="198584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QM15 talk, A Ortiz</a:t>
            </a:r>
          </a:p>
        </p:txBody>
      </p:sp>
      <p:sp>
        <p:nvSpPr>
          <p:cNvPr id="271" name="Shape 271"/>
          <p:cNvSpPr/>
          <p:nvPr/>
        </p:nvSpPr>
        <p:spPr>
          <a:xfrm>
            <a:off x="2979768" y="7372077"/>
            <a:ext cx="704526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Increasing mean </a:t>
            </a:r>
            <a:r>
              <a:rPr i="1"/>
              <a:t>p</a:t>
            </a:r>
            <a:r>
              <a:rPr baseline="-5999" sz="3100"/>
              <a:t>T</a:t>
            </a:r>
            <a:r>
              <a:t> trend continues in p+Pb</a:t>
            </a:r>
          </a:p>
        </p:txBody>
      </p:sp>
      <p:sp>
        <p:nvSpPr>
          <p:cNvPr id="272" name="Shape 272"/>
          <p:cNvSpPr/>
          <p:nvPr/>
        </p:nvSpPr>
        <p:spPr>
          <a:xfrm>
            <a:off x="1686851" y="8135272"/>
            <a:ext cx="1014628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Raises question: </a:t>
            </a:r>
            <a:r>
              <a:rPr>
                <a:solidFill>
                  <a:srgbClr val="9A251C"/>
                </a:solidFill>
              </a:rPr>
              <a:t>is there flow, collective behaviour in pp, p+Pb?</a:t>
            </a:r>
          </a:p>
        </p:txBody>
      </p:sp>
      <p:sp>
        <p:nvSpPr>
          <p:cNvPr id="273" name="Shape 273"/>
          <p:cNvSpPr/>
          <p:nvPr/>
        </p:nvSpPr>
        <p:spPr>
          <a:xfrm>
            <a:off x="6593300" y="8688916"/>
            <a:ext cx="34693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 how is it generated?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Elliptic flow</a:t>
            </a:r>
          </a:p>
        </p:txBody>
      </p:sp>
      <p:sp>
        <p:nvSpPr>
          <p:cNvPr id="276" name="Shape 2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7" name="Shape 277"/>
          <p:cNvSpPr/>
          <p:nvPr/>
        </p:nvSpPr>
        <p:spPr>
          <a:xfrm>
            <a:off x="3050257" y="8561493"/>
            <a:ext cx="1316286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defTabSz="1300480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813191" y="5639929"/>
            <a:ext cx="2727396" cy="2580641"/>
          </a:xfrm>
          <a:prstGeom prst="ellipse">
            <a:avLst/>
          </a:prstGeom>
          <a:solidFill>
            <a:srgbClr val="FF3399"/>
          </a:solidFill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130048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1781386" y="5635413"/>
            <a:ext cx="2729654" cy="2582899"/>
          </a:xfrm>
          <a:prstGeom prst="ellipse">
            <a:avLst/>
          </a:prstGeom>
          <a:solidFill>
            <a:srgbClr val="0000FF">
              <a:alpha val="51763"/>
            </a:srgbClr>
          </a:solidFill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130048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80" name="Shape 280"/>
          <p:cNvSpPr/>
          <p:nvPr/>
        </p:nvSpPr>
        <p:spPr>
          <a:xfrm flipH="1">
            <a:off x="325119" y="6935893"/>
            <a:ext cx="6394028" cy="15805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65023" tIns="65023" rIns="65023" bIns="65023"/>
          <a:lstStyle/>
          <a:p>
            <a:pPr defTabSz="1300480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290" name="Group 290"/>
          <p:cNvGrpSpPr/>
          <p:nvPr/>
        </p:nvGrpSpPr>
        <p:grpSpPr>
          <a:xfrm>
            <a:off x="3238797" y="6060527"/>
            <a:ext cx="846638" cy="725349"/>
            <a:chOff x="0" y="0"/>
            <a:chExt cx="846637" cy="725348"/>
          </a:xfrm>
        </p:grpSpPr>
        <p:sp>
          <p:nvSpPr>
            <p:cNvPr id="281" name="Shape 281"/>
            <p:cNvSpPr/>
            <p:nvPr/>
          </p:nvSpPr>
          <p:spPr>
            <a:xfrm rot="14579999">
              <a:off x="397221" y="175546"/>
              <a:ext cx="268990" cy="33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993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289" name="Group 289"/>
            <p:cNvGrpSpPr/>
            <p:nvPr/>
          </p:nvGrpSpPr>
          <p:grpSpPr>
            <a:xfrm>
              <a:off x="0" y="-1"/>
              <a:ext cx="846638" cy="725350"/>
              <a:chOff x="0" y="0"/>
              <a:chExt cx="846637" cy="725348"/>
            </a:xfrm>
          </p:grpSpPr>
          <p:sp>
            <p:nvSpPr>
              <p:cNvPr id="282" name="Shape 282"/>
              <p:cNvSpPr/>
              <p:nvPr/>
            </p:nvSpPr>
            <p:spPr>
              <a:xfrm flipH="1" flipV="1">
                <a:off x="0" y="182642"/>
                <a:ext cx="544435" cy="1799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3" name="Shape 283"/>
              <p:cNvSpPr/>
              <p:nvPr/>
            </p:nvSpPr>
            <p:spPr>
              <a:xfrm flipH="1">
                <a:off x="303762" y="363226"/>
                <a:ext cx="242568" cy="1204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4" name="Shape 284"/>
              <p:cNvSpPr/>
              <p:nvPr/>
            </p:nvSpPr>
            <p:spPr>
              <a:xfrm flipH="1" flipV="1">
                <a:off x="332255" y="92207"/>
                <a:ext cx="212180" cy="2704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5" name="Shape 285"/>
              <p:cNvSpPr/>
              <p:nvPr/>
            </p:nvSpPr>
            <p:spPr>
              <a:xfrm flipH="1">
                <a:off x="423740" y="362614"/>
                <a:ext cx="120695" cy="3627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544434" y="362614"/>
                <a:ext cx="302204" cy="1488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7" name="Shape 287"/>
              <p:cNvSpPr/>
              <p:nvPr/>
            </p:nvSpPr>
            <p:spPr>
              <a:xfrm flipH="1" flipV="1">
                <a:off x="513223" y="-1"/>
                <a:ext cx="31212" cy="3626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544434" y="362614"/>
                <a:ext cx="90613" cy="180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</p:grpSp>
      <p:pic>
        <p:nvPicPr>
          <p:cNvPr id="29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1013" y="2167466"/>
            <a:ext cx="4985175" cy="4971628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7802880" y="1648177"/>
            <a:ext cx="3852885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Hydrodynamical calculation</a:t>
            </a:r>
          </a:p>
        </p:txBody>
      </p:sp>
      <p:pic>
        <p:nvPicPr>
          <p:cNvPr id="29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644" y="1300479"/>
            <a:ext cx="5807005" cy="2914793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 rot="18900000">
            <a:off x="3697248" y="3410150"/>
            <a:ext cx="1407403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1400">
                <a:solidFill>
                  <a:srgbClr val="29292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Reaction plane</a:t>
            </a:r>
          </a:p>
        </p:txBody>
      </p:sp>
      <p:sp>
        <p:nvSpPr>
          <p:cNvPr id="295" name="Shape 295"/>
          <p:cNvSpPr/>
          <p:nvPr/>
        </p:nvSpPr>
        <p:spPr>
          <a:xfrm>
            <a:off x="7012671" y="7369386"/>
            <a:ext cx="5895031" cy="9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Anisotropy reduces during evolution </a:t>
            </a:r>
            <a:br/>
            <a:r>
              <a:rPr>
                <a:solidFill>
                  <a:schemeClr val="accent5"/>
                </a:solidFill>
              </a:rPr>
              <a:t>v</a:t>
            </a:r>
            <a:r>
              <a:rPr baseline="-19571">
                <a:solidFill>
                  <a:schemeClr val="accent5"/>
                </a:solidFill>
              </a:rPr>
              <a:t>2</a:t>
            </a:r>
            <a:r>
              <a:rPr>
                <a:solidFill>
                  <a:schemeClr val="accent5"/>
                </a:solidFill>
              </a:rPr>
              <a:t> more sensitive to early times</a:t>
            </a:r>
          </a:p>
        </p:txBody>
      </p:sp>
      <p:sp>
        <p:nvSpPr>
          <p:cNvPr id="296" name="Shape 296"/>
          <p:cNvSpPr/>
          <p:nvPr/>
        </p:nvSpPr>
        <p:spPr>
          <a:xfrm>
            <a:off x="904995" y="4404924"/>
            <a:ext cx="4807556" cy="78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def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Elliptic flow:</a:t>
            </a:r>
          </a:p>
          <a:p>
            <a:pPr algn="ctr" defTabSz="1300480">
              <a:def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Yield modulation in-out reaction plane</a:t>
            </a:r>
          </a:p>
        </p:txBody>
      </p:sp>
      <p:grpSp>
        <p:nvGrpSpPr>
          <p:cNvPr id="306" name="Group 306"/>
          <p:cNvGrpSpPr/>
          <p:nvPr/>
        </p:nvGrpSpPr>
        <p:grpSpPr>
          <a:xfrm>
            <a:off x="3130423" y="7361008"/>
            <a:ext cx="846638" cy="725349"/>
            <a:chOff x="0" y="0"/>
            <a:chExt cx="846637" cy="725348"/>
          </a:xfrm>
        </p:grpSpPr>
        <p:sp>
          <p:nvSpPr>
            <p:cNvPr id="297" name="Shape 297"/>
            <p:cNvSpPr/>
            <p:nvPr/>
          </p:nvSpPr>
          <p:spPr>
            <a:xfrm rot="14579999">
              <a:off x="397221" y="175546"/>
              <a:ext cx="268990" cy="33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993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0" y="-1"/>
              <a:ext cx="846638" cy="725350"/>
              <a:chOff x="0" y="0"/>
              <a:chExt cx="846637" cy="725348"/>
            </a:xfrm>
          </p:grpSpPr>
          <p:sp>
            <p:nvSpPr>
              <p:cNvPr id="298" name="Shape 298"/>
              <p:cNvSpPr/>
              <p:nvPr/>
            </p:nvSpPr>
            <p:spPr>
              <a:xfrm flipH="1" flipV="1">
                <a:off x="0" y="182642"/>
                <a:ext cx="544435" cy="1799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99" name="Shape 299"/>
              <p:cNvSpPr/>
              <p:nvPr/>
            </p:nvSpPr>
            <p:spPr>
              <a:xfrm flipH="1">
                <a:off x="303762" y="363226"/>
                <a:ext cx="242568" cy="1204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0" name="Shape 300"/>
              <p:cNvSpPr/>
              <p:nvPr/>
            </p:nvSpPr>
            <p:spPr>
              <a:xfrm flipH="1" flipV="1">
                <a:off x="332255" y="92207"/>
                <a:ext cx="212180" cy="2704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1" name="Shape 301"/>
              <p:cNvSpPr/>
              <p:nvPr/>
            </p:nvSpPr>
            <p:spPr>
              <a:xfrm flipH="1">
                <a:off x="423740" y="362614"/>
                <a:ext cx="120695" cy="3627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544434" y="362614"/>
                <a:ext cx="302204" cy="1488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3" name="Shape 303"/>
              <p:cNvSpPr/>
              <p:nvPr/>
            </p:nvSpPr>
            <p:spPr>
              <a:xfrm flipH="1" flipV="1">
                <a:off x="513223" y="-1"/>
                <a:ext cx="31212" cy="3626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544434" y="362614"/>
                <a:ext cx="90613" cy="180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</p:grpSp>
      <p:grpSp>
        <p:nvGrpSpPr>
          <p:cNvPr id="316" name="Group 316"/>
          <p:cNvGrpSpPr/>
          <p:nvPr/>
        </p:nvGrpSpPr>
        <p:grpSpPr>
          <a:xfrm>
            <a:off x="3563916" y="6819141"/>
            <a:ext cx="846639" cy="725349"/>
            <a:chOff x="0" y="0"/>
            <a:chExt cx="846637" cy="725348"/>
          </a:xfrm>
        </p:grpSpPr>
        <p:sp>
          <p:nvSpPr>
            <p:cNvPr id="307" name="Shape 307"/>
            <p:cNvSpPr/>
            <p:nvPr/>
          </p:nvSpPr>
          <p:spPr>
            <a:xfrm rot="14579999">
              <a:off x="397221" y="175546"/>
              <a:ext cx="268990" cy="33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993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315" name="Group 315"/>
            <p:cNvGrpSpPr/>
            <p:nvPr/>
          </p:nvGrpSpPr>
          <p:grpSpPr>
            <a:xfrm>
              <a:off x="0" y="-1"/>
              <a:ext cx="846638" cy="725350"/>
              <a:chOff x="0" y="0"/>
              <a:chExt cx="846637" cy="725348"/>
            </a:xfrm>
          </p:grpSpPr>
          <p:sp>
            <p:nvSpPr>
              <p:cNvPr id="308" name="Shape 308"/>
              <p:cNvSpPr/>
              <p:nvPr/>
            </p:nvSpPr>
            <p:spPr>
              <a:xfrm flipH="1" flipV="1">
                <a:off x="0" y="182642"/>
                <a:ext cx="544435" cy="1799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9" name="Shape 309"/>
              <p:cNvSpPr/>
              <p:nvPr/>
            </p:nvSpPr>
            <p:spPr>
              <a:xfrm flipH="1">
                <a:off x="303762" y="363226"/>
                <a:ext cx="242568" cy="1204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0" name="Shape 310"/>
              <p:cNvSpPr/>
              <p:nvPr/>
            </p:nvSpPr>
            <p:spPr>
              <a:xfrm flipH="1" flipV="1">
                <a:off x="332255" y="92207"/>
                <a:ext cx="212180" cy="2704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1" name="Shape 311"/>
              <p:cNvSpPr/>
              <p:nvPr/>
            </p:nvSpPr>
            <p:spPr>
              <a:xfrm flipH="1">
                <a:off x="423740" y="362614"/>
                <a:ext cx="120695" cy="3627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544434" y="362614"/>
                <a:ext cx="302204" cy="1488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3" name="Shape 313"/>
              <p:cNvSpPr/>
              <p:nvPr/>
            </p:nvSpPr>
            <p:spPr>
              <a:xfrm flipH="1" flipV="1">
                <a:off x="513223" y="-1"/>
                <a:ext cx="31212" cy="3626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544434" y="362614"/>
                <a:ext cx="90613" cy="180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</p:grpSp>
      <p:grpSp>
        <p:nvGrpSpPr>
          <p:cNvPr id="326" name="Group 326"/>
          <p:cNvGrpSpPr/>
          <p:nvPr/>
        </p:nvGrpSpPr>
        <p:grpSpPr>
          <a:xfrm>
            <a:off x="2696930" y="6385647"/>
            <a:ext cx="846638" cy="725349"/>
            <a:chOff x="0" y="0"/>
            <a:chExt cx="846637" cy="725348"/>
          </a:xfrm>
        </p:grpSpPr>
        <p:sp>
          <p:nvSpPr>
            <p:cNvPr id="317" name="Shape 317"/>
            <p:cNvSpPr/>
            <p:nvPr/>
          </p:nvSpPr>
          <p:spPr>
            <a:xfrm rot="14579999">
              <a:off x="397221" y="175546"/>
              <a:ext cx="268990" cy="33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993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0" y="-1"/>
              <a:ext cx="846638" cy="725350"/>
              <a:chOff x="0" y="0"/>
              <a:chExt cx="846637" cy="725348"/>
            </a:xfrm>
          </p:grpSpPr>
          <p:sp>
            <p:nvSpPr>
              <p:cNvPr id="318" name="Shape 318"/>
              <p:cNvSpPr/>
              <p:nvPr/>
            </p:nvSpPr>
            <p:spPr>
              <a:xfrm flipH="1" flipV="1">
                <a:off x="0" y="182642"/>
                <a:ext cx="544435" cy="1799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9" name="Shape 319"/>
              <p:cNvSpPr/>
              <p:nvPr/>
            </p:nvSpPr>
            <p:spPr>
              <a:xfrm flipH="1">
                <a:off x="303762" y="363226"/>
                <a:ext cx="242568" cy="12044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0" name="Shape 320"/>
              <p:cNvSpPr/>
              <p:nvPr/>
            </p:nvSpPr>
            <p:spPr>
              <a:xfrm flipH="1" flipV="1">
                <a:off x="332255" y="92207"/>
                <a:ext cx="212180" cy="2704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1" name="Shape 321"/>
              <p:cNvSpPr/>
              <p:nvPr/>
            </p:nvSpPr>
            <p:spPr>
              <a:xfrm flipH="1">
                <a:off x="423740" y="362614"/>
                <a:ext cx="120695" cy="3627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544434" y="362614"/>
                <a:ext cx="302204" cy="14883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3" name="Shape 323"/>
              <p:cNvSpPr/>
              <p:nvPr/>
            </p:nvSpPr>
            <p:spPr>
              <a:xfrm flipH="1" flipV="1">
                <a:off x="513223" y="-1"/>
                <a:ext cx="31212" cy="3626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544434" y="362614"/>
                <a:ext cx="90613" cy="180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</p:grpSp>
      <p:sp>
        <p:nvSpPr>
          <p:cNvPr id="327" name="Shape 327"/>
          <p:cNvSpPr/>
          <p:nvPr/>
        </p:nvSpPr>
        <p:spPr>
          <a:xfrm>
            <a:off x="360775" y="6549813"/>
            <a:ext cx="922112" cy="68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spcBef>
                <a:spcPts val="800"/>
              </a:spcBef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reaction</a:t>
            </a:r>
          </a:p>
          <a:p>
            <a:pPr algn="ctr" defTabSz="1300480">
              <a:spcBef>
                <a:spcPts val="800"/>
              </a:spcBef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plane</a:t>
            </a:r>
          </a:p>
        </p:txBody>
      </p:sp>
      <p:sp>
        <p:nvSpPr>
          <p:cNvPr id="328" name="Shape 328"/>
          <p:cNvSpPr/>
          <p:nvPr/>
        </p:nvSpPr>
        <p:spPr>
          <a:xfrm>
            <a:off x="5852159" y="5743786"/>
            <a:ext cx="35718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28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ϕ</a:t>
            </a:r>
          </a:p>
        </p:txBody>
      </p:sp>
      <p:sp>
        <p:nvSpPr>
          <p:cNvPr id="329" name="Shape 329"/>
          <p:cNvSpPr/>
          <p:nvPr/>
        </p:nvSpPr>
        <p:spPr>
          <a:xfrm flipV="1">
            <a:off x="3576319" y="5310293"/>
            <a:ext cx="1950721" cy="16256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1300480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5359405" y="5560878"/>
            <a:ext cx="601129" cy="1377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2593" y="2165"/>
                  <a:pt x="21600" y="11172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3467946" y="8128000"/>
            <a:ext cx="269885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i="1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</a:t>
            </a:r>
          </a:p>
        </p:txBody>
      </p:sp>
      <p:pic>
        <p:nvPicPr>
          <p:cNvPr id="332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2346" y="8669866"/>
            <a:ext cx="3467948" cy="1013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2014-May-16-v2Centrality20To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462" y="2061025"/>
            <a:ext cx="8911422" cy="6035248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Elliptic flow</a:t>
            </a:r>
          </a:p>
        </p:txBody>
      </p:sp>
      <p:sp>
        <p:nvSpPr>
          <p:cNvPr id="336" name="Shape 3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7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0160" y="1213074"/>
            <a:ext cx="3467948" cy="1013743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8478929" y="1529445"/>
            <a:ext cx="156271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JHEP106, 190</a:t>
            </a:r>
          </a:p>
        </p:txBody>
      </p:sp>
      <p:sp>
        <p:nvSpPr>
          <p:cNvPr id="339" name="Shape 339"/>
          <p:cNvSpPr/>
          <p:nvPr/>
        </p:nvSpPr>
        <p:spPr>
          <a:xfrm>
            <a:off x="2304541" y="8414069"/>
            <a:ext cx="839571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Measurements include 8 particle species </a:t>
            </a:r>
          </a:p>
          <a:p>
            <a:pPr>
              <a:defRPr sz="2800">
                <a:solidFill>
                  <a:srgbClr val="9A251C"/>
                </a:solidFill>
              </a:defRPr>
            </a:pPr>
            <a:r>
              <a:t>Tests hydrodynamical description, freeze-out models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8712199" y="6087533"/>
            <a:ext cx="825902" cy="596872"/>
            <a:chOff x="0" y="0"/>
            <a:chExt cx="825900" cy="596871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229028" y="0"/>
              <a:ext cx="596873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343" name="Shape 343"/>
          <p:cNvSpPr/>
          <p:nvPr/>
        </p:nvSpPr>
        <p:spPr>
          <a:xfrm>
            <a:off x="1143000" y="7673027"/>
            <a:ext cx="2555148" cy="7808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2948497" y="7776915"/>
            <a:ext cx="7548073" cy="5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sz="2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Mass-dependence of v</a:t>
            </a:r>
            <a:r>
              <a:rPr baseline="-19571"/>
              <a:t>2</a:t>
            </a:r>
            <a:r>
              <a:t> measures flow velocity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2015-Nov-01-MassOrdering2030V3_new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598" y="1482759"/>
            <a:ext cx="7200901" cy="518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Higher harmonics</a:t>
            </a:r>
          </a:p>
        </p:txBody>
      </p:sp>
      <p:sp>
        <p:nvSpPr>
          <p:cNvPr id="348" name="Shape 3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9" name="GlauberHighTriaEv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5893" y="1659466"/>
            <a:ext cx="5527041" cy="4140766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8805524" y="1476218"/>
            <a:ext cx="3636900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Alver and Roland, PRC81, 054905</a:t>
            </a:r>
          </a:p>
        </p:txBody>
      </p:sp>
      <p:sp>
        <p:nvSpPr>
          <p:cNvPr id="351" name="Shape 351"/>
          <p:cNvSpPr/>
          <p:nvPr/>
        </p:nvSpPr>
        <p:spPr>
          <a:xfrm>
            <a:off x="966690" y="6817543"/>
            <a:ext cx="5932717" cy="1075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>
              <a:spcBef>
                <a:spcPts val="300"/>
              </a:spcBef>
              <a:defRPr sz="2800"/>
            </a:pPr>
            <a:r>
              <a:t>3</a:t>
            </a:r>
            <a:r>
              <a:rPr baseline="30714"/>
              <a:t>rd</a:t>
            </a:r>
            <a:r>
              <a:t> harmonic ‘triangularity’ v</a:t>
            </a:r>
            <a:r>
              <a:rPr baseline="-18214"/>
              <a:t>3</a:t>
            </a:r>
            <a:r>
              <a:t> is large</a:t>
            </a:r>
            <a:endParaRPr sz="2400">
              <a:solidFill>
                <a:srgbClr val="000099"/>
              </a:solidFill>
            </a:endParaRPr>
          </a:p>
          <a:p>
            <a:pPr algn="ctr">
              <a:spcBef>
                <a:spcPts val="300"/>
              </a:spcBef>
              <a:defRPr sz="2800"/>
            </a:pPr>
            <a:r>
              <a:t>(in central events)</a:t>
            </a:r>
          </a:p>
        </p:txBody>
      </p:sp>
      <p:sp>
        <p:nvSpPr>
          <p:cNvPr id="352" name="Shape 352"/>
          <p:cNvSpPr/>
          <p:nvPr/>
        </p:nvSpPr>
        <p:spPr>
          <a:xfrm>
            <a:off x="966690" y="7843519"/>
            <a:ext cx="5932717" cy="103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2800">
                <a:solidFill>
                  <a:srgbClr val="9A251C"/>
                </a:solidFill>
              </a:defRPr>
            </a:pPr>
            <a:r>
              <a:t>Mass ordering also seen for v</a:t>
            </a:r>
            <a:r>
              <a:rPr baseline="-18214"/>
              <a:t>3</a:t>
            </a:r>
            <a:r>
              <a:t> </a:t>
            </a:r>
            <a:endParaRPr sz="2400">
              <a:solidFill>
                <a:srgbClr val="000099"/>
              </a:solidFill>
            </a:endParaRPr>
          </a:p>
          <a:p>
            <a:pPr algn="ctr">
              <a:defRPr sz="2800">
                <a:solidFill>
                  <a:srgbClr val="9A251C"/>
                </a:solidFill>
              </a:defRPr>
            </a:pPr>
            <a:r>
              <a:t>indicates collective flow</a:t>
            </a:r>
          </a:p>
        </p:txBody>
      </p:sp>
      <p:sp>
        <p:nvSpPr>
          <p:cNvPr id="353" name="Shape 353"/>
          <p:cNvSpPr/>
          <p:nvPr/>
        </p:nvSpPr>
        <p:spPr>
          <a:xfrm>
            <a:off x="4122816" y="1490442"/>
            <a:ext cx="268033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N. Mohammadi, QM2015</a:t>
            </a:r>
          </a:p>
        </p:txBody>
      </p:sp>
      <p:sp>
        <p:nvSpPr>
          <p:cNvPr id="354" name="Shape 354"/>
          <p:cNvSpPr/>
          <p:nvPr/>
        </p:nvSpPr>
        <p:spPr>
          <a:xfrm>
            <a:off x="8002695" y="5985933"/>
            <a:ext cx="41663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Odd harmonics driven </a:t>
            </a:r>
            <a:br/>
            <a:r>
              <a:t>by initial state fluctuations</a:t>
            </a:r>
          </a:p>
        </p:txBody>
      </p:sp>
      <p:sp>
        <p:nvSpPr>
          <p:cNvPr id="355" name="Shape 355"/>
          <p:cNvSpPr/>
          <p:nvPr/>
        </p:nvSpPr>
        <p:spPr>
          <a:xfrm>
            <a:off x="8105944" y="7538677"/>
            <a:ext cx="395987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Use multiple harmonics to </a:t>
            </a:r>
            <a:br/>
            <a:r>
              <a:t>constrain medium properties</a:t>
            </a:r>
            <a:br/>
            <a:r>
              <a:t>(viscosity) and initial state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2-particle correlations</a:t>
            </a:r>
          </a:p>
        </p:txBody>
      </p:sp>
      <p:sp>
        <p:nvSpPr>
          <p:cNvPr id="358" name="Shape 3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9" name="2012-Jun-06-PbPb_dihadr_fig01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" y="2362200"/>
            <a:ext cx="6230899" cy="4000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2012-Jun-06-PbPb_dihadr_fig01b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1987" y="2294592"/>
            <a:ext cx="6588563" cy="4229696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2414984" y="1758949"/>
            <a:ext cx="21868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Intermediate p</a:t>
            </a:r>
            <a:r>
              <a:rPr baseline="-5999"/>
              <a:t>T</a:t>
            </a:r>
          </a:p>
        </p:txBody>
      </p:sp>
      <p:sp>
        <p:nvSpPr>
          <p:cNvPr id="362" name="Shape 362"/>
          <p:cNvSpPr/>
          <p:nvPr/>
        </p:nvSpPr>
        <p:spPr>
          <a:xfrm>
            <a:off x="9184084" y="1758949"/>
            <a:ext cx="111948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High p</a:t>
            </a:r>
            <a:r>
              <a:rPr baseline="-5999"/>
              <a:t>T</a:t>
            </a:r>
          </a:p>
        </p:txBody>
      </p:sp>
      <p:sp>
        <p:nvSpPr>
          <p:cNvPr id="363" name="Shape 363"/>
          <p:cNvSpPr/>
          <p:nvPr/>
        </p:nvSpPr>
        <p:spPr>
          <a:xfrm>
            <a:off x="11252040" y="1173479"/>
            <a:ext cx="148681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PLB 708, 249</a:t>
            </a:r>
          </a:p>
        </p:txBody>
      </p:sp>
      <p:sp>
        <p:nvSpPr>
          <p:cNvPr id="364" name="Shape 364"/>
          <p:cNvSpPr/>
          <p:nvPr/>
        </p:nvSpPr>
        <p:spPr>
          <a:xfrm>
            <a:off x="363173" y="7334673"/>
            <a:ext cx="919068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/>
              <a:t>Flow v</a:t>
            </a:r>
            <a:r>
              <a:rPr b="1" baseline="-5999"/>
              <a:t>2</a:t>
            </a:r>
            <a:r>
              <a:rPr b="1"/>
              <a:t>, v</a:t>
            </a:r>
            <a:r>
              <a:rPr b="1" baseline="-5999"/>
              <a:t>3</a:t>
            </a:r>
            <a:r>
              <a:rPr b="1"/>
              <a:t>: long range correlation </a:t>
            </a:r>
            <a:r>
              <a:t>(early times+ long expansion)</a:t>
            </a:r>
          </a:p>
          <a:p>
            <a:pPr algn="ctr"/>
            <a:r>
              <a:t>Near side long range correlation: flow (v</a:t>
            </a:r>
            <a:r>
              <a:rPr baseline="-5999"/>
              <a:t>2</a:t>
            </a:r>
            <a:r>
              <a:t>, v</a:t>
            </a:r>
            <a:r>
              <a:rPr baseline="-5999"/>
              <a:t>3</a:t>
            </a:r>
            <a:r>
              <a:t>)</a:t>
            </a:r>
          </a:p>
          <a:p>
            <a:pPr algn="ctr"/>
            <a:r>
              <a:t>Most prominent at lower p</a:t>
            </a:r>
            <a:r>
              <a:rPr baseline="-5999"/>
              <a:t>T</a:t>
            </a:r>
          </a:p>
        </p:txBody>
      </p:sp>
      <p:sp>
        <p:nvSpPr>
          <p:cNvPr id="365" name="Shape 365"/>
          <p:cNvSpPr/>
          <p:nvPr/>
        </p:nvSpPr>
        <p:spPr>
          <a:xfrm>
            <a:off x="2976575" y="6590029"/>
            <a:ext cx="67524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/>
              <a:t>Near-side peak: jets</a:t>
            </a:r>
            <a:r>
              <a:t> (+decays): larger at high p</a:t>
            </a:r>
            <a:r>
              <a:rPr baseline="-5999"/>
              <a:t>T</a:t>
            </a:r>
          </a:p>
        </p:txBody>
      </p:sp>
      <p:sp>
        <p:nvSpPr>
          <p:cNvPr id="366" name="Shape 366"/>
          <p:cNvSpPr/>
          <p:nvPr/>
        </p:nvSpPr>
        <p:spPr>
          <a:xfrm>
            <a:off x="3892417" y="8815916"/>
            <a:ext cx="90231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/>
              <a:t>Away-side: recoil jet</a:t>
            </a:r>
            <a:r>
              <a:t> also gives a long-range correlation (η</a:t>
            </a:r>
            <a:r>
              <a:rPr baseline="-5999"/>
              <a:t>1</a:t>
            </a:r>
            <a:r>
              <a:t> ≠ η</a:t>
            </a:r>
            <a:r>
              <a:rPr baseline="-5999"/>
              <a:t>2</a:t>
            </a:r>
            <a:r>
              <a:t>)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3277943" y="4116229"/>
            <a:ext cx="5892012" cy="2332003"/>
            <a:chOff x="0" y="0"/>
            <a:chExt cx="5892010" cy="2332002"/>
          </a:xfrm>
        </p:grpSpPr>
        <p:sp>
          <p:nvSpPr>
            <p:cNvPr id="367" name="Shape 367"/>
            <p:cNvSpPr/>
            <p:nvPr/>
          </p:nvSpPr>
          <p:spPr>
            <a:xfrm flipV="1">
              <a:off x="1129312" y="507054"/>
              <a:ext cx="4762699" cy="1814645"/>
            </a:xfrm>
            <a:prstGeom prst="line">
              <a:avLst/>
            </a:prstGeom>
            <a:noFill/>
            <a:ln w="38100" cap="flat">
              <a:solidFill>
                <a:srgbClr val="101F98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 flipH="1" flipV="1">
              <a:off x="-1" y="-1"/>
              <a:ext cx="1136146" cy="2332003"/>
            </a:xfrm>
            <a:prstGeom prst="line">
              <a:avLst/>
            </a:prstGeom>
            <a:noFill/>
            <a:ln w="38100" cap="flat">
              <a:solidFill>
                <a:srgbClr val="101F98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106115" y="323856"/>
            <a:ext cx="2681785" cy="1602838"/>
            <a:chOff x="0" y="0"/>
            <a:chExt cx="2681784" cy="1602836"/>
          </a:xfrm>
        </p:grpSpPr>
        <p:sp>
          <p:nvSpPr>
            <p:cNvPr id="370" name="Shape 370"/>
            <p:cNvSpPr/>
            <p:nvPr/>
          </p:nvSpPr>
          <p:spPr>
            <a:xfrm>
              <a:off x="1394768" y="188569"/>
              <a:ext cx="1287017" cy="745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6559" tIns="66559" rIns="66559" bIns="66559" numCol="1" anchor="t">
              <a:noAutofit/>
            </a:bodyPr>
            <a:lstStyle/>
            <a:p>
              <a:pPr algn="ctr" defTabSz="650240">
                <a:lnSpc>
                  <a:spcPct val="93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Near side</a:t>
              </a:r>
              <a:endPara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endParaRPr>
            </a:p>
            <a:p>
              <a:pPr algn="ctr" defTabSz="650240">
                <a:lnSpc>
                  <a:spcPct val="93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associated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1294448" y="907488"/>
              <a:ext cx="214105" cy="601065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 flipH="1" flipV="1">
              <a:off x="471422" y="565707"/>
              <a:ext cx="823026" cy="341782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 flipH="1" flipV="1">
              <a:off x="663920" y="200354"/>
              <a:ext cx="632493" cy="709099"/>
            </a:xfrm>
            <a:prstGeom prst="line">
              <a:avLst/>
            </a:prstGeom>
            <a:noFill/>
            <a:ln w="38100" cap="flat">
              <a:solidFill>
                <a:srgbClr val="99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Shape 374"/>
            <p:cNvSpPr/>
            <p:nvPr/>
          </p:nvSpPr>
          <p:spPr>
            <a:xfrm flipH="1" flipV="1">
              <a:off x="1213913" y="359459"/>
              <a:ext cx="82500" cy="549994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0"/>
              <a:ext cx="75624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6559" tIns="66559" rIns="66559" bIns="66559" numCol="1" anchor="t">
              <a:noAutofit/>
            </a:bodyPr>
            <a:lstStyle>
              <a:lvl1pPr defTabSz="650240">
                <a:lnSpc>
                  <a:spcPct val="93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1600"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solidFill>
                    <a:srgbClr val="990000"/>
                  </a:solidFill>
                  <a:uFill>
                    <a:solidFill>
                      <a:srgbClr val="990000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trigger</a:t>
              </a:r>
            </a:p>
          </p:txBody>
        </p:sp>
        <p:sp>
          <p:nvSpPr>
            <p:cNvPr id="376" name="Shape 376"/>
            <p:cNvSpPr/>
            <p:nvPr/>
          </p:nvSpPr>
          <p:spPr>
            <a:xfrm flipV="1">
              <a:off x="170890" y="909452"/>
              <a:ext cx="1044988" cy="19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 flipH="1" flipV="1">
              <a:off x="1319983" y="909452"/>
              <a:ext cx="976239" cy="78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 flipH="1">
              <a:off x="942845" y="901595"/>
              <a:ext cx="335889" cy="701242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80" name="Shape 380"/>
          <p:cNvSpPr/>
          <p:nvPr/>
        </p:nvSpPr>
        <p:spPr>
          <a:xfrm flipV="1">
            <a:off x="1786466" y="5121539"/>
            <a:ext cx="1828537" cy="2134395"/>
          </a:xfrm>
          <a:prstGeom prst="line">
            <a:avLst/>
          </a:prstGeom>
          <a:ln w="38100">
            <a:solidFill>
              <a:srgbClr val="101F9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81" name="Shape 381"/>
          <p:cNvSpPr/>
          <p:nvPr/>
        </p:nvSpPr>
        <p:spPr>
          <a:xfrm flipV="1">
            <a:off x="11817826" y="5611934"/>
            <a:ext cx="1" cy="3103293"/>
          </a:xfrm>
          <a:prstGeom prst="line">
            <a:avLst/>
          </a:prstGeom>
          <a:ln w="38100">
            <a:solidFill>
              <a:srgbClr val="101F9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4563533" y="2379839"/>
            <a:ext cx="1921339" cy="6414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10907957" y="2354439"/>
            <a:ext cx="2116535" cy="6414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5005238" y="2732331"/>
            <a:ext cx="10379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Pb+Pb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3"/>
      <p:bldP build="whole" bldLvl="1" animBg="1" rev="0" advAuto="0" spid="380" grpId="4"/>
      <p:bldP build="whole" bldLvl="1" animBg="1" rev="0" advAuto="0" spid="381" grpId="6"/>
      <p:bldP build="whole" bldLvl="1" animBg="1" rev="0" advAuto="0" spid="369" grpId="1"/>
      <p:bldP build="whole" bldLvl="1" animBg="1" rev="0" advAuto="0" spid="369" grpId="2"/>
      <p:bldP build="whole" bldLvl="1" animBg="1" rev="0" advAuto="0" spid="381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2-particle correlations in p+Pb</a:t>
            </a:r>
          </a:p>
        </p:txBody>
      </p:sp>
      <p:sp>
        <p:nvSpPr>
          <p:cNvPr id="387" name="Shape 3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8" name="2012-Dec-13-pPb_dihadr_cent_fig1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9537" y="2270033"/>
            <a:ext cx="6571247" cy="6327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2012-Dec-13-pPb_dihadr_periph_fig1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083" y="2351408"/>
            <a:ext cx="6380362" cy="614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2012-Jun-06-PbPb_dihadr_fig01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985" y="1111715"/>
            <a:ext cx="3505337" cy="225034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10622136" y="1211982"/>
            <a:ext cx="213466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PLB 719, 29</a:t>
            </a:r>
          </a:p>
        </p:txBody>
      </p:sp>
      <p:sp>
        <p:nvSpPr>
          <p:cNvPr id="392" name="Shape 392"/>
          <p:cNvSpPr/>
          <p:nvPr/>
        </p:nvSpPr>
        <p:spPr>
          <a:xfrm>
            <a:off x="10589567" y="2355849"/>
            <a:ext cx="2199805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Central p+Pb</a:t>
            </a:r>
          </a:p>
        </p:txBody>
      </p:sp>
      <p:sp>
        <p:nvSpPr>
          <p:cNvPr id="393" name="Shape 393"/>
          <p:cNvSpPr/>
          <p:nvPr/>
        </p:nvSpPr>
        <p:spPr>
          <a:xfrm>
            <a:off x="4298834" y="2345695"/>
            <a:ext cx="2067521" cy="838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t>Peripheral </a:t>
            </a:r>
            <a:br/>
            <a:r>
              <a:t>p+Pb</a:t>
            </a:r>
          </a:p>
        </p:txBody>
      </p:sp>
      <p:sp>
        <p:nvSpPr>
          <p:cNvPr id="394" name="Shape 394"/>
          <p:cNvSpPr/>
          <p:nvPr/>
        </p:nvSpPr>
        <p:spPr>
          <a:xfrm>
            <a:off x="2529300" y="1167532"/>
            <a:ext cx="1349674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Pb+Pb</a:t>
            </a:r>
          </a:p>
        </p:txBody>
      </p:sp>
      <p:sp>
        <p:nvSpPr>
          <p:cNvPr id="395" name="Shape 395"/>
          <p:cNvSpPr/>
          <p:nvPr/>
        </p:nvSpPr>
        <p:spPr>
          <a:xfrm>
            <a:off x="4871351" y="8504766"/>
            <a:ext cx="66797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Near-side long range correlation in central p+Pb</a:t>
            </a:r>
          </a:p>
          <a:p>
            <a:pPr algn="ctr">
              <a:defRPr>
                <a:solidFill>
                  <a:srgbClr val="9A251C"/>
                </a:solidFill>
              </a:defRPr>
            </a:pPr>
            <a:r>
              <a:t>Must be early-time; looks like elliptic flow</a:t>
            </a:r>
          </a:p>
        </p:txBody>
      </p:sp>
      <p:grpSp>
        <p:nvGrpSpPr>
          <p:cNvPr id="398" name="Group 398"/>
          <p:cNvGrpSpPr/>
          <p:nvPr/>
        </p:nvGrpSpPr>
        <p:grpSpPr>
          <a:xfrm>
            <a:off x="8051799" y="6804643"/>
            <a:ext cx="2861735" cy="1636624"/>
            <a:chOff x="0" y="0"/>
            <a:chExt cx="2861733" cy="1636623"/>
          </a:xfrm>
        </p:grpSpPr>
        <p:sp>
          <p:nvSpPr>
            <p:cNvPr id="396" name="Shape 396"/>
            <p:cNvSpPr/>
            <p:nvPr/>
          </p:nvSpPr>
          <p:spPr>
            <a:xfrm>
              <a:off x="1181061" y="0"/>
              <a:ext cx="1680673" cy="1060890"/>
            </a:xfrm>
            <a:prstGeom prst="ellipse">
              <a:avLst/>
            </a:prstGeom>
            <a:noFill/>
            <a:ln w="25400" cap="flat">
              <a:solidFill>
                <a:srgbClr val="9A251C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 flipV="1">
              <a:off x="-1" y="756181"/>
              <a:ext cx="1240138" cy="880443"/>
            </a:xfrm>
            <a:prstGeom prst="line">
              <a:avLst/>
            </a:prstGeom>
            <a:noFill/>
            <a:ln w="25400" cap="flat">
              <a:solidFill>
                <a:srgbClr val="9A25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399" name="Shape 399"/>
          <p:cNvSpPr/>
          <p:nvPr/>
        </p:nvSpPr>
        <p:spPr>
          <a:xfrm>
            <a:off x="12319857" y="3404028"/>
            <a:ext cx="138815" cy="138816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12090828" y="3175000"/>
            <a:ext cx="596873" cy="596872"/>
          </a:xfrm>
          <a:prstGeom prst="ellips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5792057" y="3285495"/>
            <a:ext cx="138815" cy="138815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5563028" y="3315128"/>
            <a:ext cx="596873" cy="596873"/>
          </a:xfrm>
          <a:prstGeom prst="ellips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v</a:t>
            </a:r>
            <a:r>
              <a:rPr baseline="-5999"/>
              <a:t>2</a:t>
            </a:r>
            <a:r>
              <a:t> from di-hadron correlations in p+Pb</a:t>
            </a:r>
          </a:p>
        </p:txBody>
      </p:sp>
      <p:sp>
        <p:nvSpPr>
          <p:cNvPr id="405" name="Shape 4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6" name="Shape 406"/>
          <p:cNvSpPr/>
          <p:nvPr/>
        </p:nvSpPr>
        <p:spPr>
          <a:xfrm>
            <a:off x="8951613" y="1735666"/>
            <a:ext cx="1423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PLB 726,164</a:t>
            </a:r>
          </a:p>
        </p:txBody>
      </p:sp>
      <p:pic>
        <p:nvPicPr>
          <p:cNvPr id="407" name="2013-Aug-14-pPb_v2ish_Fig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3816" y="2194983"/>
            <a:ext cx="8334324" cy="4747772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/>
          <p:nvPr/>
        </p:nvSpPr>
        <p:spPr>
          <a:xfrm>
            <a:off x="2633960" y="7454899"/>
            <a:ext cx="77368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rgbClr val="9A251C"/>
                </a:solidFill>
              </a:defRPr>
            </a:pPr>
            <a:r>
              <a:t>Similar ‘mass ordering’ observed for v</a:t>
            </a:r>
            <a:r>
              <a:rPr baseline="-5999"/>
              <a:t>2</a:t>
            </a:r>
            <a:r>
              <a:t> from two-particle </a:t>
            </a:r>
            <a:br/>
            <a:r>
              <a:t>correlations in p+Pb</a:t>
            </a:r>
          </a:p>
        </p:txBody>
      </p:sp>
      <p:sp>
        <p:nvSpPr>
          <p:cNvPr id="409" name="Shape 409"/>
          <p:cNvSpPr/>
          <p:nvPr/>
        </p:nvSpPr>
        <p:spPr>
          <a:xfrm>
            <a:off x="4539431" y="8502649"/>
            <a:ext cx="39259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this also pressure-driven?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Higher p</a:t>
            </a:r>
            <a:r>
              <a:rPr baseline="-5999"/>
              <a:t>T</a:t>
            </a:r>
            <a:r>
              <a:t>: probes of the QGP</a:t>
            </a:r>
          </a:p>
        </p:txBody>
      </p:sp>
      <p:sp>
        <p:nvSpPr>
          <p:cNvPr id="412" name="Shape 4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3" name="Shape 413"/>
          <p:cNvSpPr/>
          <p:nvPr/>
        </p:nvSpPr>
        <p:spPr>
          <a:xfrm>
            <a:off x="2434638" y="6221134"/>
            <a:ext cx="5796031" cy="14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‘Hard probes’</a:t>
            </a:r>
            <a:endParaRPr b="1">
              <a:solidFill>
                <a:srgbClr val="000099"/>
              </a:solidFill>
              <a:latin typeface="+mj-lt"/>
              <a:ea typeface="+mj-ea"/>
              <a:cs typeface="+mj-cs"/>
              <a:sym typeface="Arial"/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Hard-scatterings produce ‘quasi-free’ partons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 Probe medium through energy loss</a:t>
            </a:r>
            <a:endParaRPr sz="2200"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p</a:t>
            </a:r>
            <a:r>
              <a:rPr baseline="-19818"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 &gt; 5 GeV</a:t>
            </a:r>
          </a:p>
        </p:txBody>
      </p:sp>
      <p:grpSp>
        <p:nvGrpSpPr>
          <p:cNvPr id="417" name="Group 417"/>
          <p:cNvGrpSpPr/>
          <p:nvPr/>
        </p:nvGrpSpPr>
        <p:grpSpPr>
          <a:xfrm>
            <a:off x="4768426" y="3510844"/>
            <a:ext cx="4226562" cy="1822027"/>
            <a:chOff x="0" y="0"/>
            <a:chExt cx="4226560" cy="1822026"/>
          </a:xfrm>
        </p:grpSpPr>
        <p:sp>
          <p:nvSpPr>
            <p:cNvPr id="414" name="Shape 414"/>
            <p:cNvSpPr/>
            <p:nvPr/>
          </p:nvSpPr>
          <p:spPr>
            <a:xfrm>
              <a:off x="221262" y="9031"/>
              <a:ext cx="3788552" cy="1812996"/>
            </a:xfrm>
            <a:prstGeom prst="rect">
              <a:avLst/>
            </a:prstGeom>
            <a:gradFill flip="none" rotWithShape="1">
              <a:gsLst>
                <a:gs pos="0">
                  <a:srgbClr val="FD3C15"/>
                </a:gs>
                <a:gs pos="100000">
                  <a:srgbClr val="FFE667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0" y="9031"/>
              <a:ext cx="433494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3793066" y="0"/>
              <a:ext cx="433495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432" name="Group 432"/>
          <p:cNvGrpSpPr/>
          <p:nvPr/>
        </p:nvGrpSpPr>
        <p:grpSpPr>
          <a:xfrm>
            <a:off x="5504462" y="2693528"/>
            <a:ext cx="2756747" cy="3386668"/>
            <a:chOff x="0" y="0"/>
            <a:chExt cx="2756746" cy="3386666"/>
          </a:xfrm>
        </p:grpSpPr>
        <p:grpSp>
          <p:nvGrpSpPr>
            <p:cNvPr id="427" name="Group 427"/>
            <p:cNvGrpSpPr/>
            <p:nvPr/>
          </p:nvGrpSpPr>
          <p:grpSpPr>
            <a:xfrm>
              <a:off x="0" y="0"/>
              <a:ext cx="2756747" cy="3386667"/>
              <a:chOff x="0" y="0"/>
              <a:chExt cx="2756746" cy="3386666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0" y="1223715"/>
                <a:ext cx="1736232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7502" y="21192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1237262" y="1937173"/>
                <a:ext cx="1519485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681" y="204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420" name="Shape 420"/>
              <p:cNvSpPr/>
              <p:nvPr/>
            </p:nvSpPr>
            <p:spPr>
              <a:xfrm flipV="1">
                <a:off x="1736231" y="0"/>
                <a:ext cx="783450" cy="1225974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Shape 421"/>
              <p:cNvSpPr/>
              <p:nvPr/>
            </p:nvSpPr>
            <p:spPr>
              <a:xfrm flipV="1">
                <a:off x="1736231" y="679591"/>
                <a:ext cx="587023" cy="546383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2" name="Shape 422"/>
              <p:cNvSpPr/>
              <p:nvPr/>
            </p:nvSpPr>
            <p:spPr>
              <a:xfrm flipV="1">
                <a:off x="1736231" y="625404"/>
                <a:ext cx="51930" cy="60057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Shape 423"/>
              <p:cNvSpPr/>
              <p:nvPr/>
            </p:nvSpPr>
            <p:spPr>
              <a:xfrm flipH="1">
                <a:off x="255128" y="2318737"/>
                <a:ext cx="970846" cy="106793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Shape 424"/>
              <p:cNvSpPr/>
              <p:nvPr/>
            </p:nvSpPr>
            <p:spPr>
              <a:xfrm flipH="1">
                <a:off x="568960" y="2302933"/>
                <a:ext cx="663787" cy="428979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Shape 425"/>
              <p:cNvSpPr/>
              <p:nvPr/>
            </p:nvSpPr>
            <p:spPr>
              <a:xfrm flipH="1">
                <a:off x="1097279" y="2287129"/>
                <a:ext cx="144499" cy="582507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Shape 426"/>
              <p:cNvSpPr/>
              <p:nvPr/>
            </p:nvSpPr>
            <p:spPr>
              <a:xfrm rot="9300000">
                <a:off x="1453180" y="1571208"/>
                <a:ext cx="88332" cy="368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6" h="21600" fill="norm" stroke="1" extrusionOk="0">
                    <a:moveTo>
                      <a:pt x="9049" y="0"/>
                    </a:moveTo>
                    <a:cubicBezTo>
                      <a:pt x="10762" y="500"/>
                      <a:pt x="20508" y="1950"/>
                      <a:pt x="19059" y="2800"/>
                    </a:cubicBezTo>
                    <a:cubicBezTo>
                      <a:pt x="17610" y="3650"/>
                      <a:pt x="93" y="4400"/>
                      <a:pt x="93" y="5200"/>
                    </a:cubicBezTo>
                    <a:cubicBezTo>
                      <a:pt x="93" y="6000"/>
                      <a:pt x="19059" y="6800"/>
                      <a:pt x="19059" y="7600"/>
                    </a:cubicBezTo>
                    <a:cubicBezTo>
                      <a:pt x="19059" y="8400"/>
                      <a:pt x="93" y="9200"/>
                      <a:pt x="93" y="10000"/>
                    </a:cubicBezTo>
                    <a:cubicBezTo>
                      <a:pt x="93" y="10800"/>
                      <a:pt x="19059" y="11600"/>
                      <a:pt x="19059" y="12400"/>
                    </a:cubicBezTo>
                    <a:cubicBezTo>
                      <a:pt x="19059" y="13200"/>
                      <a:pt x="93" y="14000"/>
                      <a:pt x="93" y="14800"/>
                    </a:cubicBezTo>
                    <a:cubicBezTo>
                      <a:pt x="93" y="15600"/>
                      <a:pt x="19059" y="16400"/>
                      <a:pt x="19059" y="17200"/>
                    </a:cubicBezTo>
                    <a:cubicBezTo>
                      <a:pt x="19059" y="18000"/>
                      <a:pt x="1279" y="18850"/>
                      <a:pt x="93" y="19600"/>
                    </a:cubicBezTo>
                    <a:cubicBezTo>
                      <a:pt x="-1092" y="20350"/>
                      <a:pt x="9313" y="21200"/>
                      <a:pt x="11684" y="21600"/>
                    </a:cubicBezTo>
                  </a:path>
                </a:pathLst>
              </a:custGeom>
              <a:noFill/>
              <a:ln w="25400" cap="flat">
                <a:solidFill>
                  <a:srgbClr val="CC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428" name="Shape 428"/>
            <p:cNvSpPr/>
            <p:nvPr/>
          </p:nvSpPr>
          <p:spPr>
            <a:xfrm rot="9000000">
              <a:off x="1286763" y="682054"/>
              <a:ext cx="164446" cy="7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 flipH="1" rot="6300000">
              <a:off x="903810" y="1678207"/>
              <a:ext cx="186239" cy="7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 rot="18600000">
              <a:off x="1572993" y="2041844"/>
              <a:ext cx="164445" cy="7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 flipH="1" rot="15600000">
              <a:off x="1852037" y="979205"/>
              <a:ext cx="186239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Nuclear modification: Pb+Pb</a:t>
            </a:r>
          </a:p>
        </p:txBody>
      </p:sp>
      <p:sp>
        <p:nvSpPr>
          <p:cNvPr id="435" name="Shape 4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6" name="lhc_spectra_highp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390359"/>
            <a:ext cx="6036067" cy="6972882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1268421" y="1142999"/>
            <a:ext cx="412152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Charged particle p</a:t>
            </a:r>
            <a:r>
              <a:rPr baseline="-5999"/>
              <a:t>T</a:t>
            </a:r>
            <a:r>
              <a:t> spectra</a:t>
            </a:r>
          </a:p>
        </p:txBody>
      </p:sp>
      <p:sp>
        <p:nvSpPr>
          <p:cNvPr id="438" name="Shape 438"/>
          <p:cNvSpPr/>
          <p:nvPr/>
        </p:nvSpPr>
        <p:spPr>
          <a:xfrm>
            <a:off x="127000" y="3627967"/>
            <a:ext cx="809030" cy="1090083"/>
          </a:xfrm>
          <a:prstGeom prst="ellipse">
            <a:avLst/>
          </a:prstGeom>
          <a:ln w="381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439" name="Shape 439"/>
          <p:cNvSpPr/>
          <p:nvPr/>
        </p:nvSpPr>
        <p:spPr>
          <a:xfrm>
            <a:off x="255984" y="8032749"/>
            <a:ext cx="337596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i="1"/>
              <a:t>N</a:t>
            </a:r>
            <a:r>
              <a:rPr baseline="-5999"/>
              <a:t>coll</a:t>
            </a:r>
            <a:r>
              <a:t>: number of binary </a:t>
            </a:r>
            <a:br/>
            <a:r>
              <a:t>nucleon-nucleon collisions</a:t>
            </a:r>
          </a:p>
        </p:txBody>
      </p:sp>
      <p:grpSp>
        <p:nvGrpSpPr>
          <p:cNvPr id="443" name="Group 443"/>
          <p:cNvGrpSpPr/>
          <p:nvPr/>
        </p:nvGrpSpPr>
        <p:grpSpPr>
          <a:xfrm>
            <a:off x="6480970" y="1765300"/>
            <a:ext cx="6517480" cy="5563005"/>
            <a:chOff x="0" y="0"/>
            <a:chExt cx="6517479" cy="5563004"/>
          </a:xfrm>
        </p:grpSpPr>
        <p:pic>
          <p:nvPicPr>
            <p:cNvPr id="440" name="lhc_RA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51367"/>
              <a:ext cx="6517480" cy="4138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1" name="Shape 441"/>
            <p:cNvSpPr/>
            <p:nvPr/>
          </p:nvSpPr>
          <p:spPr>
            <a:xfrm>
              <a:off x="1247073" y="0"/>
              <a:ext cx="4023334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Nuclear modification factor</a:t>
              </a:r>
            </a:p>
          </p:txBody>
        </p:sp>
        <p:pic>
          <p:nvPicPr>
            <p:cNvPr id="442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2732" y="4404603"/>
              <a:ext cx="3605852" cy="1158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4" name="Shape 444"/>
          <p:cNvSpPr/>
          <p:nvPr/>
        </p:nvSpPr>
        <p:spPr>
          <a:xfrm>
            <a:off x="3951684" y="8591549"/>
            <a:ext cx="881127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9A251C"/>
                </a:solidFill>
              </a:defRPr>
            </a:pPr>
            <a:r>
              <a:t>Pb+Pb: clear suppression (</a:t>
            </a:r>
            <a:r>
              <a:rPr i="1"/>
              <a:t>R</a:t>
            </a:r>
            <a:r>
              <a:rPr baseline="-5999"/>
              <a:t>AA</a:t>
            </a:r>
            <a:r>
              <a:t> &lt; 1): parton energy loss</a:t>
            </a:r>
          </a:p>
        </p:txBody>
      </p:sp>
      <p:sp>
        <p:nvSpPr>
          <p:cNvPr id="445" name="Shape 445"/>
          <p:cNvSpPr/>
          <p:nvPr/>
        </p:nvSpPr>
        <p:spPr>
          <a:xfrm>
            <a:off x="10159101" y="546099"/>
            <a:ext cx="269816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ALICE, PLB720, 52</a:t>
            </a:r>
          </a:p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CMS, EPJC, 72, 1945</a:t>
            </a:r>
          </a:p>
          <a:p>
            <a: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ATLAS, arXiv:1504.04337</a:t>
            </a:r>
          </a:p>
        </p:txBody>
      </p:sp>
      <p:sp>
        <p:nvSpPr>
          <p:cNvPr id="446" name="Shape 446"/>
          <p:cNvSpPr/>
          <p:nvPr/>
        </p:nvSpPr>
        <p:spPr>
          <a:xfrm flipV="1">
            <a:off x="531514" y="4678610"/>
            <a:ext cx="1" cy="3317492"/>
          </a:xfrm>
          <a:prstGeom prst="lin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grpSp>
        <p:nvGrpSpPr>
          <p:cNvPr id="449" name="Group 449"/>
          <p:cNvGrpSpPr/>
          <p:nvPr/>
        </p:nvGrpSpPr>
        <p:grpSpPr>
          <a:xfrm>
            <a:off x="6453584" y="3917950"/>
            <a:ext cx="2463751" cy="3270251"/>
            <a:chOff x="0" y="0"/>
            <a:chExt cx="2463750" cy="3270250"/>
          </a:xfrm>
        </p:grpSpPr>
        <p:sp>
          <p:nvSpPr>
            <p:cNvPr id="447" name="Shape 447"/>
            <p:cNvSpPr/>
            <p:nvPr/>
          </p:nvSpPr>
          <p:spPr>
            <a:xfrm>
              <a:off x="239315" y="0"/>
              <a:ext cx="1465611" cy="2070100"/>
            </a:xfrm>
            <a:prstGeom prst="ellipse">
              <a:avLst/>
            </a:prstGeom>
            <a:noFill/>
            <a:ln w="381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1987550"/>
              <a:ext cx="2463751" cy="128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/>
              </a:pPr>
              <a:r>
                <a:t>Low </a:t>
              </a:r>
              <a:r>
                <a:rPr i="1"/>
                <a:t>p</a:t>
              </a:r>
              <a:r>
                <a:rPr baseline="-5999"/>
                <a:t>T</a:t>
              </a:r>
              <a:r>
                <a:t>: </a:t>
              </a:r>
              <a:br/>
              <a:r>
                <a:t>soft production,</a:t>
              </a:r>
            </a:p>
            <a:p>
              <a:pPr>
                <a:defRPr sz="2600"/>
              </a:pPr>
              <a:r>
                <a:rPr i="1"/>
                <a:t>N</a:t>
              </a:r>
              <a:r>
                <a:rPr baseline="-5999"/>
                <a:t>part</a:t>
              </a:r>
              <a:r>
                <a:t> scaling</a:t>
              </a:r>
            </a:p>
          </p:txBody>
        </p:sp>
      </p:grpSp>
      <p:sp>
        <p:nvSpPr>
          <p:cNvPr id="450" name="Shape 450"/>
          <p:cNvSpPr/>
          <p:nvPr/>
        </p:nvSpPr>
        <p:spPr>
          <a:xfrm>
            <a:off x="7079107" y="7491216"/>
            <a:ext cx="1213620" cy="937625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51" name="Shape 451"/>
          <p:cNvSpPr/>
          <p:nvPr/>
        </p:nvSpPr>
        <p:spPr>
          <a:xfrm>
            <a:off x="6799042" y="7958173"/>
            <a:ext cx="1867107" cy="1947"/>
          </a:xfrm>
          <a:prstGeom prst="line">
            <a:avLst/>
          </a:prstGeom>
          <a:ln w="1908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454" name="Group 454"/>
          <p:cNvGrpSpPr/>
          <p:nvPr/>
        </p:nvGrpSpPr>
        <p:grpSpPr>
          <a:xfrm>
            <a:off x="7500502" y="7962777"/>
            <a:ext cx="771025" cy="467051"/>
            <a:chOff x="0" y="0"/>
            <a:chExt cx="771024" cy="467049"/>
          </a:xfrm>
        </p:grpSpPr>
        <p:sp>
          <p:nvSpPr>
            <p:cNvPr id="452" name="Shape 452"/>
            <p:cNvSpPr/>
            <p:nvPr/>
          </p:nvSpPr>
          <p:spPr>
            <a:xfrm rot="1320000">
              <a:off x="14129" y="93331"/>
              <a:ext cx="533101" cy="17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 rot="1320000">
              <a:off x="470779" y="249046"/>
              <a:ext cx="278122" cy="17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7113028" y="7490027"/>
            <a:ext cx="842295" cy="477452"/>
            <a:chOff x="0" y="0"/>
            <a:chExt cx="842293" cy="477451"/>
          </a:xfrm>
        </p:grpSpPr>
        <p:sp>
          <p:nvSpPr>
            <p:cNvPr id="455" name="Shape 455"/>
            <p:cNvSpPr/>
            <p:nvPr/>
          </p:nvSpPr>
          <p:spPr>
            <a:xfrm flipH="1" rot="9480000">
              <a:off x="12637" y="204802"/>
              <a:ext cx="554271" cy="17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 flipH="1" rot="9480000">
              <a:off x="531521" y="48149"/>
              <a:ext cx="289791" cy="16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1908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458" name="Shape 458"/>
          <p:cNvSpPr/>
          <p:nvPr/>
        </p:nvSpPr>
        <p:spPr>
          <a:xfrm>
            <a:off x="7962325" y="7512405"/>
            <a:ext cx="2791401" cy="381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defTabSz="457200">
              <a:lnSpc>
                <a:spcPct val="93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Energy loss</a:t>
            </a:r>
          </a:p>
        </p:txBody>
      </p:sp>
      <p:sp>
        <p:nvSpPr>
          <p:cNvPr id="459" name="Shape 459"/>
          <p:cNvSpPr/>
          <p:nvPr/>
        </p:nvSpPr>
        <p:spPr>
          <a:xfrm>
            <a:off x="8272383" y="7993872"/>
            <a:ext cx="862348" cy="38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algn="ctr" defTabSz="457200">
              <a:lnSpc>
                <a:spcPct val="93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</a:t>
            </a:r>
            <a:r>
              <a:rPr baseline="-18666"/>
              <a:t>AA</a:t>
            </a:r>
            <a:r>
              <a:t> &lt; 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2"/>
      <p:bldP build="whole" bldLvl="1" animBg="1" rev="0" advAuto="0" spid="44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1402968" y="4133029"/>
            <a:ext cx="1408855" cy="2063610"/>
          </a:xfrm>
          <a:prstGeom prst="rect">
            <a:avLst/>
          </a:prstGeom>
          <a:gradFill>
            <a:gsLst>
              <a:gs pos="0">
                <a:srgbClr val="FD3C15"/>
              </a:gs>
              <a:gs pos="100000">
                <a:srgbClr val="FFE667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2" name="Shape 4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rPr i="1"/>
              <a:t>R</a:t>
            </a:r>
            <a:r>
              <a:rPr baseline="-5999"/>
              <a:t>AA</a:t>
            </a:r>
            <a:r>
              <a:t> overview</a:t>
            </a:r>
          </a:p>
        </p:txBody>
      </p:sp>
      <p:sp>
        <p:nvSpPr>
          <p:cNvPr id="463" name="Shape 4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4" name="2015-Jul-20-RAA_all2newZ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4354" y="2183207"/>
            <a:ext cx="7062796" cy="632786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921376" y="3700177"/>
            <a:ext cx="2305912" cy="39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Hadrons: energy loss</a:t>
            </a:r>
          </a:p>
        </p:txBody>
      </p:sp>
      <p:grpSp>
        <p:nvGrpSpPr>
          <p:cNvPr id="469" name="Group 469"/>
          <p:cNvGrpSpPr/>
          <p:nvPr/>
        </p:nvGrpSpPr>
        <p:grpSpPr>
          <a:xfrm>
            <a:off x="1075873" y="5477812"/>
            <a:ext cx="2628327" cy="817523"/>
            <a:chOff x="0" y="0"/>
            <a:chExt cx="2628326" cy="817521"/>
          </a:xfrm>
        </p:grpSpPr>
        <p:sp>
          <p:nvSpPr>
            <p:cNvPr id="466" name="Shape 466"/>
            <p:cNvSpPr/>
            <p:nvPr/>
          </p:nvSpPr>
          <p:spPr>
            <a:xfrm>
              <a:off x="0" y="433493"/>
              <a:ext cx="2167467" cy="22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Shape 467"/>
            <p:cNvSpPr/>
            <p:nvPr/>
          </p:nvSpPr>
          <p:spPr>
            <a:xfrm>
              <a:off x="102735" y="0"/>
              <a:ext cx="1853623" cy="412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6559" tIns="66559" rIns="66559" bIns="66559" numCol="1" anchor="t">
              <a:spAutoFit/>
            </a:bodyPr>
            <a:lstStyle/>
            <a:p>
              <a:pPr algn="ctr" defTabSz="650240">
                <a:lnSpc>
                  <a:spcPct val="109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γ</a:t>
              </a:r>
              <a:r>
                <a:rPr sz="18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: no interactions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1810464" y="433493"/>
              <a:ext cx="817863" cy="384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6559" tIns="66559" rIns="66559" bIns="66559" numCol="1" anchor="t">
              <a:spAutoFit/>
            </a:bodyPr>
            <a:lstStyle/>
            <a:p>
              <a:pPr algn="ctr" defTabSz="650240">
                <a:lnSpc>
                  <a:spcPct val="93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R</a:t>
              </a:r>
              <a:r>
                <a:rPr baseline="-20250"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AA</a:t>
              </a:r>
              <a:r>
                <a:rPr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 = 1</a:t>
              </a:r>
            </a:p>
          </p:txBody>
        </p:sp>
      </p:grpSp>
      <p:grpSp>
        <p:nvGrpSpPr>
          <p:cNvPr id="476" name="Group 476"/>
          <p:cNvGrpSpPr/>
          <p:nvPr/>
        </p:nvGrpSpPr>
        <p:grpSpPr>
          <a:xfrm>
            <a:off x="1073615" y="4327867"/>
            <a:ext cx="2632843" cy="1090985"/>
            <a:chOff x="0" y="0"/>
            <a:chExt cx="2632841" cy="1090984"/>
          </a:xfrm>
        </p:grpSpPr>
        <p:sp>
          <p:nvSpPr>
            <p:cNvPr id="470" name="Shape 470"/>
            <p:cNvSpPr/>
            <p:nvPr/>
          </p:nvSpPr>
          <p:spPr>
            <a:xfrm>
              <a:off x="0" y="543456"/>
              <a:ext cx="2167467" cy="22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457200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Shape 471"/>
            <p:cNvSpPr/>
            <p:nvPr/>
          </p:nvSpPr>
          <p:spPr>
            <a:xfrm rot="1320000">
              <a:off x="830706" y="657147"/>
              <a:ext cx="618860" cy="20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 rot="1320000">
              <a:off x="1360817" y="837912"/>
              <a:ext cx="322863" cy="19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3" name="Shape 473"/>
            <p:cNvSpPr/>
            <p:nvPr/>
          </p:nvSpPr>
          <p:spPr>
            <a:xfrm flipH="1" rot="9480000">
              <a:off x="379169" y="237748"/>
              <a:ext cx="643436" cy="20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83" fill="norm" stroke="1" extrusionOk="0">
                  <a:moveTo>
                    <a:pt x="0" y="418"/>
                  </a:moveTo>
                  <a:cubicBezTo>
                    <a:pt x="603" y="418"/>
                    <a:pt x="2501" y="-217"/>
                    <a:pt x="3664" y="418"/>
                  </a:cubicBezTo>
                  <a:cubicBezTo>
                    <a:pt x="4826" y="1052"/>
                    <a:pt x="6386" y="1281"/>
                    <a:pt x="6945" y="4174"/>
                  </a:cubicBezTo>
                  <a:cubicBezTo>
                    <a:pt x="7504" y="7068"/>
                    <a:pt x="7269" y="15114"/>
                    <a:pt x="7033" y="17855"/>
                  </a:cubicBezTo>
                  <a:cubicBezTo>
                    <a:pt x="6798" y="20596"/>
                    <a:pt x="6077" y="20672"/>
                    <a:pt x="5503" y="20672"/>
                  </a:cubicBezTo>
                  <a:cubicBezTo>
                    <a:pt x="5503" y="20672"/>
                    <a:pt x="3884" y="20647"/>
                    <a:pt x="3561" y="17855"/>
                  </a:cubicBezTo>
                  <a:cubicBezTo>
                    <a:pt x="3237" y="15063"/>
                    <a:pt x="3031" y="6814"/>
                    <a:pt x="3561" y="3946"/>
                  </a:cubicBezTo>
                  <a:cubicBezTo>
                    <a:pt x="4090" y="1077"/>
                    <a:pt x="5474" y="1179"/>
                    <a:pt x="6739" y="595"/>
                  </a:cubicBezTo>
                  <a:cubicBezTo>
                    <a:pt x="8004" y="11"/>
                    <a:pt x="9976" y="-65"/>
                    <a:pt x="11183" y="519"/>
                  </a:cubicBezTo>
                  <a:cubicBezTo>
                    <a:pt x="12389" y="1103"/>
                    <a:pt x="13537" y="1103"/>
                    <a:pt x="14008" y="4174"/>
                  </a:cubicBezTo>
                  <a:cubicBezTo>
                    <a:pt x="14478" y="7245"/>
                    <a:pt x="14228" y="15139"/>
                    <a:pt x="13993" y="18007"/>
                  </a:cubicBezTo>
                  <a:cubicBezTo>
                    <a:pt x="13757" y="20875"/>
                    <a:pt x="12845" y="21383"/>
                    <a:pt x="12257" y="21358"/>
                  </a:cubicBezTo>
                  <a:cubicBezTo>
                    <a:pt x="11668" y="21332"/>
                    <a:pt x="10771" y="20875"/>
                    <a:pt x="10417" y="18007"/>
                  </a:cubicBezTo>
                  <a:cubicBezTo>
                    <a:pt x="10064" y="15139"/>
                    <a:pt x="9888" y="7220"/>
                    <a:pt x="10476" y="4174"/>
                  </a:cubicBezTo>
                  <a:cubicBezTo>
                    <a:pt x="11065" y="1128"/>
                    <a:pt x="12772" y="1154"/>
                    <a:pt x="14008" y="519"/>
                  </a:cubicBezTo>
                  <a:cubicBezTo>
                    <a:pt x="15244" y="-115"/>
                    <a:pt x="16686" y="-192"/>
                    <a:pt x="17863" y="418"/>
                  </a:cubicBezTo>
                  <a:cubicBezTo>
                    <a:pt x="19040" y="1027"/>
                    <a:pt x="20541" y="1103"/>
                    <a:pt x="21070" y="4174"/>
                  </a:cubicBezTo>
                  <a:cubicBezTo>
                    <a:pt x="21600" y="7144"/>
                    <a:pt x="21335" y="15317"/>
                    <a:pt x="21041" y="18185"/>
                  </a:cubicBezTo>
                  <a:cubicBezTo>
                    <a:pt x="20747" y="21053"/>
                    <a:pt x="19864" y="21383"/>
                    <a:pt x="19290" y="21383"/>
                  </a:cubicBezTo>
                  <a:cubicBezTo>
                    <a:pt x="19290" y="21383"/>
                    <a:pt x="17863" y="21053"/>
                    <a:pt x="17568" y="18185"/>
                  </a:cubicBezTo>
                  <a:cubicBezTo>
                    <a:pt x="17274" y="15317"/>
                    <a:pt x="17289" y="6788"/>
                    <a:pt x="17877" y="3743"/>
                  </a:cubicBezTo>
                  <a:cubicBezTo>
                    <a:pt x="18466" y="697"/>
                    <a:pt x="20408" y="1204"/>
                    <a:pt x="21070" y="5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4" name="Shape 474"/>
            <p:cNvSpPr/>
            <p:nvPr/>
          </p:nvSpPr>
          <p:spPr>
            <a:xfrm flipH="1" rot="9480000">
              <a:off x="981525" y="55895"/>
              <a:ext cx="336410" cy="19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3"/>
                  </a:moveTo>
                  <a:cubicBezTo>
                    <a:pt x="1168" y="263"/>
                    <a:pt x="4844" y="-353"/>
                    <a:pt x="7067" y="302"/>
                  </a:cubicBezTo>
                  <a:cubicBezTo>
                    <a:pt x="9318" y="956"/>
                    <a:pt x="12339" y="1187"/>
                    <a:pt x="13422" y="4190"/>
                  </a:cubicBezTo>
                  <a:cubicBezTo>
                    <a:pt x="14504" y="7194"/>
                    <a:pt x="14049" y="15510"/>
                    <a:pt x="13593" y="18321"/>
                  </a:cubicBezTo>
                  <a:cubicBezTo>
                    <a:pt x="13137" y="21170"/>
                    <a:pt x="11740" y="21247"/>
                    <a:pt x="10629" y="21247"/>
                  </a:cubicBezTo>
                  <a:cubicBezTo>
                    <a:pt x="10629" y="21247"/>
                    <a:pt x="7494" y="21208"/>
                    <a:pt x="6896" y="18321"/>
                  </a:cubicBezTo>
                  <a:cubicBezTo>
                    <a:pt x="6269" y="15433"/>
                    <a:pt x="5870" y="6924"/>
                    <a:pt x="6896" y="3959"/>
                  </a:cubicBezTo>
                  <a:cubicBezTo>
                    <a:pt x="7893" y="995"/>
                    <a:pt x="10572" y="1072"/>
                    <a:pt x="13023" y="494"/>
                  </a:cubicBezTo>
                  <a:cubicBezTo>
                    <a:pt x="15473" y="-122"/>
                    <a:pt x="20175" y="417"/>
                    <a:pt x="21600" y="41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814980" y="543456"/>
              <a:ext cx="817862" cy="384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6559" tIns="66559" rIns="66559" bIns="66559" numCol="1" anchor="t">
              <a:spAutoFit/>
            </a:bodyPr>
            <a:lstStyle/>
            <a:p>
              <a:pPr algn="ctr" defTabSz="650240">
                <a:lnSpc>
                  <a:spcPct val="93000"/>
                </a:lnSpc>
                <a:tabLst>
                  <a:tab pos="1295400" algn="l"/>
                  <a:tab pos="2590800" algn="l"/>
                  <a:tab pos="3898900" algn="l"/>
                  <a:tab pos="5194300" algn="l"/>
                  <a:tab pos="6502400" algn="l"/>
                  <a:tab pos="7797800" algn="l"/>
                  <a:tab pos="9093200" algn="l"/>
                  <a:tab pos="10401300" algn="l"/>
                  <a:tab pos="11696700" algn="l"/>
                  <a:tab pos="13004800" algn="l"/>
                  <a:tab pos="14300200" algn="l"/>
                </a:tabLst>
                <a:defRPr sz="3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R</a:t>
              </a:r>
              <a:r>
                <a:rPr baseline="-20250"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AA</a:t>
              </a:r>
              <a:r>
                <a:rPr sz="1600">
                  <a:solidFill>
                    <a:srgbClr val="000099"/>
                  </a:solidFill>
                  <a:uFill>
                    <a:solidFill>
                      <a:srgbClr val="000099"/>
                    </a:solidFill>
                  </a:uFill>
                  <a:latin typeface="+mj-lt"/>
                  <a:ea typeface="+mj-ea"/>
                  <a:cs typeface="+mj-cs"/>
                  <a:sym typeface="Arial"/>
                </a:rPr>
                <a:t> &lt; 1</a:t>
              </a:r>
            </a:p>
          </p:txBody>
        </p:sp>
      </p:grpSp>
      <p:sp>
        <p:nvSpPr>
          <p:cNvPr id="477" name="Shape 477"/>
          <p:cNvSpPr/>
          <p:nvPr/>
        </p:nvSpPr>
        <p:spPr>
          <a:xfrm>
            <a:off x="930900" y="2387299"/>
            <a:ext cx="29182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i="1"/>
              <a:t>R</a:t>
            </a:r>
            <a:r>
              <a:rPr baseline="-5999" i="1"/>
              <a:t>AA</a:t>
            </a:r>
            <a:r>
              <a:t> &lt; 1 for hadrons:</a:t>
            </a:r>
          </a:p>
          <a:p>
            <a:pPr/>
            <a:r>
              <a:t>Parton energy loss</a:t>
            </a:r>
          </a:p>
        </p:txBody>
      </p:sp>
      <p:sp>
        <p:nvSpPr>
          <p:cNvPr id="478" name="Shape 478"/>
          <p:cNvSpPr/>
          <p:nvPr/>
        </p:nvSpPr>
        <p:spPr>
          <a:xfrm>
            <a:off x="965992" y="6675816"/>
            <a:ext cx="467201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i="1"/>
              <a:t>R</a:t>
            </a:r>
            <a:r>
              <a:rPr baseline="-5999" i="1"/>
              <a:t>AA</a:t>
            </a:r>
            <a:r>
              <a:t> ≈ 1 for 𝛾, Z, W:</a:t>
            </a:r>
          </a:p>
          <a:p>
            <a:pPr/>
            <a:r>
              <a:t>No energy loss for </a:t>
            </a:r>
            <a:br/>
            <a:r>
              <a:t>electromagnetic and weak probes</a:t>
            </a:r>
          </a:p>
        </p:txBody>
      </p:sp>
      <p:sp>
        <p:nvSpPr>
          <p:cNvPr id="479" name="Shape 479"/>
          <p:cNvSpPr/>
          <p:nvPr/>
        </p:nvSpPr>
        <p:spPr>
          <a:xfrm>
            <a:off x="920617" y="8262799"/>
            <a:ext cx="824627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/>
              <a:t>p+Pb</a:t>
            </a:r>
            <a:r>
              <a:t>: </a:t>
            </a:r>
            <a:r>
              <a:rPr i="1"/>
              <a:t>R</a:t>
            </a:r>
            <a:r>
              <a:rPr baseline="-5999"/>
              <a:t>pPb</a:t>
            </a:r>
            <a:r>
              <a:t> ≈ 1 at high p</a:t>
            </a:r>
            <a:r>
              <a:rPr baseline="-5999"/>
              <a:t>T</a:t>
            </a:r>
          </a:p>
          <a:p>
            <a:pPr/>
            <a:r>
              <a:t>No/very small ‘cold nuclear matter’ effects on high-p</a:t>
            </a:r>
            <a:r>
              <a:rPr baseline="-5999"/>
              <a:t>T</a:t>
            </a:r>
            <a:r>
              <a:t> probes</a:t>
            </a:r>
          </a:p>
        </p:txBody>
      </p:sp>
      <p:sp>
        <p:nvSpPr>
          <p:cNvPr id="480" name="Shape 480"/>
          <p:cNvSpPr/>
          <p:nvPr/>
        </p:nvSpPr>
        <p:spPr>
          <a:xfrm>
            <a:off x="7664424" y="1284496"/>
            <a:ext cx="53721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ALICE:	PLB	720, 52; EPJ. C74, 3054</a:t>
            </a:r>
          </a:p>
          <a:p>
            <a: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CMS:		 </a:t>
            </a:r>
            <a:r>
              <a:rPr u="sng">
                <a:hlinkClick r:id="rId3" invalidUrl="" action="" tgtFrame="" tooltip="" history="1" highlightClick="0" endSnd="0"/>
              </a:rPr>
              <a:t>http://arxiv.org/abs/1410.4825</a:t>
            </a:r>
            <a:r>
              <a:t> (Z0)   </a:t>
            </a:r>
            <a:br/>
            <a:r>
              <a:t>EPJ. C72, 1945; PLB 710, 256; PLB 715, 66	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1"/>
      <p:bldP build="whole" bldLvl="1" animBg="1" rev="0" advAuto="0" spid="479" grpId="3"/>
      <p:bldP build="whole" bldLvl="1" animBg="1" rev="0" advAuto="0" spid="47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Time evolution in a heavy ion collision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986" y="2389293"/>
            <a:ext cx="11270828" cy="266192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2914670" y="6113052"/>
            <a:ext cx="3325971" cy="78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def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Strong evidence for </a:t>
            </a:r>
            <a:br/>
            <a:r>
              <a:rPr>
                <a:solidFill>
                  <a:srgbClr val="9A251C"/>
                </a:solidFill>
              </a:rPr>
              <a:t>(near) thermal equilibrium</a:t>
            </a:r>
          </a:p>
        </p:txBody>
      </p:sp>
      <p:sp>
        <p:nvSpPr>
          <p:cNvPr id="66" name="Shape 66"/>
          <p:cNvSpPr/>
          <p:nvPr/>
        </p:nvSpPr>
        <p:spPr>
          <a:xfrm>
            <a:off x="3509234" y="2387600"/>
            <a:ext cx="2136843" cy="3703903"/>
          </a:xfrm>
          <a:prstGeom prst="rect">
            <a:avLst/>
          </a:prstGeom>
          <a:ln w="381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3604201" y="5262879"/>
            <a:ext cx="194690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/>
            </a:pPr>
            <a:r>
              <a:t>Quark Gluon</a:t>
            </a:r>
            <a:br/>
            <a:r>
              <a:t> Plasma/Liquid</a:t>
            </a:r>
          </a:p>
        </p:txBody>
      </p:sp>
      <p:sp>
        <p:nvSpPr>
          <p:cNvPr id="68" name="Shape 68"/>
          <p:cNvSpPr/>
          <p:nvPr/>
        </p:nvSpPr>
        <p:spPr>
          <a:xfrm>
            <a:off x="1157700" y="6982531"/>
            <a:ext cx="21635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/>
            </a:lvl1pPr>
          </a:lstStyle>
          <a:p>
            <a:pPr/>
            <a:r>
              <a:t>Pre-equilibrium</a:t>
            </a:r>
          </a:p>
        </p:txBody>
      </p:sp>
      <p:sp>
        <p:nvSpPr>
          <p:cNvPr id="69" name="Shape 69"/>
          <p:cNvSpPr/>
          <p:nvPr/>
        </p:nvSpPr>
        <p:spPr>
          <a:xfrm>
            <a:off x="5755100" y="6982531"/>
            <a:ext cx="397924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/>
            </a:lvl1pPr>
          </a:lstStyle>
          <a:p>
            <a:pPr/>
            <a:r>
              <a:t>Freeze-out (post-equilibrium)</a:t>
            </a:r>
          </a:p>
        </p:txBody>
      </p:sp>
      <p:sp>
        <p:nvSpPr>
          <p:cNvPr id="70" name="Shape 70"/>
          <p:cNvSpPr/>
          <p:nvPr/>
        </p:nvSpPr>
        <p:spPr>
          <a:xfrm>
            <a:off x="799534" y="8169605"/>
            <a:ext cx="1140573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Expectation: main difference between heavy ion collisions and pp, p+Pb</a:t>
            </a:r>
            <a:br/>
            <a:r>
              <a:t>volume + density ⇒ rescattering during evolution ⇒ approach to thermal equilibrium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rPr i="1"/>
              <a:t>R</a:t>
            </a:r>
            <a:r>
              <a:rPr baseline="-5999" i="1"/>
              <a:t>AA</a:t>
            </a:r>
            <a:r>
              <a:t> vs models</a:t>
            </a:r>
          </a:p>
        </p:txBody>
      </p:sp>
      <p:sp>
        <p:nvSpPr>
          <p:cNvPr id="483" name="Shape 4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4" name="glv-RAA_LHC_Fi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111" y="1266649"/>
            <a:ext cx="4015325" cy="351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raa_htbw_lhc_pt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2928" y="1862857"/>
            <a:ext cx="3427092" cy="2320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chi-htbw_lhc_pt1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5043" y="1629240"/>
            <a:ext cx="3755735" cy="2815146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>
            <a:off x="10078840" y="2531591"/>
            <a:ext cx="101457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HT-BW</a:t>
            </a:r>
          </a:p>
        </p:txBody>
      </p:sp>
      <p:sp>
        <p:nvSpPr>
          <p:cNvPr id="488" name="Shape 488"/>
          <p:cNvSpPr/>
          <p:nvPr/>
        </p:nvSpPr>
        <p:spPr>
          <a:xfrm>
            <a:off x="7746139" y="1152683"/>
            <a:ext cx="510447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Burke et al, JET Collaboration, arXiv:1312.5003</a:t>
            </a:r>
          </a:p>
        </p:txBody>
      </p:sp>
      <p:sp>
        <p:nvSpPr>
          <p:cNvPr id="489" name="Shape 489"/>
          <p:cNvSpPr/>
          <p:nvPr/>
        </p:nvSpPr>
        <p:spPr>
          <a:xfrm>
            <a:off x="2401445" y="4786382"/>
            <a:ext cx="868605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Several formalisms/approximations for parton energy loss exist</a:t>
            </a:r>
          </a:p>
          <a:p>
            <a:pPr algn="ctr"/>
            <a:r>
              <a:t>Allows to </a:t>
            </a:r>
            <a:r>
              <a:rPr>
                <a:solidFill>
                  <a:srgbClr val="9A251C"/>
                </a:solidFill>
              </a:rPr>
              <a:t>determine medium properties</a:t>
            </a:r>
            <a:r>
              <a:t>, transport coefficient  </a:t>
            </a:r>
          </a:p>
        </p:txBody>
      </p:sp>
      <p:pic>
        <p:nvPicPr>
          <p:cNvPr id="490" name="jewel-letter-raa-cms-charged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8224787" y="5148564"/>
            <a:ext cx="3594499" cy="51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937567" y="7030450"/>
            <a:ext cx="611177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JEWEL:</a:t>
            </a:r>
          </a:p>
          <a:p>
            <a:pPr/>
            <a:r>
              <a:t>MC event generator with parton energy loss</a:t>
            </a:r>
          </a:p>
          <a:p>
            <a:pPr/>
            <a:r>
              <a:t>Based on analytical formalism</a:t>
            </a:r>
          </a:p>
          <a:p>
            <a:pPr/>
            <a:r>
              <a:rPr>
                <a:solidFill>
                  <a:srgbClr val="9A251C"/>
                </a:solidFill>
              </a:rPr>
              <a:t>1 parameter: medium density</a:t>
            </a:r>
            <a:r>
              <a:t> tuned to data</a:t>
            </a:r>
          </a:p>
        </p:txBody>
      </p:sp>
      <p:sp>
        <p:nvSpPr>
          <p:cNvPr id="492" name="Shape 492"/>
          <p:cNvSpPr/>
          <p:nvPr/>
        </p:nvSpPr>
        <p:spPr>
          <a:xfrm>
            <a:off x="9897023" y="8416481"/>
            <a:ext cx="229948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Zapp, JHEP 1303, 80</a:t>
            </a:r>
          </a:p>
        </p:txBody>
      </p:sp>
      <p:sp>
        <p:nvSpPr>
          <p:cNvPr id="493" name="Shape 493"/>
          <p:cNvSpPr/>
          <p:nvPr/>
        </p:nvSpPr>
        <p:spPr>
          <a:xfrm>
            <a:off x="4476634" y="1289049"/>
            <a:ext cx="28753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‘Analytical models’</a:t>
            </a:r>
          </a:p>
        </p:txBody>
      </p:sp>
      <p:sp>
        <p:nvSpPr>
          <p:cNvPr id="494" name="Shape 494"/>
          <p:cNvSpPr/>
          <p:nvPr/>
        </p:nvSpPr>
        <p:spPr>
          <a:xfrm>
            <a:off x="505767" y="6092566"/>
            <a:ext cx="441632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Monte Carlo event generators</a:t>
            </a:r>
          </a:p>
        </p:txBody>
      </p:sp>
      <p:pic>
        <p:nvPicPr>
          <p:cNvPr id="49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48393" y="5153328"/>
            <a:ext cx="396749" cy="455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Heavy flavour </a:t>
            </a:r>
            <a:r>
              <a:rPr i="1"/>
              <a:t>R</a:t>
            </a:r>
            <a:r>
              <a:rPr baseline="-5999" i="1"/>
              <a:t>AA</a:t>
            </a:r>
            <a:r>
              <a:t>; mass dependence</a:t>
            </a:r>
          </a:p>
        </p:txBody>
      </p:sp>
      <p:sp>
        <p:nvSpPr>
          <p:cNvPr id="498" name="Shape 4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9" name="2015-Jun-29-DmesNonPromptJpsi_8to16_CompDjordjevic_1106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627" y="1761643"/>
            <a:ext cx="6759523" cy="6556857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10295582" y="1519766"/>
            <a:ext cx="22105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JHEP11, 205</a:t>
            </a:r>
          </a:p>
        </p:txBody>
      </p:sp>
      <p:sp>
        <p:nvSpPr>
          <p:cNvPr id="501" name="Shape 501"/>
          <p:cNvSpPr/>
          <p:nvPr/>
        </p:nvSpPr>
        <p:spPr>
          <a:xfrm>
            <a:off x="858779" y="2044199"/>
            <a:ext cx="333285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Compare </a:t>
            </a:r>
          </a:p>
          <a:p>
            <a:pPr/>
            <a:r>
              <a:t>charm: D-mesons</a:t>
            </a:r>
          </a:p>
          <a:p>
            <a:pPr/>
            <a:r>
              <a:t>beauty: non-prompt J/Ψ</a:t>
            </a:r>
          </a:p>
        </p:txBody>
      </p:sp>
      <p:sp>
        <p:nvSpPr>
          <p:cNvPr id="502" name="Shape 502"/>
          <p:cNvSpPr/>
          <p:nvPr/>
        </p:nvSpPr>
        <p:spPr>
          <a:xfrm>
            <a:off x="907917" y="4443383"/>
            <a:ext cx="32486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Larger suppression for </a:t>
            </a:r>
            <a:br/>
            <a:r>
              <a:t>charm than for beauty</a:t>
            </a:r>
          </a:p>
        </p:txBody>
      </p:sp>
      <p:sp>
        <p:nvSpPr>
          <p:cNvPr id="503" name="Shape 503"/>
          <p:cNvSpPr/>
          <p:nvPr/>
        </p:nvSpPr>
        <p:spPr>
          <a:xfrm>
            <a:off x="886751" y="6638366"/>
            <a:ext cx="440933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Agrees with expected</a:t>
            </a:r>
          </a:p>
          <a:p>
            <a:pPr/>
            <a:r>
              <a:t>‘dead-cone effect’</a:t>
            </a:r>
          </a:p>
          <a:p>
            <a:pPr/>
            <a:r>
              <a:t>energy loss reduced when </a:t>
            </a:r>
            <a:r>
              <a:rPr i="1"/>
              <a:t>v</a:t>
            </a:r>
            <a:r>
              <a:t> &lt; </a:t>
            </a:r>
            <a:r>
              <a:rPr i="1"/>
              <a:t>c</a:t>
            </a:r>
          </a:p>
        </p:txBody>
      </p:sp>
      <p:sp>
        <p:nvSpPr>
          <p:cNvPr id="504" name="Shape 504"/>
          <p:cNvSpPr/>
          <p:nvPr/>
        </p:nvSpPr>
        <p:spPr>
          <a:xfrm>
            <a:off x="1654340" y="8769811"/>
            <a:ext cx="101556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Indicates radiative energy loss: induced gluon bremmsstrahlung</a:t>
            </a:r>
          </a:p>
        </p:txBody>
      </p:sp>
      <p:grpSp>
        <p:nvGrpSpPr>
          <p:cNvPr id="507" name="Group 507"/>
          <p:cNvGrpSpPr/>
          <p:nvPr/>
        </p:nvGrpSpPr>
        <p:grpSpPr>
          <a:xfrm>
            <a:off x="6856238" y="8085666"/>
            <a:ext cx="1054501" cy="596873"/>
            <a:chOff x="0" y="0"/>
            <a:chExt cx="1054500" cy="596871"/>
          </a:xfrm>
        </p:grpSpPr>
        <p:sp>
          <p:nvSpPr>
            <p:cNvPr id="505" name="Shape 505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457628" y="0"/>
              <a:ext cx="596873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510" name="Group 510"/>
          <p:cNvGrpSpPr/>
          <p:nvPr/>
        </p:nvGrpSpPr>
        <p:grpSpPr>
          <a:xfrm>
            <a:off x="11034479" y="8085666"/>
            <a:ext cx="732768" cy="596873"/>
            <a:chOff x="0" y="0"/>
            <a:chExt cx="732766" cy="596871"/>
          </a:xfrm>
        </p:grpSpPr>
        <p:sp>
          <p:nvSpPr>
            <p:cNvPr id="508" name="Shape 508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35895" y="0"/>
              <a:ext cx="596872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3"/>
      <p:bldP build="whole" bldLvl="1" animBg="1" rev="0" advAuto="0" spid="502" grpId="1"/>
      <p:bldP build="whole" bldLvl="1" animBg="1" rev="0" advAuto="0" spid="50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Jets: reconstructing the partons</a:t>
            </a:r>
          </a:p>
        </p:txBody>
      </p:sp>
      <p:sp>
        <p:nvSpPr>
          <p:cNvPr id="513" name="Shape 5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4" name="SchematicGluonRadiationJetC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766" y="3638126"/>
            <a:ext cx="6623192" cy="3022482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494372" y="6854094"/>
            <a:ext cx="4831182" cy="163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457200" indent="-457200" defTabSz="91440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Qualitatively two scenarios: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647700" indent="-647700" defTabSz="914400">
              <a:buClr>
                <a:srgbClr val="000099"/>
              </a:buClr>
              <a:buSzPct val="100000"/>
              <a:buFont typeface="Arial"/>
              <a:buAutoNum type="arabicParenR" startAt="1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In-cone radiation: </a:t>
            </a:r>
            <a:r>
              <a:rPr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R</a:t>
            </a:r>
            <a:r>
              <a:rPr baseline="-21833"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AA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 = 1, </a:t>
            </a:r>
            <a:b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</a:b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change of fragmentation</a:t>
            </a:r>
            <a:endParaRPr>
              <a:solidFill>
                <a:srgbClr val="000099"/>
              </a:solidFill>
              <a:uFill>
                <a:solidFill>
                  <a:srgbClr val="000099"/>
                </a:solidFill>
              </a:uFill>
            </a:endParaRPr>
          </a:p>
          <a:p>
            <a:pPr marL="647700" indent="-647700" defTabSz="914400">
              <a:buClr>
                <a:srgbClr val="000099"/>
              </a:buClr>
              <a:buSzPct val="100000"/>
              <a:buFont typeface="Arial"/>
              <a:buAutoNum type="arabicParenR" startAt="1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Out-of-cone radiation: </a:t>
            </a:r>
            <a:r>
              <a:rPr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R</a:t>
            </a:r>
            <a:r>
              <a:rPr baseline="-21833" i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AA</a:t>
            </a: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 &lt; 1</a:t>
            </a:r>
          </a:p>
        </p:txBody>
      </p:sp>
      <p:pic>
        <p:nvPicPr>
          <p:cNvPr id="5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500" y="2368126"/>
            <a:ext cx="4768427" cy="408432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7952739" y="6594686"/>
            <a:ext cx="2059095" cy="32512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518" name="Shape 518"/>
          <p:cNvSpPr/>
          <p:nvPr/>
        </p:nvSpPr>
        <p:spPr>
          <a:xfrm>
            <a:off x="8688775" y="6931095"/>
            <a:ext cx="357185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η</a:t>
            </a:r>
          </a:p>
        </p:txBody>
      </p:sp>
      <p:sp>
        <p:nvSpPr>
          <p:cNvPr id="519" name="Shape 519"/>
          <p:cNvSpPr/>
          <p:nvPr/>
        </p:nvSpPr>
        <p:spPr>
          <a:xfrm>
            <a:off x="11777416" y="3035290"/>
            <a:ext cx="566703" cy="60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9" h="20521" fill="norm" stroke="1" extrusionOk="0">
                <a:moveTo>
                  <a:pt x="0" y="13107"/>
                </a:moveTo>
                <a:cubicBezTo>
                  <a:pt x="1223" y="7956"/>
                  <a:pt x="-1141" y="654"/>
                  <a:pt x="9048" y="39"/>
                </a:cubicBezTo>
                <a:cubicBezTo>
                  <a:pt x="19236" y="-576"/>
                  <a:pt x="20459" y="6265"/>
                  <a:pt x="20459" y="10801"/>
                </a:cubicBezTo>
                <a:cubicBezTo>
                  <a:pt x="20459" y="15336"/>
                  <a:pt x="19236" y="21024"/>
                  <a:pt x="13205" y="20486"/>
                </a:cubicBezTo>
              </a:path>
            </a:pathLst>
          </a:custGeom>
          <a:ln w="12700">
            <a:solidFill>
              <a:srgbClr val="000000"/>
            </a:solidFill>
            <a:headEnd type="triangle"/>
          </a:ln>
        </p:spPr>
        <p:txBody>
          <a:bodyPr lIns="65023" tIns="65023" rIns="65023" bIns="65023"/>
          <a:lstStyle/>
          <a:p>
            <a:pPr defTabSz="914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12373468" y="3138028"/>
            <a:ext cx="35718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Symbol"/>
                <a:ea typeface="Symbol"/>
                <a:cs typeface="Symbol"/>
                <a:sym typeface="Symbol"/>
              </a:rPr>
              <a:t>ϕ</a:t>
            </a:r>
          </a:p>
        </p:txBody>
      </p:sp>
      <p:sp>
        <p:nvSpPr>
          <p:cNvPr id="521" name="Shape 521"/>
          <p:cNvSpPr/>
          <p:nvPr/>
        </p:nvSpPr>
        <p:spPr>
          <a:xfrm>
            <a:off x="3726160" y="1225550"/>
            <a:ext cx="555248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Goal: measure energy loss distributions</a:t>
            </a:r>
          </a:p>
          <a:p>
            <a:pPr marL="345722" indent="-345722">
              <a:buSzPct val="75000"/>
              <a:buChar char="-"/>
            </a:pPr>
            <a:r>
              <a:t>Longitudinal (fragmentation function)</a:t>
            </a:r>
          </a:p>
          <a:p>
            <a:pPr marL="345722" indent="-345722">
              <a:buSzPct val="75000"/>
              <a:buChar char="-"/>
            </a:pPr>
            <a:r>
              <a:t>Transverse (jet profiles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Jet </a:t>
            </a:r>
            <a:r>
              <a:rPr i="1"/>
              <a:t>R</a:t>
            </a:r>
            <a:r>
              <a:rPr baseline="-5999" i="1"/>
              <a:t>AA</a:t>
            </a:r>
          </a:p>
        </p:txBody>
      </p:sp>
      <p:sp>
        <p:nvSpPr>
          <p:cNvPr id="524" name="Shape 5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5" name="2015-Mar-31-fig_RAAR02Bias5CompareToHadron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3" y="1664041"/>
            <a:ext cx="4982154" cy="4788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2015-Apr-20-fig_RAAR02Bias5TwoPanel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8116" y="1731154"/>
            <a:ext cx="8095608" cy="465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501517" y="6895493"/>
            <a:ext cx="44931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Jet suppression (R = 0.2) similar</a:t>
            </a:r>
            <a:br/>
            <a:r>
              <a:t>to charged particle suppression</a:t>
            </a:r>
          </a:p>
        </p:txBody>
      </p:sp>
      <p:sp>
        <p:nvSpPr>
          <p:cNvPr id="528" name="Shape 528"/>
          <p:cNvSpPr/>
          <p:nvPr/>
        </p:nvSpPr>
        <p:spPr>
          <a:xfrm>
            <a:off x="2736717" y="8602966"/>
            <a:ext cx="60474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A251C"/>
                </a:solidFill>
              </a:defRPr>
            </a:lvl1pPr>
          </a:lstStyle>
          <a:p>
            <a:pPr/>
            <a:r>
              <a:t>Large effect of out-of-cone radiation (R=0.2)</a:t>
            </a:r>
          </a:p>
        </p:txBody>
      </p:sp>
      <p:sp>
        <p:nvSpPr>
          <p:cNvPr id="529" name="Shape 529"/>
          <p:cNvSpPr/>
          <p:nvPr/>
        </p:nvSpPr>
        <p:spPr>
          <a:xfrm>
            <a:off x="6749917" y="6828380"/>
            <a:ext cx="477381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Suppression/out-of-cone radiation</a:t>
            </a:r>
          </a:p>
          <a:p>
            <a:pPr algn="ctr"/>
            <a:r>
              <a:t>reasonably well described by</a:t>
            </a:r>
            <a:br/>
            <a:r>
              <a:t>energy-loss Monte Carlo models</a:t>
            </a:r>
          </a:p>
        </p:txBody>
      </p:sp>
      <p:sp>
        <p:nvSpPr>
          <p:cNvPr id="530" name="Shape 530"/>
          <p:cNvSpPr/>
          <p:nvPr/>
        </p:nvSpPr>
        <p:spPr>
          <a:xfrm>
            <a:off x="10652584" y="1410816"/>
            <a:ext cx="200756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PLB 746, 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2"/>
      <p:bldP build="whole" bldLvl="1" animBg="1" rev="0" advAuto="0" spid="5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2809" y="3220662"/>
            <a:ext cx="2888575" cy="1774552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hape 5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Jet shapes</a:t>
            </a:r>
          </a:p>
        </p:txBody>
      </p:sp>
      <p:sp>
        <p:nvSpPr>
          <p:cNvPr id="534" name="Shape 534"/>
          <p:cNvSpPr/>
          <p:nvPr>
            <p:ph type="body" sz="quarter" idx="1"/>
          </p:nvPr>
        </p:nvSpPr>
        <p:spPr>
          <a:xfrm>
            <a:off x="952500" y="1185880"/>
            <a:ext cx="11099800" cy="96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Measure particle distribution inside jets on a jet-by-jet basis</a:t>
            </a:r>
          </a:p>
        </p:txBody>
      </p:sp>
      <p:sp>
        <p:nvSpPr>
          <p:cNvPr id="535" name="Shape 5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6" name="Shape 536"/>
          <p:cNvSpPr/>
          <p:nvPr/>
        </p:nvSpPr>
        <p:spPr>
          <a:xfrm>
            <a:off x="1458251" y="2514600"/>
            <a:ext cx="35331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Radial moment (girth)</a:t>
            </a:r>
          </a:p>
        </p:txBody>
      </p:sp>
      <p:sp>
        <p:nvSpPr>
          <p:cNvPr id="537" name="Shape 537"/>
          <p:cNvSpPr/>
          <p:nvPr/>
        </p:nvSpPr>
        <p:spPr>
          <a:xfrm>
            <a:off x="1370616" y="5417642"/>
            <a:ext cx="34020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p</a:t>
            </a:r>
            <a:r>
              <a:rPr baseline="-5999"/>
              <a:t>T</a:t>
            </a:r>
            <a:r>
              <a:t>-weighted jet width</a:t>
            </a:r>
          </a:p>
        </p:txBody>
      </p:sp>
      <p:sp>
        <p:nvSpPr>
          <p:cNvPr id="538" name="Shape 538"/>
          <p:cNvSpPr/>
          <p:nvPr/>
        </p:nvSpPr>
        <p:spPr>
          <a:xfrm>
            <a:off x="8726884" y="2404533"/>
            <a:ext cx="219615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p</a:t>
            </a:r>
            <a:r>
              <a:rPr baseline="-5999"/>
              <a:t>T</a:t>
            </a:r>
            <a:r>
              <a:t>-dispersion</a:t>
            </a:r>
          </a:p>
        </p:txBody>
      </p:sp>
      <p:sp>
        <p:nvSpPr>
          <p:cNvPr id="539" name="Shape 539"/>
          <p:cNvSpPr/>
          <p:nvPr/>
        </p:nvSpPr>
        <p:spPr>
          <a:xfrm>
            <a:off x="8700839" y="5277942"/>
            <a:ext cx="224824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(Normalised) </a:t>
            </a:r>
            <a:br/>
            <a:r>
              <a:t>spread of p</a:t>
            </a:r>
            <a:r>
              <a:rPr baseline="-5999"/>
              <a:t>T</a:t>
            </a:r>
          </a:p>
        </p:txBody>
      </p:sp>
      <p:sp>
        <p:nvSpPr>
          <p:cNvPr id="540" name="Shape 540"/>
          <p:cNvSpPr/>
          <p:nvPr/>
        </p:nvSpPr>
        <p:spPr>
          <a:xfrm>
            <a:off x="8087828" y="6310329"/>
            <a:ext cx="31886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Anti-correlated with multiplicity</a:t>
            </a:r>
          </a:p>
        </p:txBody>
      </p:sp>
      <p:pic>
        <p:nvPicPr>
          <p:cNvPr id="54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1336" y="3157952"/>
            <a:ext cx="3120597" cy="1923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999" y="6287077"/>
            <a:ext cx="2066332" cy="92358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2392660" y="7325783"/>
            <a:ext cx="821948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Large range of jet shape variables can be explored</a:t>
            </a:r>
          </a:p>
          <a:p>
            <a:pPr algn="ctr">
              <a:defRPr sz="2800"/>
            </a:pPr>
            <a:r>
              <a:t>So far, focused on two: 1 transverse, 1 longitudinal</a:t>
            </a:r>
          </a:p>
        </p:txBody>
      </p:sp>
      <p:sp>
        <p:nvSpPr>
          <p:cNvPr id="544" name="Shape 544"/>
          <p:cNvSpPr/>
          <p:nvPr/>
        </p:nvSpPr>
        <p:spPr>
          <a:xfrm flipV="1">
            <a:off x="6357805" y="2477012"/>
            <a:ext cx="1" cy="4142671"/>
          </a:xfrm>
          <a:prstGeom prst="lin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2015-Sep-25-UnfoldedAnguPbPb4060Trunc30Symmet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5317" y="1327150"/>
            <a:ext cx="7200901" cy="55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Jet shapes: radial moment</a:t>
            </a:r>
          </a:p>
        </p:txBody>
      </p:sp>
      <p:sp>
        <p:nvSpPr>
          <p:cNvPr id="548" name="Shape 5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9" name="2015-Sep-25-UnfoldedAnguPbPb4060Trunc30Mod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483" y="1327150"/>
            <a:ext cx="7200901" cy="5524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514482" y="7300383"/>
            <a:ext cx="540124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Radial moment smaller in Pb+Pb</a:t>
            </a:r>
          </a:p>
          <a:p>
            <a:pPr algn="ctr">
              <a:defRPr sz="2800"/>
            </a:pPr>
            <a:r>
              <a:t>than pp (PYTHIA)</a:t>
            </a:r>
          </a:p>
        </p:txBody>
      </p:sp>
      <p:sp>
        <p:nvSpPr>
          <p:cNvPr id="551" name="Shape 551"/>
          <p:cNvSpPr/>
          <p:nvPr/>
        </p:nvSpPr>
        <p:spPr>
          <a:xfrm>
            <a:off x="3243460" y="8519583"/>
            <a:ext cx="65178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9A251C"/>
                </a:solidFill>
              </a:defRPr>
            </a:lvl1pPr>
          </a:lstStyle>
          <a:p>
            <a:pPr/>
            <a:r>
              <a:t>Jets in medium narrower than in vacuum</a:t>
            </a:r>
          </a:p>
        </p:txBody>
      </p:sp>
      <p:sp>
        <p:nvSpPr>
          <p:cNvPr id="552" name="Shape 552"/>
          <p:cNvSpPr/>
          <p:nvPr/>
        </p:nvSpPr>
        <p:spPr>
          <a:xfrm>
            <a:off x="7953440" y="7300383"/>
            <a:ext cx="34609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JEWEL model shows</a:t>
            </a:r>
            <a:br/>
            <a:r>
              <a:t>similar trend</a:t>
            </a:r>
          </a:p>
        </p:txBody>
      </p:sp>
      <p:sp>
        <p:nvSpPr>
          <p:cNvPr id="553" name="Shape 553"/>
          <p:cNvSpPr/>
          <p:nvPr/>
        </p:nvSpPr>
        <p:spPr>
          <a:xfrm>
            <a:off x="10676165" y="1333499"/>
            <a:ext cx="209191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QM talk, Cunqueiro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Jet shapes: </a:t>
            </a:r>
            <a:r>
              <a:rPr i="1"/>
              <a:t>p</a:t>
            </a:r>
            <a:r>
              <a:rPr baseline="-5999"/>
              <a:t>T,D</a:t>
            </a:r>
          </a:p>
        </p:txBody>
      </p:sp>
      <p:sp>
        <p:nvSpPr>
          <p:cNvPr id="556" name="Shape 5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7" name="2015-Sep-25-UnfoldedpTDPbPb4060Trunc30Symmet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171" y="1317696"/>
            <a:ext cx="7132155" cy="5471759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1122670" y="7015285"/>
            <a:ext cx="451207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p</a:t>
            </a:r>
            <a:r>
              <a:rPr baseline="-5999"/>
              <a:t>T,D</a:t>
            </a:r>
            <a:r>
              <a:t> slightly larger in Pb+Pb</a:t>
            </a:r>
          </a:p>
          <a:p>
            <a:pPr algn="ctr">
              <a:defRPr sz="2800"/>
            </a:pPr>
            <a:r>
              <a:t>than pp (PYTHIA)</a:t>
            </a:r>
          </a:p>
        </p:txBody>
      </p:sp>
      <p:sp>
        <p:nvSpPr>
          <p:cNvPr id="559" name="Shape 559"/>
          <p:cNvSpPr/>
          <p:nvPr/>
        </p:nvSpPr>
        <p:spPr>
          <a:xfrm>
            <a:off x="1286879" y="8206316"/>
            <a:ext cx="1043104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9A251C"/>
                </a:solidFill>
              </a:defRPr>
            </a:pPr>
            <a:r>
              <a:t>Larger p</a:t>
            </a:r>
            <a:r>
              <a:rPr baseline="-5999"/>
              <a:t>T,D</a:t>
            </a:r>
            <a:r>
              <a:t>: smaller multiplicity and/or harder fragment distribution</a:t>
            </a:r>
          </a:p>
        </p:txBody>
      </p:sp>
      <p:sp>
        <p:nvSpPr>
          <p:cNvPr id="560" name="Shape 560"/>
          <p:cNvSpPr/>
          <p:nvPr/>
        </p:nvSpPr>
        <p:spPr>
          <a:xfrm>
            <a:off x="8178896" y="6923025"/>
            <a:ext cx="34609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JEWEL model shows</a:t>
            </a:r>
            <a:br/>
            <a:r>
              <a:t>similar trend</a:t>
            </a:r>
          </a:p>
        </p:txBody>
      </p:sp>
      <p:pic>
        <p:nvPicPr>
          <p:cNvPr id="561" name="2015-Sep-25-UnfoldedpTDPbPb4060Trunc30Mod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5308" y="1319001"/>
            <a:ext cx="7228076" cy="5545349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562"/>
          <p:cNvSpPr/>
          <p:nvPr/>
        </p:nvSpPr>
        <p:spPr>
          <a:xfrm>
            <a:off x="10676165" y="1333499"/>
            <a:ext cx="20919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QM talk, Cunqueiro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Direct photons</a:t>
            </a:r>
          </a:p>
        </p:txBody>
      </p:sp>
      <p:sp>
        <p:nvSpPr>
          <p:cNvPr id="565" name="Shape 565"/>
          <p:cNvSpPr/>
          <p:nvPr>
            <p:ph type="body" sz="quarter" idx="1"/>
          </p:nvPr>
        </p:nvSpPr>
        <p:spPr>
          <a:xfrm>
            <a:off x="254000" y="1758949"/>
            <a:ext cx="5911552" cy="28643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t>Main expected sources:</a:t>
            </a:r>
          </a:p>
          <a:p>
            <a:pPr lvl="1" marL="790222" indent="-345722"/>
            <a:r>
              <a:t>High p</a:t>
            </a:r>
            <a:r>
              <a:rPr baseline="-5999"/>
              <a:t>T</a:t>
            </a:r>
            <a:r>
              <a:t>: hard scattering; quark-gluon Compton process</a:t>
            </a:r>
          </a:p>
          <a:p>
            <a:pPr lvl="1" marL="790222" indent="-345722"/>
            <a:r>
              <a:t>Low p</a:t>
            </a:r>
            <a:r>
              <a:rPr baseline="-5999"/>
              <a:t>T</a:t>
            </a:r>
            <a:r>
              <a:t>: thermal radiation</a:t>
            </a:r>
          </a:p>
        </p:txBody>
      </p:sp>
      <p:sp>
        <p:nvSpPr>
          <p:cNvPr id="566" name="Shape 5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7" name="Shape 567"/>
          <p:cNvSpPr/>
          <p:nvPr/>
        </p:nvSpPr>
        <p:spPr>
          <a:xfrm>
            <a:off x="10574251" y="1422399"/>
            <a:ext cx="18932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arXiv:1509.07324</a:t>
            </a:r>
          </a:p>
        </p:txBody>
      </p:sp>
      <p:pic>
        <p:nvPicPr>
          <p:cNvPr id="568" name="2015-Sep-24-DirGammaSpectrumPlusMcGill_ReducedX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2118" y="1819520"/>
            <a:ext cx="6091832" cy="698358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/>
        </p:nvSpPr>
        <p:spPr>
          <a:xfrm>
            <a:off x="335694" y="6432550"/>
            <a:ext cx="574816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Excess at low p</a:t>
            </a:r>
            <a:r>
              <a:rPr baseline="-5999"/>
              <a:t>T</a:t>
            </a:r>
            <a:r>
              <a:t> in central collisions</a:t>
            </a:r>
          </a:p>
          <a:p>
            <a:pPr algn="ctr">
              <a:defRPr sz="2800">
                <a:solidFill>
                  <a:srgbClr val="9A251C"/>
                </a:solidFill>
              </a:defRPr>
            </a:pPr>
            <a:r>
              <a:t>indicates thermal photon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Summary</a:t>
            </a:r>
          </a:p>
        </p:txBody>
      </p:sp>
      <p:sp>
        <p:nvSpPr>
          <p:cNvPr id="572" name="Shape 572"/>
          <p:cNvSpPr/>
          <p:nvPr>
            <p:ph type="body" sz="half" idx="1"/>
          </p:nvPr>
        </p:nvSpPr>
        <p:spPr>
          <a:xfrm>
            <a:off x="833966" y="1818415"/>
            <a:ext cx="11099801" cy="301962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rPr b="1"/>
              <a:t>Soft particle production</a:t>
            </a:r>
          </a:p>
          <a:p>
            <a:pPr lvl="1" marL="471714" indent="-217714">
              <a:buSzPct val="100000"/>
            </a:pPr>
            <a:r>
              <a:t>Flow: sensitive to initial state geometry and medium properties</a:t>
            </a:r>
          </a:p>
          <a:p>
            <a:pPr lvl="1" marL="471714" indent="-217714">
              <a:buSzPct val="100000"/>
            </a:pPr>
            <a:r>
              <a:t>Exploring pp, p+Pb as a function of multiplicity</a:t>
            </a:r>
          </a:p>
          <a:p>
            <a:pPr lvl="2"/>
            <a:r>
              <a:t>Flow-like effects observed</a:t>
            </a:r>
          </a:p>
          <a:p>
            <a:pPr lvl="2"/>
            <a:r>
              <a:t>Thermalisation in small systems? What is the mechanism?</a:t>
            </a:r>
          </a:p>
        </p:txBody>
      </p:sp>
      <p:sp>
        <p:nvSpPr>
          <p:cNvPr id="573" name="Shape 5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4" name="Shape 574"/>
          <p:cNvSpPr/>
          <p:nvPr/>
        </p:nvSpPr>
        <p:spPr>
          <a:xfrm>
            <a:off x="1120022" y="7634700"/>
            <a:ext cx="1076475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t>Many topics not covered due to time:</a:t>
            </a:r>
          </a:p>
          <a:p>
            <a:pPr>
              <a:defRPr sz="2200"/>
            </a:pPr>
            <a:r>
              <a:t>J/Ψ production (quark coalescence), femtoscopy: map source size and final state interactions, correlation measurements (final state interactions), heavy nuclei production, etc…..</a:t>
            </a:r>
          </a:p>
        </p:txBody>
      </p:sp>
      <p:sp>
        <p:nvSpPr>
          <p:cNvPr id="575" name="Shape 575"/>
          <p:cNvSpPr/>
          <p:nvPr/>
        </p:nvSpPr>
        <p:spPr>
          <a:xfrm>
            <a:off x="797135" y="5147309"/>
            <a:ext cx="11410531" cy="179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b="1"/>
            </a:pPr>
            <a:r>
              <a:t>High p</a:t>
            </a:r>
            <a:r>
              <a:rPr baseline="-5999"/>
              <a:t>T</a:t>
            </a:r>
            <a:r>
              <a:t>: Hard probes</a:t>
            </a:r>
          </a:p>
          <a:p>
            <a:pPr lvl="1" marL="471714" indent="-217714">
              <a:lnSpc>
                <a:spcPct val="120000"/>
              </a:lnSpc>
              <a:buSzPct val="100000"/>
              <a:buChar char="•"/>
            </a:pPr>
            <a:r>
              <a:t>Large nuclear modification: parton energy loss</a:t>
            </a:r>
          </a:p>
          <a:p>
            <a:pPr lvl="1" marL="471714" indent="-217714">
              <a:lnSpc>
                <a:spcPct val="120000"/>
              </a:lnSpc>
              <a:buSzPct val="100000"/>
              <a:buChar char="•"/>
            </a:pPr>
            <a:r>
              <a:t>Exploring jets, jet shapes to map out radiation, validate understanding of dynamics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type="ctrTitle"/>
          </p:nvPr>
        </p:nvSpPr>
        <p:spPr>
          <a:xfrm>
            <a:off x="1270000" y="1214966"/>
            <a:ext cx="10464800" cy="3302001"/>
          </a:xfrm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Thank you for your attention</a:t>
            </a:r>
          </a:p>
        </p:txBody>
      </p:sp>
      <p:sp>
        <p:nvSpPr>
          <p:cNvPr id="578" name="Shape 578"/>
          <p:cNvSpPr/>
          <p:nvPr/>
        </p:nvSpPr>
        <p:spPr>
          <a:xfrm>
            <a:off x="997408" y="5293783"/>
            <a:ext cx="54347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also the other ALICE contributions:</a:t>
            </a:r>
          </a:p>
        </p:txBody>
      </p:sp>
      <p:sp>
        <p:nvSpPr>
          <p:cNvPr id="579" name="Shape 579"/>
          <p:cNvSpPr/>
          <p:nvPr/>
        </p:nvSpPr>
        <p:spPr>
          <a:xfrm>
            <a:off x="1556208" y="5992283"/>
            <a:ext cx="8974486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Neutral mesons in pp and PbPb — L Leardini</a:t>
            </a:r>
          </a:p>
          <a:p>
            <a:pPr/>
            <a:r>
              <a:t>Open heavy flavour — D Moreira de Godoy</a:t>
            </a:r>
          </a:p>
          <a:p>
            <a:pPr/>
            <a:r>
              <a:t>Electron identification for low mass di-leptons (Poster) — A Dashi</a:t>
            </a:r>
          </a:p>
          <a:p>
            <a:pPr/>
            <a:r>
              <a:t>b-tagging performance (Poster) —L Kramarik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024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Heavy ion collisions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12667468" y="9340850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rPr>
                <a:latin typeface="+mj-lt"/>
                <a:ea typeface="+mj-ea"/>
                <a:cs typeface="+mj-cs"/>
                <a:sym typeface="Arial"/>
              </a:rPr>
            </a:fld>
          </a:p>
        </p:txBody>
      </p:sp>
      <p:sp>
        <p:nvSpPr>
          <p:cNvPr id="74" name="Shape 74"/>
          <p:cNvSpPr/>
          <p:nvPr/>
        </p:nvSpPr>
        <p:spPr>
          <a:xfrm>
            <a:off x="6532505" y="5814734"/>
            <a:ext cx="5796031" cy="14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‘Hard probes’</a:t>
            </a:r>
            <a:endParaRPr b="1">
              <a:solidFill>
                <a:srgbClr val="000099"/>
              </a:solidFill>
              <a:latin typeface="+mj-lt"/>
              <a:ea typeface="+mj-ea"/>
              <a:cs typeface="+mj-cs"/>
              <a:sym typeface="Arial"/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Hard-scatterings produce ‘quasi-free’ partons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 Probe medium through energy loss</a:t>
            </a:r>
            <a:endParaRPr sz="2200"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p</a:t>
            </a:r>
            <a:r>
              <a:rPr baseline="-19818"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sz="22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 &gt; 5 GeV</a:t>
            </a:r>
          </a:p>
        </p:txBody>
      </p:sp>
      <p:sp>
        <p:nvSpPr>
          <p:cNvPr id="75" name="Shape 75"/>
          <p:cNvSpPr/>
          <p:nvPr/>
        </p:nvSpPr>
        <p:spPr>
          <a:xfrm>
            <a:off x="400828" y="1612053"/>
            <a:ext cx="4025473" cy="132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/>
          <a:p>
            <a:pPr algn="ctr" defTabSz="650240">
              <a:lnSpc>
                <a:spcPct val="93000"/>
              </a:lnSpc>
              <a:spcBef>
                <a:spcPts val="2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Heavy-ion collisions produce</a:t>
            </a:r>
            <a:b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‘quasi-thermal’ QCD matter</a:t>
            </a:r>
            <a:endParaRPr>
              <a:solidFill>
                <a:srgbClr val="000099"/>
              </a:solidFill>
            </a:endParaRPr>
          </a:p>
          <a:p>
            <a:pPr algn="ctr" defTabSz="650240">
              <a:lnSpc>
                <a:spcPct val="93000"/>
              </a:lnSpc>
              <a:spcBef>
                <a:spcPts val="1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Dominated by soft partons </a:t>
            </a:r>
            <a:b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p ~ T ~ 100-300 MeV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4768426" y="3510844"/>
            <a:ext cx="4226562" cy="1822027"/>
            <a:chOff x="0" y="0"/>
            <a:chExt cx="4226560" cy="1822026"/>
          </a:xfrm>
        </p:grpSpPr>
        <p:sp>
          <p:nvSpPr>
            <p:cNvPr id="76" name="Shape 76"/>
            <p:cNvSpPr/>
            <p:nvPr/>
          </p:nvSpPr>
          <p:spPr>
            <a:xfrm>
              <a:off x="221262" y="9031"/>
              <a:ext cx="3788552" cy="1812996"/>
            </a:xfrm>
            <a:prstGeom prst="rect">
              <a:avLst/>
            </a:prstGeom>
            <a:gradFill flip="none" rotWithShape="1">
              <a:gsLst>
                <a:gs pos="0">
                  <a:srgbClr val="FD3C15"/>
                </a:gs>
                <a:gs pos="100000">
                  <a:srgbClr val="FFE667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9031"/>
              <a:ext cx="433494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3793066" y="0"/>
              <a:ext cx="433495" cy="1812996"/>
            </a:xfrm>
            <a:prstGeom prst="ellipse">
              <a:avLst/>
            </a:prstGeom>
            <a:solidFill>
              <a:srgbClr val="D1D9FF"/>
            </a:solidFill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80" name="Shape 80"/>
          <p:cNvSpPr/>
          <p:nvPr/>
        </p:nvSpPr>
        <p:spPr>
          <a:xfrm>
            <a:off x="2384213" y="3020906"/>
            <a:ext cx="3034454" cy="758615"/>
          </a:xfrm>
          <a:prstGeom prst="line">
            <a:avLst/>
          </a:prstGeom>
          <a:ln w="25400">
            <a:solidFill>
              <a:srgbClr val="000099"/>
            </a:solidFill>
            <a:miter/>
            <a:tailEnd type="triangle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grpSp>
        <p:nvGrpSpPr>
          <p:cNvPr id="95" name="Group 95"/>
          <p:cNvGrpSpPr/>
          <p:nvPr/>
        </p:nvGrpSpPr>
        <p:grpSpPr>
          <a:xfrm>
            <a:off x="5504462" y="2693528"/>
            <a:ext cx="2756747" cy="3386668"/>
            <a:chOff x="0" y="0"/>
            <a:chExt cx="2756746" cy="3386666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2756747" cy="3386667"/>
              <a:chOff x="0" y="0"/>
              <a:chExt cx="2756746" cy="3386666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1223715"/>
                <a:ext cx="1736232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7502" y="21192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1237262" y="1937173"/>
                <a:ext cx="1519485" cy="36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4681" y="204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flipV="1">
                <a:off x="1736231" y="0"/>
                <a:ext cx="783450" cy="1225974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flipV="1">
                <a:off x="1736231" y="679591"/>
                <a:ext cx="587023" cy="546383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flipV="1">
                <a:off x="1736231" y="625404"/>
                <a:ext cx="51930" cy="60057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flipH="1">
                <a:off x="255128" y="2318737"/>
                <a:ext cx="970846" cy="1067930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flipH="1">
                <a:off x="568960" y="2302933"/>
                <a:ext cx="663787" cy="428979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flipH="1">
                <a:off x="1097279" y="2287129"/>
                <a:ext cx="144499" cy="582507"/>
              </a:xfrm>
              <a:prstGeom prst="line">
                <a:avLst/>
              </a:pr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457200">
                  <a:defRPr sz="1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9300000">
                <a:off x="1453180" y="1571208"/>
                <a:ext cx="88332" cy="368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6" h="21600" fill="norm" stroke="1" extrusionOk="0">
                    <a:moveTo>
                      <a:pt x="9049" y="0"/>
                    </a:moveTo>
                    <a:cubicBezTo>
                      <a:pt x="10762" y="500"/>
                      <a:pt x="20508" y="1950"/>
                      <a:pt x="19059" y="2800"/>
                    </a:cubicBezTo>
                    <a:cubicBezTo>
                      <a:pt x="17610" y="3650"/>
                      <a:pt x="93" y="4400"/>
                      <a:pt x="93" y="5200"/>
                    </a:cubicBezTo>
                    <a:cubicBezTo>
                      <a:pt x="93" y="6000"/>
                      <a:pt x="19059" y="6800"/>
                      <a:pt x="19059" y="7600"/>
                    </a:cubicBezTo>
                    <a:cubicBezTo>
                      <a:pt x="19059" y="8400"/>
                      <a:pt x="93" y="9200"/>
                      <a:pt x="93" y="10000"/>
                    </a:cubicBezTo>
                    <a:cubicBezTo>
                      <a:pt x="93" y="10800"/>
                      <a:pt x="19059" y="11600"/>
                      <a:pt x="19059" y="12400"/>
                    </a:cubicBezTo>
                    <a:cubicBezTo>
                      <a:pt x="19059" y="13200"/>
                      <a:pt x="93" y="14000"/>
                      <a:pt x="93" y="14800"/>
                    </a:cubicBezTo>
                    <a:cubicBezTo>
                      <a:pt x="93" y="15600"/>
                      <a:pt x="19059" y="16400"/>
                      <a:pt x="19059" y="17200"/>
                    </a:cubicBezTo>
                    <a:cubicBezTo>
                      <a:pt x="19059" y="18000"/>
                      <a:pt x="1279" y="18850"/>
                      <a:pt x="93" y="19600"/>
                    </a:cubicBezTo>
                    <a:cubicBezTo>
                      <a:pt x="-1092" y="20350"/>
                      <a:pt x="9313" y="21200"/>
                      <a:pt x="11684" y="21600"/>
                    </a:cubicBezTo>
                  </a:path>
                </a:pathLst>
              </a:custGeom>
              <a:noFill/>
              <a:ln w="25400" cap="flat">
                <a:solidFill>
                  <a:srgbClr val="CC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3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91" name="Shape 91"/>
            <p:cNvSpPr/>
            <p:nvPr/>
          </p:nvSpPr>
          <p:spPr>
            <a:xfrm rot="9000000">
              <a:off x="1286763" y="682054"/>
              <a:ext cx="164446" cy="7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 flipH="1" rot="6300000">
              <a:off x="903810" y="1678207"/>
              <a:ext cx="186239" cy="7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 rot="18600000">
              <a:off x="1572993" y="2041844"/>
              <a:ext cx="164445" cy="7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 flipH="1" rot="15600000">
              <a:off x="1852037" y="979205"/>
              <a:ext cx="186239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30" y="0"/>
                  </a:moveTo>
                  <a:cubicBezTo>
                    <a:pt x="14830" y="811"/>
                    <a:pt x="20230" y="1623"/>
                    <a:pt x="18687" y="2434"/>
                  </a:cubicBezTo>
                  <a:cubicBezTo>
                    <a:pt x="17144" y="3245"/>
                    <a:pt x="173" y="4056"/>
                    <a:pt x="173" y="4868"/>
                  </a:cubicBezTo>
                  <a:cubicBezTo>
                    <a:pt x="173" y="5679"/>
                    <a:pt x="18687" y="6490"/>
                    <a:pt x="18687" y="7301"/>
                  </a:cubicBezTo>
                  <a:cubicBezTo>
                    <a:pt x="18687" y="8113"/>
                    <a:pt x="173" y="8924"/>
                    <a:pt x="173" y="9735"/>
                  </a:cubicBezTo>
                  <a:cubicBezTo>
                    <a:pt x="173" y="10546"/>
                    <a:pt x="18687" y="11358"/>
                    <a:pt x="18687" y="12169"/>
                  </a:cubicBezTo>
                  <a:cubicBezTo>
                    <a:pt x="18687" y="12980"/>
                    <a:pt x="1716" y="13792"/>
                    <a:pt x="173" y="14603"/>
                  </a:cubicBezTo>
                  <a:cubicBezTo>
                    <a:pt x="-1370" y="15414"/>
                    <a:pt x="7887" y="15870"/>
                    <a:pt x="9430" y="17037"/>
                  </a:cubicBezTo>
                  <a:cubicBezTo>
                    <a:pt x="10973" y="18203"/>
                    <a:pt x="9430" y="20637"/>
                    <a:pt x="9430" y="21600"/>
                  </a:cubicBezTo>
                </a:path>
              </a:pathLst>
            </a:custGeom>
            <a:noFill/>
            <a:ln w="12700" cap="flat">
              <a:solidFill>
                <a:srgbClr val="66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3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96" name="Shape 96"/>
          <p:cNvSpPr/>
          <p:nvPr/>
        </p:nvSpPr>
        <p:spPr>
          <a:xfrm>
            <a:off x="390675" y="3671146"/>
            <a:ext cx="3948694" cy="1019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‘Bulk observables’</a:t>
            </a:r>
            <a:endParaRPr b="1">
              <a:solidFill>
                <a:srgbClr val="000099"/>
              </a:solidFill>
              <a:latin typeface="+mj-lt"/>
              <a:ea typeface="+mj-ea"/>
              <a:cs typeface="+mj-cs"/>
              <a:sym typeface="Arial"/>
            </a:endParaRPr>
          </a:p>
          <a:p>
            <a:pPr algn="ctr" defTabSz="9144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Study hadrons produced by the QGP</a:t>
            </a:r>
            <a:endParaRPr>
              <a:solidFill>
                <a:srgbClr val="000099"/>
              </a:solidFill>
            </a:endParaRPr>
          </a:p>
          <a:p>
            <a:pPr algn="ctr" defTabSz="9144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Typically p</a:t>
            </a:r>
            <a:r>
              <a:rPr baseline="-20777" sz="1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sz="1800"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 &lt; 1-2 GeV</a:t>
            </a:r>
          </a:p>
        </p:txBody>
      </p:sp>
      <p:sp>
        <p:nvSpPr>
          <p:cNvPr id="97" name="Shape 97"/>
          <p:cNvSpPr/>
          <p:nvPr/>
        </p:nvSpPr>
        <p:spPr>
          <a:xfrm>
            <a:off x="3523262" y="8071555"/>
            <a:ext cx="6471069" cy="119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284162" indent="-284162" defTabSz="9144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Two basic approaches to learn about the QGP</a:t>
            </a:r>
            <a:endParaRPr>
              <a:solidFill>
                <a:srgbClr val="000099"/>
              </a:solidFill>
            </a:endParaRPr>
          </a:p>
          <a:p>
            <a:pPr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</a:rPr>
              <a:t> </a:t>
            </a:r>
            <a:r>
              <a:rPr>
                <a:solidFill>
                  <a:srgbClr val="000099"/>
                </a:solidFill>
                <a:latin typeface="+mj-lt"/>
                <a:ea typeface="+mj-ea"/>
                <a:cs typeface="+mj-cs"/>
                <a:sym typeface="Arial"/>
              </a:rPr>
              <a:t>Bulk observables</a:t>
            </a:r>
            <a:endParaRPr>
              <a:solidFill>
                <a:srgbClr val="000099"/>
              </a:solidFill>
            </a:endParaRPr>
          </a:p>
          <a:p>
            <a:pPr marL="284162" indent="-284162" defTabSz="914400">
              <a:buClr>
                <a:srgbClr val="000099"/>
              </a:buClr>
              <a:buSzPct val="100000"/>
              <a:buFont typeface="Arial"/>
              <a:buAutoNum type="arabicParenR" startAt="1"/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</a:rPr>
              <a:t> </a:t>
            </a:r>
            <a:r>
              <a:rPr>
                <a:solidFill>
                  <a:srgbClr val="101F98"/>
                </a:solidFill>
                <a:latin typeface="+mj-lt"/>
                <a:ea typeface="+mj-ea"/>
                <a:cs typeface="+mj-cs"/>
                <a:sym typeface="Arial"/>
              </a:rPr>
              <a:t>Hard probes</a:t>
            </a:r>
          </a:p>
        </p:txBody>
      </p:sp>
      <p:sp>
        <p:nvSpPr>
          <p:cNvPr id="98" name="Shape 98"/>
          <p:cNvSpPr/>
          <p:nvPr/>
        </p:nvSpPr>
        <p:spPr>
          <a:xfrm>
            <a:off x="999707" y="4747265"/>
            <a:ext cx="306478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/>
            </a:pPr>
            <a:r>
              <a:t>Physical model/picture: </a:t>
            </a:r>
            <a:br/>
            <a:r>
              <a:t>hydrodynamical flow, </a:t>
            </a:r>
            <a:br/>
            <a:r>
              <a:t>thermodynamics</a:t>
            </a:r>
          </a:p>
        </p:txBody>
      </p:sp>
      <p:sp>
        <p:nvSpPr>
          <p:cNvPr id="99" name="Shape 99"/>
          <p:cNvSpPr/>
          <p:nvPr/>
        </p:nvSpPr>
        <p:spPr>
          <a:xfrm>
            <a:off x="7218388" y="7232022"/>
            <a:ext cx="44242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/>
            </a:pPr>
            <a:r>
              <a:t>Physical model/picture: </a:t>
            </a:r>
            <a:br/>
            <a:r>
              <a:t>hard scattering+parton energy loss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2"/>
      <p:bldP build="whole" bldLvl="1" animBg="1" rev="0" advAuto="0" spid="74" grpId="1"/>
      <p:bldP build="whole" bldLvl="1" animBg="1" rev="0" advAuto="0" spid="97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Introduction: Heavy Ion Physics</a:t>
            </a:r>
          </a:p>
        </p:txBody>
      </p:sp>
      <p:sp>
        <p:nvSpPr>
          <p:cNvPr id="582" name="Shape 582"/>
          <p:cNvSpPr/>
          <p:nvPr>
            <p:ph type="body" sz="quarter" idx="1"/>
          </p:nvPr>
        </p:nvSpPr>
        <p:spPr>
          <a:xfrm>
            <a:off x="1117600" y="6914215"/>
            <a:ext cx="11099800" cy="1683685"/>
          </a:xfrm>
          <a:prstGeom prst="rect">
            <a:avLst/>
          </a:prstGeom>
        </p:spPr>
        <p:txBody>
          <a:bodyPr/>
          <a:lstStyle/>
          <a:p>
            <a:pPr/>
            <a:r>
              <a:t>Study the properties of many-body QCD systems</a:t>
            </a:r>
          </a:p>
          <a:p>
            <a:pPr lvl="1"/>
            <a:r>
              <a:t>Properties of </a:t>
            </a:r>
            <a:r>
              <a:rPr b="1"/>
              <a:t>equilibrium matter</a:t>
            </a:r>
            <a:r>
              <a:t>: equation of state, transport coefficient</a:t>
            </a:r>
          </a:p>
          <a:p>
            <a:pPr lvl="1"/>
            <a:r>
              <a:rPr b="1"/>
              <a:t>Dynamics</a:t>
            </a:r>
            <a:r>
              <a:t>: hadronisation, interactions of partons with the medium</a:t>
            </a:r>
          </a:p>
        </p:txBody>
      </p:sp>
      <p:sp>
        <p:nvSpPr>
          <p:cNvPr id="583" name="Shape 5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4" name="eos_nf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350" y="1956646"/>
            <a:ext cx="5947290" cy="4162329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7145759" y="1556655"/>
            <a:ext cx="53319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Energy density vs temperature (lattice)</a:t>
            </a:r>
          </a:p>
        </p:txBody>
      </p:sp>
      <p:sp>
        <p:nvSpPr>
          <p:cNvPr id="586" name="Shape 586"/>
          <p:cNvSpPr/>
          <p:nvPr/>
        </p:nvSpPr>
        <p:spPr>
          <a:xfrm rot="5400000">
            <a:off x="10875898" y="3591559"/>
            <a:ext cx="3231081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Bernard et al, hep-lat/0610017</a:t>
            </a:r>
          </a:p>
        </p:txBody>
      </p:sp>
      <p:grpSp>
        <p:nvGrpSpPr>
          <p:cNvPr id="608" name="Group 608"/>
          <p:cNvGrpSpPr/>
          <p:nvPr/>
        </p:nvGrpSpPr>
        <p:grpSpPr>
          <a:xfrm>
            <a:off x="1181099" y="2298279"/>
            <a:ext cx="5069861" cy="3952774"/>
            <a:chOff x="0" y="0"/>
            <a:chExt cx="5069859" cy="3952773"/>
          </a:xfrm>
        </p:grpSpPr>
        <p:sp>
          <p:nvSpPr>
            <p:cNvPr id="587" name="Shape 587"/>
            <p:cNvSpPr/>
            <p:nvPr/>
          </p:nvSpPr>
          <p:spPr>
            <a:xfrm>
              <a:off x="446087" y="7937"/>
              <a:ext cx="4111626" cy="331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88" name="Shape 588"/>
            <p:cNvSpPr/>
            <p:nvPr/>
          </p:nvSpPr>
          <p:spPr>
            <a:xfrm rot="16200000">
              <a:off x="-503288" y="540633"/>
              <a:ext cx="1319968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b="1" sz="16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b="0"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1600">
                  <a:latin typeface="+mj-lt"/>
                  <a:ea typeface="+mj-ea"/>
                  <a:cs typeface="+mj-cs"/>
                  <a:sym typeface="Arial"/>
                </a:rPr>
                <a:t>Temperature</a:t>
              </a:r>
            </a:p>
          </p:txBody>
        </p:sp>
        <p:sp>
          <p:nvSpPr>
            <p:cNvPr id="589" name="Shape 589"/>
            <p:cNvSpPr/>
            <p:nvPr/>
          </p:nvSpPr>
          <p:spPr>
            <a:xfrm>
              <a:off x="1570037" y="887412"/>
              <a:ext cx="2255838" cy="243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35" y="436"/>
                    <a:pt x="5670" y="970"/>
                    <a:pt x="9333" y="2740"/>
                  </a:cubicBezTo>
                  <a:cubicBezTo>
                    <a:pt x="12996" y="4511"/>
                    <a:pt x="15231" y="6479"/>
                    <a:pt x="17283" y="9627"/>
                  </a:cubicBezTo>
                  <a:cubicBezTo>
                    <a:pt x="19320" y="12774"/>
                    <a:pt x="20703" y="19113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90" name="Shape 590"/>
            <p:cNvSpPr/>
            <p:nvPr/>
          </p:nvSpPr>
          <p:spPr>
            <a:xfrm>
              <a:off x="1509285" y="1497012"/>
              <a:ext cx="973992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Confined </a:t>
              </a:r>
              <a:b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</a:br>
              <a: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hadronic </a:t>
              </a:r>
              <a:b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</a:br>
              <a: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matter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1567626" y="0"/>
              <a:ext cx="2905185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Quark Gluon Plasma</a:t>
              </a:r>
              <a:endParaRPr sz="1600">
                <a:solidFill>
                  <a:srgbClr val="000099"/>
                </a:solidFill>
              </a:endParaRPr>
            </a:p>
            <a:p>
              <a:pPr algn="ctr"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(Quasi-)free quarks and gluons</a:t>
              </a:r>
            </a:p>
          </p:txBody>
        </p:sp>
        <p:sp>
          <p:nvSpPr>
            <p:cNvPr id="592" name="Shape 592"/>
            <p:cNvSpPr/>
            <p:nvPr/>
          </p:nvSpPr>
          <p:spPr>
            <a:xfrm>
              <a:off x="2455862" y="3208337"/>
              <a:ext cx="265113" cy="263526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3" name="Shape 593"/>
            <p:cNvSpPr/>
            <p:nvPr/>
          </p:nvSpPr>
          <p:spPr>
            <a:xfrm flipV="1">
              <a:off x="1998662" y="3479799"/>
              <a:ext cx="457201" cy="27463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Shape 594"/>
            <p:cNvSpPr/>
            <p:nvPr/>
          </p:nvSpPr>
          <p:spPr>
            <a:xfrm>
              <a:off x="1116012" y="3663950"/>
              <a:ext cx="127008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400">
                  <a:latin typeface="+mj-lt"/>
                  <a:ea typeface="+mj-ea"/>
                  <a:cs typeface="+mj-cs"/>
                  <a:sym typeface="Arial"/>
                </a:rPr>
                <a:t>Nuclear matter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3733800" y="3200400"/>
              <a:ext cx="747713" cy="0"/>
            </a:xfrm>
            <a:prstGeom prst="line">
              <a:avLst/>
            </a:prstGeom>
            <a:noFill/>
            <a:ln w="19050" cap="flat">
              <a:solidFill>
                <a:srgbClr val="FF66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>
              <a:off x="3092450" y="2895600"/>
              <a:ext cx="109855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FF66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FF6600"/>
                  </a:solidFill>
                  <a:latin typeface="+mj-lt"/>
                  <a:ea typeface="+mj-ea"/>
                  <a:cs typeface="+mj-cs"/>
                  <a:sym typeface="Arial"/>
                </a:rPr>
                <a:t>Neutron stars</a:t>
              </a:r>
            </a:p>
          </p:txBody>
        </p:sp>
        <p:sp>
          <p:nvSpPr>
            <p:cNvPr id="597" name="Shape 597"/>
            <p:cNvSpPr/>
            <p:nvPr/>
          </p:nvSpPr>
          <p:spPr>
            <a:xfrm flipH="1">
              <a:off x="536574" y="2971800"/>
              <a:ext cx="225427" cy="236538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Shape 598"/>
            <p:cNvSpPr/>
            <p:nvPr/>
          </p:nvSpPr>
          <p:spPr>
            <a:xfrm>
              <a:off x="685800" y="2514600"/>
              <a:ext cx="1573669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008000"/>
                  </a:solidFill>
                  <a:latin typeface="+mj-lt"/>
                  <a:ea typeface="+mj-ea"/>
                  <a:cs typeface="+mj-cs"/>
                  <a:sym typeface="Arial"/>
                </a:rPr>
                <a:t>Elementary collisions</a:t>
              </a:r>
              <a:endParaRPr sz="1200">
                <a:solidFill>
                  <a:srgbClr val="008000"/>
                </a:solidFill>
              </a:endParaRPr>
            </a:p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008000"/>
                  </a:solidFill>
                  <a:latin typeface="+mj-lt"/>
                  <a:ea typeface="+mj-ea"/>
                  <a:cs typeface="+mj-cs"/>
                  <a:sym typeface="Arial"/>
                </a:rPr>
                <a:t>(accelerator physics)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3928090" y="2478087"/>
              <a:ext cx="1141770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4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High-density </a:t>
              </a:r>
              <a:br>
                <a:rPr sz="14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</a:br>
              <a:r>
                <a:rPr sz="14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phases? </a:t>
              </a:r>
            </a:p>
          </p:txBody>
        </p:sp>
        <p:sp>
          <p:nvSpPr>
            <p:cNvPr id="600" name="Shape 600"/>
            <p:cNvSpPr/>
            <p:nvPr/>
          </p:nvSpPr>
          <p:spPr>
            <a:xfrm flipH="1">
              <a:off x="735012" y="427037"/>
              <a:ext cx="1" cy="1782763"/>
            </a:xfrm>
            <a:prstGeom prst="line">
              <a:avLst/>
            </a:prstGeom>
            <a:noFill/>
            <a:ln w="3810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Shape 601"/>
            <p:cNvSpPr/>
            <p:nvPr/>
          </p:nvSpPr>
          <p:spPr>
            <a:xfrm rot="16200000">
              <a:off x="11596" y="1441204"/>
              <a:ext cx="1069738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Early universe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457200" y="832825"/>
              <a:ext cx="1073150" cy="4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3" fill="norm" stroke="1" extrusionOk="0">
                  <a:moveTo>
                    <a:pt x="0" y="2216"/>
                  </a:moveTo>
                  <a:cubicBezTo>
                    <a:pt x="2812" y="-402"/>
                    <a:pt x="5592" y="-1057"/>
                    <a:pt x="9202" y="2216"/>
                  </a:cubicBezTo>
                  <a:cubicBezTo>
                    <a:pt x="12813" y="5488"/>
                    <a:pt x="19012" y="16616"/>
                    <a:pt x="21600" y="20543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lg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03" name="Shape 603"/>
            <p:cNvSpPr/>
            <p:nvPr/>
          </p:nvSpPr>
          <p:spPr>
            <a:xfrm>
              <a:off x="1435100" y="819150"/>
              <a:ext cx="152400" cy="152400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04" name="Shape 604"/>
            <p:cNvSpPr/>
            <p:nvPr/>
          </p:nvSpPr>
          <p:spPr>
            <a:xfrm>
              <a:off x="1184275" y="563562"/>
              <a:ext cx="569824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Critical</a:t>
              </a:r>
            </a:p>
          </p:txBody>
        </p:sp>
        <p:sp>
          <p:nvSpPr>
            <p:cNvPr id="605" name="Shape 605"/>
            <p:cNvSpPr/>
            <p:nvPr/>
          </p:nvSpPr>
          <p:spPr>
            <a:xfrm>
              <a:off x="1222375" y="914400"/>
              <a:ext cx="451505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200">
                  <a:solidFill>
                    <a:srgbClr val="000099"/>
                  </a:solidFill>
                  <a:latin typeface="+mj-lt"/>
                  <a:ea typeface="+mj-ea"/>
                  <a:cs typeface="+mj-cs"/>
                  <a:sym typeface="Arial"/>
                </a:rPr>
                <a:t>Point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2971800" y="3200400"/>
              <a:ext cx="838200" cy="0"/>
            </a:xfrm>
            <a:prstGeom prst="line">
              <a:avLst/>
            </a:prstGeom>
            <a:noFill/>
            <a:ln w="1905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07" name="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29000" y="3352800"/>
              <a:ext cx="1600200" cy="476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9" name="Shape 609"/>
          <p:cNvSpPr/>
          <p:nvPr/>
        </p:nvSpPr>
        <p:spPr>
          <a:xfrm>
            <a:off x="2633826" y="1556655"/>
            <a:ext cx="21644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Phase diagram</a:t>
            </a:r>
          </a:p>
        </p:txBody>
      </p:sp>
      <p:sp>
        <p:nvSpPr>
          <p:cNvPr id="610" name="Shape 610"/>
          <p:cNvSpPr/>
          <p:nvPr/>
        </p:nvSpPr>
        <p:spPr>
          <a:xfrm>
            <a:off x="8330070" y="3143658"/>
            <a:ext cx="1" cy="2653456"/>
          </a:xfrm>
          <a:prstGeom prst="line">
            <a:avLst/>
          </a:prstGeom>
          <a:ln w="25400">
            <a:solidFill>
              <a:srgbClr val="CC0000"/>
            </a:solidFill>
            <a:prstDash val="dash"/>
          </a:ln>
        </p:spPr>
        <p:txBody>
          <a:bodyPr lIns="65023" tIns="65023" rIns="65023" bIns="65023"/>
          <a:lstStyle/>
          <a:p>
            <a:pPr defTabSz="457200"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611" name="Shape 611"/>
          <p:cNvSpPr/>
          <p:nvPr/>
        </p:nvSpPr>
        <p:spPr>
          <a:xfrm>
            <a:off x="7354710" y="6019786"/>
            <a:ext cx="2055116" cy="42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baseline="-20777"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c</a:t>
            </a:r>
            <a:r>
              <a:rPr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 ~ 170 -190 MeV</a:t>
            </a:r>
          </a:p>
        </p:txBody>
      </p:sp>
      <p:sp>
        <p:nvSpPr>
          <p:cNvPr id="612" name="Shape 612"/>
          <p:cNvSpPr/>
          <p:nvPr/>
        </p:nvSpPr>
        <p:spPr>
          <a:xfrm>
            <a:off x="7487928" y="6344907"/>
            <a:ext cx="1630100" cy="423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00">
                <a:solidFill>
                  <a:srgbClr val="990000"/>
                </a:solidFill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baseline="-20777"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c</a:t>
            </a:r>
            <a:r>
              <a:rPr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 ~ 1 GeV/fm</a:t>
            </a:r>
            <a:r>
              <a:rPr baseline="30444" sz="1800">
                <a:solidFill>
                  <a:srgbClr val="990000"/>
                </a:solidFill>
                <a:latin typeface="+mj-lt"/>
                <a:ea typeface="+mj-ea"/>
                <a:cs typeface="+mj-cs"/>
                <a:sym typeface="Arial"/>
              </a:rPr>
              <a:t>3</a:t>
            </a:r>
          </a:p>
        </p:txBody>
      </p:sp>
      <p:pic>
        <p:nvPicPr>
          <p:cNvPr id="613" name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5464" y="3764697"/>
            <a:ext cx="1275083" cy="54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Elliptic flow vs hydrodynamical model</a:t>
            </a:r>
          </a:p>
        </p:txBody>
      </p:sp>
      <p:sp>
        <p:nvSpPr>
          <p:cNvPr id="616" name="Shape 6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17" name="2014-Jun-18-v2DataVsHydroAvgKNoRati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1949" y="1529744"/>
            <a:ext cx="7200901" cy="7010401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Shape 618"/>
          <p:cNvSpPr/>
          <p:nvPr/>
        </p:nvSpPr>
        <p:spPr>
          <a:xfrm>
            <a:off x="8091452" y="1145722"/>
            <a:ext cx="23376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JHEP106, 190</a:t>
            </a:r>
          </a:p>
        </p:txBody>
      </p:sp>
      <p:sp>
        <p:nvSpPr>
          <p:cNvPr id="619" name="Shape 619"/>
          <p:cNvSpPr/>
          <p:nvPr/>
        </p:nvSpPr>
        <p:spPr>
          <a:xfrm>
            <a:off x="8067826" y="1474710"/>
            <a:ext cx="428145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VISHNU: Song and Heinz, PLB 658, 279 </a:t>
            </a:r>
          </a:p>
        </p:txBody>
      </p:sp>
      <p:sp>
        <p:nvSpPr>
          <p:cNvPr id="620" name="Shape 620"/>
          <p:cNvSpPr/>
          <p:nvPr/>
        </p:nvSpPr>
        <p:spPr>
          <a:xfrm>
            <a:off x="852900" y="8485716"/>
            <a:ext cx="1007685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Good agreement between hydrodynamical calculation and measurements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Heavy flavour </a:t>
            </a:r>
            <a:r>
              <a:rPr i="1"/>
              <a:t>R</a:t>
            </a:r>
            <a:r>
              <a:rPr baseline="-5999" i="1" sz="4400"/>
              <a:t>AA</a:t>
            </a:r>
            <a:r>
              <a:t>: other models</a:t>
            </a:r>
          </a:p>
        </p:txBody>
      </p:sp>
      <p:sp>
        <p:nvSpPr>
          <p:cNvPr id="623" name="Shape 62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4" name="2015-Jun-29-DmesNonPromptJpsi_8to16_CompMCsHQ_1106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" y="1684447"/>
            <a:ext cx="5909534" cy="5732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2015-Jun-29-DmesNonPromptJpsi_8to16_CompTAMU_1106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2516" y="1684447"/>
            <a:ext cx="5909535" cy="5732353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Shape 626"/>
          <p:cNvSpPr/>
          <p:nvPr/>
        </p:nvSpPr>
        <p:spPr>
          <a:xfrm>
            <a:off x="7787084" y="1289049"/>
            <a:ext cx="339477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TAMU: elastic scattering</a:t>
            </a:r>
          </a:p>
        </p:txBody>
      </p:sp>
      <p:sp>
        <p:nvSpPr>
          <p:cNvPr id="627" name="Shape 627"/>
          <p:cNvSpPr/>
          <p:nvPr/>
        </p:nvSpPr>
        <p:spPr>
          <a:xfrm>
            <a:off x="7235651" y="7663915"/>
            <a:ext cx="50443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Difference beauty vs charm</a:t>
            </a:r>
            <a:br/>
            <a:r>
              <a:t> smaller in elastic model than in data</a:t>
            </a:r>
          </a:p>
        </p:txBody>
      </p:sp>
      <p:sp>
        <p:nvSpPr>
          <p:cNvPr id="628" name="Shape 628"/>
          <p:cNvSpPr/>
          <p:nvPr/>
        </p:nvSpPr>
        <p:spPr>
          <a:xfrm>
            <a:off x="1297384" y="1289049"/>
            <a:ext cx="36715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Heavy quark transport MC</a:t>
            </a:r>
          </a:p>
        </p:txBody>
      </p:sp>
      <p:sp>
        <p:nvSpPr>
          <p:cNvPr id="629" name="Shape 629"/>
          <p:cNvSpPr/>
          <p:nvPr/>
        </p:nvSpPr>
        <p:spPr>
          <a:xfrm>
            <a:off x="1044285" y="7663915"/>
            <a:ext cx="499348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rgbClr val="9A251C"/>
                </a:solidFill>
              </a:defRPr>
            </a:pPr>
            <a:r>
              <a:t>Difference beauty vs charm</a:t>
            </a:r>
            <a:br/>
            <a:r>
              <a:t>consistent with radiative energy loss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J/Ψ production in Pb+Pb</a:t>
            </a:r>
          </a:p>
        </p:txBody>
      </p:sp>
      <p:sp>
        <p:nvSpPr>
          <p:cNvPr id="632" name="Shape 6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3" name="Shape 633"/>
          <p:cNvSpPr/>
          <p:nvPr/>
        </p:nvSpPr>
        <p:spPr>
          <a:xfrm>
            <a:off x="10152924" y="1096433"/>
            <a:ext cx="26682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arXiv:1506.08804</a:t>
            </a:r>
          </a:p>
        </p:txBody>
      </p:sp>
      <p:pic>
        <p:nvPicPr>
          <p:cNvPr id="634" name="2015-Jul-06-RAAPt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1950" y="1725083"/>
            <a:ext cx="7200901" cy="5219701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hape 635"/>
          <p:cNvSpPr/>
          <p:nvPr/>
        </p:nvSpPr>
        <p:spPr>
          <a:xfrm>
            <a:off x="7372234" y="7473040"/>
            <a:ext cx="4426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Large suppression at high </a:t>
            </a:r>
            <a:r>
              <a:rPr i="1"/>
              <a:t>p</a:t>
            </a:r>
            <a:r>
              <a:rPr baseline="-5999"/>
              <a:t>T</a:t>
            </a:r>
          </a:p>
          <a:p>
            <a:pPr/>
            <a:r>
              <a:t>energy loss + quarkonia melting</a:t>
            </a:r>
          </a:p>
        </p:txBody>
      </p:sp>
      <p:sp>
        <p:nvSpPr>
          <p:cNvPr id="636" name="Shape 636"/>
          <p:cNvSpPr/>
          <p:nvPr/>
        </p:nvSpPr>
        <p:spPr>
          <a:xfrm>
            <a:off x="692033" y="7473040"/>
            <a:ext cx="38302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 suppression at low </a:t>
            </a:r>
            <a:r>
              <a:rPr i="1"/>
              <a:t>p</a:t>
            </a:r>
            <a:r>
              <a:rPr baseline="-5999"/>
              <a:t>T</a:t>
            </a:r>
          </a:p>
          <a:p>
            <a:pPr/>
            <a:r>
              <a:t>cc recombination</a:t>
            </a:r>
          </a:p>
        </p:txBody>
      </p:sp>
      <p:sp>
        <p:nvSpPr>
          <p:cNvPr id="637" name="Shape 637"/>
          <p:cNvSpPr/>
          <p:nvPr/>
        </p:nvSpPr>
        <p:spPr>
          <a:xfrm>
            <a:off x="7430336" y="1468966"/>
            <a:ext cx="544639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Transport models: arXiv:1102.2194, arXiv:1401.5845</a:t>
            </a:r>
          </a:p>
        </p:txBody>
      </p:sp>
      <p:sp>
        <p:nvSpPr>
          <p:cNvPr id="638" name="Shape 638"/>
          <p:cNvSpPr/>
          <p:nvPr/>
        </p:nvSpPr>
        <p:spPr>
          <a:xfrm>
            <a:off x="7424731" y="1096433"/>
            <a:ext cx="270593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PHENIX, arXiv:1103.6269</a:t>
            </a:r>
          </a:p>
        </p:txBody>
      </p:sp>
      <p:sp>
        <p:nvSpPr>
          <p:cNvPr id="639" name="Shape 639"/>
          <p:cNvSpPr/>
          <p:nvPr/>
        </p:nvSpPr>
        <p:spPr>
          <a:xfrm>
            <a:off x="948266" y="7984066"/>
            <a:ext cx="173342" cy="1"/>
          </a:xfrm>
          <a:prstGeom prst="line">
            <a:avLst/>
          </a:prstGeom>
          <a:ln w="25400">
            <a:solidFill>
              <a:srgbClr val="101F9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J/Ψ production in p+Pb</a:t>
            </a:r>
          </a:p>
        </p:txBody>
      </p:sp>
      <p:sp>
        <p:nvSpPr>
          <p:cNvPr id="642" name="Shape 6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3" name="2014-Nov-28-Fig7a_p-Pb_Psi2S_RpA_differenti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0299" y="2375296"/>
            <a:ext cx="6558951" cy="4765941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/>
          <p:nvPr/>
        </p:nvSpPr>
        <p:spPr>
          <a:xfrm>
            <a:off x="7880234" y="1915583"/>
            <a:ext cx="44176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Forward rapidity 2.03 &lt; y &lt; 3.53</a:t>
            </a:r>
          </a:p>
        </p:txBody>
      </p:sp>
      <p:sp>
        <p:nvSpPr>
          <p:cNvPr id="645" name="Shape 645"/>
          <p:cNvSpPr/>
          <p:nvPr/>
        </p:nvSpPr>
        <p:spPr>
          <a:xfrm>
            <a:off x="7474007" y="7219950"/>
            <a:ext cx="523011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Significant suppression</a:t>
            </a:r>
          </a:p>
          <a:p>
            <a:pPr algn="ctr"/>
            <a:r>
              <a:t>Compatible with several mechanisms</a:t>
            </a:r>
          </a:p>
          <a:p>
            <a:pPr algn="ctr"/>
            <a:r>
              <a:t>Ψ’ suppression unexpectedly large</a:t>
            </a:r>
          </a:p>
        </p:txBody>
      </p:sp>
      <p:sp>
        <p:nvSpPr>
          <p:cNvPr id="646" name="Shape 646"/>
          <p:cNvSpPr/>
          <p:nvPr/>
        </p:nvSpPr>
        <p:spPr>
          <a:xfrm>
            <a:off x="9776208" y="1333499"/>
            <a:ext cx="254111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arXiv:1308.6726</a:t>
            </a:r>
          </a:p>
        </p:txBody>
      </p:sp>
      <p:pic>
        <p:nvPicPr>
          <p:cNvPr id="647" name="2015-Mar-26-RAp_vsp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39" y="2416933"/>
            <a:ext cx="6444351" cy="4682667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/>
        </p:nvSpPr>
        <p:spPr>
          <a:xfrm>
            <a:off x="1250834" y="1915583"/>
            <a:ext cx="484108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Backward rapidity -4.46 &lt; y &lt; -2.96</a:t>
            </a:r>
          </a:p>
        </p:txBody>
      </p:sp>
      <p:sp>
        <p:nvSpPr>
          <p:cNvPr id="649" name="Shape 649"/>
          <p:cNvSpPr/>
          <p:nvPr/>
        </p:nvSpPr>
        <p:spPr>
          <a:xfrm>
            <a:off x="1619107" y="7340599"/>
            <a:ext cx="3395614" cy="965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i="1"/>
              <a:t>R</a:t>
            </a:r>
            <a:r>
              <a:rPr baseline="-5999"/>
              <a:t>pPb</a:t>
            </a:r>
            <a:r>
              <a:t> close to 1; </a:t>
            </a:r>
            <a:br/>
            <a:r>
              <a:t>small enhancement?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Jet </a:t>
            </a:r>
            <a:r>
              <a:rPr i="1"/>
              <a:t>R</a:t>
            </a:r>
            <a:r>
              <a:rPr baseline="-5999" i="1"/>
              <a:t>AA</a:t>
            </a:r>
            <a:r>
              <a:t> comparison</a:t>
            </a:r>
          </a:p>
        </p:txBody>
      </p:sp>
      <p:sp>
        <p:nvSpPr>
          <p:cNvPr id="652" name="Shape 6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3" name="2015-Apr-22-fig_RAA_CMS_ATLAS_Cent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1" y="1822789"/>
            <a:ext cx="6475613" cy="622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2015-Apr-22-fig_RAA_CMS_ATLAS_RCPscaled_Cent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2405" y="1822789"/>
            <a:ext cx="6475612" cy="62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/>
        </p:nvSpPr>
        <p:spPr>
          <a:xfrm>
            <a:off x="3359034" y="8417983"/>
            <a:ext cx="589210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Good agreement between the experiments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Radial moment pp + quark/gluon jets</a:t>
            </a:r>
          </a:p>
        </p:txBody>
      </p:sp>
      <p:sp>
        <p:nvSpPr>
          <p:cNvPr id="658" name="Shape 6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9" name="2015-Sep-25-JetShape_pp7TeV_angularity_R02_406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754" y="1252370"/>
            <a:ext cx="5599596" cy="7248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2015-Sep-25-UnfoldedAnguPbPb4060qgTrunc30Mod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4750" y="2114550"/>
            <a:ext cx="72009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rPr i="1"/>
              <a:t>p</a:t>
            </a:r>
            <a:r>
              <a:rPr baseline="-5999" sz="4400"/>
              <a:t>T,D</a:t>
            </a:r>
            <a:r>
              <a:t> in pp + quark/gluon jets</a:t>
            </a:r>
          </a:p>
        </p:txBody>
      </p:sp>
      <p:sp>
        <p:nvSpPr>
          <p:cNvPr id="663" name="Shape 6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64" name="2015-Sep-25-UnfoldedpTDPbPb4060qgTrunc30Mode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8050" y="2266950"/>
            <a:ext cx="7200900" cy="552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2015-Sep-25-JetShape_pp7TeV_pTD_R02_406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260" y="1531979"/>
            <a:ext cx="5383442" cy="6969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>
            <p:ph type="sldNum" sz="quarter" idx="4294967295"/>
          </p:nvPr>
        </p:nvSpPr>
        <p:spPr>
          <a:xfrm>
            <a:off x="12157534" y="9301215"/>
            <a:ext cx="794739" cy="451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3" tIns="65023" rIns="65023" bIns="65023">
            <a:normAutofit fontScale="100000" lnSpcReduction="0"/>
          </a:bodyPr>
          <a:lstStyle>
            <a:lvl1pPr algn="r" defTabSz="914400">
              <a:defRPr i="1" sz="2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8" name="Shape 668"/>
          <p:cNvSpPr/>
          <p:nvPr>
            <p:ph type="title"/>
          </p:nvPr>
        </p:nvSpPr>
        <p:spPr>
          <a:xfrm>
            <a:off x="975359" y="-172721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>
                <a:solidFill>
                  <a:srgbClr val="000099"/>
                </a:solidFill>
              </a:defRPr>
            </a:lvl1pPr>
          </a:lstStyle>
          <a:p>
            <a:pPr/>
            <a:r>
              <a:t>Medium-induced radiation</a:t>
            </a:r>
          </a:p>
        </p:txBody>
      </p:sp>
      <p:pic>
        <p:nvPicPr>
          <p:cNvPr id="669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6726" y="6288201"/>
            <a:ext cx="3316264" cy="861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medium_r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0013" y="1258146"/>
            <a:ext cx="5852161" cy="4264944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Shape 671"/>
          <p:cNvSpPr/>
          <p:nvPr/>
        </p:nvSpPr>
        <p:spPr>
          <a:xfrm>
            <a:off x="2788645" y="3486643"/>
            <a:ext cx="1470928" cy="69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spcBef>
                <a:spcPts val="300"/>
              </a:spcBef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propagating </a:t>
            </a:r>
          </a:p>
          <a:p>
            <a:pPr algn="ctr" defTabSz="914400">
              <a:spcBef>
                <a:spcPts val="300"/>
              </a:spcBef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parton</a:t>
            </a:r>
          </a:p>
        </p:txBody>
      </p:sp>
      <p:sp>
        <p:nvSpPr>
          <p:cNvPr id="672" name="Shape 672"/>
          <p:cNvSpPr/>
          <p:nvPr/>
        </p:nvSpPr>
        <p:spPr>
          <a:xfrm>
            <a:off x="8166177" y="2163233"/>
            <a:ext cx="1026007" cy="65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9144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radiated</a:t>
            </a:r>
          </a:p>
          <a:p>
            <a:pPr algn="ctr" defTabSz="9144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gluon</a:t>
            </a:r>
          </a:p>
        </p:txBody>
      </p:sp>
      <p:sp>
        <p:nvSpPr>
          <p:cNvPr id="673" name="Shape 673"/>
          <p:cNvSpPr/>
          <p:nvPr/>
        </p:nvSpPr>
        <p:spPr>
          <a:xfrm>
            <a:off x="1103870" y="5905344"/>
            <a:ext cx="3087552" cy="8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2600"/>
            </a:pPr>
            <a:r>
              <a:t>Key parameter:</a:t>
            </a:r>
            <a:br/>
            <a:r>
              <a:rPr>
                <a:solidFill>
                  <a:srgbClr val="9A251C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Transport coefficient</a:t>
            </a:r>
          </a:p>
        </p:txBody>
      </p:sp>
      <p:sp>
        <p:nvSpPr>
          <p:cNvPr id="674" name="Shape 674"/>
          <p:cNvSpPr/>
          <p:nvPr/>
        </p:nvSpPr>
        <p:spPr>
          <a:xfrm>
            <a:off x="2003214" y="7033193"/>
            <a:ext cx="56883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00"/>
              </a:spcBef>
            </a:lvl1pPr>
          </a:lstStyle>
          <a:p>
            <a:pPr/>
            <a:r>
              <a:t>Mean transverse kick per unit path length</a:t>
            </a:r>
          </a:p>
        </p:txBody>
      </p:sp>
      <p:sp>
        <p:nvSpPr>
          <p:cNvPr id="675" name="Shape 675"/>
          <p:cNvSpPr/>
          <p:nvPr/>
        </p:nvSpPr>
        <p:spPr>
          <a:xfrm>
            <a:off x="675084" y="8357551"/>
            <a:ext cx="712637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00"/>
              </a:spcBef>
              <a:defRPr sz="2600"/>
            </a:lvl1pPr>
          </a:lstStyle>
          <a:p>
            <a:pPr/>
            <a:r>
              <a:t>Depends on density ρ through mean free path λ</a:t>
            </a:r>
          </a:p>
        </p:txBody>
      </p:sp>
      <p:pic>
        <p:nvPicPr>
          <p:cNvPr id="67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4437" y="7984940"/>
            <a:ext cx="2037464" cy="133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391" y="5724181"/>
            <a:ext cx="2365405" cy="1240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Comparing several models</a:t>
            </a:r>
          </a:p>
        </p:txBody>
      </p:sp>
      <p:sp>
        <p:nvSpPr>
          <p:cNvPr id="680" name="Shape 6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1" name="qha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775" y="-211003"/>
            <a:ext cx="7200901" cy="7200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/>
        </p:nvSpPr>
        <p:spPr>
          <a:xfrm>
            <a:off x="5578264" y="3411649"/>
            <a:ext cx="789754" cy="1270001"/>
          </a:xfrm>
          <a:prstGeom prst="ellipse">
            <a:avLst/>
          </a:prstGeom>
          <a:ln w="38100">
            <a:solidFill>
              <a:srgbClr val="9A251C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683" name="Shape 683"/>
          <p:cNvSpPr/>
          <p:nvPr/>
        </p:nvSpPr>
        <p:spPr>
          <a:xfrm>
            <a:off x="3847455" y="7445957"/>
            <a:ext cx="53098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/>
          </a:lstStyle>
          <a:p>
            <a:pPr/>
            <a:r>
              <a:t>      values from different models agree</a:t>
            </a:r>
          </a:p>
        </p:txBody>
      </p:sp>
      <p:sp>
        <p:nvSpPr>
          <p:cNvPr id="684" name="Shape 684"/>
          <p:cNvSpPr/>
          <p:nvPr/>
        </p:nvSpPr>
        <p:spPr>
          <a:xfrm>
            <a:off x="3798447" y="8302068"/>
            <a:ext cx="445070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larger at RHIC than LHC</a:t>
            </a:r>
          </a:p>
        </p:txBody>
      </p:sp>
      <p:pic>
        <p:nvPicPr>
          <p:cNvPr id="6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4459" y="7338007"/>
            <a:ext cx="5969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581" y="8187768"/>
            <a:ext cx="1409701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>
            <a:off x="500989" y="1630037"/>
            <a:ext cx="9440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RHIC:</a:t>
            </a:r>
          </a:p>
        </p:txBody>
      </p:sp>
      <p:sp>
        <p:nvSpPr>
          <p:cNvPr id="688" name="Shape 688"/>
          <p:cNvSpPr/>
          <p:nvPr/>
        </p:nvSpPr>
        <p:spPr>
          <a:xfrm>
            <a:off x="500989" y="3650595"/>
            <a:ext cx="8087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LHC:</a:t>
            </a:r>
          </a:p>
        </p:txBody>
      </p:sp>
      <p:pic>
        <p:nvPicPr>
          <p:cNvPr id="689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443" y="2275100"/>
            <a:ext cx="3879856" cy="52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426" y="4227569"/>
            <a:ext cx="3879856" cy="526895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Shape 691"/>
          <p:cNvSpPr/>
          <p:nvPr/>
        </p:nvSpPr>
        <p:spPr>
          <a:xfrm rot="5400000">
            <a:off x="10108199" y="3875199"/>
            <a:ext cx="44029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/>
            <a:r>
              <a:t>Burke et al, JET Collaboration, arXiv:1312.5003</a:t>
            </a:r>
          </a:p>
        </p:txBody>
      </p:sp>
      <p:sp>
        <p:nvSpPr>
          <p:cNvPr id="692" name="Shape 692"/>
          <p:cNvSpPr/>
          <p:nvPr/>
        </p:nvSpPr>
        <p:spPr>
          <a:xfrm>
            <a:off x="633331" y="5639403"/>
            <a:ext cx="34937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Expect factor 2.2 from </a:t>
            </a:r>
            <a:br/>
            <a:r>
              <a:t>multiplicity + nuclear size</a:t>
            </a:r>
          </a:p>
        </p:txBody>
      </p:sp>
      <p:sp>
        <p:nvSpPr>
          <p:cNvPr id="693" name="Shape 693"/>
          <p:cNvSpPr/>
          <p:nvPr/>
        </p:nvSpPr>
        <p:spPr>
          <a:xfrm>
            <a:off x="1382338" y="2843309"/>
            <a:ext cx="19014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(T=370 MeV)</a:t>
            </a:r>
          </a:p>
        </p:txBody>
      </p:sp>
      <p:sp>
        <p:nvSpPr>
          <p:cNvPr id="694" name="Shape 694"/>
          <p:cNvSpPr/>
          <p:nvPr/>
        </p:nvSpPr>
        <p:spPr>
          <a:xfrm>
            <a:off x="1382338" y="4861537"/>
            <a:ext cx="19014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(T=470 MeV)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Intro: collision systems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Shape 103"/>
          <p:cNvSpPr/>
          <p:nvPr/>
        </p:nvSpPr>
        <p:spPr>
          <a:xfrm>
            <a:off x="540841" y="1606904"/>
            <a:ext cx="28406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Canonical thinking</a:t>
            </a:r>
          </a:p>
        </p:txBody>
      </p:sp>
      <p:sp>
        <p:nvSpPr>
          <p:cNvPr id="104" name="Shape 104"/>
          <p:cNvSpPr/>
          <p:nvPr/>
        </p:nvSpPr>
        <p:spPr>
          <a:xfrm>
            <a:off x="8128574" y="1606904"/>
            <a:ext cx="3417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‘Recent’ developments</a:t>
            </a:r>
          </a:p>
        </p:txBody>
      </p:sp>
      <p:sp>
        <p:nvSpPr>
          <p:cNvPr id="105" name="Shape 105"/>
          <p:cNvSpPr/>
          <p:nvPr/>
        </p:nvSpPr>
        <p:spPr>
          <a:xfrm>
            <a:off x="548084" y="2190191"/>
            <a:ext cx="4866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pp</a:t>
            </a:r>
          </a:p>
        </p:txBody>
      </p:sp>
      <p:sp>
        <p:nvSpPr>
          <p:cNvPr id="106" name="Shape 106"/>
          <p:cNvSpPr/>
          <p:nvPr/>
        </p:nvSpPr>
        <p:spPr>
          <a:xfrm>
            <a:off x="522684" y="2724503"/>
            <a:ext cx="25370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Hard scattering +</a:t>
            </a:r>
          </a:p>
          <a:p>
            <a:pPr/>
            <a:r>
              <a:t>‘Underlying event’</a:t>
            </a:r>
          </a:p>
        </p:txBody>
      </p:sp>
      <p:sp>
        <p:nvSpPr>
          <p:cNvPr id="107" name="Shape 107"/>
          <p:cNvSpPr/>
          <p:nvPr/>
        </p:nvSpPr>
        <p:spPr>
          <a:xfrm>
            <a:off x="8154248" y="3094848"/>
            <a:ext cx="346984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Suggested mechanisms:</a:t>
            </a:r>
          </a:p>
          <a:p>
            <a:pPr marL="296333" indent="-296333">
              <a:buSzPct val="75000"/>
              <a:buChar char="•"/>
              <a:defRPr sz="2200"/>
            </a:pPr>
            <a:r>
              <a:t>Multi-parton interactions</a:t>
            </a:r>
          </a:p>
          <a:p>
            <a:pPr marL="296333" indent="-296333">
              <a:buSzPct val="75000"/>
              <a:buChar char="•"/>
              <a:defRPr sz="2200"/>
            </a:pPr>
            <a:r>
              <a:t>Color reconnection</a:t>
            </a:r>
          </a:p>
        </p:txBody>
      </p:sp>
      <p:sp>
        <p:nvSpPr>
          <p:cNvPr id="108" name="Shape 108"/>
          <p:cNvSpPr/>
          <p:nvPr/>
        </p:nvSpPr>
        <p:spPr>
          <a:xfrm>
            <a:off x="476175" y="4799279"/>
            <a:ext cx="86796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p+Pb</a:t>
            </a:r>
          </a:p>
        </p:txBody>
      </p:sp>
      <p:sp>
        <p:nvSpPr>
          <p:cNvPr id="109" name="Shape 109"/>
          <p:cNvSpPr/>
          <p:nvPr/>
        </p:nvSpPr>
        <p:spPr>
          <a:xfrm>
            <a:off x="450717" y="5333999"/>
            <a:ext cx="380181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pp-like plus </a:t>
            </a:r>
            <a:br/>
            <a:r>
              <a:t>Cold Nuclear Matter effects</a:t>
            </a:r>
          </a:p>
        </p:txBody>
      </p:sp>
      <p:sp>
        <p:nvSpPr>
          <p:cNvPr id="110" name="Shape 110"/>
          <p:cNvSpPr/>
          <p:nvPr/>
        </p:nvSpPr>
        <p:spPr>
          <a:xfrm>
            <a:off x="8107457" y="2252691"/>
            <a:ext cx="488163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Observation:</a:t>
            </a:r>
          </a:p>
          <a:p>
            <a:pPr>
              <a:defRPr b="1"/>
            </a:pPr>
            <a:r>
              <a:t>Flow-like long range correlations</a:t>
            </a:r>
          </a:p>
        </p:txBody>
      </p:sp>
      <p:sp>
        <p:nvSpPr>
          <p:cNvPr id="111" name="Shape 111"/>
          <p:cNvSpPr/>
          <p:nvPr/>
        </p:nvSpPr>
        <p:spPr>
          <a:xfrm>
            <a:off x="408384" y="6953249"/>
            <a:ext cx="10712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Pb+Pb</a:t>
            </a:r>
          </a:p>
        </p:txBody>
      </p:sp>
      <p:sp>
        <p:nvSpPr>
          <p:cNvPr id="112" name="Shape 112"/>
          <p:cNvSpPr/>
          <p:nvPr/>
        </p:nvSpPr>
        <p:spPr>
          <a:xfrm>
            <a:off x="403262" y="7435592"/>
            <a:ext cx="357023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Bulk dynamics described </a:t>
            </a:r>
            <a:br/>
            <a:r>
              <a:t>by hydrodynamics</a:t>
            </a:r>
          </a:p>
          <a:p>
            <a:pPr/>
            <a:r>
              <a:t>+ Hard Probes</a:t>
            </a:r>
          </a:p>
        </p:txBody>
      </p:sp>
      <p:sp>
        <p:nvSpPr>
          <p:cNvPr id="113" name="Shape 113"/>
          <p:cNvSpPr/>
          <p:nvPr/>
        </p:nvSpPr>
        <p:spPr>
          <a:xfrm>
            <a:off x="8079184" y="7372349"/>
            <a:ext cx="334952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Physical picture holds</a:t>
            </a:r>
          </a:p>
        </p:txBody>
      </p:sp>
      <p:sp>
        <p:nvSpPr>
          <p:cNvPr id="114" name="Shape 114"/>
          <p:cNvSpPr/>
          <p:nvPr/>
        </p:nvSpPr>
        <p:spPr>
          <a:xfrm>
            <a:off x="8158055" y="7947775"/>
            <a:ext cx="359288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But some features </a:t>
            </a:r>
            <a:br/>
            <a:r>
              <a:t>also seen in high-multiplicity</a:t>
            </a:r>
            <a:br/>
            <a:r>
              <a:t> p+Pb and pp?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5262860" y="4620379"/>
            <a:ext cx="2084129" cy="1559868"/>
            <a:chOff x="0" y="0"/>
            <a:chExt cx="2084127" cy="1559867"/>
          </a:xfrm>
        </p:grpSpPr>
        <p:sp>
          <p:nvSpPr>
            <p:cNvPr id="115" name="Shape 115"/>
            <p:cNvSpPr/>
            <p:nvPr/>
          </p:nvSpPr>
          <p:spPr>
            <a:xfrm>
              <a:off x="797745" y="1043056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928693" y="440865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5963" y="113551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080176" y="64795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811352" y="622519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888371" y="93314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308326" y="726062"/>
              <a:ext cx="234683" cy="207088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123053" y="767532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210238" y="95858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308326" y="1062124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812445" y="891195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1390247" y="587467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928693" y="1114855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253304" y="396365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096169" y="387283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005712" y="54440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213510" y="60345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026793" y="930969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879287" y="76530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399221" y="857269"/>
              <a:ext cx="234683" cy="207087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295066" y="1214524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030058" y="1284655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875291" y="1250142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1177725" y="1352780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348832" y="92406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355733" y="76530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761947" y="80671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1624929" y="958581"/>
              <a:ext cx="459199" cy="160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 flipH="1">
              <a:off x="0" y="972386"/>
              <a:ext cx="358519" cy="1326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005984" y="-1"/>
              <a:ext cx="44829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Pb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346864" y="436985"/>
              <a:ext cx="23150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p</a:t>
              </a: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6279557" y="7907583"/>
            <a:ext cx="862983" cy="1172584"/>
            <a:chOff x="0" y="0"/>
            <a:chExt cx="862981" cy="1172582"/>
          </a:xfrm>
        </p:grpSpPr>
        <p:sp>
          <p:nvSpPr>
            <p:cNvPr id="147" name="Shape 147"/>
            <p:cNvSpPr/>
            <p:nvPr/>
          </p:nvSpPr>
          <p:spPr>
            <a:xfrm>
              <a:off x="35797" y="655773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66745" y="53582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374015" y="748227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318229" y="260667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49404" y="235236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26424" y="545865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546379" y="33877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61105" y="38024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448290" y="571296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46379" y="674840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0497" y="50391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28299" y="200183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66745" y="72757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91356" y="908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34221" y="0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43764" y="157124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451562" y="21616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64845" y="543684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7340" y="378017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33118" y="827240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68110" y="89737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13343" y="86285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15777" y="965496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86884" y="536784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93785" y="378017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419434"/>
              <a:ext cx="234682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174" name="Shape 174"/>
          <p:cNvSpPr/>
          <p:nvPr/>
        </p:nvSpPr>
        <p:spPr>
          <a:xfrm flipV="1">
            <a:off x="7286440" y="8490329"/>
            <a:ext cx="459199" cy="16039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 flipH="1">
            <a:off x="4995711" y="7838831"/>
            <a:ext cx="358519" cy="13269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6601203" y="7484367"/>
            <a:ext cx="4482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Pb</a:t>
            </a:r>
          </a:p>
        </p:txBody>
      </p:sp>
      <p:sp>
        <p:nvSpPr>
          <p:cNvPr id="177" name="Shape 177"/>
          <p:cNvSpPr/>
          <p:nvPr/>
        </p:nvSpPr>
        <p:spPr>
          <a:xfrm>
            <a:off x="6483239" y="3356837"/>
            <a:ext cx="234683" cy="2070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78" name="Shape 178"/>
          <p:cNvSpPr/>
          <p:nvPr/>
        </p:nvSpPr>
        <p:spPr>
          <a:xfrm>
            <a:off x="5769672" y="3384817"/>
            <a:ext cx="234683" cy="207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V="1">
            <a:off x="6780199" y="3456835"/>
            <a:ext cx="459199" cy="16039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H="1">
            <a:off x="5370451" y="3499934"/>
            <a:ext cx="358519" cy="13269"/>
          </a:xfrm>
          <a:prstGeom prst="line">
            <a:avLst/>
          </a:prstGeom>
          <a:ln w="25400">
            <a:solidFill>
              <a:srgbClr val="4F81B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5945634" y="6937939"/>
            <a:ext cx="4482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Pb</a:t>
            </a:r>
          </a:p>
        </p:txBody>
      </p:sp>
      <p:sp>
        <p:nvSpPr>
          <p:cNvPr id="182" name="Shape 182"/>
          <p:cNvSpPr/>
          <p:nvPr/>
        </p:nvSpPr>
        <p:spPr>
          <a:xfrm>
            <a:off x="5717315" y="2964533"/>
            <a:ext cx="2315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83" name="Shape 183"/>
          <p:cNvSpPr/>
          <p:nvPr/>
        </p:nvSpPr>
        <p:spPr>
          <a:xfrm>
            <a:off x="6461865" y="2862231"/>
            <a:ext cx="2315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5530944" y="7376351"/>
            <a:ext cx="862983" cy="1172584"/>
            <a:chOff x="0" y="0"/>
            <a:chExt cx="862982" cy="1172582"/>
          </a:xfrm>
        </p:grpSpPr>
        <p:sp>
          <p:nvSpPr>
            <p:cNvPr id="184" name="Shape 184"/>
            <p:cNvSpPr/>
            <p:nvPr/>
          </p:nvSpPr>
          <p:spPr>
            <a:xfrm>
              <a:off x="35797" y="655773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66745" y="53582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374016" y="748227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318229" y="260667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49404" y="235236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26424" y="545865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546379" y="33877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361105" y="38024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448290" y="571296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546379" y="674840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50497" y="50391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628300" y="200183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66745" y="72757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491357" y="9081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34221" y="0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43764" y="157124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451562" y="216168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64845" y="543684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17340" y="378017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33119" y="827240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68110" y="897371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13343" y="862858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415778" y="965496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00"/>
                  </a:solidFill>
                  <a:uFill>
                    <a:solidFill>
                      <a:srgbClr val="FFFF00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86884" y="536784"/>
              <a:ext cx="234683" cy="207087"/>
            </a:xfrm>
            <a:prstGeom prst="ellipse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593785" y="378017"/>
              <a:ext cx="234683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0" y="419434"/>
              <a:ext cx="234682" cy="207087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sp>
        <p:nvSpPr>
          <p:cNvPr id="211" name="Shape 211"/>
          <p:cNvSpPr/>
          <p:nvPr/>
        </p:nvSpPr>
        <p:spPr>
          <a:xfrm>
            <a:off x="8052891" y="5613848"/>
            <a:ext cx="340211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  <a:defRPr sz="2200"/>
            </a:pPr>
            <a:r>
              <a:t>Multi-parton interactions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Color reconnection</a:t>
            </a:r>
          </a:p>
          <a:p>
            <a:pPr marL="228600" indent="-228600">
              <a:buSzPct val="100000"/>
              <a:buChar char="•"/>
              <a:defRPr sz="2200"/>
            </a:pPr>
            <a:r>
              <a:t>Color Glass Condensate</a:t>
            </a:r>
          </a:p>
        </p:txBody>
      </p:sp>
      <p:sp>
        <p:nvSpPr>
          <p:cNvPr id="212" name="Shape 212"/>
          <p:cNvSpPr/>
          <p:nvPr/>
        </p:nvSpPr>
        <p:spPr>
          <a:xfrm>
            <a:off x="8082057" y="4793470"/>
            <a:ext cx="488163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Observation:</a:t>
            </a:r>
          </a:p>
          <a:p>
            <a:pPr>
              <a:defRPr b="1"/>
            </a:pPr>
            <a:r>
              <a:t>Flow-like long range correlations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Relation transport coefficient and viscosity</a:t>
            </a:r>
          </a:p>
        </p:txBody>
      </p:sp>
      <p:sp>
        <p:nvSpPr>
          <p:cNvPr id="697" name="Shape 6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8" name="Shape 698"/>
          <p:cNvSpPr/>
          <p:nvPr/>
        </p:nvSpPr>
        <p:spPr>
          <a:xfrm rot="5400000">
            <a:off x="4572892" y="3759121"/>
            <a:ext cx="3531395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H. Song et al, PRC83, 054912</a:t>
            </a:r>
          </a:p>
        </p:txBody>
      </p:sp>
      <p:pic>
        <p:nvPicPr>
          <p:cNvPr id="699" name="Inte-v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612" y="2060333"/>
            <a:ext cx="5794588" cy="405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qhat2.pdf"/>
          <p:cNvPicPr>
            <a:picLocks noChangeAspect="1"/>
          </p:cNvPicPr>
          <p:nvPr/>
        </p:nvPicPr>
        <p:blipFill>
          <a:blip r:embed="rId3">
            <a:extLst/>
          </a:blip>
          <a:srcRect l="0" t="25995" r="0" b="0"/>
          <a:stretch>
            <a:fillRect/>
          </a:stretch>
        </p:blipFill>
        <p:spPr>
          <a:xfrm>
            <a:off x="6439637" y="1936625"/>
            <a:ext cx="6076795" cy="44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Shape 701"/>
          <p:cNvSpPr/>
          <p:nvPr/>
        </p:nvSpPr>
        <p:spPr>
          <a:xfrm>
            <a:off x="2370658" y="7629287"/>
            <a:ext cx="793586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>
                <a:solidFill>
                  <a:srgbClr val="9A251C"/>
                </a:solidFill>
              </a:rPr>
              <a:t>Increase of η/s and decrease of q/T</a:t>
            </a:r>
            <a:r>
              <a:rPr baseline="31999">
                <a:solidFill>
                  <a:srgbClr val="9A251C"/>
                </a:solidFill>
              </a:rPr>
              <a:t>3</a:t>
            </a:r>
            <a:r>
              <a:t> with collision energy</a:t>
            </a:r>
          </a:p>
          <a:p>
            <a:pPr algn="ctr"/>
            <a:r>
              <a:t>are probably due to a </a:t>
            </a:r>
            <a:r>
              <a:rPr>
                <a:solidFill>
                  <a:srgbClr val="9A251C"/>
                </a:solidFill>
              </a:rPr>
              <a:t>common origin</a:t>
            </a:r>
            <a:r>
              <a:t>, e.g. running 𝛼</a:t>
            </a:r>
            <a:r>
              <a:rPr baseline="-5999"/>
              <a:t>S</a:t>
            </a:r>
          </a:p>
        </p:txBody>
      </p:sp>
      <p:sp>
        <p:nvSpPr>
          <p:cNvPr id="702" name="Shape 702"/>
          <p:cNvSpPr/>
          <p:nvPr/>
        </p:nvSpPr>
        <p:spPr>
          <a:xfrm>
            <a:off x="2592784" y="1562099"/>
            <a:ext cx="16217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Elliptic flow</a:t>
            </a:r>
          </a:p>
        </p:txBody>
      </p:sp>
      <p:sp>
        <p:nvSpPr>
          <p:cNvPr id="703" name="Shape 703"/>
          <p:cNvSpPr/>
          <p:nvPr/>
        </p:nvSpPr>
        <p:spPr>
          <a:xfrm>
            <a:off x="514920" y="6272091"/>
            <a:ext cx="53991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(Scaled) viscosity slightly larger at LHC</a:t>
            </a:r>
          </a:p>
        </p:txBody>
      </p:sp>
      <p:sp>
        <p:nvSpPr>
          <p:cNvPr id="704" name="Shape 704"/>
          <p:cNvSpPr/>
          <p:nvPr/>
        </p:nvSpPr>
        <p:spPr>
          <a:xfrm>
            <a:off x="7438992" y="1562099"/>
            <a:ext cx="41346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Transport coefficient from </a:t>
            </a:r>
            <a:r>
              <a:rPr i="1"/>
              <a:t>R</a:t>
            </a:r>
            <a:r>
              <a:rPr baseline="-5999" i="1"/>
              <a:t>AA</a:t>
            </a:r>
          </a:p>
        </p:txBody>
      </p:sp>
      <p:sp>
        <p:nvSpPr>
          <p:cNvPr id="705" name="Shape 705"/>
          <p:cNvSpPr/>
          <p:nvPr/>
        </p:nvSpPr>
        <p:spPr>
          <a:xfrm>
            <a:off x="7945942" y="6580601"/>
            <a:ext cx="37908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t>Scaled transport coefficient</a:t>
            </a:r>
            <a:br/>
            <a:r>
              <a:t> slightly smaller at LHC</a:t>
            </a:r>
          </a:p>
        </p:txBody>
      </p:sp>
      <p:grpSp>
        <p:nvGrpSpPr>
          <p:cNvPr id="708" name="Group 708"/>
          <p:cNvGrpSpPr/>
          <p:nvPr/>
        </p:nvGrpSpPr>
        <p:grpSpPr>
          <a:xfrm>
            <a:off x="1914211" y="8614472"/>
            <a:ext cx="8848758" cy="965201"/>
            <a:chOff x="0" y="0"/>
            <a:chExt cx="8848756" cy="965200"/>
          </a:xfrm>
        </p:grpSpPr>
        <p:pic>
          <p:nvPicPr>
            <p:cNvPr id="706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32276" y="0"/>
              <a:ext cx="2316481" cy="96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7" name="Shape 707"/>
            <p:cNvSpPr/>
            <p:nvPr/>
          </p:nvSpPr>
          <p:spPr>
            <a:xfrm>
              <a:off x="0" y="247649"/>
              <a:ext cx="653549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Results agree reasonably well with expectation: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Intro: LHC and ALICE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319" y="1814124"/>
            <a:ext cx="5076923" cy="344183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2026733" y="1261592"/>
            <a:ext cx="2297185" cy="5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914400">
              <a:defRPr sz="280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+mj-lt"/>
                <a:ea typeface="+mj-ea"/>
                <a:cs typeface="+mj-cs"/>
                <a:sym typeface="Arial"/>
              </a:rPr>
              <a:t>LHC, Geneva</a:t>
            </a:r>
          </a:p>
        </p:txBody>
      </p:sp>
      <p:sp>
        <p:nvSpPr>
          <p:cNvPr id="218" name="Shape 218"/>
          <p:cNvSpPr/>
          <p:nvPr/>
        </p:nvSpPr>
        <p:spPr>
          <a:xfrm>
            <a:off x="416851" y="5617961"/>
            <a:ext cx="271447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2010-2013: Run 1</a:t>
            </a:r>
          </a:p>
          <a:p>
            <a:pPr/>
            <a:r>
              <a:t>pp @ 7, 8 TeV</a:t>
            </a:r>
          </a:p>
          <a:p>
            <a:pPr/>
            <a:r>
              <a:t>p+Pb @ 5.02 TeV</a:t>
            </a:r>
          </a:p>
          <a:p>
            <a:pPr/>
            <a:r>
              <a:t>Pb+Pb @ 2.76 TeV</a:t>
            </a:r>
          </a:p>
        </p:txBody>
      </p:sp>
      <p:sp>
        <p:nvSpPr>
          <p:cNvPr id="219" name="Shape 219"/>
          <p:cNvSpPr/>
          <p:nvPr/>
        </p:nvSpPr>
        <p:spPr>
          <a:xfrm>
            <a:off x="2330317" y="7463747"/>
            <a:ext cx="290944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Run 2 started 2015</a:t>
            </a:r>
          </a:p>
          <a:p>
            <a:pPr/>
            <a:r>
              <a:t>pp @ 13 TeV</a:t>
            </a:r>
          </a:p>
          <a:p>
            <a:pPr/>
            <a:r>
              <a:t>Pb+Pb @ 5.02 TeV</a:t>
            </a:r>
          </a:p>
        </p:txBody>
      </p:sp>
      <p:sp>
        <p:nvSpPr>
          <p:cNvPr id="220" name="Shape 220"/>
          <p:cNvSpPr/>
          <p:nvPr/>
        </p:nvSpPr>
        <p:spPr>
          <a:xfrm>
            <a:off x="1524661" y="8845984"/>
            <a:ext cx="429056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p+Pb @ 8 TeV in 2016 or 2018</a:t>
            </a:r>
          </a:p>
        </p:txBody>
      </p:sp>
      <p:pic>
        <p:nvPicPr>
          <p:cNvPr id="221" name="ALIce_SETUP_final_cf.jpg" descr="ALIce_SETUP_final_cf"/>
          <p:cNvPicPr>
            <a:picLocks noChangeAspect="1"/>
          </p:cNvPicPr>
          <p:nvPr/>
        </p:nvPicPr>
        <p:blipFill>
          <a:blip r:embed="rId3">
            <a:extLst/>
          </a:blip>
          <a:srcRect l="0" t="0" r="4426" b="0"/>
          <a:stretch>
            <a:fillRect/>
          </a:stretch>
        </p:blipFill>
        <p:spPr>
          <a:xfrm>
            <a:off x="5906218" y="1805235"/>
            <a:ext cx="7010550" cy="498518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6474767" y="7014908"/>
            <a:ext cx="542539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Focus on </a:t>
            </a:r>
          </a:p>
          <a:p>
            <a:pPr marL="296333" indent="-296333">
              <a:buSzPct val="75000"/>
              <a:buChar char="•"/>
            </a:pPr>
            <a:r>
              <a:t>Tracking in high-multiplicity events</a:t>
            </a:r>
          </a:p>
          <a:p>
            <a:pPr marL="296333" indent="-296333">
              <a:buSzPct val="75000"/>
              <a:buChar char="•"/>
            </a:pPr>
            <a:r>
              <a:t>Particle identification</a:t>
            </a:r>
          </a:p>
          <a:p>
            <a:pPr marL="296333" indent="-296333">
              <a:buSzPct val="75000"/>
              <a:buChar char="•"/>
            </a:pPr>
            <a:r>
              <a:t>Forward muon detector for quarkonia</a:t>
            </a:r>
          </a:p>
        </p:txBody>
      </p:sp>
      <p:sp>
        <p:nvSpPr>
          <p:cNvPr id="223" name="Shape 223"/>
          <p:cNvSpPr/>
          <p:nvPr/>
        </p:nvSpPr>
        <p:spPr>
          <a:xfrm>
            <a:off x="7133621" y="1240366"/>
            <a:ext cx="463822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ALICE: general purpose detector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Multiplicity dN</a:t>
            </a:r>
            <a:r>
              <a:rPr baseline="-5999"/>
              <a:t>ch</a:t>
            </a:r>
            <a:r>
              <a:t>/dη in pp, Pb+Pb</a:t>
            </a: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7" name="sqrtsF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1994" y="1394398"/>
            <a:ext cx="64808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8220113" y="1211849"/>
            <a:ext cx="148681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PLB 753, 319</a:t>
            </a:r>
          </a:p>
        </p:txBody>
      </p:sp>
      <p:sp>
        <p:nvSpPr>
          <p:cNvPr id="229" name="Shape 229"/>
          <p:cNvSpPr/>
          <p:nvPr/>
        </p:nvSpPr>
        <p:spPr>
          <a:xfrm>
            <a:off x="2630900" y="7672916"/>
            <a:ext cx="710996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results from Run-2: multiplicity at new energies</a:t>
            </a:r>
          </a:p>
        </p:txBody>
      </p:sp>
      <p:sp>
        <p:nvSpPr>
          <p:cNvPr id="230" name="Shape 230"/>
          <p:cNvSpPr/>
          <p:nvPr/>
        </p:nvSpPr>
        <p:spPr>
          <a:xfrm>
            <a:off x="1532061" y="8470899"/>
            <a:ext cx="99406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Trend continues to</a:t>
            </a:r>
            <a:r>
              <a:rPr>
                <a:solidFill>
                  <a:srgbClr val="9A251C"/>
                </a:solidFill>
              </a:rPr>
              <a:t> rise faster for AA than pp</a:t>
            </a:r>
            <a:r>
              <a:t>: </a:t>
            </a:r>
            <a:br/>
            <a:r>
              <a:t>conversion of energy to particles in AA is more efficient (larger ‘stopping’)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Multiplicity vs centrality PbPb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npartF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83" y="1910233"/>
            <a:ext cx="5920134" cy="574263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1131837" y="7253816"/>
            <a:ext cx="463242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Centrality dependence </a:t>
            </a:r>
          </a:p>
          <a:p>
            <a:pPr algn="ctr"/>
            <a:r>
              <a:t>very similar at 5.02 and 2.76 TeV</a:t>
            </a:r>
          </a:p>
          <a:p>
            <a:pPr algn="ctr"/>
            <a:r>
              <a:t>(overall factor 1.2)</a:t>
            </a:r>
          </a:p>
        </p:txBody>
      </p:sp>
      <p:sp>
        <p:nvSpPr>
          <p:cNvPr id="236" name="Shape 236"/>
          <p:cNvSpPr/>
          <p:nvPr/>
        </p:nvSpPr>
        <p:spPr>
          <a:xfrm>
            <a:off x="2069603" y="8478308"/>
            <a:ext cx="27568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A251C"/>
                </a:solidFill>
              </a:defRPr>
            </a:lvl1pPr>
          </a:lstStyle>
          <a:p>
            <a:pPr/>
            <a:r>
              <a:t>Driven by geometry</a:t>
            </a:r>
          </a:p>
        </p:txBody>
      </p:sp>
      <p:sp>
        <p:nvSpPr>
          <p:cNvPr id="237" name="Shape 237"/>
          <p:cNvSpPr/>
          <p:nvPr/>
        </p:nvSpPr>
        <p:spPr>
          <a:xfrm>
            <a:off x="1915331" y="8932333"/>
            <a:ext cx="3065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000"/>
            </a:pPr>
            <a:r>
              <a:t>No change in contribution </a:t>
            </a:r>
            <a:br/>
            <a:r>
              <a:t>hard vs soft processes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6427127" y="1936261"/>
            <a:ext cx="6089690" cy="7033673"/>
            <a:chOff x="0" y="0"/>
            <a:chExt cx="6089688" cy="7033671"/>
          </a:xfrm>
        </p:grpSpPr>
        <p:pic>
          <p:nvPicPr>
            <p:cNvPr id="238" name="modelsFi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89689" cy="5907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Shape 239"/>
            <p:cNvSpPr/>
            <p:nvPr/>
          </p:nvSpPr>
          <p:spPr>
            <a:xfrm>
              <a:off x="1821704" y="5685855"/>
              <a:ext cx="284172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Model comparisons: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355723" y="6195471"/>
              <a:ext cx="3773687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/>
              <a:r>
                <a:t>Soft physics models agree</a:t>
              </a:r>
            </a:p>
            <a:p>
              <a:pPr algn="ctr"/>
              <a:r>
                <a:t>Hijing: some deviations</a:t>
              </a:r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1075266" y="1430866"/>
            <a:ext cx="1054501" cy="596873"/>
            <a:chOff x="0" y="0"/>
            <a:chExt cx="1054500" cy="596871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457628" y="0"/>
              <a:ext cx="596873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5638800" y="1430866"/>
            <a:ext cx="732767" cy="596873"/>
            <a:chOff x="0" y="0"/>
            <a:chExt cx="732766" cy="596871"/>
          </a:xfrm>
        </p:grpSpPr>
        <p:sp>
          <p:nvSpPr>
            <p:cNvPr id="245" name="Shape 245"/>
            <p:cNvSpPr/>
            <p:nvPr/>
          </p:nvSpPr>
          <p:spPr>
            <a:xfrm>
              <a:off x="0" y="0"/>
              <a:ext cx="596872" cy="59687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135895" y="0"/>
              <a:ext cx="596872" cy="596872"/>
            </a:xfrm>
            <a:prstGeom prst="ellipse">
              <a:avLst/>
            </a:prstGeom>
            <a:noFill/>
            <a:ln w="25400" cap="flat">
              <a:solidFill>
                <a:srgbClr val="101F9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248" name="Shape 248"/>
          <p:cNvSpPr/>
          <p:nvPr/>
        </p:nvSpPr>
        <p:spPr>
          <a:xfrm>
            <a:off x="10313876" y="1689413"/>
            <a:ext cx="19568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 arXiv:1509.07299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/>
            <a:r>
              <a:t>Radial and elliptic flow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Shape 252"/>
          <p:cNvSpPr/>
          <p:nvPr/>
        </p:nvSpPr>
        <p:spPr>
          <a:xfrm>
            <a:off x="795866" y="2448454"/>
            <a:ext cx="5668726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Spectra change from pp to Pb+Pb:</a:t>
            </a:r>
          </a:p>
          <a:p>
            <a:pPr marL="228600" indent="-228600">
              <a:buSzPct val="100000"/>
              <a:buChar char="•"/>
              <a:defRPr sz="2800"/>
            </a:pPr>
            <a:r>
              <a:t>Increase in mean p</a:t>
            </a:r>
            <a:r>
              <a:rPr baseline="-5999"/>
              <a:t>T</a:t>
            </a:r>
          </a:p>
          <a:p>
            <a:pPr marL="228600" indent="-228600">
              <a:buSzPct val="100000"/>
              <a:buChar char="•"/>
              <a:defRPr sz="2800"/>
            </a:pPr>
            <a:r>
              <a:t>Larger effect for larger mass</a:t>
            </a:r>
          </a:p>
        </p:txBody>
      </p:sp>
      <p:sp>
        <p:nvSpPr>
          <p:cNvPr id="253" name="Shape 253"/>
          <p:cNvSpPr/>
          <p:nvPr/>
        </p:nvSpPr>
        <p:spPr>
          <a:xfrm>
            <a:off x="295882" y="4998816"/>
            <a:ext cx="6668694" cy="233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rPr b="1"/>
              <a:t>First indication of collective behaviour</a:t>
            </a:r>
            <a:br/>
            <a:r>
              <a:t>Pressure leads to radial flow</a:t>
            </a:r>
          </a:p>
          <a:p>
            <a:pPr algn="ctr">
              <a:defRPr sz="2800"/>
            </a:pPr>
            <a:r>
              <a:t>Same Lorentz boost 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β</a:t>
            </a:r>
            <a:r>
              <a:t>) gives larger momentum for heavier particles</a:t>
            </a:r>
            <a:endParaRPr sz="1400">
              <a:solidFill>
                <a:srgbClr val="000099"/>
              </a:solidFill>
            </a:endParaRPr>
          </a:p>
          <a:p>
            <a:pPr algn="ctr">
              <a:defRPr sz="2800"/>
            </a:pPr>
            <a:r>
              <a:t>(m</a:t>
            </a:r>
            <a:r>
              <a:rPr baseline="-15500"/>
              <a:t>p</a:t>
            </a:r>
            <a:r>
              <a:t> &gt; m</a:t>
            </a:r>
            <a:r>
              <a:rPr baseline="-15500"/>
              <a:t>K</a:t>
            </a:r>
            <a:r>
              <a:t> &gt; m</a:t>
            </a:r>
            <a:r>
              <a:rPr baseline="-15500">
                <a:latin typeface="Symbol"/>
                <a:ea typeface="Symbol"/>
                <a:cs typeface="Symbol"/>
                <a:sym typeface="Symbol"/>
              </a:rPr>
              <a:t>π</a:t>
            </a:r>
            <a:r>
              <a:t>)</a:t>
            </a:r>
          </a:p>
        </p:txBody>
      </p:sp>
      <p:sp>
        <p:nvSpPr>
          <p:cNvPr id="254" name="Shape 254"/>
          <p:cNvSpPr/>
          <p:nvPr/>
        </p:nvSpPr>
        <p:spPr>
          <a:xfrm>
            <a:off x="10309567" y="1333499"/>
            <a:ext cx="226176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ALICE, PLB 736, 196</a:t>
            </a:r>
          </a:p>
        </p:txBody>
      </p:sp>
      <p:pic>
        <p:nvPicPr>
          <p:cNvPr id="255" name="ALICE_spectra_pid_pbpb_pp_2tev76_scaled_5gev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4088" y="1615630"/>
            <a:ext cx="5787429" cy="6522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pPr>
            <a:r>
              <a:t>Mean </a:t>
            </a:r>
            <a:r>
              <a:rPr i="1"/>
              <a:t>p</a:t>
            </a:r>
            <a:r>
              <a:rPr baseline="-5999"/>
              <a:t>T</a:t>
            </a:r>
            <a:r>
              <a:t> overview pp</a:t>
            </a:r>
          </a:p>
        </p:txBody>
      </p:sp>
      <p:sp>
        <p:nvSpPr>
          <p:cNvPr id="258" name="Shape 258"/>
          <p:cNvSpPr/>
          <p:nvPr>
            <p:ph type="sldNum" sz="quarter" idx="2"/>
          </p:nvPr>
        </p:nvSpPr>
        <p:spPr>
          <a:xfrm>
            <a:off x="12604159" y="9321351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2015-Dec-01-MeanPt_Logx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227" y="1490799"/>
            <a:ext cx="5953023" cy="747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9907501" y="1138766"/>
            <a:ext cx="223616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QM15 talk, L Bianchi</a:t>
            </a:r>
          </a:p>
        </p:txBody>
      </p:sp>
      <p:sp>
        <p:nvSpPr>
          <p:cNvPr id="261" name="Shape 261"/>
          <p:cNvSpPr/>
          <p:nvPr/>
        </p:nvSpPr>
        <p:spPr>
          <a:xfrm>
            <a:off x="456902" y="2362199"/>
            <a:ext cx="537103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>
                <a:solidFill>
                  <a:srgbClr val="9A251C"/>
                </a:solidFill>
              </a:defRPr>
            </a:pPr>
            <a:r>
              <a:t>Mean </a:t>
            </a:r>
            <a:r>
              <a:rPr i="1"/>
              <a:t>p</a:t>
            </a:r>
            <a:r>
              <a:rPr baseline="-5999"/>
              <a:t>T</a:t>
            </a:r>
            <a:r>
              <a:t> in pp collisions</a:t>
            </a:r>
            <a:br/>
            <a:r>
              <a:t>also increases </a:t>
            </a:r>
            <a:br/>
            <a:r>
              <a:t>with multiplicity and particle mass</a:t>
            </a:r>
          </a:p>
        </p:txBody>
      </p:sp>
      <p:sp>
        <p:nvSpPr>
          <p:cNvPr id="262" name="Shape 262"/>
          <p:cNvSpPr/>
          <p:nvPr/>
        </p:nvSpPr>
        <p:spPr>
          <a:xfrm>
            <a:off x="522684" y="4559633"/>
            <a:ext cx="547017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/>
            </a:pPr>
            <a:r>
              <a:t>Multiple (initial state) interactions </a:t>
            </a:r>
          </a:p>
          <a:p>
            <a:pPr algn="ctr">
              <a:defRPr sz="2800"/>
            </a:pPr>
            <a:r>
              <a:t>or proto-flow?</a:t>
            </a:r>
          </a:p>
        </p:txBody>
      </p:sp>
      <p:sp>
        <p:nvSpPr>
          <p:cNvPr id="263" name="Shape 263"/>
          <p:cNvSpPr/>
          <p:nvPr/>
        </p:nvSpPr>
        <p:spPr>
          <a:xfrm>
            <a:off x="1431652" y="6074833"/>
            <a:ext cx="365224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Or are they the same?</a:t>
            </a:r>
          </a:p>
        </p:txBody>
      </p:sp>
      <p:pic>
        <p:nvPicPr>
          <p:cNvPr id="26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741" y="8555566"/>
            <a:ext cx="3163610" cy="55603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197142" y="8115300"/>
            <a:ext cx="412126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Logarithmic fit ‘to guide the eye’: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101F98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101F98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101F98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