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84" r:id="rId3"/>
    <p:sldId id="304" r:id="rId4"/>
    <p:sldId id="305" r:id="rId5"/>
    <p:sldId id="306" r:id="rId6"/>
    <p:sldId id="307" r:id="rId7"/>
    <p:sldId id="300" r:id="rId8"/>
    <p:sldId id="308" r:id="rId9"/>
    <p:sldId id="282" r:id="rId10"/>
    <p:sldId id="288" r:id="rId11"/>
    <p:sldId id="269" r:id="rId12"/>
    <p:sldId id="286" r:id="rId13"/>
    <p:sldId id="293" r:id="rId14"/>
    <p:sldId id="270" r:id="rId15"/>
    <p:sldId id="271" r:id="rId16"/>
    <p:sldId id="287" r:id="rId17"/>
    <p:sldId id="297" r:id="rId18"/>
    <p:sldId id="296" r:id="rId19"/>
    <p:sldId id="290" r:id="rId20"/>
    <p:sldId id="298" r:id="rId21"/>
    <p:sldId id="292" r:id="rId22"/>
    <p:sldId id="299" r:id="rId23"/>
    <p:sldId id="274" r:id="rId24"/>
    <p:sldId id="278" r:id="rId25"/>
    <p:sldId id="280" r:id="rId26"/>
    <p:sldId id="294" r:id="rId27"/>
  </p:sldIdLst>
  <p:sldSz cx="9144000" cy="6858000" type="screen4x3"/>
  <p:notesSz cx="6718300" cy="9867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0"/>
    <a:srgbClr val="007170"/>
    <a:srgbClr val="008C82"/>
    <a:srgbClr val="006D66"/>
    <a:srgbClr val="008000"/>
    <a:srgbClr val="007E58"/>
    <a:srgbClr val="00806F"/>
    <a:srgbClr val="E8FE12"/>
    <a:srgbClr val="007766"/>
    <a:srgbClr val="00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 autoAdjust="0"/>
    <p:restoredTop sz="94660"/>
  </p:normalViewPr>
  <p:slideViewPr>
    <p:cSldViewPr>
      <p:cViewPr varScale="1">
        <p:scale>
          <a:sx n="72" d="100"/>
          <a:sy n="72" d="100"/>
        </p:scale>
        <p:origin x="156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pPr>
              <a:defRPr/>
            </a:pPr>
            <a:fld id="{418F8204-F167-44E4-9E00-95959A18AE0B}" type="datetimeFigureOut">
              <a:rPr lang="de-DE"/>
              <a:pPr>
                <a:defRPr/>
              </a:pPr>
              <a:t>27.01.2016</a:t>
            </a:fld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41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pPr>
              <a:defRPr/>
            </a:pPr>
            <a:fld id="{8FA269E4-1319-4C23-88E0-7EF2D5AAB3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6819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pPr>
              <a:defRPr/>
            </a:pPr>
            <a:fld id="{DD4B892E-B6E7-476B-9995-4D03C18D5DC3}" type="datetimeFigureOut">
              <a:rPr lang="de-DE"/>
              <a:pPr>
                <a:defRPr/>
              </a:pPr>
              <a:t>27.01.2016</a:t>
            </a:fld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1363"/>
            <a:ext cx="4932362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6300"/>
            <a:ext cx="537527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41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9" tIns="47385" rIns="94769" bIns="4738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pPr>
              <a:defRPr/>
            </a:pPr>
            <a:fld id="{BB59368D-55EE-4845-A7D6-219BDDDF1A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440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59168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2912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8630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5726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7406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008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886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8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0229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6860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886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6451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E37A-7576-4BA3-A3B1-BC608DDC68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13CD-4058-4687-996B-A84F682CF5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41A25-90B2-4E64-8D10-FEEAF8B6FE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C38B-73FD-4701-ADA6-88FAED4144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C8BC-0285-4CED-84D7-9375CE1BB9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4571-D309-4845-B3F3-401E9EF215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54B8-F4C9-4EC8-AD26-B8EC0750B5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936D-43C4-401D-9DAB-7149FB07A0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37649-B595-412E-A01C-AAF112F3DF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5F05-1361-4896-BD0C-176597CAA7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F577-45C3-40AE-9EAD-EA847B1FB6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4FDDE6-7457-45D4-BAF1-83C9974970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emf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hyperlink" Target="http://isoltrap.web.cern.ch/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40" y="4149080"/>
            <a:ext cx="1654890" cy="11889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8429" y="1133745"/>
            <a:ext cx="8284913" cy="1204159"/>
            <a:chOff x="541706" y="1088389"/>
            <a:chExt cx="8284913" cy="1284461"/>
          </a:xfrm>
        </p:grpSpPr>
        <p:sp>
          <p:nvSpPr>
            <p:cNvPr id="4" name="Rectangle 3"/>
            <p:cNvSpPr/>
            <p:nvPr/>
          </p:nvSpPr>
          <p:spPr>
            <a:xfrm>
              <a:off x="541706" y="1088389"/>
              <a:ext cx="8284913" cy="1284461"/>
            </a:xfrm>
            <a:prstGeom prst="rect">
              <a:avLst/>
            </a:prstGeom>
            <a:solidFill>
              <a:srgbClr val="006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83727" y="1162789"/>
              <a:ext cx="7024680" cy="10177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Precision mass measurements of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neutron-rich cadmium for r-process studies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6745" y="288894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Dinko </a:t>
            </a:r>
            <a:r>
              <a:rPr lang="de-DE" dirty="0" smtClean="0"/>
              <a:t>Atanasov</a:t>
            </a:r>
          </a:p>
          <a:p>
            <a:pPr algn="ctr"/>
            <a:r>
              <a:rPr lang="de-DE" b="1" dirty="0" smtClean="0"/>
              <a:t>Max-Planck </a:t>
            </a:r>
            <a:r>
              <a:rPr lang="de-DE" b="1" dirty="0"/>
              <a:t>Institute for </a:t>
            </a:r>
            <a:r>
              <a:rPr lang="de-DE" b="1" dirty="0" smtClean="0"/>
              <a:t>Nuclear Physics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1710" y="5814265"/>
            <a:ext cx="5424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6F"/>
                </a:solidFill>
              </a:rPr>
              <a:t>54</a:t>
            </a:r>
            <a:r>
              <a:rPr lang="en-US" sz="1600" b="1" baseline="30000" dirty="0" smtClean="0">
                <a:solidFill>
                  <a:srgbClr val="00806F"/>
                </a:solidFill>
              </a:rPr>
              <a:t>th</a:t>
            </a:r>
            <a:r>
              <a:rPr lang="en-US" sz="1600" b="1" dirty="0">
                <a:solidFill>
                  <a:srgbClr val="00806F"/>
                </a:solidFill>
              </a:rPr>
              <a:t> </a:t>
            </a:r>
            <a:r>
              <a:rPr lang="en-US" sz="1600" b="1" dirty="0" smtClean="0">
                <a:solidFill>
                  <a:srgbClr val="00806F"/>
                </a:solidFill>
              </a:rPr>
              <a:t>International Winter Meeting on Nuclear Physics, </a:t>
            </a:r>
          </a:p>
          <a:p>
            <a:pPr algn="ctr"/>
            <a:r>
              <a:rPr lang="en-US" sz="1600" b="1" dirty="0" smtClean="0">
                <a:solidFill>
                  <a:srgbClr val="00806F"/>
                </a:solidFill>
              </a:rPr>
              <a:t>25-29 January 2016, Bormio, Italy </a:t>
            </a:r>
            <a:endParaRPr lang="en-US" sz="1600" b="1" dirty="0">
              <a:solidFill>
                <a:srgbClr val="0080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670369" y="233935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Experimental facility</a:t>
            </a:r>
            <a:endParaRPr lang="en-GB" sz="3200" dirty="0"/>
          </a:p>
        </p:txBody>
      </p:sp>
      <p:pic>
        <p:nvPicPr>
          <p:cNvPr id="6" name="Picture 4" descr="C:\Users\Robert\Documents\PhD\Vorträge\2011-05-05_IMPRS_Kolloquium\figures\AccComple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9"/>
          <a:stretch/>
        </p:blipFill>
        <p:spPr bwMode="auto">
          <a:xfrm>
            <a:off x="386535" y="953725"/>
            <a:ext cx="8045122" cy="505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941930" y="3834045"/>
            <a:ext cx="2790309" cy="945105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6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1421650" y="201145"/>
            <a:ext cx="6925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Online radioactive isotope production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7" y="1630731"/>
            <a:ext cx="8499260" cy="4628502"/>
          </a:xfrm>
          <a:prstGeom prst="round2DiagRect">
            <a:avLst>
              <a:gd name="adj1" fmla="val 16667"/>
              <a:gd name="adj2" fmla="val 7604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7064" y="6112916"/>
            <a:ext cx="197259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ISOLTRAP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22891" y="5074464"/>
            <a:ext cx="213231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roton beam </a:t>
            </a:r>
          </a:p>
          <a:p>
            <a:r>
              <a:rPr lang="en-US" sz="2400" b="1" dirty="0" smtClean="0"/>
              <a:t>E = 1.4 </a:t>
            </a:r>
            <a:r>
              <a:rPr lang="en-US" sz="2400" b="1" dirty="0" err="1" smtClean="0"/>
              <a:t>GeV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940513" y="962864"/>
            <a:ext cx="2934456" cy="2189976"/>
            <a:chOff x="5009749" y="879244"/>
            <a:chExt cx="2934456" cy="21899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749" y="1029850"/>
              <a:ext cx="2934456" cy="203937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5093387" y="879244"/>
              <a:ext cx="2723823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Target – </a:t>
              </a:r>
              <a:r>
                <a:rPr lang="en-US" dirty="0" err="1" smtClean="0"/>
                <a:t>UCx</a:t>
              </a:r>
              <a:r>
                <a:rPr lang="en-US" dirty="0" smtClean="0"/>
                <a:t>, neutron </a:t>
              </a:r>
            </a:p>
            <a:p>
              <a:r>
                <a:rPr lang="en-US" dirty="0" smtClean="0"/>
                <a:t>converter and quartz line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68598" y="772613"/>
            <a:ext cx="1864613" cy="2256435"/>
            <a:chOff x="3396702" y="1248021"/>
            <a:chExt cx="1864613" cy="225643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676" y="1379068"/>
              <a:ext cx="1597390" cy="212538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96702" y="1248021"/>
              <a:ext cx="18646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/>
                <a:t>Cd ionization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3821" y="3722959"/>
            <a:ext cx="2262083" cy="1776364"/>
            <a:chOff x="4585317" y="3317821"/>
            <a:chExt cx="2262083" cy="1776364"/>
          </a:xfrm>
        </p:grpSpPr>
        <p:sp>
          <p:nvSpPr>
            <p:cNvPr id="15" name="Freeform 14"/>
            <p:cNvSpPr/>
            <p:nvPr/>
          </p:nvSpPr>
          <p:spPr>
            <a:xfrm>
              <a:off x="4585317" y="3317821"/>
              <a:ext cx="1565147" cy="1776364"/>
            </a:xfrm>
            <a:custGeom>
              <a:avLst/>
              <a:gdLst>
                <a:gd name="connsiteX0" fmla="*/ 1362075 w 1486361"/>
                <a:gd name="connsiteY0" fmla="*/ 0 h 1600200"/>
                <a:gd name="connsiteX1" fmla="*/ 1047750 w 1486361"/>
                <a:gd name="connsiteY1" fmla="*/ 352425 h 1600200"/>
                <a:gd name="connsiteX2" fmla="*/ 1352550 w 1486361"/>
                <a:gd name="connsiteY2" fmla="*/ 600075 h 1600200"/>
                <a:gd name="connsiteX3" fmla="*/ 1381125 w 1486361"/>
                <a:gd name="connsiteY3" fmla="*/ 971550 h 1600200"/>
                <a:gd name="connsiteX4" fmla="*/ 0 w 1486361"/>
                <a:gd name="connsiteY4" fmla="*/ 1600200 h 1600200"/>
                <a:gd name="connsiteX5" fmla="*/ 0 w 1486361"/>
                <a:gd name="connsiteY5" fmla="*/ 1600200 h 1600200"/>
                <a:gd name="connsiteX0" fmla="*/ 1362075 w 1487111"/>
                <a:gd name="connsiteY0" fmla="*/ 0 h 1600200"/>
                <a:gd name="connsiteX1" fmla="*/ 1028700 w 1487111"/>
                <a:gd name="connsiteY1" fmla="*/ 409575 h 1600200"/>
                <a:gd name="connsiteX2" fmla="*/ 1352550 w 1487111"/>
                <a:gd name="connsiteY2" fmla="*/ 600075 h 1600200"/>
                <a:gd name="connsiteX3" fmla="*/ 1381125 w 1487111"/>
                <a:gd name="connsiteY3" fmla="*/ 971550 h 1600200"/>
                <a:gd name="connsiteX4" fmla="*/ 0 w 1487111"/>
                <a:gd name="connsiteY4" fmla="*/ 1600200 h 1600200"/>
                <a:gd name="connsiteX5" fmla="*/ 0 w 1487111"/>
                <a:gd name="connsiteY5" fmla="*/ 1600200 h 1600200"/>
                <a:gd name="connsiteX0" fmla="*/ 1362075 w 1501874"/>
                <a:gd name="connsiteY0" fmla="*/ 0 h 1600200"/>
                <a:gd name="connsiteX1" fmla="*/ 1028700 w 1501874"/>
                <a:gd name="connsiteY1" fmla="*/ 409575 h 1600200"/>
                <a:gd name="connsiteX2" fmla="*/ 1352550 w 1501874"/>
                <a:gd name="connsiteY2" fmla="*/ 600075 h 1600200"/>
                <a:gd name="connsiteX3" fmla="*/ 1381125 w 1501874"/>
                <a:gd name="connsiteY3" fmla="*/ 971550 h 1600200"/>
                <a:gd name="connsiteX4" fmla="*/ 0 w 1501874"/>
                <a:gd name="connsiteY4" fmla="*/ 1600200 h 1600200"/>
                <a:gd name="connsiteX5" fmla="*/ 0 w 1501874"/>
                <a:gd name="connsiteY5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874" h="1600200">
                  <a:moveTo>
                    <a:pt x="1362075" y="0"/>
                  </a:moveTo>
                  <a:cubicBezTo>
                    <a:pt x="1205706" y="126206"/>
                    <a:pt x="1030287" y="309563"/>
                    <a:pt x="1028700" y="409575"/>
                  </a:cubicBezTo>
                  <a:cubicBezTo>
                    <a:pt x="1027113" y="509587"/>
                    <a:pt x="1236663" y="506413"/>
                    <a:pt x="1352550" y="600075"/>
                  </a:cubicBezTo>
                  <a:cubicBezTo>
                    <a:pt x="1468437" y="693737"/>
                    <a:pt x="1606550" y="804863"/>
                    <a:pt x="1381125" y="971550"/>
                  </a:cubicBezTo>
                  <a:cubicBezTo>
                    <a:pt x="1155700" y="1138237"/>
                    <a:pt x="0" y="1600200"/>
                    <a:pt x="0" y="1600200"/>
                  </a:cubicBezTo>
                  <a:lnTo>
                    <a:pt x="0" y="1600200"/>
                  </a:lnTo>
                </a:path>
              </a:pathLst>
            </a:custGeom>
            <a:noFill/>
            <a:ln w="76200">
              <a:solidFill>
                <a:srgbClr val="33CC3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50085" y="4020265"/>
              <a:ext cx="797315" cy="398845"/>
            </a:xfrm>
            <a:custGeom>
              <a:avLst/>
              <a:gdLst>
                <a:gd name="connsiteX0" fmla="*/ 522514 w 626623"/>
                <a:gd name="connsiteY0" fmla="*/ 0 h 457200"/>
                <a:gd name="connsiteX1" fmla="*/ 587829 w 626623"/>
                <a:gd name="connsiteY1" fmla="*/ 326572 h 457200"/>
                <a:gd name="connsiteX2" fmla="*/ 0 w 626623"/>
                <a:gd name="connsiteY2" fmla="*/ 457200 h 457200"/>
                <a:gd name="connsiteX0" fmla="*/ 522514 w 589794"/>
                <a:gd name="connsiteY0" fmla="*/ 0 h 457200"/>
                <a:gd name="connsiteX1" fmla="*/ 533400 w 589794"/>
                <a:gd name="connsiteY1" fmla="*/ 315686 h 457200"/>
                <a:gd name="connsiteX2" fmla="*/ 0 w 589794"/>
                <a:gd name="connsiteY2" fmla="*/ 457200 h 457200"/>
                <a:gd name="connsiteX0" fmla="*/ 522514 w 565227"/>
                <a:gd name="connsiteY0" fmla="*/ 0 h 457200"/>
                <a:gd name="connsiteX1" fmla="*/ 478972 w 565227"/>
                <a:gd name="connsiteY1" fmla="*/ 304801 h 457200"/>
                <a:gd name="connsiteX2" fmla="*/ 0 w 565227"/>
                <a:gd name="connsiteY2" fmla="*/ 457200 h 457200"/>
                <a:gd name="connsiteX0" fmla="*/ 522514 w 603267"/>
                <a:gd name="connsiteY0" fmla="*/ 0 h 457200"/>
                <a:gd name="connsiteX1" fmla="*/ 555172 w 603267"/>
                <a:gd name="connsiteY1" fmla="*/ 333376 h 457200"/>
                <a:gd name="connsiteX2" fmla="*/ 0 w 603267"/>
                <a:gd name="connsiteY2" fmla="*/ 457200 h 457200"/>
                <a:gd name="connsiteX0" fmla="*/ 560614 w 621528"/>
                <a:gd name="connsiteY0" fmla="*/ 0 h 361950"/>
                <a:gd name="connsiteX1" fmla="*/ 555172 w 621528"/>
                <a:gd name="connsiteY1" fmla="*/ 238126 h 361950"/>
                <a:gd name="connsiteX2" fmla="*/ 0 w 621528"/>
                <a:gd name="connsiteY2" fmla="*/ 361950 h 361950"/>
                <a:gd name="connsiteX0" fmla="*/ 560614 w 599102"/>
                <a:gd name="connsiteY0" fmla="*/ 0 h 361950"/>
                <a:gd name="connsiteX1" fmla="*/ 498022 w 599102"/>
                <a:gd name="connsiteY1" fmla="*/ 238126 h 361950"/>
                <a:gd name="connsiteX2" fmla="*/ 0 w 599102"/>
                <a:gd name="connsiteY2" fmla="*/ 361950 h 361950"/>
                <a:gd name="connsiteX0" fmla="*/ 608239 w 637549"/>
                <a:gd name="connsiteY0" fmla="*/ 0 h 371475"/>
                <a:gd name="connsiteX1" fmla="*/ 498022 w 637549"/>
                <a:gd name="connsiteY1" fmla="*/ 247651 h 371475"/>
                <a:gd name="connsiteX2" fmla="*/ 0 w 637549"/>
                <a:gd name="connsiteY2" fmla="*/ 371475 h 371475"/>
                <a:gd name="connsiteX0" fmla="*/ 608239 w 608239"/>
                <a:gd name="connsiteY0" fmla="*/ 0 h 371475"/>
                <a:gd name="connsiteX1" fmla="*/ 498022 w 608239"/>
                <a:gd name="connsiteY1" fmla="*/ 247651 h 371475"/>
                <a:gd name="connsiteX2" fmla="*/ 0 w 608239"/>
                <a:gd name="connsiteY2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239" h="371475">
                  <a:moveTo>
                    <a:pt x="608239" y="0"/>
                  </a:moveTo>
                  <a:cubicBezTo>
                    <a:pt x="598714" y="144236"/>
                    <a:pt x="599395" y="185739"/>
                    <a:pt x="498022" y="247651"/>
                  </a:cubicBezTo>
                  <a:cubicBezTo>
                    <a:pt x="396649" y="309563"/>
                    <a:pt x="250371" y="344261"/>
                    <a:pt x="0" y="371475"/>
                  </a:cubicBezTo>
                </a:path>
              </a:pathLst>
            </a:custGeom>
            <a:noFill/>
            <a:ln w="762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88990" y="3652300"/>
            <a:ext cx="2685979" cy="855756"/>
            <a:chOff x="6150464" y="3233874"/>
            <a:chExt cx="2685979" cy="855756"/>
          </a:xfrm>
        </p:grpSpPr>
        <p:sp>
          <p:nvSpPr>
            <p:cNvPr id="20" name="Freeform 19"/>
            <p:cNvSpPr/>
            <p:nvPr/>
          </p:nvSpPr>
          <p:spPr>
            <a:xfrm>
              <a:off x="6150464" y="3233874"/>
              <a:ext cx="2685979" cy="855756"/>
            </a:xfrm>
            <a:custGeom>
              <a:avLst/>
              <a:gdLst>
                <a:gd name="connsiteX0" fmla="*/ 2670628 w 2670628"/>
                <a:gd name="connsiteY0" fmla="*/ 725714 h 725714"/>
                <a:gd name="connsiteX1" fmla="*/ 1407885 w 2670628"/>
                <a:gd name="connsiteY1" fmla="*/ 595086 h 725714"/>
                <a:gd name="connsiteX2" fmla="*/ 0 w 2670628"/>
                <a:gd name="connsiteY2" fmla="*/ 0 h 725714"/>
                <a:gd name="connsiteX0" fmla="*/ 2670628 w 2670628"/>
                <a:gd name="connsiteY0" fmla="*/ 725714 h 725714"/>
                <a:gd name="connsiteX1" fmla="*/ 1407885 w 2670628"/>
                <a:gd name="connsiteY1" fmla="*/ 537029 h 725714"/>
                <a:gd name="connsiteX2" fmla="*/ 0 w 2670628"/>
                <a:gd name="connsiteY2" fmla="*/ 0 h 725714"/>
                <a:gd name="connsiteX0" fmla="*/ 2584903 w 2584903"/>
                <a:gd name="connsiteY0" fmla="*/ 744764 h 744764"/>
                <a:gd name="connsiteX1" fmla="*/ 1407885 w 2584903"/>
                <a:gd name="connsiteY1" fmla="*/ 537029 h 744764"/>
                <a:gd name="connsiteX2" fmla="*/ 0 w 2584903"/>
                <a:gd name="connsiteY2" fmla="*/ 0 h 744764"/>
                <a:gd name="connsiteX0" fmla="*/ 2527753 w 2527753"/>
                <a:gd name="connsiteY0" fmla="*/ 763814 h 763814"/>
                <a:gd name="connsiteX1" fmla="*/ 1407885 w 2527753"/>
                <a:gd name="connsiteY1" fmla="*/ 537029 h 763814"/>
                <a:gd name="connsiteX2" fmla="*/ 0 w 2527753"/>
                <a:gd name="connsiteY2" fmla="*/ 0 h 763814"/>
                <a:gd name="connsiteX0" fmla="*/ 2527753 w 2527753"/>
                <a:gd name="connsiteY0" fmla="*/ 763814 h 763814"/>
                <a:gd name="connsiteX1" fmla="*/ 1407885 w 2527753"/>
                <a:gd name="connsiteY1" fmla="*/ 537029 h 763814"/>
                <a:gd name="connsiteX2" fmla="*/ 0 w 2527753"/>
                <a:gd name="connsiteY2" fmla="*/ 0 h 76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7753" h="763814">
                  <a:moveTo>
                    <a:pt x="2527753" y="763814"/>
                  </a:moveTo>
                  <a:cubicBezTo>
                    <a:pt x="2118934" y="692301"/>
                    <a:pt x="1829177" y="664331"/>
                    <a:pt x="1407885" y="537029"/>
                  </a:cubicBezTo>
                  <a:cubicBezTo>
                    <a:pt x="986593" y="409727"/>
                    <a:pt x="481390" y="237067"/>
                    <a:pt x="0" y="0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47400" y="3834045"/>
              <a:ext cx="1972715" cy="244245"/>
            </a:xfrm>
            <a:custGeom>
              <a:avLst/>
              <a:gdLst>
                <a:gd name="connsiteX0" fmla="*/ 2670628 w 2670628"/>
                <a:gd name="connsiteY0" fmla="*/ 725714 h 725714"/>
                <a:gd name="connsiteX1" fmla="*/ 1407885 w 2670628"/>
                <a:gd name="connsiteY1" fmla="*/ 595086 h 725714"/>
                <a:gd name="connsiteX2" fmla="*/ 0 w 2670628"/>
                <a:gd name="connsiteY2" fmla="*/ 0 h 725714"/>
                <a:gd name="connsiteX0" fmla="*/ 2670628 w 2670628"/>
                <a:gd name="connsiteY0" fmla="*/ 725714 h 725714"/>
                <a:gd name="connsiteX1" fmla="*/ 1407885 w 2670628"/>
                <a:gd name="connsiteY1" fmla="*/ 537029 h 725714"/>
                <a:gd name="connsiteX2" fmla="*/ 0 w 2670628"/>
                <a:gd name="connsiteY2" fmla="*/ 0 h 725714"/>
                <a:gd name="connsiteX0" fmla="*/ 2507675 w 2507675"/>
                <a:gd name="connsiteY0" fmla="*/ 493486 h 564278"/>
                <a:gd name="connsiteX1" fmla="*/ 1407885 w 2507675"/>
                <a:gd name="connsiteY1" fmla="*/ 537029 h 564278"/>
                <a:gd name="connsiteX2" fmla="*/ 0 w 2507675"/>
                <a:gd name="connsiteY2" fmla="*/ 0 h 564278"/>
                <a:gd name="connsiteX0" fmla="*/ 2507675 w 2507675"/>
                <a:gd name="connsiteY0" fmla="*/ 493486 h 493486"/>
                <a:gd name="connsiteX1" fmla="*/ 1136296 w 2507675"/>
                <a:gd name="connsiteY1" fmla="*/ 159658 h 493486"/>
                <a:gd name="connsiteX2" fmla="*/ 0 w 2507675"/>
                <a:gd name="connsiteY2" fmla="*/ 0 h 493486"/>
                <a:gd name="connsiteX0" fmla="*/ 2436383 w 2436383"/>
                <a:gd name="connsiteY0" fmla="*/ 455386 h 455386"/>
                <a:gd name="connsiteX1" fmla="*/ 1136296 w 2436383"/>
                <a:gd name="connsiteY1" fmla="*/ 159658 h 455386"/>
                <a:gd name="connsiteX2" fmla="*/ 0 w 2436383"/>
                <a:gd name="connsiteY2" fmla="*/ 0 h 455386"/>
                <a:gd name="connsiteX0" fmla="*/ 2376973 w 2376973"/>
                <a:gd name="connsiteY0" fmla="*/ 436336 h 436336"/>
                <a:gd name="connsiteX1" fmla="*/ 1136296 w 2376973"/>
                <a:gd name="connsiteY1" fmla="*/ 159658 h 436336"/>
                <a:gd name="connsiteX2" fmla="*/ 0 w 2376973"/>
                <a:gd name="connsiteY2" fmla="*/ 0 h 436336"/>
                <a:gd name="connsiteX0" fmla="*/ 2376973 w 2376973"/>
                <a:gd name="connsiteY0" fmla="*/ 436336 h 436336"/>
                <a:gd name="connsiteX1" fmla="*/ 1136296 w 2376973"/>
                <a:gd name="connsiteY1" fmla="*/ 159658 h 436336"/>
                <a:gd name="connsiteX2" fmla="*/ 0 w 2376973"/>
                <a:gd name="connsiteY2" fmla="*/ 0 h 436336"/>
                <a:gd name="connsiteX0" fmla="*/ 2281917 w 2281917"/>
                <a:gd name="connsiteY0" fmla="*/ 474436 h 474436"/>
                <a:gd name="connsiteX1" fmla="*/ 1136296 w 2281917"/>
                <a:gd name="connsiteY1" fmla="*/ 159658 h 474436"/>
                <a:gd name="connsiteX2" fmla="*/ 0 w 2281917"/>
                <a:gd name="connsiteY2" fmla="*/ 0 h 474436"/>
                <a:gd name="connsiteX0" fmla="*/ 2281917 w 2281917"/>
                <a:gd name="connsiteY0" fmla="*/ 474436 h 474436"/>
                <a:gd name="connsiteX1" fmla="*/ 1136296 w 2281917"/>
                <a:gd name="connsiteY1" fmla="*/ 159658 h 474436"/>
                <a:gd name="connsiteX2" fmla="*/ 0 w 2281917"/>
                <a:gd name="connsiteY2" fmla="*/ 0 h 474436"/>
                <a:gd name="connsiteX0" fmla="*/ 2281917 w 2281917"/>
                <a:gd name="connsiteY0" fmla="*/ 474436 h 474436"/>
                <a:gd name="connsiteX1" fmla="*/ 1136296 w 2281917"/>
                <a:gd name="connsiteY1" fmla="*/ 159658 h 474436"/>
                <a:gd name="connsiteX2" fmla="*/ 0 w 2281917"/>
                <a:gd name="connsiteY2" fmla="*/ 0 h 47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1917" h="474436">
                  <a:moveTo>
                    <a:pt x="2281917" y="474436"/>
                  </a:moveTo>
                  <a:cubicBezTo>
                    <a:pt x="1849334" y="412448"/>
                    <a:pt x="1516616" y="238731"/>
                    <a:pt x="1136296" y="159658"/>
                  </a:cubicBezTo>
                  <a:cubicBezTo>
                    <a:pt x="755977" y="80585"/>
                    <a:pt x="528918" y="46568"/>
                    <a:pt x="0" y="0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Oval 22"/>
          <p:cNvSpPr/>
          <p:nvPr/>
        </p:nvSpPr>
        <p:spPr>
          <a:xfrm>
            <a:off x="5936423" y="3496326"/>
            <a:ext cx="239226" cy="239226"/>
          </a:xfrm>
          <a:prstGeom prst="ellipse">
            <a:avLst/>
          </a:prstGeom>
          <a:solidFill>
            <a:srgbClr val="33CC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49481" y="4204971"/>
            <a:ext cx="213552" cy="188004"/>
          </a:xfrm>
          <a:prstGeom prst="ellipse">
            <a:avLst/>
          </a:prstGeom>
          <a:solidFill>
            <a:srgbClr val="33CC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8928" y="5100146"/>
            <a:ext cx="924328" cy="92850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Bild 3" descr="2014-12_10_Laser_beam.pdf"/>
          <p:cNvPicPr>
            <a:picLocks noChangeAspect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240000">
            <a:off x="4573945" y="1302929"/>
            <a:ext cx="326743" cy="2791939"/>
          </a:xfrm>
          <a:prstGeom prst="rect">
            <a:avLst/>
          </a:prstGeom>
        </p:spPr>
      </p:pic>
      <p:pic>
        <p:nvPicPr>
          <p:cNvPr id="31" name="Bild 2" descr="rilis_logo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3" y="795095"/>
            <a:ext cx="1145672" cy="859252"/>
          </a:xfrm>
          <a:prstGeom prst="rect">
            <a:avLst/>
          </a:prstGeom>
        </p:spPr>
      </p:pic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7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5372" y="222890"/>
            <a:ext cx="3291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ISOLTRAP setup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57" y="963324"/>
            <a:ext cx="7584733" cy="5616026"/>
          </a:xfrm>
          <a:prstGeom prst="round2DiagRect">
            <a:avLst>
              <a:gd name="adj1" fmla="val 29475"/>
              <a:gd name="adj2" fmla="val 7733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24629"/>
            <a:ext cx="2767326" cy="1967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26268" r="32488" b="7463"/>
          <a:stretch/>
        </p:blipFill>
        <p:spPr>
          <a:xfrm>
            <a:off x="2816805" y="2424629"/>
            <a:ext cx="1188862" cy="23016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8665" y="6644571"/>
            <a:ext cx="62488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o-RO" sz="1000" dirty="0" smtClean="0">
                <a:solidFill>
                  <a:schemeClr val="bg1"/>
                </a:solidFill>
              </a:rPr>
              <a:t>M. Mukherjee </a:t>
            </a:r>
            <a:r>
              <a:rPr lang="ro-RO" sz="1000" i="1" dirty="0" smtClean="0">
                <a:solidFill>
                  <a:schemeClr val="bg1"/>
                </a:solidFill>
              </a:rPr>
              <a:t>et al.</a:t>
            </a:r>
            <a:r>
              <a:rPr lang="ro-RO" sz="1000" dirty="0" smtClean="0">
                <a:solidFill>
                  <a:schemeClr val="bg1"/>
                </a:solidFill>
              </a:rPr>
              <a:t>, </a:t>
            </a:r>
            <a:r>
              <a:rPr lang="en-GB" sz="1000" dirty="0">
                <a:solidFill>
                  <a:schemeClr val="bg1"/>
                </a:solidFill>
              </a:rPr>
              <a:t>Eur. Phys. J. A </a:t>
            </a:r>
            <a:r>
              <a:rPr lang="en-GB" sz="1000" b="1" dirty="0">
                <a:solidFill>
                  <a:schemeClr val="bg1"/>
                </a:solidFill>
              </a:rPr>
              <a:t>35</a:t>
            </a:r>
            <a:r>
              <a:rPr lang="en-GB" sz="1000" dirty="0">
                <a:solidFill>
                  <a:schemeClr val="bg1"/>
                </a:solidFill>
              </a:rPr>
              <a:t>, 1 (2008</a:t>
            </a:r>
            <a:r>
              <a:rPr lang="en-GB" sz="1000" dirty="0" smtClean="0">
                <a:solidFill>
                  <a:schemeClr val="bg1"/>
                </a:solidFill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;</a:t>
            </a:r>
            <a:r>
              <a:rPr lang="en-US" sz="1000" dirty="0" smtClean="0">
                <a:solidFill>
                  <a:schemeClr val="bg1"/>
                </a:solidFill>
              </a:rPr>
              <a:t>  </a:t>
            </a:r>
            <a:r>
              <a:rPr lang="ro-RO" sz="1000" dirty="0" smtClean="0">
                <a:solidFill>
                  <a:schemeClr val="bg1"/>
                </a:solidFill>
              </a:rPr>
              <a:t>S. Kreim </a:t>
            </a:r>
            <a:r>
              <a:rPr lang="ro-RO" sz="1000" i="1" dirty="0" smtClean="0">
                <a:solidFill>
                  <a:schemeClr val="bg1"/>
                </a:solidFill>
              </a:rPr>
              <a:t>et al.</a:t>
            </a:r>
            <a:r>
              <a:rPr lang="ro-RO" sz="1000" dirty="0" smtClean="0">
                <a:solidFill>
                  <a:schemeClr val="bg1"/>
                </a:solidFill>
              </a:rPr>
              <a:t>, Nucl. Instrum. Methods B </a:t>
            </a:r>
            <a:r>
              <a:rPr lang="en-US" sz="1000" b="1" dirty="0" smtClean="0">
                <a:solidFill>
                  <a:schemeClr val="bg1"/>
                </a:solidFill>
              </a:rPr>
              <a:t>317</a:t>
            </a:r>
            <a:r>
              <a:rPr lang="en-US" sz="1000" dirty="0" smtClean="0">
                <a:solidFill>
                  <a:schemeClr val="bg1"/>
                </a:solidFill>
              </a:rPr>
              <a:t>, 492 (2013)</a:t>
            </a:r>
            <a:r>
              <a:rPr lang="ro-RO" sz="1000" dirty="0" smtClean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o-RO" sz="1000" dirty="0" smtClean="0"/>
              <a:t> </a:t>
            </a:r>
            <a:endParaRPr lang="en-US" sz="1000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39052" r="1692" b="21896"/>
          <a:stretch/>
        </p:blipFill>
        <p:spPr>
          <a:xfrm>
            <a:off x="386534" y="863422"/>
            <a:ext cx="4815536" cy="1516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2424629"/>
            <a:ext cx="1949148" cy="2241132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8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9528" y="2429598"/>
            <a:ext cx="697627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1987</a:t>
            </a:r>
            <a:endParaRPr lang="en-GB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860" y="2393885"/>
            <a:ext cx="697627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1994</a:t>
            </a:r>
            <a:endParaRPr lang="en-GB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6715" y="3969060"/>
            <a:ext cx="697627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2000</a:t>
            </a:r>
            <a:endParaRPr lang="en-GB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1630" y="863715"/>
            <a:ext cx="697627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2010</a:t>
            </a:r>
            <a:endParaRPr lang="en-GB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5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-18510" y="6660740"/>
            <a:ext cx="8262408" cy="3686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defRPr/>
            </a:pP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F</a:t>
            </a:r>
            <a:r>
              <a:rPr lang="de-DE" sz="1000" dirty="0">
                <a:solidFill>
                  <a:schemeClr val="bg1"/>
                </a:solidFill>
                <a:latin typeface="+mn-lt"/>
              </a:rPr>
              <a:t>. Herfurth </a:t>
            </a:r>
            <a:r>
              <a:rPr lang="de-DE" sz="1000" i="1" dirty="0">
                <a:solidFill>
                  <a:schemeClr val="bg1"/>
                </a:solidFill>
                <a:latin typeface="+mn-lt"/>
              </a:rPr>
              <a:t>et al.</a:t>
            </a:r>
            <a:r>
              <a:rPr lang="de-DE" sz="1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NIM A </a:t>
            </a:r>
            <a:r>
              <a:rPr lang="en-US" sz="1000" b="1" dirty="0">
                <a:solidFill>
                  <a:schemeClr val="bg1"/>
                </a:solidFill>
                <a:latin typeface="+mn-lt"/>
              </a:rPr>
              <a:t>469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, 254 (2001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); R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. N. Wolf </a:t>
            </a:r>
            <a:r>
              <a:rPr lang="en-US" sz="1000" i="1" dirty="0">
                <a:solidFill>
                  <a:schemeClr val="bg1"/>
                </a:solidFill>
                <a:latin typeface="+mn-lt"/>
                <a:cs typeface="Calibri" pitchFamily="34" charset="0"/>
              </a:rPr>
              <a:t>et al.</a:t>
            </a:r>
            <a:r>
              <a:rPr lang="en-US" sz="1000" dirty="0">
                <a:solidFill>
                  <a:schemeClr val="bg1"/>
                </a:solidFill>
                <a:latin typeface="+mn-lt"/>
                <a:cs typeface="Calibri" pitchFamily="34" charset="0"/>
              </a:rPr>
              <a:t>,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+mn-lt"/>
                <a:cs typeface="Calibri" pitchFamily="34" charset="0"/>
              </a:rPr>
              <a:t>Int. J. </a:t>
            </a:r>
            <a:r>
              <a:rPr lang="en-US" sz="1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Mass  </a:t>
            </a:r>
            <a:r>
              <a:rPr lang="en-US" sz="1000" dirty="0">
                <a:solidFill>
                  <a:schemeClr val="bg1"/>
                </a:solidFill>
                <a:latin typeface="+mn-lt"/>
                <a:cs typeface="Calibri" pitchFamily="34" charset="0"/>
              </a:rPr>
              <a:t>Spectrom </a:t>
            </a: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313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, 8 (2012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); </a:t>
            </a:r>
            <a:r>
              <a:rPr lang="de-DE" sz="1000" dirty="0" smtClean="0">
                <a:solidFill>
                  <a:schemeClr val="bg1"/>
                </a:solidFill>
                <a:latin typeface="+mn-lt"/>
              </a:rPr>
              <a:t>G</a:t>
            </a:r>
            <a:r>
              <a:rPr lang="de-DE" sz="1000" dirty="0">
                <a:solidFill>
                  <a:schemeClr val="bg1"/>
                </a:solidFill>
                <a:latin typeface="+mn-lt"/>
              </a:rPr>
              <a:t>. Savard  </a:t>
            </a:r>
            <a:r>
              <a:rPr lang="de-DE" sz="1000" i="1" dirty="0">
                <a:solidFill>
                  <a:schemeClr val="bg1"/>
                </a:solidFill>
                <a:latin typeface="+mn-lt"/>
              </a:rPr>
              <a:t>et al.</a:t>
            </a:r>
            <a:r>
              <a:rPr lang="de-DE" sz="1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Phys.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Lett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. A </a:t>
            </a:r>
            <a:r>
              <a:rPr lang="en-US" sz="1000" b="1" dirty="0">
                <a:solidFill>
                  <a:schemeClr val="bg1"/>
                </a:solidFill>
                <a:latin typeface="+mn-lt"/>
              </a:rPr>
              <a:t>158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, 247 (1991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); 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5372" y="222890"/>
            <a:ext cx="3291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ISOLTRAP setup</a:t>
            </a:r>
            <a:endParaRPr lang="en-GB" sz="32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67" y="989821"/>
            <a:ext cx="7290957" cy="5398503"/>
          </a:xfrm>
          <a:prstGeom prst="round2DiagRect">
            <a:avLst>
              <a:gd name="adj1" fmla="val 29475"/>
              <a:gd name="adj2" fmla="val 7733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6525" y="2612539"/>
            <a:ext cx="454550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+mn-lt"/>
              </a:rPr>
              <a:t>Beam purification: </a:t>
            </a:r>
          </a:p>
          <a:p>
            <a:pPr algn="just"/>
            <a:r>
              <a:rPr lang="en-US" b="1" dirty="0" smtClean="0">
                <a:latin typeface="+mn-lt"/>
              </a:rPr>
              <a:t>200-300 ms trapping for m/</a:t>
            </a:r>
            <a:r>
              <a:rPr lang="el-GR" b="1" dirty="0">
                <a:latin typeface="+mn-lt"/>
              </a:rPr>
              <a:t>Δ</a:t>
            </a:r>
            <a:r>
              <a:rPr lang="en-US" b="1" dirty="0">
                <a:latin typeface="+mn-lt"/>
              </a:rPr>
              <a:t>m =</a:t>
            </a:r>
            <a:r>
              <a:rPr lang="en-US" b="1" dirty="0" smtClean="0">
                <a:latin typeface="+mn-lt"/>
              </a:rPr>
              <a:t>10</a:t>
            </a:r>
            <a:r>
              <a:rPr lang="en-US" b="1" baseline="30000" dirty="0" smtClean="0">
                <a:latin typeface="+mn-lt"/>
              </a:rPr>
              <a:t>4</a:t>
            </a:r>
            <a:r>
              <a:rPr lang="en-US" b="1" dirty="0" smtClean="0">
                <a:latin typeface="+mn-lt"/>
              </a:rPr>
              <a:t>-10</a:t>
            </a:r>
            <a:r>
              <a:rPr lang="en-US" b="1" baseline="30000" dirty="0" smtClean="0">
                <a:latin typeface="+mn-lt"/>
              </a:rPr>
              <a:t>5</a:t>
            </a:r>
            <a:endParaRPr lang="en-GB" b="1" baseline="30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525" y="1812595"/>
            <a:ext cx="4672141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+mn-lt"/>
              </a:rPr>
              <a:t>Beam purification: </a:t>
            </a:r>
          </a:p>
          <a:p>
            <a:pPr algn="just"/>
            <a:r>
              <a:rPr lang="en-US" b="1" dirty="0" smtClean="0">
                <a:latin typeface="+mn-lt"/>
              </a:rPr>
              <a:t>1 s trapping for m/</a:t>
            </a:r>
            <a:r>
              <a:rPr lang="el-GR" b="1" dirty="0">
                <a:latin typeface="+mn-lt"/>
              </a:rPr>
              <a:t>Δ</a:t>
            </a:r>
            <a:r>
              <a:rPr lang="en-US" b="1" dirty="0">
                <a:latin typeface="+mn-lt"/>
              </a:rPr>
              <a:t>m =</a:t>
            </a:r>
            <a:r>
              <a:rPr lang="en-US" b="1" dirty="0" smtClean="0">
                <a:latin typeface="+mn-lt"/>
              </a:rPr>
              <a:t>10</a:t>
            </a:r>
            <a:r>
              <a:rPr lang="en-US" b="1" baseline="30000" dirty="0" smtClean="0">
                <a:latin typeface="+mn-lt"/>
              </a:rPr>
              <a:t>5</a:t>
            </a:r>
            <a:r>
              <a:rPr lang="en-US" b="1" dirty="0" smtClean="0">
                <a:latin typeface="+mn-lt"/>
              </a:rPr>
              <a:t>-10</a:t>
            </a:r>
            <a:r>
              <a:rPr lang="en-US" b="1" baseline="30000" dirty="0">
                <a:latin typeface="+mn-lt"/>
              </a:rPr>
              <a:t>6</a:t>
            </a:r>
            <a:endParaRPr lang="en-GB" b="1" baseline="30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525" y="1012651"/>
            <a:ext cx="4672141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Measurement of cyclotron frequency: </a:t>
            </a:r>
          </a:p>
          <a:p>
            <a:pPr algn="just"/>
            <a:r>
              <a:rPr lang="en-US" b="1" dirty="0" smtClean="0">
                <a:latin typeface="+mn-lt"/>
              </a:rPr>
              <a:t>100 ms – 1 s trapping for </a:t>
            </a:r>
            <a:r>
              <a:rPr lang="el-GR" b="1" dirty="0" smtClean="0">
                <a:latin typeface="+mn-lt"/>
              </a:rPr>
              <a:t>σ</a:t>
            </a:r>
            <a:r>
              <a:rPr lang="en-GB" b="1" baseline="-25000" dirty="0" smtClean="0">
                <a:latin typeface="+mn-lt"/>
              </a:rPr>
              <a:t>m</a:t>
            </a:r>
            <a:r>
              <a:rPr lang="en-GB" b="1" dirty="0" smtClean="0">
                <a:latin typeface="+mn-lt"/>
              </a:rPr>
              <a:t>/m = 10</a:t>
            </a:r>
            <a:r>
              <a:rPr lang="en-GB" b="1" baseline="30000" dirty="0" smtClean="0">
                <a:latin typeface="+mn-lt"/>
              </a:rPr>
              <a:t>-6</a:t>
            </a:r>
            <a:r>
              <a:rPr lang="en-GB" b="1" dirty="0" smtClean="0">
                <a:latin typeface="+mn-lt"/>
              </a:rPr>
              <a:t>-10</a:t>
            </a:r>
            <a:r>
              <a:rPr lang="en-GB" b="1" baseline="30000" dirty="0" smtClean="0">
                <a:latin typeface="+mn-lt"/>
              </a:rPr>
              <a:t>-8</a:t>
            </a:r>
            <a:r>
              <a:rPr lang="en-GB" b="1" dirty="0" smtClean="0">
                <a:latin typeface="+mn-lt"/>
              </a:rPr>
              <a:t> </a:t>
            </a:r>
            <a:r>
              <a:rPr lang="en-US" sz="1400" b="1" dirty="0" smtClean="0"/>
              <a:t> </a:t>
            </a:r>
            <a:endParaRPr lang="en-GB" sz="1400" b="1" dirty="0"/>
          </a:p>
        </p:txBody>
      </p:sp>
      <p:sp>
        <p:nvSpPr>
          <p:cNvPr id="11" name="Oval 10"/>
          <p:cNvSpPr/>
          <p:nvPr/>
        </p:nvSpPr>
        <p:spPr>
          <a:xfrm>
            <a:off x="5787135" y="3327533"/>
            <a:ext cx="2593849" cy="1143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29202" y="2121664"/>
            <a:ext cx="1056206" cy="1263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57104" y="1401084"/>
            <a:ext cx="1028304" cy="8469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4968667" y="3258871"/>
            <a:ext cx="1198328" cy="236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99491" y="4878589"/>
            <a:ext cx="1981201" cy="1143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96525" y="3412482"/>
            <a:ext cx="379618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+mn-lt"/>
              </a:rPr>
              <a:t>Beam purification: </a:t>
            </a:r>
          </a:p>
          <a:p>
            <a:pPr algn="just"/>
            <a:r>
              <a:rPr lang="en-US" b="1" dirty="0" smtClean="0">
                <a:latin typeface="+mn-lt"/>
              </a:rPr>
              <a:t>30 ms trapping for m/</a:t>
            </a:r>
            <a:r>
              <a:rPr lang="el-GR" b="1" dirty="0">
                <a:latin typeface="+mn-lt"/>
              </a:rPr>
              <a:t>Δ</a:t>
            </a:r>
            <a:r>
              <a:rPr lang="en-US" b="1" dirty="0">
                <a:latin typeface="+mn-lt"/>
              </a:rPr>
              <a:t>m </a:t>
            </a:r>
            <a:r>
              <a:rPr lang="en-US" b="1" dirty="0" smtClean="0">
                <a:latin typeface="+mn-lt"/>
              </a:rPr>
              <a:t>=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10</a:t>
            </a:r>
            <a:r>
              <a:rPr lang="en-US" b="1" baseline="30000" dirty="0" smtClean="0">
                <a:latin typeface="+mn-lt"/>
              </a:rPr>
              <a:t>5</a:t>
            </a:r>
            <a:endParaRPr lang="en-GB" b="1" baseline="30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221850" y="4217361"/>
            <a:ext cx="1807351" cy="9642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/>
          <p:cNvSpPr txBox="1">
            <a:spLocks/>
          </p:cNvSpPr>
          <p:nvPr/>
        </p:nvSpPr>
        <p:spPr>
          <a:xfrm>
            <a:off x="2874377" y="6318230"/>
            <a:ext cx="3384376" cy="24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87135" y="2046118"/>
            <a:ext cx="2594867" cy="1143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9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233363"/>
            <a:ext cx="6589712" cy="8096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8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51050" y="266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294500" y="188640"/>
            <a:ext cx="655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Mass measurements at ISOLTRAP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-1" r="6365" b="6508"/>
          <a:stretch/>
        </p:blipFill>
        <p:spPr>
          <a:xfrm>
            <a:off x="2964714" y="2991313"/>
            <a:ext cx="1445278" cy="2338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30374" y="2265089"/>
                <a:ext cx="1503553" cy="726224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𝑞𝐵</m:t>
                          </m:r>
                        </m:num>
                        <m:den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74" y="2265089"/>
                <a:ext cx="1503553" cy="726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6545" y="987115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Penning trap measurements</a:t>
            </a:r>
            <a:endParaRPr lang="en-US" sz="2400" b="1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79512" y="6669037"/>
            <a:ext cx="7902878" cy="3603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M.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König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et al.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, Int. J. Mass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Spectrom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.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142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, 95 (1995); </a:t>
            </a:r>
            <a:r>
              <a:rPr lang="de-DE" sz="1000" dirty="0" smtClean="0">
                <a:solidFill>
                  <a:schemeClr val="bg1"/>
                </a:solidFill>
                <a:cs typeface="Calibri" pitchFamily="34" charset="0"/>
              </a:rPr>
              <a:t>S. George </a:t>
            </a:r>
            <a:r>
              <a:rPr lang="de-DE" sz="1000" i="1" dirty="0">
                <a:solidFill>
                  <a:schemeClr val="bg1"/>
                </a:solidFill>
                <a:cs typeface="Calibri" pitchFamily="34" charset="0"/>
              </a:rPr>
              <a:t>et al</a:t>
            </a:r>
            <a:r>
              <a:rPr lang="de-DE" sz="1000" dirty="0">
                <a:solidFill>
                  <a:schemeClr val="bg1"/>
                </a:solidFill>
                <a:cs typeface="Calibri" pitchFamily="34" charset="0"/>
              </a:rPr>
              <a:t>., Phys. Rev. Lett. </a:t>
            </a:r>
            <a:r>
              <a:rPr lang="de-DE" sz="1000" b="1" dirty="0">
                <a:solidFill>
                  <a:schemeClr val="bg1"/>
                </a:solidFill>
                <a:cs typeface="Calibri" pitchFamily="34" charset="0"/>
              </a:rPr>
              <a:t>98</a:t>
            </a:r>
            <a:r>
              <a:rPr lang="de-DE" sz="1000" dirty="0">
                <a:solidFill>
                  <a:schemeClr val="bg1"/>
                </a:solidFill>
                <a:cs typeface="Calibri" pitchFamily="34" charset="0"/>
              </a:rPr>
              <a:t>, 162501 (2007</a:t>
            </a:r>
            <a:r>
              <a:rPr lang="de-DE" sz="1000" dirty="0" smtClean="0">
                <a:solidFill>
                  <a:schemeClr val="bg1"/>
                </a:solidFill>
                <a:cs typeface="Calibri" pitchFamily="34" charset="0"/>
              </a:rPr>
              <a:t>);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9086" r="12798" b="4661"/>
          <a:stretch/>
        </p:blipFill>
        <p:spPr>
          <a:xfrm>
            <a:off x="5063925" y="3657716"/>
            <a:ext cx="3603530" cy="3011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9212" r="12686" b="4294"/>
          <a:stretch/>
        </p:blipFill>
        <p:spPr>
          <a:xfrm>
            <a:off x="5472100" y="866662"/>
            <a:ext cx="3379528" cy="283236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0285" y="1572638"/>
            <a:ext cx="3489532" cy="1720380"/>
            <a:chOff x="3896925" y="798646"/>
            <a:chExt cx="5061419" cy="2495339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62010" y="798646"/>
              <a:ext cx="3779465" cy="249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46975" y="85442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Axial motion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32340" y="863715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Cyclotron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motion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96925" y="2332619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Magnetron</a:t>
              </a:r>
            </a:p>
            <a:p>
              <a:r>
                <a:rPr lang="en-US" b="1" dirty="0" smtClean="0">
                  <a:solidFill>
                    <a:srgbClr val="0070C0"/>
                  </a:solidFill>
                </a:rPr>
                <a:t>motion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1511" y="5458940"/>
            <a:ext cx="3061957" cy="1125125"/>
            <a:chOff x="3514383" y="4284095"/>
            <a:chExt cx="1922896" cy="1125125"/>
          </a:xfrm>
          <a:solidFill>
            <a:schemeClr val="bg1"/>
          </a:solidFill>
        </p:grpSpPr>
        <p:sp>
          <p:nvSpPr>
            <p:cNvPr id="21" name="Rectangle 20"/>
            <p:cNvSpPr/>
            <p:nvPr/>
          </p:nvSpPr>
          <p:spPr>
            <a:xfrm>
              <a:off x="3514383" y="4284095"/>
              <a:ext cx="1922896" cy="1125125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20337" y="4347930"/>
              <a:ext cx="1858593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dirty="0"/>
                <a:t> </a:t>
              </a:r>
              <a:r>
                <a:rPr lang="en-US" b="1" dirty="0" err="1" smtClean="0"/>
                <a:t>t</a:t>
              </a:r>
              <a:r>
                <a:rPr lang="en-US" b="1" baseline="-25000" dirty="0" err="1" smtClean="0"/>
                <a:t>ex</a:t>
              </a:r>
              <a:r>
                <a:rPr lang="en-US" b="1" dirty="0" smtClean="0"/>
                <a:t>(</a:t>
              </a:r>
              <a:r>
                <a:rPr lang="en-US" b="1" baseline="30000" dirty="0" smtClean="0"/>
                <a:t>129</a:t>
              </a:r>
              <a:r>
                <a:rPr lang="en-US" b="1" dirty="0" smtClean="0"/>
                <a:t>Cd</a:t>
              </a:r>
              <a:r>
                <a:rPr lang="en-US" b="1" dirty="0"/>
                <a:t>) = </a:t>
              </a:r>
              <a:r>
                <a:rPr lang="en-US" b="1" dirty="0" smtClean="0"/>
                <a:t>20-160-20 </a:t>
              </a:r>
              <a:r>
                <a:rPr lang="en-US" b="1" dirty="0" err="1"/>
                <a:t>ms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76863" y="4910704"/>
              <a:ext cx="175585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t</a:t>
              </a:r>
              <a:r>
                <a:rPr lang="en-US" b="1" baseline="-25000" dirty="0" err="1" smtClean="0"/>
                <a:t>ex</a:t>
              </a:r>
              <a:r>
                <a:rPr lang="en-US" b="1" dirty="0" smtClean="0"/>
                <a:t>(</a:t>
              </a:r>
              <a:r>
                <a:rPr lang="en-US" b="1" baseline="30000" dirty="0" smtClean="0"/>
                <a:t>130</a:t>
              </a:r>
              <a:r>
                <a:rPr lang="en-US" b="1" dirty="0" smtClean="0"/>
                <a:t>Cd</a:t>
              </a:r>
              <a:r>
                <a:rPr lang="en-US" b="1" dirty="0"/>
                <a:t>) </a:t>
              </a:r>
              <a:r>
                <a:rPr lang="en-US" b="1" dirty="0" smtClean="0"/>
                <a:t> = 10-80-10 </a:t>
              </a:r>
              <a:r>
                <a:rPr lang="en-US" b="1" dirty="0" err="1"/>
                <a:t>ms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9117" y="4384205"/>
            <a:ext cx="1978940" cy="795863"/>
            <a:chOff x="3551461" y="3429000"/>
            <a:chExt cx="1978940" cy="795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51461" y="3763198"/>
                  <a:ext cx="1978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1461" y="3763198"/>
                  <a:ext cx="197894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3784537" y="342900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rf</a:t>
              </a:r>
              <a:r>
                <a:rPr lang="en-US" dirty="0" smtClean="0"/>
                <a:t> excitation</a:t>
              </a:r>
              <a:endParaRPr lang="en-US" dirty="0"/>
            </a:p>
          </p:txBody>
        </p:sp>
      </p:grp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10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6" name="Textfeld 5"/>
          <p:cNvSpPr txBox="1"/>
          <p:nvPr/>
        </p:nvSpPr>
        <p:spPr>
          <a:xfrm>
            <a:off x="7354392" y="818710"/>
            <a:ext cx="17631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&gt;</a:t>
            </a:r>
            <a:r>
              <a:rPr lang="en-GB" sz="2000" dirty="0" smtClean="0"/>
              <a:t>1500 events</a:t>
            </a:r>
            <a:endParaRPr lang="en-GB" sz="2000" dirty="0" smtClean="0"/>
          </a:p>
        </p:txBody>
      </p:sp>
      <p:sp>
        <p:nvSpPr>
          <p:cNvPr id="28" name="Textfeld 5"/>
          <p:cNvSpPr txBox="1"/>
          <p:nvPr/>
        </p:nvSpPr>
        <p:spPr>
          <a:xfrm>
            <a:off x="7309387" y="5994285"/>
            <a:ext cx="17631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&gt;</a:t>
            </a:r>
            <a:r>
              <a:rPr lang="en-GB" sz="2000" dirty="0" smtClean="0"/>
              <a:t>550 events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5409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62" name="Rectangle 5"/>
          <p:cNvSpPr>
            <a:spLocks noChangeArrowheads="1"/>
          </p:cNvSpPr>
          <p:nvPr/>
        </p:nvSpPr>
        <p:spPr bwMode="auto">
          <a:xfrm>
            <a:off x="349250" y="233363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3000" dirty="0">
              <a:solidFill>
                <a:srgbClr val="00827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500" y="188640"/>
            <a:ext cx="655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Mass measurements at ISOLTRAP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40526" y="964879"/>
            <a:ext cx="1921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MR-TOF MS</a:t>
            </a:r>
            <a:endParaRPr lang="en-US" sz="2400" b="1" u="sng" dirty="0"/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206515" y="6647339"/>
            <a:ext cx="7925031" cy="21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R. N. Wolf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et al.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,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IJMS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313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, 8 (2012);  </a:t>
            </a:r>
            <a:r>
              <a:rPr lang="en-US" sz="1000" dirty="0" err="1" smtClean="0">
                <a:solidFill>
                  <a:schemeClr val="bg1">
                    <a:lumMod val="95000"/>
                  </a:schemeClr>
                </a:solidFill>
              </a:rPr>
              <a:t>F.Wienholtz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95000"/>
                  </a:schemeClr>
                </a:solidFill>
                <a:cs typeface="Calibri" pitchFamily="34" charset="0"/>
              </a:rPr>
              <a:t>et al.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cs typeface="Calibri" pitchFamily="34" charset="0"/>
              </a:rPr>
              <a:t>,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Nature 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489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, 346 (2013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11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07015" y="849111"/>
            <a:ext cx="4099603" cy="3277297"/>
            <a:chOff x="1447799" y="1659966"/>
            <a:chExt cx="3640753" cy="2832078"/>
          </a:xfrm>
        </p:grpSpPr>
        <p:grpSp>
          <p:nvGrpSpPr>
            <p:cNvPr id="28" name="Gruppierung 16"/>
            <p:cNvGrpSpPr/>
            <p:nvPr/>
          </p:nvGrpSpPr>
          <p:grpSpPr>
            <a:xfrm>
              <a:off x="1447799" y="1659966"/>
              <a:ext cx="3640753" cy="2832078"/>
              <a:chOff x="364069" y="1740028"/>
              <a:chExt cx="3870709" cy="3425244"/>
            </a:xfrm>
          </p:grpSpPr>
          <p:pic>
            <p:nvPicPr>
              <p:cNvPr id="30" name="Bild 18" descr="Cdrun040_b_xROI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069" y="1954435"/>
                <a:ext cx="3870709" cy="3210837"/>
              </a:xfrm>
              <a:prstGeom prst="rect">
                <a:avLst/>
              </a:prstGeom>
            </p:spPr>
          </p:pic>
          <p:sp>
            <p:nvSpPr>
              <p:cNvPr id="31" name="Rechteck 19"/>
              <p:cNvSpPr/>
              <p:nvPr/>
            </p:nvSpPr>
            <p:spPr>
              <a:xfrm>
                <a:off x="2820837" y="1740028"/>
                <a:ext cx="791396" cy="409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baseline="30000" dirty="0" smtClean="0"/>
                  <a:t>130</a:t>
                </a:r>
                <a:r>
                  <a:rPr lang="en-GB" sz="1600" dirty="0" smtClean="0"/>
                  <a:t>Cd </a:t>
                </a:r>
                <a:endParaRPr lang="en-GB" sz="1600" dirty="0"/>
              </a:p>
            </p:txBody>
          </p:sp>
          <p:sp>
            <p:nvSpPr>
              <p:cNvPr id="32" name="Rechteck 21"/>
              <p:cNvSpPr/>
              <p:nvPr/>
            </p:nvSpPr>
            <p:spPr>
              <a:xfrm>
                <a:off x="2157825" y="1740028"/>
                <a:ext cx="721601" cy="409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baseline="30000" dirty="0" smtClean="0"/>
                  <a:t>130</a:t>
                </a:r>
                <a:r>
                  <a:rPr lang="en-GB" sz="1600" dirty="0" smtClean="0"/>
                  <a:t>In </a:t>
                </a:r>
                <a:endParaRPr lang="en-GB" sz="1600" dirty="0"/>
              </a:p>
            </p:txBody>
          </p:sp>
          <p:sp>
            <p:nvSpPr>
              <p:cNvPr id="34" name="Rechteck 22"/>
              <p:cNvSpPr/>
              <p:nvPr/>
            </p:nvSpPr>
            <p:spPr>
              <a:xfrm>
                <a:off x="833007" y="1740028"/>
                <a:ext cx="678352" cy="353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baseline="30000" dirty="0" smtClean="0"/>
                  <a:t>130</a:t>
                </a:r>
                <a:r>
                  <a:rPr lang="en-GB" sz="1600" dirty="0" smtClean="0"/>
                  <a:t>Cs </a:t>
                </a:r>
                <a:endParaRPr lang="en-GB" sz="1600" dirty="0"/>
              </a:p>
            </p:txBody>
          </p:sp>
        </p:grpSp>
        <p:sp>
          <p:nvSpPr>
            <p:cNvPr id="29" name="Rechteck 23"/>
            <p:cNvSpPr/>
            <p:nvPr/>
          </p:nvSpPr>
          <p:spPr>
            <a:xfrm>
              <a:off x="3388187" y="2938046"/>
              <a:ext cx="16410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</a:rPr>
                <a:t>Laser blocked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feld 5"/>
          <p:cNvSpPr txBox="1"/>
          <p:nvPr/>
        </p:nvSpPr>
        <p:spPr>
          <a:xfrm>
            <a:off x="296525" y="1595989"/>
            <a:ext cx="46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≈ 88 ions/s from ISOLDE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Total of 1366 ions collected </a:t>
            </a:r>
            <a:r>
              <a:rPr lang="en-GB" sz="2000" dirty="0"/>
              <a:t>for ≈</a:t>
            </a:r>
            <a:r>
              <a:rPr lang="en-GB" sz="2000" dirty="0" smtClean="0"/>
              <a:t>6.6h</a:t>
            </a:r>
          </a:p>
        </p:txBody>
      </p:sp>
      <p:sp>
        <p:nvSpPr>
          <p:cNvPr id="1158" name="TextBox 1157"/>
          <p:cNvSpPr txBox="1"/>
          <p:nvPr/>
        </p:nvSpPr>
        <p:spPr>
          <a:xfrm>
            <a:off x="341530" y="2708920"/>
            <a:ext cx="455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ions of interest </a:t>
            </a:r>
            <a:r>
              <a:rPr lang="en-US" b="1" baseline="30000" dirty="0" smtClean="0"/>
              <a:t>131</a:t>
            </a:r>
            <a:r>
              <a:rPr lang="en-US" b="1" dirty="0" smtClean="0"/>
              <a:t>Cd ≈ 0.2 ions / </a:t>
            </a:r>
            <a:r>
              <a:rPr lang="en-US" b="1" dirty="0"/>
              <a:t>160 </a:t>
            </a:r>
            <a:r>
              <a:rPr lang="en-US" b="1" dirty="0" err="1"/>
              <a:t>ms</a:t>
            </a:r>
            <a:endParaRPr lang="en-US" b="1" dirty="0" smtClean="0"/>
          </a:p>
          <a:p>
            <a:r>
              <a:rPr lang="en-US" b="1" dirty="0"/>
              <a:t>c</a:t>
            </a:r>
            <a:r>
              <a:rPr lang="en-US" b="1" dirty="0" smtClean="0"/>
              <a:t>ontamination </a:t>
            </a:r>
            <a:r>
              <a:rPr lang="en-US" b="1" baseline="30000" dirty="0" smtClean="0"/>
              <a:t>131</a:t>
            </a:r>
            <a:r>
              <a:rPr lang="en-US" b="1" dirty="0" smtClean="0"/>
              <a:t>Cs ≈ 0.6 ions / </a:t>
            </a:r>
            <a:r>
              <a:rPr lang="en-US" b="1" dirty="0"/>
              <a:t>160 </a:t>
            </a:r>
            <a:r>
              <a:rPr lang="en-US" b="1" dirty="0" err="1"/>
              <a:t>ms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8"/>
          <a:stretch/>
        </p:blipFill>
        <p:spPr>
          <a:xfrm>
            <a:off x="206515" y="4014065"/>
            <a:ext cx="6509978" cy="26971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56" name="TextBox 1155"/>
              <p:cNvSpPr txBox="1"/>
              <p:nvPr/>
            </p:nvSpPr>
            <p:spPr>
              <a:xfrm>
                <a:off x="2636785" y="4284095"/>
                <a:ext cx="2610290" cy="539571"/>
              </a:xfrm>
              <a:prstGeom prst="rect">
                <a:avLst/>
              </a:prstGeom>
              <a:solidFill>
                <a:srgbClr val="00827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rad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56" name="TextBox 1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785" y="4284095"/>
                <a:ext cx="2610290" cy="539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786861" y="233935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Results</a:t>
            </a:r>
            <a:endParaRPr lang="en-GB" sz="32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12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38" y="945426"/>
            <a:ext cx="4249198" cy="3248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855141"/>
            <a:ext cx="2569792" cy="3420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7035" y="4320799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=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Z</a:t>
            </a:r>
            <a:r>
              <a:rPr lang="en-US" sz="2400" dirty="0" smtClean="0"/>
              <a:t>-1</a:t>
            </a:r>
            <a:r>
              <a:rPr lang="en-US" sz="2400" dirty="0" smtClean="0"/>
              <a:t>) – 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Z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60677"/>
              </p:ext>
            </p:extLst>
          </p:nvPr>
        </p:nvGraphicFramePr>
        <p:xfrm>
          <a:off x="3716905" y="5026300"/>
          <a:ext cx="4398150" cy="1463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02344"/>
                <a:gridCol w="2205245"/>
                <a:gridCol w="1590561"/>
              </a:tblGrid>
              <a:tr h="248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Ratio 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or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baseline="-25000" dirty="0" err="1" smtClean="0">
                          <a:solidFill>
                            <a:schemeClr val="bg1"/>
                          </a:solidFill>
                        </a:rPr>
                        <a:t>ToF</a:t>
                      </a:r>
                      <a:endParaRPr lang="en-GB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 (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keV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</a:tr>
              <a:tr h="248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0.970 105 338(136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−63 148(74)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</a:tr>
              <a:tr h="248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0.977 645 186(180)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−61 118(22)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</a:tr>
              <a:tr h="248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0.482 304 4(539)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−55 215(100)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70"/>
                    </a:solidFill>
                  </a:tcPr>
                </a:tc>
              </a:tr>
            </a:tbl>
          </a:graphicData>
        </a:graphic>
      </p:graphicFrame>
      <p:sp>
        <p:nvSpPr>
          <p:cNvPr id="15" name="Text Placeholder 4"/>
          <p:cNvSpPr txBox="1">
            <a:spLocks/>
          </p:cNvSpPr>
          <p:nvPr/>
        </p:nvSpPr>
        <p:spPr>
          <a:xfrm>
            <a:off x="358915" y="6638719"/>
            <a:ext cx="7925031" cy="21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D. Atanasov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et al.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Calibri" pitchFamily="34" charset="0"/>
              </a:rPr>
              <a:t>,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lang="en-US" sz="1000" noProof="0" dirty="0" smtClean="0">
                <a:solidFill>
                  <a:schemeClr val="bg1">
                    <a:lumMod val="95000"/>
                  </a:schemeClr>
                </a:solidFill>
              </a:rPr>
              <a:t>PRL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115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, 232501 (2015);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9"/>
          <a:stretch/>
        </p:blipFill>
        <p:spPr>
          <a:xfrm>
            <a:off x="924993" y="4458994"/>
            <a:ext cx="2122946" cy="2167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25" y="4151076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Z</a:t>
            </a:r>
            <a:r>
              <a:rPr lang="en-US" sz="2400" dirty="0" smtClean="0"/>
              <a:t>) = </a:t>
            </a:r>
            <a:r>
              <a:rPr lang="en-US" sz="2400" dirty="0" smtClean="0"/>
              <a:t>B(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Z</a:t>
            </a:r>
            <a:r>
              <a:rPr lang="en-US" sz="2400" dirty="0" smtClean="0"/>
              <a:t>) – B(</a:t>
            </a:r>
            <a:r>
              <a:rPr lang="en-US" sz="2400" i="1" dirty="0" smtClean="0"/>
              <a:t>N</a:t>
            </a:r>
            <a:r>
              <a:rPr lang="en-US" sz="2400" dirty="0" smtClean="0"/>
              <a:t>-1</a:t>
            </a:r>
            <a:r>
              <a:rPr lang="en-US" sz="2400" dirty="0" smtClean="0"/>
              <a:t>, </a:t>
            </a:r>
            <a:r>
              <a:rPr lang="en-US" sz="2400" i="1" dirty="0" smtClean="0"/>
              <a:t>Z</a:t>
            </a:r>
            <a:r>
              <a:rPr lang="en-US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78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549" y="298125"/>
            <a:ext cx="5535490" cy="680102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8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51050" y="266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2574991" y="242480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Where to find r-process </a:t>
            </a:r>
            <a:endParaRPr lang="en-US" sz="2800" b="1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13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Picture 2" descr="sn87_detail_before_a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1" y="1531053"/>
            <a:ext cx="3293764" cy="2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28471" y="4252797"/>
            <a:ext cx="2638384" cy="2371558"/>
            <a:chOff x="916008" y="4252797"/>
            <a:chExt cx="2638384" cy="2371558"/>
          </a:xfrm>
        </p:grpSpPr>
        <p:pic>
          <p:nvPicPr>
            <p:cNvPr id="12" name="Picture 2" descr="h14_sn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08" y="4255805"/>
              <a:ext cx="2638384" cy="236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382276" y="4252797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</a:rPr>
                <a:t>SN1987A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8" descr="C:\Documents and Settings\Administrator\Desktop\New Folder\completed\nature12505-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06915" y="4329692"/>
            <a:ext cx="4770530" cy="188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8203" y="6642240"/>
            <a:ext cx="40607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T. </a:t>
            </a:r>
            <a:r>
              <a:rPr lang="en-US" sz="1000" i="1" dirty="0" err="1" smtClean="0">
                <a:solidFill>
                  <a:schemeClr val="bg1"/>
                </a:solidFill>
                <a:latin typeface="+mn-lt"/>
              </a:rPr>
              <a:t>Tsujimoto</a:t>
            </a:r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 A&amp;A </a:t>
            </a:r>
            <a:r>
              <a:rPr lang="en-US" sz="1000" b="1" i="1" dirty="0" smtClean="0">
                <a:solidFill>
                  <a:schemeClr val="bg1"/>
                </a:solidFill>
                <a:latin typeface="+mn-lt"/>
              </a:rPr>
              <a:t>565 </a:t>
            </a:r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L5</a:t>
            </a:r>
            <a:r>
              <a:rPr lang="en-US" sz="1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2014 , </a:t>
            </a:r>
            <a:r>
              <a:rPr lang="en-GB" altLang="en-US" sz="1000" i="1" dirty="0">
                <a:solidFill>
                  <a:schemeClr val="bg1"/>
                </a:solidFill>
                <a:latin typeface="+mn-lt"/>
              </a:rPr>
              <a:t>NR </a:t>
            </a:r>
            <a:r>
              <a:rPr lang="en-US" altLang="en-US" sz="1000" i="1" dirty="0" err="1">
                <a:solidFill>
                  <a:schemeClr val="bg1"/>
                </a:solidFill>
                <a:latin typeface="+mn-lt"/>
              </a:rPr>
              <a:t>Tanvir</a:t>
            </a:r>
            <a:r>
              <a:rPr lang="en-GB" altLang="en-US" sz="1000" i="1" dirty="0">
                <a:solidFill>
                  <a:schemeClr val="bg1"/>
                </a:solidFill>
                <a:latin typeface="+mn-lt"/>
              </a:rPr>
              <a:t> et al. Nature </a:t>
            </a:r>
            <a:r>
              <a:rPr lang="en-GB" altLang="en-US" sz="1000" i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GB" altLang="en-US" sz="1000" i="1" dirty="0">
                <a:solidFill>
                  <a:schemeClr val="bg1"/>
                </a:solidFill>
                <a:latin typeface="+mn-lt"/>
              </a:rPr>
              <a:t>1-3 (2013) </a:t>
            </a:r>
            <a:endParaRPr lang="en-US" sz="1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6" y="1003665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Core-collapse supernova</a:t>
            </a: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2" t="18485" r="1274" b="20236"/>
          <a:stretch/>
        </p:blipFill>
        <p:spPr>
          <a:xfrm>
            <a:off x="4569969" y="1732321"/>
            <a:ext cx="3645406" cy="23848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10966" y="99873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Neutron stars mergers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9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14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573" y="263811"/>
            <a:ext cx="584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ollapse scenarios - Supernovae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0" y="956360"/>
            <a:ext cx="7920880" cy="5596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510" y="6624355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Calculations performed by </a:t>
            </a:r>
            <a:r>
              <a:rPr lang="en-US" sz="1200" i="1" dirty="0" err="1" smtClean="0">
                <a:solidFill>
                  <a:schemeClr val="bg1"/>
                </a:solidFill>
                <a:latin typeface="+mn-lt"/>
              </a:rPr>
              <a:t>S.Goriely</a:t>
            </a:r>
            <a:endParaRPr lang="en-US" sz="1200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084" y="5133532"/>
            <a:ext cx="1789855" cy="1535828"/>
            <a:chOff x="916008" y="4252797"/>
            <a:chExt cx="2763814" cy="2371558"/>
          </a:xfrm>
        </p:grpSpPr>
        <p:pic>
          <p:nvPicPr>
            <p:cNvPr id="11" name="Picture 2" descr="h14_sn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08" y="4255805"/>
              <a:ext cx="2638384" cy="236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382276" y="4252797"/>
              <a:ext cx="1297546" cy="427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dirty="0">
                  <a:solidFill>
                    <a:schemeClr val="bg1"/>
                  </a:solidFill>
                </a:rPr>
                <a:t>SN1987A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4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15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438" y="264427"/>
            <a:ext cx="753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ollapse scenarios – Neutron Star Mergers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" y="887535"/>
            <a:ext cx="7920880" cy="55967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510" y="6624355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Calculations performed by </a:t>
            </a:r>
            <a:r>
              <a:rPr lang="en-US" sz="1200" i="1" dirty="0" err="1" smtClean="0">
                <a:solidFill>
                  <a:schemeClr val="bg1"/>
                </a:solidFill>
                <a:latin typeface="+mn-lt"/>
              </a:rPr>
              <a:t>S.Goriely</a:t>
            </a:r>
            <a:endParaRPr lang="en-US" sz="12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2" t="18485" r="1274" b="20236"/>
          <a:stretch/>
        </p:blipFill>
        <p:spPr>
          <a:xfrm>
            <a:off x="251520" y="5499230"/>
            <a:ext cx="1759256" cy="11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713123" y="250485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6584" y="1538790"/>
            <a:ext cx="67057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Nuclear astrophysics – a place to begin…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Production of </a:t>
            </a:r>
            <a:r>
              <a:rPr lang="en-US" sz="2000" dirty="0" smtClean="0"/>
              <a:t>exotic elements – ISOL type facility</a:t>
            </a:r>
            <a:r>
              <a:rPr lang="en-US" sz="2000" dirty="0" smtClean="0"/>
              <a:t> </a:t>
            </a:r>
            <a:endParaRPr lang="en-US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smtClean="0"/>
              <a:t>mass spectrometer ISOLTRAP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Results </a:t>
            </a:r>
            <a:r>
              <a:rPr lang="en-US" sz="2000" dirty="0" smtClean="0"/>
              <a:t>on </a:t>
            </a:r>
            <a:r>
              <a:rPr lang="en-US" sz="2000" baseline="30000" dirty="0" smtClean="0"/>
              <a:t>129-131</a:t>
            </a:r>
            <a:r>
              <a:rPr lang="en-US" sz="2000" dirty="0" smtClean="0"/>
              <a:t>Cd</a:t>
            </a:r>
            <a:endParaRPr lang="en-US" sz="20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Summary and Outlook</a:t>
            </a:r>
            <a:endParaRPr lang="en-US" sz="20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fld id="{D63EC38B-73FD-4701-ADA6-88FAED4144C7}" type="slidenum">
              <a:rPr lang="de-DE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681790" y="233935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Summary and Outlook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9086" r="12798" b="4661"/>
          <a:stretch/>
        </p:blipFill>
        <p:spPr>
          <a:xfrm>
            <a:off x="5115817" y="934885"/>
            <a:ext cx="3593176" cy="3002992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16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769" y="1328328"/>
            <a:ext cx="47307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Mass measurement </a:t>
            </a:r>
            <a:r>
              <a:rPr lang="en-US" dirty="0" smtClean="0"/>
              <a:t>of exotic  </a:t>
            </a:r>
            <a:r>
              <a:rPr lang="en-US" baseline="30000" dirty="0" smtClean="0"/>
              <a:t>129-131</a:t>
            </a:r>
            <a:r>
              <a:rPr lang="en-US" dirty="0" smtClean="0"/>
              <a:t>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Aim to bring </a:t>
            </a:r>
            <a:r>
              <a:rPr lang="en-US" dirty="0" smtClean="0"/>
              <a:t>further reliability in r-process </a:t>
            </a:r>
          </a:p>
          <a:p>
            <a:r>
              <a:rPr lang="en-US" dirty="0"/>
              <a:t> </a:t>
            </a:r>
            <a:r>
              <a:rPr lang="en-US" dirty="0" smtClean="0"/>
              <a:t>  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 beam </a:t>
            </a:r>
            <a:r>
              <a:rPr lang="en-US" dirty="0" smtClean="0"/>
              <a:t>time </a:t>
            </a:r>
            <a:r>
              <a:rPr lang="en-US" dirty="0" smtClean="0"/>
              <a:t>availability </a:t>
            </a:r>
            <a:r>
              <a:rPr lang="en-US" dirty="0" smtClean="0"/>
              <a:t>for </a:t>
            </a:r>
            <a:endParaRPr lang="en-US" dirty="0" smtClean="0"/>
          </a:p>
          <a:p>
            <a:r>
              <a:rPr lang="en-US" dirty="0" smtClean="0"/>
              <a:t>      measurements in this region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7" y="5011585"/>
            <a:ext cx="2350075" cy="16605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99" y="3932870"/>
            <a:ext cx="3053312" cy="2157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" y="3132192"/>
            <a:ext cx="2569792" cy="34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20765" y="2350372"/>
            <a:ext cx="81909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</a:rPr>
              <a:t>Experiment</a:t>
            </a:r>
            <a:r>
              <a:rPr lang="de-DE" sz="1600" dirty="0" smtClean="0"/>
              <a:t> - P. Ascher, K. Blaum, R</a:t>
            </a:r>
            <a:r>
              <a:rPr lang="de-DE" sz="1600" dirty="0"/>
              <a:t>. B. </a:t>
            </a:r>
            <a:r>
              <a:rPr lang="de-DE" sz="1600" dirty="0" smtClean="0"/>
              <a:t>Cakirli, </a:t>
            </a:r>
            <a:r>
              <a:rPr lang="de-DE" sz="1600" dirty="0"/>
              <a:t>T. Cocolios, </a:t>
            </a:r>
            <a:r>
              <a:rPr lang="de-DE" sz="1600" dirty="0" smtClean="0"/>
              <a:t>S. George</a:t>
            </a:r>
            <a:r>
              <a:rPr lang="de-DE" sz="1600" dirty="0"/>
              <a:t>, F. </a:t>
            </a:r>
            <a:r>
              <a:rPr lang="de-DE" sz="1600" dirty="0" smtClean="0"/>
              <a:t>Herfurth,M</a:t>
            </a:r>
            <a:r>
              <a:rPr lang="de-DE" sz="1600" dirty="0"/>
              <a:t>. Kowalska, </a:t>
            </a:r>
            <a:r>
              <a:rPr lang="de-DE" sz="1600" dirty="0" smtClean="0"/>
              <a:t>S</a:t>
            </a:r>
            <a:r>
              <a:rPr lang="de-DE" sz="1600" dirty="0"/>
              <a:t>. Kreim, </a:t>
            </a:r>
            <a:r>
              <a:rPr lang="de-DE" sz="1600" dirty="0" smtClean="0"/>
              <a:t>Yu</a:t>
            </a:r>
            <a:r>
              <a:rPr lang="de-DE" sz="1600" dirty="0"/>
              <a:t>. A. Litvinov, </a:t>
            </a:r>
            <a:r>
              <a:rPr lang="de-DE" sz="1600" dirty="0" smtClean="0"/>
              <a:t>D</a:t>
            </a:r>
            <a:r>
              <a:rPr lang="de-DE" sz="1600" dirty="0"/>
              <a:t>. Lunney, V. Manea, </a:t>
            </a:r>
            <a:r>
              <a:rPr lang="de-DE" sz="1600" dirty="0" smtClean="0"/>
              <a:t>D</a:t>
            </a:r>
            <a:r>
              <a:rPr lang="de-DE" sz="1600" dirty="0"/>
              <a:t>. Neidherr,</a:t>
            </a:r>
            <a:r>
              <a:rPr lang="de-DE" sz="1600" dirty="0" smtClean="0"/>
              <a:t> M</a:t>
            </a:r>
            <a:r>
              <a:rPr lang="de-DE" sz="1600" dirty="0"/>
              <a:t>. Rosenbusch</a:t>
            </a:r>
            <a:r>
              <a:rPr lang="de-DE" sz="1600" dirty="0" smtClean="0"/>
              <a:t>, </a:t>
            </a:r>
          </a:p>
          <a:p>
            <a:r>
              <a:rPr lang="de-DE" sz="1600" dirty="0" smtClean="0"/>
              <a:t>L</a:t>
            </a:r>
            <a:r>
              <a:rPr lang="de-DE" sz="1600" dirty="0"/>
              <a:t>. </a:t>
            </a:r>
            <a:r>
              <a:rPr lang="de-DE" sz="1600" dirty="0" smtClean="0"/>
              <a:t>Schweikhard, </a:t>
            </a:r>
            <a:r>
              <a:rPr lang="de-DE" sz="1600" dirty="0"/>
              <a:t>A. Welker, F</a:t>
            </a:r>
            <a:r>
              <a:rPr lang="de-DE" sz="1600" dirty="0" smtClean="0"/>
              <a:t>. Wienholtz, R</a:t>
            </a:r>
            <a:r>
              <a:rPr lang="de-DE" sz="1600" dirty="0"/>
              <a:t>. Wolf, K. </a:t>
            </a:r>
            <a:r>
              <a:rPr lang="de-DE" sz="1600" dirty="0" smtClean="0"/>
              <a:t>Zuber, </a:t>
            </a:r>
          </a:p>
          <a:p>
            <a:r>
              <a:rPr lang="de-DE" sz="1600" b="1" dirty="0" smtClean="0">
                <a:solidFill>
                  <a:srgbClr val="00B050"/>
                </a:solidFill>
              </a:rPr>
              <a:t>Theoretical calculations </a:t>
            </a:r>
            <a:r>
              <a:rPr lang="de-DE" sz="1600" dirty="0" smtClean="0"/>
              <a:t>- S. Goriely, H. –T. Janka, O. Just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884" y="1539080"/>
            <a:ext cx="8784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Thank you and big thanks to my colleagues </a:t>
            </a:r>
            <a:endParaRPr lang="en-US" sz="3200" b="1" u="sng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25" y="233645"/>
            <a:ext cx="1634298" cy="1174196"/>
          </a:xfrm>
          <a:prstGeom prst="rect">
            <a:avLst/>
          </a:prstGeom>
        </p:spPr>
      </p:pic>
      <p:pic>
        <p:nvPicPr>
          <p:cNvPr id="22" name="Bild 4" descr="LogoBadg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72" y="3598647"/>
            <a:ext cx="1225508" cy="1225508"/>
          </a:xfrm>
          <a:prstGeom prst="rect">
            <a:avLst/>
          </a:prstGeom>
        </p:spPr>
      </p:pic>
      <p:pic>
        <p:nvPicPr>
          <p:cNvPr id="23" name="Bild 6" descr="2014-08-08_Isolde_50_fin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5" y="3789367"/>
            <a:ext cx="2838085" cy="944778"/>
          </a:xfrm>
          <a:prstGeom prst="rect">
            <a:avLst/>
          </a:prstGeom>
        </p:spPr>
      </p:pic>
      <p:sp>
        <p:nvSpPr>
          <p:cNvPr id="28" name="Textfeld 17"/>
          <p:cNvSpPr txBox="1"/>
          <p:nvPr/>
        </p:nvSpPr>
        <p:spPr>
          <a:xfrm>
            <a:off x="316871" y="6345033"/>
            <a:ext cx="651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prstClr val="black"/>
                </a:solidFill>
              </a:rPr>
              <a:t>Grants No</a:t>
            </a:r>
            <a:r>
              <a:rPr lang="de-DE" sz="900" b="1" dirty="0">
                <a:solidFill>
                  <a:prstClr val="black"/>
                </a:solidFill>
              </a:rPr>
              <a:t>.: 5P12HGCI1, </a:t>
            </a:r>
            <a:r>
              <a:rPr lang="de-DE" sz="900" b="1" dirty="0" smtClean="0">
                <a:solidFill>
                  <a:prstClr val="black"/>
                </a:solidFill>
              </a:rPr>
              <a:t>05P12HGFNE, 05P15HGCIA</a:t>
            </a:r>
            <a:r>
              <a:rPr lang="de-DE" sz="900" b="1" dirty="0">
                <a:solidFill>
                  <a:prstClr val="black"/>
                </a:solidFill>
              </a:rPr>
              <a:t>, and 05P09ODCIA) ; HCJRG-108 ; ST/L005743/1, ST/L005816/1 </a:t>
            </a:r>
            <a:r>
              <a:rPr lang="de-DE" sz="900" b="1" dirty="0" smtClean="0">
                <a:solidFill>
                  <a:prstClr val="black"/>
                </a:solidFill>
              </a:rPr>
              <a:t> </a:t>
            </a:r>
          </a:p>
          <a:p>
            <a:r>
              <a:rPr lang="de-DE" sz="900" b="1" dirty="0" smtClean="0">
                <a:solidFill>
                  <a:prstClr val="black"/>
                </a:solidFill>
              </a:rPr>
              <a:t>Contract </a:t>
            </a:r>
            <a:r>
              <a:rPr lang="de-DE" sz="900" b="1" dirty="0">
                <a:solidFill>
                  <a:prstClr val="black"/>
                </a:solidFill>
              </a:rPr>
              <a:t>No. 262010; </a:t>
            </a:r>
            <a:r>
              <a:rPr lang="de-DE" sz="900" b="1" dirty="0" smtClean="0">
                <a:solidFill>
                  <a:prstClr val="black"/>
                </a:solidFill>
              </a:rPr>
              <a:t>HA216/EMMI; </a:t>
            </a:r>
            <a:endParaRPr lang="en-US" sz="900" b="1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3341" y="3407351"/>
            <a:ext cx="4285846" cy="1726228"/>
            <a:chOff x="475879" y="4802866"/>
            <a:chExt cx="4285846" cy="1726228"/>
          </a:xfrm>
        </p:grpSpPr>
        <p:pic>
          <p:nvPicPr>
            <p:cNvPr id="24" name="Picture 9" descr="gs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879" y="5760907"/>
              <a:ext cx="1440350" cy="768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" descr="mpiktextbig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966" y="4802866"/>
              <a:ext cx="1143023" cy="96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1" descr="MPG (gruen auf weiss, 200 Punkte)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06989" y="4872584"/>
              <a:ext cx="826282" cy="8262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 l="749" t="22565" r="81543" b="68983"/>
            <a:stretch>
              <a:fillRect/>
            </a:stretch>
          </p:blipFill>
          <p:spPr bwMode="auto">
            <a:xfrm>
              <a:off x="1772039" y="5812602"/>
              <a:ext cx="1649532" cy="46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Bild 2" descr="SignetFarbeneu"/>
            <p:cNvPicPr>
              <a:picLocks noChangeAspect="1" noChangeArrowheads="1"/>
            </p:cNvPicPr>
            <p:nvPr/>
          </p:nvPicPr>
          <p:blipFill>
            <a:blip r:embed="rId9" cstate="print"/>
            <a:srcRect r="16096"/>
            <a:stretch>
              <a:fillRect/>
            </a:stretch>
          </p:blipFill>
          <p:spPr bwMode="auto">
            <a:xfrm>
              <a:off x="2613606" y="4962781"/>
              <a:ext cx="1861274" cy="55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88" y="5706546"/>
              <a:ext cx="1286637" cy="764338"/>
            </a:xfrm>
            <a:prstGeom prst="rect">
              <a:avLst/>
            </a:prstGeom>
          </p:spPr>
        </p:pic>
      </p:grpSp>
      <p:sp>
        <p:nvSpPr>
          <p:cNvPr id="34" name="Textfeld 28"/>
          <p:cNvSpPr txBox="1"/>
          <p:nvPr/>
        </p:nvSpPr>
        <p:spPr>
          <a:xfrm>
            <a:off x="4436985" y="593685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11"/>
              </a:rPr>
              <a:t>http://isoltrap.web.cern.ch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76218" y="5232560"/>
            <a:ext cx="7345707" cy="1026503"/>
            <a:chOff x="476218" y="5232560"/>
            <a:chExt cx="7345707" cy="1026503"/>
          </a:xfrm>
        </p:grpSpPr>
        <p:pic>
          <p:nvPicPr>
            <p:cNvPr id="25" name="Grafik 17" descr="ENSAR_Logo.png"/>
            <p:cNvPicPr>
              <a:picLocks noChangeAspect="1"/>
            </p:cNvPicPr>
            <p:nvPr/>
          </p:nvPicPr>
          <p:blipFill>
            <a:blip r:embed="rId12" cstate="print"/>
            <a:srcRect r="10314" b="59564"/>
            <a:stretch>
              <a:fillRect/>
            </a:stretch>
          </p:blipFill>
          <p:spPr>
            <a:xfrm>
              <a:off x="4436457" y="5543047"/>
              <a:ext cx="1601418" cy="405529"/>
            </a:xfrm>
            <a:prstGeom prst="rect">
              <a:avLst/>
            </a:prstGeom>
          </p:spPr>
        </p:pic>
        <p:pic>
          <p:nvPicPr>
            <p:cNvPr id="26" name="Bild 2" descr="BMBF_CMYK_Gef_M_e.eps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2" t="20789" r="9335" b="14313"/>
            <a:stretch>
              <a:fillRect/>
            </a:stretch>
          </p:blipFill>
          <p:spPr>
            <a:xfrm>
              <a:off x="476218" y="5232560"/>
              <a:ext cx="1694065" cy="10265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" descr="F:\index.jpe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623" y="5377553"/>
              <a:ext cx="1327494" cy="736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215" y="5414372"/>
              <a:ext cx="1314710" cy="662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1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50" y="4059070"/>
            <a:ext cx="3748088" cy="262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871700" y="185706"/>
            <a:ext cx="5969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ToF</a:t>
            </a:r>
            <a:r>
              <a:rPr lang="en-GB" sz="3200" dirty="0" smtClean="0"/>
              <a:t>-ICR and Ramsey excitation</a:t>
            </a:r>
            <a:endParaRPr lang="en-GB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579210" y="2709714"/>
            <a:ext cx="3620228" cy="1415816"/>
            <a:chOff x="579210" y="2171684"/>
            <a:chExt cx="3620228" cy="1415816"/>
          </a:xfrm>
        </p:grpSpPr>
        <p:pic>
          <p:nvPicPr>
            <p:cNvPr id="6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9210" y="2171684"/>
              <a:ext cx="1726374" cy="1415816"/>
            </a:xfrm>
            <a:prstGeom prst="rect">
              <a:avLst/>
            </a:prstGeom>
          </p:spPr>
        </p:pic>
        <p:pic>
          <p:nvPicPr>
            <p:cNvPr id="7" name="Picture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636760" y="2171684"/>
              <a:ext cx="1562678" cy="1415816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944" y="932190"/>
            <a:ext cx="3498437" cy="16810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5" name="Grafik 7" descr="82Zn_20-160-20ms_083.PNG"/>
          <p:cNvPicPr>
            <a:picLocks noChangeAspect="1"/>
          </p:cNvPicPr>
          <p:nvPr/>
        </p:nvPicPr>
        <p:blipFill>
          <a:blip r:embed="rId6" cstate="print"/>
          <a:srcRect l="5844" t="7457" r="9846" b="3953"/>
          <a:stretch>
            <a:fillRect/>
          </a:stretch>
        </p:blipFill>
        <p:spPr>
          <a:xfrm>
            <a:off x="5034660" y="3789040"/>
            <a:ext cx="3248294" cy="2635398"/>
          </a:xfrm>
          <a:prstGeom prst="rect">
            <a:avLst/>
          </a:prstGeom>
        </p:spPr>
      </p:pic>
      <p:pic>
        <p:nvPicPr>
          <p:cNvPr id="17" name="Grafik 10" descr="82Zn_200ms_077.PNG"/>
          <p:cNvPicPr>
            <a:picLocks noChangeAspect="1"/>
          </p:cNvPicPr>
          <p:nvPr/>
        </p:nvPicPr>
        <p:blipFill>
          <a:blip r:embed="rId7" cstate="print"/>
          <a:srcRect l="6692" t="8566" r="10271" b="4286"/>
          <a:stretch>
            <a:fillRect/>
          </a:stretch>
        </p:blipFill>
        <p:spPr>
          <a:xfrm>
            <a:off x="5027054" y="932190"/>
            <a:ext cx="3248296" cy="2632248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B1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175605" y="4868657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071657" y="211457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Where to look for 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56" y="983431"/>
            <a:ext cx="3060340" cy="306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5358" y="4028186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Credits: </a:t>
            </a:r>
            <a:r>
              <a:rPr lang="en-US" sz="1200" i="1" dirty="0" smtClean="0"/>
              <a:t>ESA/Hubble </a:t>
            </a:r>
            <a:r>
              <a:rPr lang="en-US" sz="1200" i="1" dirty="0"/>
              <a:t>&amp; </a:t>
            </a:r>
            <a:r>
              <a:rPr lang="en-US" sz="1200" i="1" dirty="0" smtClean="0"/>
              <a:t>NASA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34106" y="4690664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Metallicity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70367" y="5249606"/>
                <a:ext cx="4397422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𝐅𝐞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𝒔𝒕𝒂𝒓</m:t>
                        </m:r>
                      </m:sub>
                    </m:sSub>
                  </m:oMath>
                </a14:m>
                <a:r>
                  <a:rPr lang="en-US" sz="2000" b="1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367" y="5249606"/>
                <a:ext cx="4397422" cy="554832"/>
              </a:xfrm>
              <a:prstGeom prst="rect">
                <a:avLst/>
              </a:prstGeom>
              <a:blipFill rotWithShape="0">
                <a:blip r:embed="rId4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7" y="1176487"/>
            <a:ext cx="2810416" cy="2810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106" y="899400"/>
            <a:ext cx="2282997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Population I – </a:t>
            </a:r>
          </a:p>
          <a:p>
            <a:r>
              <a:rPr lang="en-US" sz="2400" b="1" dirty="0" smtClean="0"/>
              <a:t>Sun-like type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32721" y="2645862"/>
            <a:ext cx="2405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Credits: </a:t>
            </a:r>
            <a:r>
              <a:rPr lang="en-US" sz="1200" i="1" dirty="0" smtClean="0"/>
              <a:t>Mt</a:t>
            </a:r>
            <a:r>
              <a:rPr lang="en-US" sz="1200" i="1" dirty="0"/>
              <a:t>. Wilson Observatory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2078" y="1120156"/>
            <a:ext cx="4897495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Population II – Globular clusters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1" y="4305185"/>
            <a:ext cx="3930702" cy="21657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6077" y="6435617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Credits</a:t>
            </a:r>
            <a:r>
              <a:rPr lang="en-US" sz="1200" b="1" dirty="0"/>
              <a:t>: </a:t>
            </a:r>
            <a:r>
              <a:rPr lang="en-US" sz="1200" i="1" dirty="0"/>
              <a:t>Brian </a:t>
            </a:r>
            <a:r>
              <a:rPr lang="en-US" sz="1200" i="1" dirty="0" err="1"/>
              <a:t>Koberlein</a:t>
            </a:r>
            <a:endParaRPr lang="en-US" sz="1200" i="1" dirty="0"/>
          </a:p>
          <a:p>
            <a:endParaRPr lang="en-US" sz="1200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B2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233363"/>
            <a:ext cx="6589712" cy="8096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8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51050" y="266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2096725" y="233363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Evolutionary stages of stars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877263"/>
            <a:ext cx="4942652" cy="562913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91752"/>
              </p:ext>
            </p:extLst>
          </p:nvPr>
        </p:nvGraphicFramePr>
        <p:xfrm>
          <a:off x="5374849" y="933732"/>
          <a:ext cx="323770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853"/>
                <a:gridCol w="1618853"/>
              </a:tblGrid>
              <a:tr h="317591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 on Diagram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reactions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53702">
                <a:tc>
                  <a:txBody>
                    <a:bodyPr/>
                    <a:lstStyle/>
                    <a:p>
                      <a:r>
                        <a:rPr lang="en-US" dirty="0" smtClean="0"/>
                        <a:t>Main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p-p,</a:t>
                      </a:r>
                      <a:r>
                        <a:rPr lang="en-US" baseline="0" dirty="0" smtClean="0"/>
                        <a:t> He burning, CNO-cycle</a:t>
                      </a:r>
                      <a:endParaRPr lang="en-US" dirty="0"/>
                    </a:p>
                  </a:txBody>
                  <a:tcPr/>
                </a:tc>
              </a:tr>
              <a:tr h="453702">
                <a:tc>
                  <a:txBody>
                    <a:bodyPr/>
                    <a:lstStyle/>
                    <a:p>
                      <a:r>
                        <a:rPr lang="en-US" dirty="0" smtClean="0"/>
                        <a:t>Giants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r>
                        <a:rPr lang="en-US" baseline="0" dirty="0" smtClean="0"/>
                        <a:t> burning, </a:t>
                      </a:r>
                      <a:r>
                        <a:rPr lang="en-US" dirty="0" smtClean="0"/>
                        <a:t>CNO-cycle, O, Mg, Si</a:t>
                      </a:r>
                      <a:r>
                        <a:rPr lang="en-US" baseline="0" dirty="0" smtClean="0"/>
                        <a:t> – burning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6964" y="5139190"/>
            <a:ext cx="346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Stellar remnants: </a:t>
            </a:r>
          </a:p>
          <a:p>
            <a:r>
              <a:rPr lang="en-US" dirty="0" smtClean="0"/>
              <a:t>White dwarf – core of C-O</a:t>
            </a:r>
          </a:p>
          <a:p>
            <a:r>
              <a:rPr lang="en-US" dirty="0" smtClean="0"/>
              <a:t>Neutron star – core of neutrons</a:t>
            </a:r>
          </a:p>
          <a:p>
            <a:r>
              <a:rPr lang="en-US" dirty="0" smtClean="0"/>
              <a:t>Black hole - ?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02506" y="3899250"/>
            <a:ext cx="3646913" cy="1015663"/>
            <a:chOff x="5402506" y="3899250"/>
            <a:chExt cx="3646913" cy="1015663"/>
          </a:xfrm>
        </p:grpSpPr>
        <p:sp>
          <p:nvSpPr>
            <p:cNvPr id="7" name="Down Arrow 6"/>
            <p:cNvSpPr/>
            <p:nvPr/>
          </p:nvSpPr>
          <p:spPr>
            <a:xfrm>
              <a:off x="5402506" y="3962607"/>
              <a:ext cx="1170130" cy="95230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5965" y="3899250"/>
              <a:ext cx="23134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Explosions: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Explanation by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s-, r-, p- processes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979" y="1258483"/>
            <a:ext cx="462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Hertzsprung</a:t>
            </a:r>
            <a:r>
              <a:rPr lang="en-US" sz="2400" b="1" dirty="0" smtClean="0">
                <a:solidFill>
                  <a:schemeClr val="bg1"/>
                </a:solidFill>
              </a:rPr>
              <a:t>-Russell diagram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639" y="6648164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Richard Powell  -  http://www.atlasoftheuniverse.com/hr.html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B3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9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233363"/>
            <a:ext cx="6589712" cy="8096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8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51050" y="266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055087" y="233363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Canonical model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2363" y="1628335"/>
                <a:ext cx="8145905" cy="1985159"/>
              </a:xfrm>
              <a:prstGeom prst="rect">
                <a:avLst/>
              </a:prstGeom>
              <a:solidFill>
                <a:schemeClr val="accent3">
                  <a:lumMod val="85000"/>
                  <a:alpha val="30000"/>
                </a:schemeClr>
              </a:solidFill>
              <a:ln w="28575">
                <a:solidFill>
                  <a:srgbClr val="00206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l-GR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l-GR" sz="24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𝑡𝑒𝑟𝑚𝑖𝑛𝑎𝑡𝑖𝑜𝑛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𝑡𝑒𝑟𝑚𝑠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𝑑𝑢𝑒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𝑓𝑖𝑠𝑠𝑖𝑜𝑛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=260)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63" y="1628335"/>
                <a:ext cx="8145905" cy="1985159"/>
              </a:xfrm>
              <a:prstGeom prst="rect">
                <a:avLst/>
              </a:prstGeom>
              <a:blipFill rotWithShape="0">
                <a:blip r:embed="rId3"/>
                <a:stretch>
                  <a:fillRect b="-51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7711" y="5004175"/>
                <a:ext cx="6769161" cy="91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box>
                            <m:box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11" y="5004175"/>
                <a:ext cx="6769161" cy="917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15642" y="1151165"/>
            <a:ext cx="673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nuclide abundance equation in explosive burning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21145" y="4248874"/>
            <a:ext cx="532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number density for isotope with </a:t>
            </a:r>
            <a:r>
              <a:rPr lang="en-US" sz="2000" b="1" i="1" dirty="0" smtClean="0"/>
              <a:t>(A, Z)</a:t>
            </a:r>
            <a:endParaRPr lang="en-US" sz="2000" b="1" i="1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B4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233363"/>
            <a:ext cx="6589712" cy="8096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8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51050" y="266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936767" y="1320187"/>
            <a:ext cx="504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Waiting-point approximation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7206" y="3290543"/>
                <a:ext cx="5790175" cy="529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6" y="3290543"/>
                <a:ext cx="5790175" cy="529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3119" y="2243110"/>
                <a:ext cx="4814293" cy="402226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400" dirty="0" smtClean="0"/>
                  <a:t> and having </a:t>
                </a:r>
                <a:r>
                  <a:rPr lang="en-US" sz="2400" dirty="0"/>
                  <a:t>(n,</a:t>
                </a:r>
                <a:r>
                  <a:rPr lang="el-GR" sz="2400" dirty="0"/>
                  <a:t>γ</a:t>
                </a:r>
                <a:r>
                  <a:rPr lang="en-US" sz="2400" dirty="0"/>
                  <a:t>) </a:t>
                </a:r>
                <a:r>
                  <a:rPr lang="en-US" sz="2400" dirty="0" smtClean="0"/>
                  <a:t>↔ (</a:t>
                </a:r>
                <a:r>
                  <a:rPr lang="el-GR" sz="2400" dirty="0" smtClean="0"/>
                  <a:t>γ</a:t>
                </a:r>
                <a:r>
                  <a:rPr lang="en-US" sz="2400" dirty="0" smtClean="0"/>
                  <a:t>, n)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19" y="2243110"/>
                <a:ext cx="4814293" cy="402226"/>
              </a:xfrm>
              <a:prstGeom prst="rect">
                <a:avLst/>
              </a:prstGeom>
              <a:blipFill rotWithShape="0">
                <a:blip r:embed="rId4"/>
                <a:stretch>
                  <a:fillRect t="-18056" r="-2390" b="-29167"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5546" y="4649910"/>
                <a:ext cx="7089441" cy="76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box>
                            <m:box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  <m:func>
                                <m:func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𝟎𝟒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6" y="4649910"/>
                <a:ext cx="7089441" cy="7635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B5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03" y="5874047"/>
            <a:ext cx="823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n</a:t>
            </a:r>
            <a:r>
              <a:rPr lang="en-US" dirty="0" smtClean="0"/>
              <a:t> – neutron density; </a:t>
            </a:r>
            <a:r>
              <a:rPr lang="en-US" i="1" dirty="0" smtClean="0"/>
              <a:t>T</a:t>
            </a:r>
            <a:r>
              <a:rPr lang="en-US" i="1" baseline="-25000" dirty="0" smtClean="0"/>
              <a:t>9</a:t>
            </a:r>
            <a:r>
              <a:rPr lang="en-US" dirty="0" smtClean="0"/>
              <a:t> – temperature in GK;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n</a:t>
            </a:r>
            <a:r>
              <a:rPr lang="en-US" dirty="0" smtClean="0"/>
              <a:t> – neutron separation energy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55087" y="233363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Canonical model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14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3" y="891598"/>
            <a:ext cx="4196194" cy="4410490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556665" y="233363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Previous investigations in this region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57065" y="86371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● 1986 - ISOLDE – Half-Life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measurements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7255" y="3699030"/>
            <a:ext cx="2032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K. –L. </a:t>
            </a:r>
            <a:r>
              <a:rPr lang="en-US" sz="1000" i="1" dirty="0" err="1" smtClean="0"/>
              <a:t>Kratz</a:t>
            </a:r>
            <a:r>
              <a:rPr lang="en-US" sz="1000" i="1" dirty="0" smtClean="0"/>
              <a:t> et al., </a:t>
            </a:r>
            <a:r>
              <a:rPr lang="en-US" sz="1000" i="1" dirty="0" err="1" smtClean="0"/>
              <a:t>ZPhys</a:t>
            </a:r>
            <a:r>
              <a:rPr lang="en-US" sz="1000" i="1" dirty="0" smtClean="0"/>
              <a:t>  (1986)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95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3" y="891598"/>
            <a:ext cx="4196194" cy="441049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11593" y="2102569"/>
            <a:ext cx="3250417" cy="3261646"/>
            <a:chOff x="556498" y="3679364"/>
            <a:chExt cx="3250417" cy="3261646"/>
          </a:xfrm>
        </p:grpSpPr>
        <p:pic>
          <p:nvPicPr>
            <p:cNvPr id="14" name="Picture 21" descr="H:\Dillmann\Vortrag\Pruhonice2002\1669-1735.gif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98" y="3679364"/>
              <a:ext cx="3246279" cy="326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629468" y="3786858"/>
              <a:ext cx="1087437" cy="407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6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Laser ON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617878" y="4104075"/>
              <a:ext cx="1189037" cy="407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6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Laser OFF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676400" y="4343400"/>
              <a:ext cx="457200" cy="38100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143000" y="4724400"/>
              <a:ext cx="942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1669 keV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266855" y="5433265"/>
              <a:ext cx="0" cy="38100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681790" y="5059415"/>
              <a:ext cx="942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1735 keV</a:t>
              </a:r>
            </a:p>
          </p:txBody>
        </p:sp>
      </p:grp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556665" y="233363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Previous investigations in this region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57065" y="86371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● 1986 - ISOLDE – Half-Life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measurements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7065" y="149378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dirty="0" smtClean="0">
                <a:solidFill>
                  <a:schemeClr val="bg1"/>
                </a:solidFill>
              </a:rPr>
              <a:t>2003 - ISOLDE – Beta and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Gamma Spectroscopy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7255" y="3699030"/>
            <a:ext cx="2032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K. –L. </a:t>
            </a:r>
            <a:r>
              <a:rPr lang="en-US" sz="1000" i="1" dirty="0" err="1" smtClean="0"/>
              <a:t>Kratz</a:t>
            </a:r>
            <a:r>
              <a:rPr lang="en-US" sz="1000" i="1" dirty="0" smtClean="0"/>
              <a:t> et al., </a:t>
            </a:r>
            <a:r>
              <a:rPr lang="en-US" sz="1000" i="1" dirty="0" err="1" smtClean="0"/>
              <a:t>ZPhys</a:t>
            </a:r>
            <a:r>
              <a:rPr lang="en-US" sz="1000" i="1" dirty="0" smtClean="0"/>
              <a:t>  (1986)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67255" y="4037874"/>
            <a:ext cx="185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I. </a:t>
            </a:r>
            <a:r>
              <a:rPr lang="en-US" sz="1000" i="1" dirty="0" err="1" smtClean="0"/>
              <a:t>Dillmann</a:t>
            </a:r>
            <a:r>
              <a:rPr lang="en-US" sz="1000" i="1" dirty="0" smtClean="0"/>
              <a:t> et al., PRL  (2003)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900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3" y="891598"/>
            <a:ext cx="4196194" cy="441049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11593" y="2102569"/>
            <a:ext cx="3250417" cy="3261646"/>
            <a:chOff x="556498" y="3679364"/>
            <a:chExt cx="3250417" cy="3261646"/>
          </a:xfrm>
        </p:grpSpPr>
        <p:pic>
          <p:nvPicPr>
            <p:cNvPr id="14" name="Picture 21" descr="H:\Dillmann\Vortrag\Pruhonice2002\1669-1735.gif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98" y="3679364"/>
              <a:ext cx="3246279" cy="326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629468" y="3786858"/>
              <a:ext cx="1087437" cy="407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6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Laser ON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617878" y="4104075"/>
              <a:ext cx="1189037" cy="407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6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Laser OFF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676400" y="4343400"/>
              <a:ext cx="457200" cy="38100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143000" y="4724400"/>
              <a:ext cx="942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1669 keV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266855" y="5433265"/>
              <a:ext cx="0" cy="38100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681790" y="5059415"/>
              <a:ext cx="942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1735 keV</a:t>
              </a:r>
            </a:p>
          </p:txBody>
        </p:sp>
      </p:grp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556665" y="233363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Previous investigations in this region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5" y="3564015"/>
            <a:ext cx="4680520" cy="2598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7065" y="212385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dirty="0" smtClean="0">
                <a:solidFill>
                  <a:schemeClr val="bg1"/>
                </a:solidFill>
              </a:rPr>
              <a:t>2013 - ISOLDE – HFS from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Laser spectroscopy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7065" y="86371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● 1986 - ISOLDE – Half-Life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measurements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7065" y="149378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dirty="0" smtClean="0">
                <a:solidFill>
                  <a:schemeClr val="bg1"/>
                </a:solidFill>
              </a:rPr>
              <a:t>2003 - ISOLDE – Beta and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Gamma Spectroscopy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7255" y="3699030"/>
            <a:ext cx="2032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K. –L. </a:t>
            </a:r>
            <a:r>
              <a:rPr lang="en-US" sz="1000" i="1" dirty="0" err="1" smtClean="0"/>
              <a:t>Kratz</a:t>
            </a:r>
            <a:r>
              <a:rPr lang="en-US" sz="1000" i="1" dirty="0" smtClean="0"/>
              <a:t> et al., </a:t>
            </a:r>
            <a:r>
              <a:rPr lang="en-US" sz="1000" i="1" dirty="0" err="1" smtClean="0"/>
              <a:t>ZPhys</a:t>
            </a:r>
            <a:r>
              <a:rPr lang="en-US" sz="1000" i="1" dirty="0" smtClean="0"/>
              <a:t>  (1986)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67255" y="4037874"/>
            <a:ext cx="185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I. </a:t>
            </a:r>
            <a:r>
              <a:rPr lang="en-US" sz="1000" i="1" dirty="0" err="1" smtClean="0"/>
              <a:t>Dillmann</a:t>
            </a:r>
            <a:r>
              <a:rPr lang="en-US" sz="1000" i="1" dirty="0" smtClean="0"/>
              <a:t> et al., PRL  (2003)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67255" y="4397914"/>
            <a:ext cx="1962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D. Yordanov et al., PRL  (2013)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91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3" y="891598"/>
            <a:ext cx="4196194" cy="441049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11593" y="2102569"/>
            <a:ext cx="3250417" cy="3261646"/>
            <a:chOff x="556498" y="3679364"/>
            <a:chExt cx="3250417" cy="3261646"/>
          </a:xfrm>
        </p:grpSpPr>
        <p:pic>
          <p:nvPicPr>
            <p:cNvPr id="14" name="Picture 21" descr="H:\Dillmann\Vortrag\Pruhonice2002\1669-1735.gif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98" y="3679364"/>
              <a:ext cx="3246279" cy="326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629468" y="3786858"/>
              <a:ext cx="1087437" cy="407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6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Laser ON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617878" y="4104075"/>
              <a:ext cx="1189037" cy="407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6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Laser OFF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676400" y="4343400"/>
              <a:ext cx="457200" cy="38100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143000" y="4724400"/>
              <a:ext cx="942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1669 keV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266855" y="5433265"/>
              <a:ext cx="0" cy="38100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681790" y="5059415"/>
              <a:ext cx="942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1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1735 keV</a:t>
              </a:r>
            </a:p>
          </p:txBody>
        </p:sp>
      </p:grp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556665" y="233363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Previous investigations in this region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5" y="3564015"/>
            <a:ext cx="4680520" cy="2598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7065" y="212385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dirty="0" smtClean="0">
                <a:solidFill>
                  <a:schemeClr val="bg1"/>
                </a:solidFill>
              </a:rPr>
              <a:t>2013 - ISOLDE – HFS from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Laser spectroscopy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7065" y="275392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dirty="0" smtClean="0">
                <a:solidFill>
                  <a:schemeClr val="bg1"/>
                </a:solidFill>
              </a:rPr>
              <a:t>2015 - RIKEN    – Half-Life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measurements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7065" y="86371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● 1986 - ISOLDE – Half-Life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measurements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7065" y="1493785"/>
            <a:ext cx="3780420" cy="646331"/>
          </a:xfrm>
          <a:prstGeom prst="rect">
            <a:avLst/>
          </a:prstGeom>
          <a:solidFill>
            <a:srgbClr val="00717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dirty="0" smtClean="0">
                <a:solidFill>
                  <a:schemeClr val="bg1"/>
                </a:solidFill>
              </a:rPr>
              <a:t>2003 - ISOLDE – Beta and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Gamma Spectroscopy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7255" y="3699030"/>
            <a:ext cx="2032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K. –L. </a:t>
            </a:r>
            <a:r>
              <a:rPr lang="en-US" sz="1000" i="1" dirty="0" err="1" smtClean="0"/>
              <a:t>Kratz</a:t>
            </a:r>
            <a:r>
              <a:rPr lang="en-US" sz="1000" i="1" dirty="0" smtClean="0"/>
              <a:t> et al., </a:t>
            </a:r>
            <a:r>
              <a:rPr lang="en-US" sz="1000" i="1" dirty="0" err="1" smtClean="0"/>
              <a:t>ZPhys</a:t>
            </a:r>
            <a:r>
              <a:rPr lang="en-US" sz="1000" i="1" dirty="0" smtClean="0"/>
              <a:t>  (1986)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67255" y="4037874"/>
            <a:ext cx="185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I. </a:t>
            </a:r>
            <a:r>
              <a:rPr lang="en-US" sz="1000" i="1" dirty="0" err="1" smtClean="0"/>
              <a:t>Dillmann</a:t>
            </a:r>
            <a:r>
              <a:rPr lang="en-US" sz="1000" i="1" dirty="0" smtClean="0"/>
              <a:t> et al., PRL  (2003)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67255" y="4397914"/>
            <a:ext cx="1962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D. Yordanov et al., PRL  (2013)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885078" y="4757954"/>
            <a:ext cx="18774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G. </a:t>
            </a:r>
            <a:r>
              <a:rPr lang="en-US" sz="1000" i="1" dirty="0" err="1" smtClean="0"/>
              <a:t>Lorusso</a:t>
            </a:r>
            <a:r>
              <a:rPr lang="en-US" sz="1000" i="1" dirty="0" smtClean="0"/>
              <a:t> et al., PRL  (2015)</a:t>
            </a:r>
            <a:endParaRPr lang="en-US" sz="1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85" y="2843935"/>
            <a:ext cx="2116870" cy="37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233363"/>
            <a:ext cx="6589712" cy="8096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8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51050" y="266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1256523" y="271152"/>
            <a:ext cx="727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Elemental </a:t>
            </a:r>
            <a:r>
              <a:rPr lang="en-US" sz="2800" b="1" dirty="0" smtClean="0"/>
              <a:t>abundance in the Solar system</a:t>
            </a:r>
            <a:endParaRPr lang="en-US" sz="2800" b="1" dirty="0"/>
          </a:p>
        </p:txBody>
      </p:sp>
      <p:pic>
        <p:nvPicPr>
          <p:cNvPr id="6" name="Bild 3" descr="2014-12-12_relative_Abundance_vs_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7" y="278650"/>
            <a:ext cx="8562060" cy="6552710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249454">
            <a:off x="1560993" y="4920784"/>
            <a:ext cx="187743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E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E58"/>
                </a:solidFill>
              </a:rPr>
              <a:t>Interior of stars</a:t>
            </a:r>
            <a:endParaRPr lang="en-US" b="1" dirty="0">
              <a:solidFill>
                <a:srgbClr val="007E5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3143" y="1933796"/>
            <a:ext cx="2351926" cy="369332"/>
          </a:xfrm>
          <a:prstGeom prst="rect">
            <a:avLst/>
          </a:prstGeom>
          <a:ln>
            <a:solidFill>
              <a:srgbClr val="007E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E58"/>
                </a:solidFill>
              </a:rPr>
              <a:t>s</a:t>
            </a:r>
            <a:r>
              <a:rPr lang="en-US" b="1" dirty="0" smtClean="0">
                <a:solidFill>
                  <a:srgbClr val="007E58"/>
                </a:solidFill>
              </a:rPr>
              <a:t>-, r-, p-, </a:t>
            </a:r>
            <a:r>
              <a:rPr lang="en-US" b="1" dirty="0" err="1" smtClean="0">
                <a:solidFill>
                  <a:srgbClr val="007E58"/>
                </a:solidFill>
              </a:rPr>
              <a:t>rp</a:t>
            </a:r>
            <a:r>
              <a:rPr lang="en-US" b="1" dirty="0" smtClean="0">
                <a:solidFill>
                  <a:srgbClr val="007E58"/>
                </a:solidFill>
              </a:rPr>
              <a:t>-process</a:t>
            </a:r>
            <a:endParaRPr lang="en-US" b="1" dirty="0">
              <a:solidFill>
                <a:srgbClr val="007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233363"/>
            <a:ext cx="6589712" cy="8096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8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51050" y="266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6505" y="818710"/>
            <a:ext cx="8937625" cy="0"/>
          </a:xfrm>
          <a:prstGeom prst="rect">
            <a:avLst/>
          </a:prstGeom>
          <a:noFill/>
          <a:ln w="50800">
            <a:solidFill>
              <a:srgbClr val="00827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1837285" y="271152"/>
            <a:ext cx="584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Solar system r-process residuals</a:t>
            </a:r>
            <a:endParaRPr lang="en-US" sz="2800" b="1" dirty="0"/>
          </a:p>
        </p:txBody>
      </p:sp>
      <p:pic>
        <p:nvPicPr>
          <p:cNvPr id="6" name="Bild 3" descr="2014-12-12_relative_Abundance_vs_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7" y="233645"/>
            <a:ext cx="8562060" cy="65527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17005" y="4554125"/>
            <a:ext cx="900100" cy="900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95339" y="544493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=50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469" y="544493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=82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0634" y="544493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=126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249454">
            <a:off x="1601670" y="4149080"/>
            <a:ext cx="178766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E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E58"/>
                </a:solidFill>
              </a:rPr>
              <a:t>Nuclear fusion</a:t>
            </a:r>
            <a:endParaRPr lang="en-US" b="1" dirty="0">
              <a:solidFill>
                <a:srgbClr val="007E5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3143" y="1933796"/>
            <a:ext cx="2351926" cy="369332"/>
          </a:xfrm>
          <a:prstGeom prst="rect">
            <a:avLst/>
          </a:prstGeom>
          <a:ln>
            <a:solidFill>
              <a:srgbClr val="007E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E58"/>
                </a:solidFill>
              </a:rPr>
              <a:t>s</a:t>
            </a:r>
            <a:r>
              <a:rPr lang="en-US" b="1" dirty="0" smtClean="0">
                <a:solidFill>
                  <a:srgbClr val="007E58"/>
                </a:solidFill>
              </a:rPr>
              <a:t>-, r-, p-, </a:t>
            </a:r>
            <a:r>
              <a:rPr lang="en-US" b="1" dirty="0" err="1" smtClean="0">
                <a:solidFill>
                  <a:srgbClr val="007E58"/>
                </a:solidFill>
              </a:rPr>
              <a:t>rp</a:t>
            </a:r>
            <a:r>
              <a:rPr lang="en-US" b="1" dirty="0" smtClean="0">
                <a:solidFill>
                  <a:srgbClr val="007E58"/>
                </a:solidFill>
              </a:rPr>
              <a:t>-process</a:t>
            </a:r>
            <a:endParaRPr lang="en-US" b="1" dirty="0">
              <a:solidFill>
                <a:srgbClr val="007E5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3" y="947314"/>
            <a:ext cx="6437402" cy="523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76" y="856513"/>
            <a:ext cx="6660656" cy="5417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5639" y="6648164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>
                <a:solidFill>
                  <a:schemeClr val="bg1"/>
                </a:solidFill>
              </a:rPr>
              <a:t>Sneden</a:t>
            </a:r>
            <a:r>
              <a:rPr lang="en-US" sz="1000" i="1" dirty="0" smtClean="0">
                <a:solidFill>
                  <a:schemeClr val="bg1"/>
                </a:solidFill>
              </a:rPr>
              <a:t> and Cowan 2003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0204" y="4329100"/>
            <a:ext cx="806631" cy="369332"/>
          </a:xfrm>
          <a:prstGeom prst="rect">
            <a:avLst/>
          </a:prstGeom>
          <a:solidFill>
            <a:srgbClr val="00717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 =50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6945" y="4319808"/>
            <a:ext cx="806631" cy="369332"/>
          </a:xfrm>
          <a:prstGeom prst="rect">
            <a:avLst/>
          </a:prstGeom>
          <a:solidFill>
            <a:srgbClr val="008C82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 =82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7429" y="5039888"/>
            <a:ext cx="934871" cy="369332"/>
          </a:xfrm>
          <a:prstGeom prst="rect">
            <a:avLst/>
          </a:prstGeom>
          <a:solidFill>
            <a:srgbClr val="00806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 =126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233363"/>
            <a:ext cx="6589712" cy="8096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8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51050" y="266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45" y="313706"/>
            <a:ext cx="7380820" cy="4233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639" y="6648164"/>
            <a:ext cx="42498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>
                <a:solidFill>
                  <a:schemeClr val="bg1"/>
                </a:solidFill>
              </a:rPr>
              <a:t>S.Wanajo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et al </a:t>
            </a:r>
            <a:r>
              <a:rPr lang="en-US" sz="1000" i="1" dirty="0" err="1">
                <a:solidFill>
                  <a:schemeClr val="bg1"/>
                </a:solidFill>
              </a:rPr>
              <a:t>ApJ</a:t>
            </a:r>
            <a:r>
              <a:rPr lang="en-US" sz="1000" i="1" dirty="0">
                <a:solidFill>
                  <a:schemeClr val="bg1"/>
                </a:solidFill>
              </a:rPr>
              <a:t>, </a:t>
            </a:r>
            <a:r>
              <a:rPr lang="en-US" sz="1000" b="1" i="1" dirty="0">
                <a:solidFill>
                  <a:schemeClr val="bg1"/>
                </a:solidFill>
              </a:rPr>
              <a:t>606</a:t>
            </a:r>
            <a:r>
              <a:rPr lang="en-US" sz="1000" i="1" dirty="0">
                <a:solidFill>
                  <a:schemeClr val="bg1"/>
                </a:solidFill>
              </a:rPr>
              <a:t>, </a:t>
            </a:r>
            <a:r>
              <a:rPr lang="en-US" sz="1000" i="1" dirty="0" smtClean="0">
                <a:solidFill>
                  <a:schemeClr val="bg1"/>
                </a:solidFill>
              </a:rPr>
              <a:t>1057-1069, 2004, M. </a:t>
            </a:r>
            <a:r>
              <a:rPr lang="en-US" sz="1000" i="1" dirty="0" err="1" smtClean="0">
                <a:solidFill>
                  <a:schemeClr val="bg1"/>
                </a:solidFill>
              </a:rPr>
              <a:t>Mumpower</a:t>
            </a:r>
            <a:r>
              <a:rPr lang="en-US" sz="1000" i="1" dirty="0" smtClean="0">
                <a:solidFill>
                  <a:schemeClr val="bg1"/>
                </a:solidFill>
              </a:rPr>
              <a:t> CETUP 2015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2150" y="5057865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The r-process</a:t>
            </a:r>
            <a:endParaRPr lang="en-US" sz="2600" b="1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2190" y="6553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5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4501456"/>
            <a:ext cx="5003266" cy="21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4504</TotalTime>
  <Words>1139</Words>
  <Application>Microsoft Office PowerPoint</Application>
  <PresentationFormat>On-screen Show (4:3)</PresentationFormat>
  <Paragraphs>233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</vt:vector>
  </TitlesOfParts>
  <Company>MPI für Kernphysik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Böhm</dc:creator>
  <cp:lastModifiedBy>Dinko Atanasov</cp:lastModifiedBy>
  <cp:revision>492</cp:revision>
  <dcterms:created xsi:type="dcterms:W3CDTF">2009-02-06T15:23:20Z</dcterms:created>
  <dcterms:modified xsi:type="dcterms:W3CDTF">2016-01-27T12:04:19Z</dcterms:modified>
</cp:coreProperties>
</file>