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5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33F59-9DA9-49F8-B152-B261AAB80375}" type="datetimeFigureOut">
              <a:rPr lang="en-ZA" smtClean="0"/>
              <a:t>2016/01/25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6D784-E8B7-4B28-896C-4D54651F01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336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0439A-1487-485B-BFD2-8073BF0B283D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877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EACB4-E309-44AB-A22F-3EB4480BE90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53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C79-7567-4E41-94D4-BB8BF4EBF572}" type="datetime1">
              <a:rPr lang="en-ZA" smtClean="0"/>
              <a:t>2016/01/25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JFSS  Bormio2016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5FE-7F81-4B68-8EB3-1631365E41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6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E64F-ABB2-4422-8DE0-FB6BC219089B}" type="datetime1">
              <a:rPr lang="en-ZA" smtClean="0"/>
              <a:t>2016/01/25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JFSS  Bormio2016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5FE-7F81-4B68-8EB3-1631365E41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97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5099-9BC2-4535-87E8-764AAC300A87}" type="datetime1">
              <a:rPr lang="en-ZA" smtClean="0"/>
              <a:t>2016/01/25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JFSS  Bormio2016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5FE-7F81-4B68-8EB3-1631365E41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05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C5CD-8286-441D-AE58-3BADE21FEE53}" type="datetime1">
              <a:rPr lang="en-ZA" smtClean="0"/>
              <a:t>2016/01/25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JFSS  Bormio2016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5FE-7F81-4B68-8EB3-1631365E41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281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8BB8-0C2A-4464-ADBF-0510C207852C}" type="datetime1">
              <a:rPr lang="en-ZA" smtClean="0"/>
              <a:t>2016/01/25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JFSS  Bormio2016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5FE-7F81-4B68-8EB3-1631365E41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806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D2AF-B438-4CC8-AF10-4C2186341130}" type="datetime1">
              <a:rPr lang="en-ZA" smtClean="0"/>
              <a:t>2016/01/25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JFSS  Bormio2016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5FE-7F81-4B68-8EB3-1631365E41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856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AF8E-2B21-41E7-A432-B093CA710268}" type="datetime1">
              <a:rPr lang="en-ZA" smtClean="0"/>
              <a:t>2016/01/25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JFSS  Bormio2016</a:t>
            </a: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5FE-7F81-4B68-8EB3-1631365E41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084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D462-3FF2-4D5A-937F-A94674A79A54}" type="datetime1">
              <a:rPr lang="en-ZA" smtClean="0"/>
              <a:t>2016/01/25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JFSS  Bormio2016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5FE-7F81-4B68-8EB3-1631365E41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188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6901-8A75-4640-9DE6-2DE8FEE6A455}" type="datetime1">
              <a:rPr lang="en-ZA" smtClean="0"/>
              <a:t>2016/01/25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JFSS  Bormio2016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5FE-7F81-4B68-8EB3-1631365E41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859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125A-4331-454F-83A3-2BCBD16ED0A0}" type="datetime1">
              <a:rPr lang="en-ZA" smtClean="0"/>
              <a:t>2016/01/25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JFSS  Bormio2016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5FE-7F81-4B68-8EB3-1631365E41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739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E664-32AA-46F8-BF08-3EDC07688D14}" type="datetime1">
              <a:rPr lang="en-ZA" smtClean="0"/>
              <a:t>2016/01/25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JFSS  Bormio2016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5FE-7F81-4B68-8EB3-1631365E41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165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1782C-866D-46F1-8FFA-2D493A465F9C}" type="datetime1">
              <a:rPr lang="en-ZA" smtClean="0"/>
              <a:t>2016/01/25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smtClean="0"/>
              <a:t>JFSS  Bormio2016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CF5FE-7F81-4B68-8EB3-1631365E41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990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://www.eng.fsu.edu/~dommelen/quantum/style_a/nt_liqdrop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836712"/>
            <a:ext cx="8568952" cy="36009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ZA" sz="4400" b="1" i="1" u="sng" dirty="0">
                <a:solidFill>
                  <a:srgbClr val="FF0000"/>
                </a:solidFill>
                <a:latin typeface="Brush Script MT" panose="03060802040406070304" pitchFamily="66" charset="0"/>
              </a:rPr>
              <a:t>No Low-Lying Nuclear Vibrations: </a:t>
            </a:r>
            <a:r>
              <a:rPr lang="en-ZA" sz="4400" b="1" i="1" u="sng" dirty="0">
                <a:solidFill>
                  <a:srgbClr val="7030A0"/>
                </a:solidFill>
                <a:latin typeface="Brush Script MT" panose="03060802040406070304" pitchFamily="66" charset="0"/>
              </a:rPr>
              <a:t>Configuration Dependent </a:t>
            </a:r>
            <a:r>
              <a:rPr lang="en-ZA" sz="4400" b="1" i="1" u="sng" dirty="0" smtClean="0">
                <a:solidFill>
                  <a:srgbClr val="7030A0"/>
                </a:solidFill>
                <a:latin typeface="Brush Script MT" panose="03060802040406070304" pitchFamily="66" charset="0"/>
              </a:rPr>
              <a:t>Pairing </a:t>
            </a:r>
          </a:p>
          <a:p>
            <a:pPr algn="ctr"/>
            <a:r>
              <a:rPr lang="en-ZA" sz="4400" b="1" i="1" u="sng" dirty="0" smtClean="0">
                <a:solidFill>
                  <a:srgbClr val="7030A0"/>
                </a:solidFill>
                <a:latin typeface="Brush Script MT" panose="03060802040406070304" pitchFamily="66" charset="0"/>
              </a:rPr>
              <a:t>and </a:t>
            </a:r>
            <a:r>
              <a:rPr lang="en-ZA" sz="4400" b="1" i="1" u="sng" dirty="0">
                <a:solidFill>
                  <a:srgbClr val="7030A0"/>
                </a:solidFill>
                <a:latin typeface="Brush Script MT" panose="03060802040406070304" pitchFamily="66" charset="0"/>
              </a:rPr>
              <a:t>Axial </a:t>
            </a:r>
            <a:r>
              <a:rPr lang="en-ZA" sz="4400" b="1" i="1" u="sng" dirty="0" smtClean="0">
                <a:solidFill>
                  <a:srgbClr val="7030A0"/>
                </a:solidFill>
                <a:latin typeface="Brush Script MT" panose="03060802040406070304" pitchFamily="66" charset="0"/>
              </a:rPr>
              <a:t>Asymmetry</a:t>
            </a:r>
          </a:p>
          <a:p>
            <a:pPr algn="ctr"/>
            <a:endParaRPr lang="en-ZA" sz="3200" b="1" i="1" dirty="0">
              <a:solidFill>
                <a:srgbClr val="7030A0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ZA" sz="2800" i="1" dirty="0">
                <a:solidFill>
                  <a:srgbClr val="00B050"/>
                </a:solidFill>
              </a:rPr>
              <a:t>J. F. </a:t>
            </a:r>
            <a:r>
              <a:rPr lang="en-ZA" sz="2800" i="1" dirty="0" err="1">
                <a:solidFill>
                  <a:srgbClr val="00B050"/>
                </a:solidFill>
              </a:rPr>
              <a:t>Sharpey</a:t>
            </a:r>
            <a:r>
              <a:rPr lang="en-ZA" sz="2800" i="1" dirty="0">
                <a:solidFill>
                  <a:srgbClr val="00B050"/>
                </a:solidFill>
              </a:rPr>
              <a:t>-Schafer</a:t>
            </a:r>
            <a:endParaRPr lang="en-ZA" sz="2800" dirty="0">
              <a:solidFill>
                <a:srgbClr val="00B050"/>
              </a:solidFill>
            </a:endParaRPr>
          </a:p>
          <a:p>
            <a:pPr algn="ctr"/>
            <a:endParaRPr lang="en-ZA" dirty="0" smtClean="0">
              <a:solidFill>
                <a:srgbClr val="0070C0"/>
              </a:solidFill>
            </a:endParaRPr>
          </a:p>
          <a:p>
            <a:pPr algn="ctr"/>
            <a:r>
              <a:rPr lang="en-ZA" dirty="0" smtClean="0">
                <a:solidFill>
                  <a:srgbClr val="0070C0"/>
                </a:solidFill>
              </a:rPr>
              <a:t>University </a:t>
            </a:r>
            <a:r>
              <a:rPr lang="en-ZA" dirty="0">
                <a:solidFill>
                  <a:srgbClr val="0070C0"/>
                </a:solidFill>
              </a:rPr>
              <a:t>of the Western Cape, South Africa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JFSS  Bormio2016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5FE-7F81-4B68-8EB3-1631365E4160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4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nils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6" t="35876" r="21848"/>
          <a:stretch>
            <a:fillRect/>
          </a:stretch>
        </p:blipFill>
        <p:spPr bwMode="auto">
          <a:xfrm>
            <a:off x="395288" y="0"/>
            <a:ext cx="6248400" cy="53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4787900" y="2492375"/>
            <a:ext cx="152400" cy="114300"/>
          </a:xfrm>
          <a:prstGeom prst="ellipse">
            <a:avLst/>
          </a:prstGeom>
          <a:solidFill>
            <a:srgbClr val="000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5076825" y="2276475"/>
            <a:ext cx="152400" cy="114300"/>
          </a:xfrm>
          <a:prstGeom prst="ellipse">
            <a:avLst/>
          </a:prstGeom>
          <a:solidFill>
            <a:srgbClr val="000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5148263" y="2852738"/>
            <a:ext cx="152400" cy="1143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4859338" y="2781300"/>
            <a:ext cx="152400" cy="1143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 rot="16200000">
            <a:off x="5192713" y="2447925"/>
            <a:ext cx="571500" cy="228600"/>
          </a:xfrm>
          <a:prstGeom prst="curvedUpArrow">
            <a:avLst>
              <a:gd name="adj1" fmla="val 20833"/>
              <a:gd name="adj2" fmla="val 70833"/>
              <a:gd name="adj3" fmla="val 33333"/>
            </a:avLst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2051050" y="1412875"/>
            <a:ext cx="1066800" cy="5715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en-US" sz="1400" b="1">
                <a:solidFill>
                  <a:srgbClr val="FF0000"/>
                </a:solidFill>
                <a:cs typeface="Times New Roman" pitchFamily="18" charset="0"/>
              </a:rPr>
              <a:t>[660]1/2</a:t>
            </a:r>
            <a:r>
              <a:rPr lang="en-US" sz="1400" b="1" baseline="30000">
                <a:solidFill>
                  <a:srgbClr val="FF0000"/>
                </a:solidFill>
                <a:cs typeface="Times New Roman" pitchFamily="18" charset="0"/>
              </a:rPr>
              <a:t>+</a:t>
            </a:r>
            <a:endParaRPr lang="en-US" sz="900"/>
          </a:p>
          <a:p>
            <a:pPr algn="l" eaLnBrk="0" hangingPunct="0"/>
            <a:r>
              <a:rPr lang="en-US" sz="1400" b="1">
                <a:solidFill>
                  <a:srgbClr val="FF0000"/>
                </a:solidFill>
                <a:cs typeface="Times New Roman" pitchFamily="18" charset="0"/>
              </a:rPr>
              <a:t>“Prolate”</a:t>
            </a:r>
            <a:endParaRPr lang="en-US"/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3630613" y="1265238"/>
            <a:ext cx="1295400" cy="6858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 rot="10947212" flipH="1">
            <a:off x="3563938" y="1557338"/>
            <a:ext cx="1522412" cy="138112"/>
          </a:xfrm>
          <a:prstGeom prst="curvedDownArrow">
            <a:avLst>
              <a:gd name="adj1" fmla="val 105892"/>
              <a:gd name="adj2" fmla="val 326353"/>
              <a:gd name="adj3" fmla="val 33333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3132138" y="1844675"/>
            <a:ext cx="503237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524" name="Oval 12"/>
          <p:cNvSpPr>
            <a:spLocks noChangeArrowheads="1"/>
          </p:cNvSpPr>
          <p:nvPr/>
        </p:nvSpPr>
        <p:spPr bwMode="auto">
          <a:xfrm>
            <a:off x="395288" y="2636838"/>
            <a:ext cx="1295400" cy="6858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64525" name="AutoShape 13"/>
          <p:cNvSpPr>
            <a:spLocks noChangeArrowheads="1"/>
          </p:cNvSpPr>
          <p:nvPr/>
        </p:nvSpPr>
        <p:spPr bwMode="auto">
          <a:xfrm rot="5100100">
            <a:off x="811213" y="2833688"/>
            <a:ext cx="908050" cy="228600"/>
          </a:xfrm>
          <a:prstGeom prst="curvedDownArrow">
            <a:avLst>
              <a:gd name="adj1" fmla="val 38159"/>
              <a:gd name="adj2" fmla="val 117604"/>
              <a:gd name="adj3" fmla="val 33333"/>
            </a:avLst>
          </a:prstGeom>
          <a:solidFill>
            <a:srgbClr val="06C20A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 flipV="1">
            <a:off x="1081088" y="2039938"/>
            <a:ext cx="0" cy="571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527" name="AutoShape 15"/>
          <p:cNvSpPr>
            <a:spLocks noChangeArrowheads="1"/>
          </p:cNvSpPr>
          <p:nvPr/>
        </p:nvSpPr>
        <p:spPr bwMode="auto">
          <a:xfrm>
            <a:off x="852488" y="2154238"/>
            <a:ext cx="457200" cy="228600"/>
          </a:xfrm>
          <a:prstGeom prst="curvedRightArrow">
            <a:avLst>
              <a:gd name="adj1" fmla="val 1306"/>
              <a:gd name="adj2" fmla="val 40000"/>
              <a:gd name="adj3" fmla="val 87444"/>
            </a:avLst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1835150" y="2924175"/>
            <a:ext cx="1143000" cy="549275"/>
          </a:xfrm>
          <a:prstGeom prst="rect">
            <a:avLst/>
          </a:prstGeom>
          <a:noFill/>
          <a:ln w="31750">
            <a:solidFill>
              <a:srgbClr val="06C2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06C20A"/>
                </a:solidFill>
                <a:cs typeface="Times New Roman" pitchFamily="18" charset="0"/>
              </a:rPr>
              <a:t>[505]11/2</a:t>
            </a:r>
            <a:r>
              <a:rPr lang="en-US" sz="1400" b="1" baseline="30000">
                <a:solidFill>
                  <a:srgbClr val="06C20A"/>
                </a:solidFill>
                <a:cs typeface="Times New Roman" pitchFamily="18" charset="0"/>
              </a:rPr>
              <a:t>-</a:t>
            </a:r>
            <a:endParaRPr lang="en-US" sz="900"/>
          </a:p>
          <a:p>
            <a:pPr algn="l" eaLnBrk="0" hangingPunct="0"/>
            <a:r>
              <a:rPr lang="en-US" sz="1400" b="1">
                <a:solidFill>
                  <a:srgbClr val="06C20A"/>
                </a:solidFill>
                <a:cs typeface="Times New Roman" pitchFamily="18" charset="0"/>
              </a:rPr>
              <a:t>“Oblate”</a:t>
            </a:r>
            <a:endParaRPr lang="en-US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1143000" y="471963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2987675" y="3284538"/>
            <a:ext cx="533400" cy="45720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1290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6659563" y="0"/>
            <a:ext cx="2232025" cy="19208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>
                <a:solidFill>
                  <a:srgbClr val="FF3300"/>
                </a:solidFill>
              </a:rPr>
              <a:t>Configuration Dependent or Quadrupole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i="1">
                <a:solidFill>
                  <a:srgbClr val="FF3300"/>
                </a:solidFill>
              </a:rPr>
              <a:t>Pairing;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i="1">
                <a:solidFill>
                  <a:srgbClr val="FF3300"/>
                </a:solidFill>
              </a:rPr>
              <a:t>Assume 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i="1">
                <a:solidFill>
                  <a:srgbClr val="FF3300"/>
                </a:solidFill>
              </a:rPr>
              <a:t> </a:t>
            </a:r>
            <a:r>
              <a:rPr lang="el-GR" sz="2000" b="1" i="1">
                <a:solidFill>
                  <a:srgbClr val="FF3300"/>
                </a:solidFill>
              </a:rPr>
              <a:t>Δ</a:t>
            </a:r>
            <a:r>
              <a:rPr lang="en-US" sz="2000" b="1" i="1" baseline="-25000">
                <a:solidFill>
                  <a:srgbClr val="FF3300"/>
                </a:solidFill>
              </a:rPr>
              <a:t>pp</a:t>
            </a:r>
            <a:r>
              <a:rPr lang="en-US" sz="2000" b="1" i="1">
                <a:solidFill>
                  <a:srgbClr val="FF3300"/>
                </a:solidFill>
              </a:rPr>
              <a:t>≈ </a:t>
            </a:r>
            <a:r>
              <a:rPr lang="el-GR" sz="2000" b="1" i="1">
                <a:solidFill>
                  <a:srgbClr val="FF3300"/>
                </a:solidFill>
              </a:rPr>
              <a:t>Δ</a:t>
            </a:r>
            <a:r>
              <a:rPr lang="en-US" sz="2000" b="1" i="1" baseline="-25000">
                <a:solidFill>
                  <a:srgbClr val="FF3300"/>
                </a:solidFill>
              </a:rPr>
              <a:t>oo</a:t>
            </a:r>
            <a:r>
              <a:rPr lang="en-US" sz="2000" b="1" i="1">
                <a:solidFill>
                  <a:srgbClr val="FF3300"/>
                </a:solidFill>
              </a:rPr>
              <a:t>&gt;&gt; </a:t>
            </a:r>
            <a:r>
              <a:rPr lang="el-GR" sz="2000" b="1" i="1">
                <a:solidFill>
                  <a:srgbClr val="FF3300"/>
                </a:solidFill>
              </a:rPr>
              <a:t>Δ</a:t>
            </a:r>
            <a:r>
              <a:rPr lang="en-US" sz="2000" b="1" i="1" baseline="-25000">
                <a:solidFill>
                  <a:srgbClr val="FF3300"/>
                </a:solidFill>
              </a:rPr>
              <a:t>op</a:t>
            </a:r>
            <a:endParaRPr lang="el-GR" sz="2000" b="1" i="1">
              <a:solidFill>
                <a:srgbClr val="FF3300"/>
              </a:solidFill>
            </a:endParaRPr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 flipV="1">
            <a:off x="4268788" y="587375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534" name="AutoShape 22"/>
          <p:cNvSpPr>
            <a:spLocks noChangeArrowheads="1"/>
          </p:cNvSpPr>
          <p:nvPr/>
        </p:nvSpPr>
        <p:spPr bwMode="auto">
          <a:xfrm>
            <a:off x="4116388" y="879475"/>
            <a:ext cx="457200" cy="228600"/>
          </a:xfrm>
          <a:prstGeom prst="curvedRightArrow">
            <a:avLst>
              <a:gd name="adj1" fmla="val 1306"/>
              <a:gd name="adj2" fmla="val 40000"/>
              <a:gd name="adj3" fmla="val 87444"/>
            </a:avLst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971550" y="3789363"/>
            <a:ext cx="165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82 Neutrons</a:t>
            </a:r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3815557" y="5028406"/>
            <a:ext cx="30972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u="sng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Prolate</a:t>
            </a:r>
            <a:r>
              <a:rPr lang="en-US" sz="2000" b="1" i="1" u="sng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Deformation</a:t>
            </a:r>
            <a:r>
              <a:rPr lang="en-US" sz="20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b="1" i="1" u="sng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6659563" y="1916113"/>
            <a:ext cx="23050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/>
              <a:t>R. E. Griffin, A. D. Jackson and A. B. Volkov, Phys. Lett. </a:t>
            </a:r>
            <a:r>
              <a:rPr lang="en-US" sz="1200" b="1"/>
              <a:t>36B</a:t>
            </a:r>
            <a:r>
              <a:rPr lang="en-US" sz="1200"/>
              <a:t>, 281 (1971).</a:t>
            </a:r>
          </a:p>
          <a:p>
            <a:pPr algn="l"/>
            <a:endParaRPr lang="en-US" sz="1200"/>
          </a:p>
          <a:p>
            <a:pPr algn="l"/>
            <a:r>
              <a:rPr lang="en-US" sz="1200"/>
              <a:t>W. I. van Rij and S. H. Kahana, Phys. Rev. Lett. </a:t>
            </a:r>
            <a:r>
              <a:rPr lang="en-US" sz="1200" b="1"/>
              <a:t>28</a:t>
            </a:r>
            <a:r>
              <a:rPr lang="en-US" sz="1200"/>
              <a:t>, 50 (1972).</a:t>
            </a:r>
          </a:p>
          <a:p>
            <a:pPr algn="l"/>
            <a:endParaRPr lang="en-US" sz="1200"/>
          </a:p>
          <a:p>
            <a:pPr algn="l"/>
            <a:r>
              <a:rPr lang="en-US" sz="1200"/>
              <a:t>S. K. Abdulvagabova, S. P. Ivanova and N. I. Pyatov, Phys. Lett. </a:t>
            </a:r>
            <a:r>
              <a:rPr lang="en-US" sz="1200" b="1"/>
              <a:t>38B</a:t>
            </a:r>
            <a:r>
              <a:rPr lang="en-US" sz="1200"/>
              <a:t>, 251 (1972).</a:t>
            </a:r>
          </a:p>
          <a:p>
            <a:pPr algn="l"/>
            <a:endParaRPr lang="en-US" sz="1200"/>
          </a:p>
          <a:p>
            <a:pPr algn="l"/>
            <a:r>
              <a:rPr lang="en-US" sz="1200"/>
              <a:t>D. R. Bès, R. A. Broglia and B. Nilsson, Phys. </a:t>
            </a:r>
            <a:r>
              <a:rPr lang="it-IT" sz="1200"/>
              <a:t>Lett. </a:t>
            </a:r>
            <a:r>
              <a:rPr lang="it-IT" sz="1200" b="1"/>
              <a:t>40B</a:t>
            </a:r>
            <a:r>
              <a:rPr lang="it-IT" sz="1200"/>
              <a:t>, 338 (1972).</a:t>
            </a:r>
          </a:p>
          <a:p>
            <a:pPr algn="l"/>
            <a:endParaRPr lang="it-IT" sz="1200"/>
          </a:p>
          <a:p>
            <a:pPr algn="l"/>
            <a:r>
              <a:rPr lang="it-IT" sz="1200"/>
              <a:t>I. Ragnarsson and R. A. Broglia, Nucl. </a:t>
            </a:r>
            <a:r>
              <a:rPr lang="en-US" sz="1200"/>
              <a:t>Phys. </a:t>
            </a:r>
            <a:r>
              <a:rPr lang="en-US" sz="1200" b="1"/>
              <a:t>A263</a:t>
            </a:r>
            <a:r>
              <a:rPr lang="en-US" sz="1200"/>
              <a:t>, 315 (1976).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449" y="5380038"/>
            <a:ext cx="878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Excited 0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 in even-even nuclei are NOT </a:t>
            </a:r>
            <a:r>
              <a:rPr lang="el-G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-vibrations.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N=88,90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nuclei they are “PAIRING ISOMERS”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JFSS  Bormio2016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96B4-1988-4809-B82C-F4C8FE13CF2C}" type="slidenum">
              <a:rPr lang="en-GB" smtClean="0"/>
              <a:t>10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2500"/>
          <a:stretch/>
        </p:blipFill>
        <p:spPr bwMode="auto">
          <a:xfrm>
            <a:off x="5643730" y="-3983"/>
            <a:ext cx="3500270" cy="254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92763" y="21698"/>
            <a:ext cx="1583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Flying Fish</a:t>
            </a:r>
            <a:endParaRPr lang="en-ZA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Z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[505]11/2</a:t>
            </a:r>
            <a:r>
              <a:rPr lang="en-ZA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en-Z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orbital</a:t>
            </a:r>
            <a:endParaRPr lang="en-Z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195736" y="2781300"/>
            <a:ext cx="2377852" cy="208481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17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JFSS  Bormio2016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5FE-7F81-4B68-8EB3-1631365E4160}" type="slidenum">
              <a:rPr lang="en-ZA" smtClean="0"/>
              <a:t>11</a:t>
            </a:fld>
            <a:endParaRPr lang="en-Z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28988"/>
            <a:ext cx="6120680" cy="640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740" y="267219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Blocking of Pairing in N=88-98 nuclei</a:t>
            </a:r>
            <a:endParaRPr lang="en-ZA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6" y="1007437"/>
            <a:ext cx="7914864" cy="553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1595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Systematics of Energies of 0</a:t>
            </a:r>
            <a:r>
              <a:rPr lang="en-US" altLang="en-US" sz="2400" b="1" i="1" u="sng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i="1" u="sng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[505]11/2</a:t>
            </a:r>
            <a:r>
              <a:rPr lang="en-US" altLang="en-US" sz="2400" b="1" i="1" u="sng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 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Z = 60-68 and N = 86-98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491881" y="1798638"/>
            <a:ext cx="1080120" cy="46166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0</a:t>
            </a:r>
            <a:r>
              <a:rPr lang="en-US" alt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2400" b="1" baseline="30000" dirty="0" smtClean="0">
                <a:solidFill>
                  <a:srgbClr val="FF0000"/>
                </a:solidFill>
              </a:rPr>
              <a:t>+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SV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314305" y="4588164"/>
            <a:ext cx="1584325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[505]11/2</a:t>
            </a:r>
            <a:r>
              <a:rPr lang="en-US" altLang="en-US" sz="2400" b="1" baseline="30000">
                <a:solidFill>
                  <a:srgbClr val="FF0000"/>
                </a:solidFill>
              </a:rPr>
              <a:t>-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JFSS  Bormio2016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08D8-0962-4A58-AC01-C2FEE96D0E7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7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-4479925" y="1238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6985000" cy="46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7" t="-2747" r="13895"/>
          <a:stretch>
            <a:fillRect/>
          </a:stretch>
        </p:blipFill>
        <p:spPr bwMode="auto">
          <a:xfrm>
            <a:off x="1116013" y="4724400"/>
            <a:ext cx="6624637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331913" y="5300663"/>
            <a:ext cx="324008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 i="1" dirty="0" err="1">
                <a:solidFill>
                  <a:srgbClr val="FFFF00"/>
                </a:solidFill>
                <a:latin typeface="Times New Roman" pitchFamily="18" charset="0"/>
              </a:rPr>
              <a:t>E</a:t>
            </a:r>
            <a:r>
              <a:rPr lang="en-US" altLang="en-US" sz="2000" b="1" i="1" baseline="-25000" dirty="0" err="1">
                <a:solidFill>
                  <a:srgbClr val="FFFF00"/>
                </a:solidFill>
                <a:latin typeface="Times New Roman" pitchFamily="18" charset="0"/>
              </a:rPr>
              <a:t>gnd</a:t>
            </a:r>
            <a:r>
              <a:rPr lang="en-US" altLang="en-US" sz="2000" b="1" i="1" baseline="-25000" dirty="0">
                <a:solidFill>
                  <a:srgbClr val="FFFF00"/>
                </a:solidFill>
                <a:latin typeface="Times New Roman" pitchFamily="18" charset="0"/>
              </a:rPr>
              <a:t> state</a:t>
            </a:r>
            <a:r>
              <a:rPr lang="en-US" altLang="en-US" sz="2000" b="1" i="1" dirty="0">
                <a:solidFill>
                  <a:srgbClr val="FFFF00"/>
                </a:solidFill>
                <a:latin typeface="Times New Roman" pitchFamily="18" charset="0"/>
              </a:rPr>
              <a:t> = ½ </a:t>
            </a:r>
            <a:r>
              <a:rPr lang="en-US" altLang="en-US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l-GR" altLang="en-US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l-GR" altLang="en-US" sz="2000" b="1" i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en-US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+ ħ</a:t>
            </a:r>
            <a:r>
              <a:rPr lang="el-GR" altLang="en-US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l-GR" altLang="en-US" sz="2000" b="1" i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en-US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Times New Roman" pitchFamily="18" charset="0"/>
              </a:rPr>
              <a:t>E</a:t>
            </a:r>
            <a:r>
              <a:rPr lang="en-US" altLang="en-US" sz="2000" b="1" i="1" baseline="-25000" dirty="0">
                <a:solidFill>
                  <a:srgbClr val="FFFF00"/>
                </a:solidFill>
                <a:latin typeface="Times New Roman" pitchFamily="18" charset="0"/>
              </a:rPr>
              <a:t>x</a:t>
            </a:r>
            <a:r>
              <a:rPr lang="en-US" altLang="en-US" sz="2000" b="1" i="1" dirty="0">
                <a:solidFill>
                  <a:srgbClr val="FFFF00"/>
                </a:solidFill>
                <a:latin typeface="Times New Roman" pitchFamily="18" charset="0"/>
              </a:rPr>
              <a:t> (0,0,2,2) =  ħ</a:t>
            </a:r>
            <a:r>
              <a:rPr lang="el-GR" altLang="en-US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l-GR" altLang="en-US" sz="2000" b="1" i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en-US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en-US" sz="2000" b="1" i="1" dirty="0">
                <a:solidFill>
                  <a:srgbClr val="FFFF00"/>
                </a:solidFill>
                <a:latin typeface="Times New Roman" pitchFamily="18" charset="0"/>
              </a:rPr>
              <a:t>ħ</a:t>
            </a:r>
            <a:r>
              <a:rPr lang="en-US" altLang="en-US" sz="2000" b="1" i="1" baseline="30000" dirty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altLang="en-US" sz="2000" b="1" i="1" dirty="0">
                <a:solidFill>
                  <a:srgbClr val="FFFF00"/>
                </a:solidFill>
                <a:latin typeface="Times New Roman" pitchFamily="18" charset="0"/>
              </a:rPr>
              <a:t>/</a:t>
            </a:r>
            <a:r>
              <a:rPr lang="en-US" altLang="en-US" sz="2000" b="1" i="1" dirty="0">
                <a:solidFill>
                  <a:srgbClr val="FFFF00"/>
                </a:solidFill>
                <a:latin typeface="Script MT Bold" pitchFamily="66" charset="0"/>
              </a:rPr>
              <a:t>I</a:t>
            </a:r>
            <a:r>
              <a:rPr lang="en-US" altLang="en-US" sz="2000" b="1" dirty="0">
                <a:solidFill>
                  <a:srgbClr val="FFFF00"/>
                </a:solidFill>
                <a:latin typeface="Script MT Bold" pitchFamily="66" charset="0"/>
              </a:rPr>
              <a:t> </a:t>
            </a:r>
            <a:endParaRPr lang="el-GR" altLang="en-US" sz="2000" b="1" dirty="0">
              <a:solidFill>
                <a:srgbClr val="FFFF00"/>
              </a:solidFill>
              <a:latin typeface="Script MT Bold" pitchFamily="66" charset="0"/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716462" y="5731550"/>
            <a:ext cx="4427538" cy="398463"/>
          </a:xfrm>
          <a:prstGeom prst="rect">
            <a:avLst/>
          </a:prstGeom>
          <a:solidFill>
            <a:srgbClr val="99CCFF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  <a:latin typeface="Times New Roman" pitchFamily="18" charset="0"/>
              </a:rPr>
              <a:t>K = 2  Gamma Vibration Band Head Energy</a:t>
            </a: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H="1">
            <a:off x="4122999" y="5930781"/>
            <a:ext cx="576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>
            <a:off x="4356100" y="4724400"/>
            <a:ext cx="576263" cy="576263"/>
          </a:xfrm>
          <a:prstGeom prst="ellipse">
            <a:avLst/>
          </a:prstGeom>
          <a:noFill/>
          <a:ln w="317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0" y="1412875"/>
            <a:ext cx="1116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00"/>
                </a:solidFill>
                <a:latin typeface="Times New Roman" pitchFamily="18" charset="0"/>
              </a:rPr>
              <a:t>ħ</a:t>
            </a:r>
            <a:r>
              <a:rPr lang="el-GR" altLang="en-US" sz="3200" b="1" i="1">
                <a:solidFill>
                  <a:srgbClr val="FFFF00"/>
                </a:solidFill>
              </a:rPr>
              <a:t>ω</a:t>
            </a:r>
            <a:r>
              <a:rPr lang="el-GR" altLang="en-US" sz="3200" b="1" i="1" baseline="-25000">
                <a:solidFill>
                  <a:srgbClr val="FFFF00"/>
                </a:solidFill>
                <a:latin typeface="Times New Roman" pitchFamily="18" charset="0"/>
              </a:rPr>
              <a:t>γ</a:t>
            </a:r>
            <a:endParaRPr lang="en-US" altLang="en-US" sz="3200" b="1" i="1" baseline="-2500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00"/>
                </a:solidFill>
                <a:latin typeface="Times New Roman" pitchFamily="18" charset="0"/>
              </a:rPr>
              <a:t>keV</a:t>
            </a:r>
            <a:endParaRPr lang="el-GR" altLang="en-US" sz="3200" b="1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JFSS  Bormio2016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08D8-0962-4A58-AC01-C2FEE96D0E70}" type="slidenum">
              <a:rPr lang="en-GB" smtClean="0"/>
              <a:t>13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627784" y="33265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l-GR" sz="2400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Z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ZA" sz="2400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Z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ZA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“Vibrational” Bands </a:t>
            </a:r>
            <a:endParaRPr lang="en-ZA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t="8978" r="12706" b="51627"/>
          <a:stretch>
            <a:fillRect/>
          </a:stretch>
        </p:blipFill>
        <p:spPr bwMode="auto">
          <a:xfrm>
            <a:off x="4462463" y="188913"/>
            <a:ext cx="4681537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t="48260" r="12706" b="11223"/>
          <a:stretch>
            <a:fillRect/>
          </a:stretch>
        </p:blipFill>
        <p:spPr bwMode="auto">
          <a:xfrm>
            <a:off x="0" y="188913"/>
            <a:ext cx="4619625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339975" y="1773238"/>
            <a:ext cx="172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baseline="30000">
                <a:solidFill>
                  <a:srgbClr val="FF0066"/>
                </a:solidFill>
              </a:rPr>
              <a:t>160</a:t>
            </a:r>
            <a:r>
              <a:rPr lang="en-US" altLang="en-US" sz="3200" b="1" baseline="-25000">
                <a:solidFill>
                  <a:srgbClr val="FF0066"/>
                </a:solidFill>
              </a:rPr>
              <a:t>68</a:t>
            </a:r>
            <a:r>
              <a:rPr lang="en-US" altLang="en-US" sz="3200" b="1">
                <a:solidFill>
                  <a:srgbClr val="FF0066"/>
                </a:solidFill>
              </a:rPr>
              <a:t>Er</a:t>
            </a:r>
            <a:r>
              <a:rPr lang="en-US" altLang="en-US" sz="3200" b="1" baseline="-25000">
                <a:solidFill>
                  <a:srgbClr val="FF0066"/>
                </a:solidFill>
              </a:rPr>
              <a:t>92</a:t>
            </a:r>
            <a:endParaRPr lang="en-US" altLang="en-US" sz="3200" b="1" baseline="30000">
              <a:solidFill>
                <a:srgbClr val="FF0066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55650" y="4076700"/>
            <a:ext cx="7704138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u="sng">
                <a:solidFill>
                  <a:srgbClr val="FFFF00"/>
                </a:solidFill>
              </a:rPr>
              <a:t>Odd Spin </a:t>
            </a:r>
            <a:r>
              <a:rPr lang="el-GR" altLang="en-US" sz="2400" b="1" i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en-US" sz="2400" b="1" i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-band in </a:t>
            </a:r>
            <a:r>
              <a:rPr lang="en-US" altLang="en-US" sz="2400" b="1" i="1" u="sng" baseline="30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160</a:t>
            </a:r>
            <a:r>
              <a:rPr lang="en-US" altLang="en-US" sz="2400" b="1" i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Gammasphere data;  Ollier et al., </a:t>
            </a:r>
            <a:r>
              <a:rPr lang="fr-FR" altLang="en-US" b="1" i="1">
                <a:solidFill>
                  <a:srgbClr val="FFFF00"/>
                </a:solidFill>
              </a:rPr>
              <a:t>Phys. Rev. C83 (2011) 044309</a:t>
            </a:r>
            <a:r>
              <a:rPr lang="en-US" altLang="en-US"/>
              <a:t> </a:t>
            </a: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9906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Lublin 2015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41B-A160-41F8-BC67-F971B5306E2A}" type="slidenum">
              <a:rPr lang="en-ZA" smtClean="0"/>
              <a:t>15</a:t>
            </a:fld>
            <a:endParaRPr lang="en-ZA"/>
          </a:p>
        </p:txBody>
      </p:sp>
      <p:pic>
        <p:nvPicPr>
          <p:cNvPr id="4" name="Picture 2" descr="roto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4317" y="404664"/>
            <a:ext cx="8562953" cy="5517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1"/>
          <p:cNvSpPr txBox="1"/>
          <p:nvPr/>
        </p:nvSpPr>
        <p:spPr>
          <a:xfrm>
            <a:off x="1691680" y="836712"/>
            <a:ext cx="1907704" cy="10695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5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1" u="none" strike="noStrike" kern="1200" cap="none" spc="0" baseline="0" dirty="0" err="1">
                <a:solidFill>
                  <a:srgbClr val="0070C0"/>
                </a:solidFill>
                <a:uFillTx/>
                <a:latin typeface="Arial"/>
                <a:cs typeface="Arial"/>
              </a:rPr>
              <a:t>Siyabonga</a:t>
            </a:r>
            <a:r>
              <a:rPr lang="en-US" sz="1800" b="1" i="1" u="none" strike="noStrike" kern="1200" cap="none" spc="0" baseline="0" dirty="0">
                <a:solidFill>
                  <a:srgbClr val="0070C0"/>
                </a:solidFill>
                <a:uFillTx/>
                <a:latin typeface="Arial"/>
                <a:cs typeface="Arial"/>
              </a:rPr>
              <a:t> </a:t>
            </a:r>
            <a:endParaRPr lang="en-US" sz="1800" b="1" i="1" u="none" strike="noStrike" kern="1200" cap="none" spc="0" baseline="0" dirty="0" smtClean="0">
              <a:solidFill>
                <a:srgbClr val="0070C0"/>
              </a:solidFill>
              <a:uFillTx/>
              <a:latin typeface="Arial"/>
              <a:cs typeface="Arial"/>
            </a:endParaRPr>
          </a:p>
          <a:p>
            <a:pPr marL="0" marR="0" lvl="0" indent="0" algn="ctr" defTabSz="914400" rtl="0" fontAlgn="auto" hangingPunct="1">
              <a:lnSpc>
                <a:spcPct val="5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1" u="none" strike="noStrike" kern="1200" cap="none" spc="0" baseline="0" dirty="0" err="1" smtClean="0">
                <a:solidFill>
                  <a:srgbClr val="0070C0"/>
                </a:solidFill>
                <a:uFillTx/>
                <a:latin typeface="Arial"/>
                <a:cs typeface="Arial"/>
              </a:rPr>
              <a:t>Majola</a:t>
            </a:r>
            <a:r>
              <a:rPr lang="en-US" sz="1800" b="1" i="1" u="none" strike="noStrike" kern="1200" cap="none" spc="0" baseline="0" dirty="0" smtClean="0">
                <a:solidFill>
                  <a:srgbClr val="0070C0"/>
                </a:solidFill>
                <a:uFillTx/>
                <a:latin typeface="Arial"/>
                <a:cs typeface="Arial"/>
              </a:rPr>
              <a:t> </a:t>
            </a:r>
            <a:r>
              <a:rPr lang="en-US" sz="1800" b="1" i="1" u="none" strike="noStrike" kern="1200" cap="none" spc="0" baseline="0" dirty="0">
                <a:solidFill>
                  <a:srgbClr val="0070C0"/>
                </a:solidFill>
                <a:uFillTx/>
                <a:latin typeface="Arial"/>
                <a:cs typeface="Arial"/>
              </a:rPr>
              <a:t>et al., </a:t>
            </a:r>
          </a:p>
          <a:p>
            <a:pPr marL="0" marR="0" lvl="0" indent="0" algn="ctr" defTabSz="914400" rtl="0" fontAlgn="auto" hangingPunct="1">
              <a:lnSpc>
                <a:spcPct val="5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1" u="none" strike="noStrike" kern="1200" cap="none" spc="0" baseline="0" dirty="0">
                <a:solidFill>
                  <a:srgbClr val="0070C0"/>
                </a:solidFill>
                <a:uFillTx/>
                <a:latin typeface="Arial"/>
                <a:cs typeface="Arial"/>
              </a:rPr>
              <a:t>Phys Rev C91, </a:t>
            </a:r>
            <a:endParaRPr lang="en-US" sz="1800" b="1" i="1" u="none" strike="noStrike" kern="1200" cap="none" spc="0" baseline="0" dirty="0" smtClean="0">
              <a:solidFill>
                <a:srgbClr val="0070C0"/>
              </a:solidFill>
              <a:uFillTx/>
              <a:latin typeface="Arial"/>
              <a:cs typeface="Arial"/>
            </a:endParaRPr>
          </a:p>
          <a:p>
            <a:pPr marL="0" marR="0" lvl="0" indent="0" algn="ctr" defTabSz="914400" rtl="0" fontAlgn="auto" hangingPunct="1">
              <a:lnSpc>
                <a:spcPct val="5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1" u="none" strike="noStrike" kern="1200" cap="none" spc="0" baseline="0" dirty="0" smtClean="0">
                <a:solidFill>
                  <a:srgbClr val="0070C0"/>
                </a:solidFill>
                <a:uFillTx/>
                <a:latin typeface="Arial"/>
                <a:cs typeface="Arial"/>
              </a:rPr>
              <a:t>034330 </a:t>
            </a:r>
            <a:r>
              <a:rPr lang="en-US" sz="1800" b="1" i="1" u="none" strike="noStrike" kern="1200" cap="none" spc="0" baseline="0" dirty="0">
                <a:solidFill>
                  <a:srgbClr val="0070C0"/>
                </a:solidFill>
                <a:uFillTx/>
                <a:latin typeface="Arial"/>
                <a:cs typeface="Arial"/>
              </a:rPr>
              <a:t>(2015)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2852936"/>
            <a:ext cx="16903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  <a:r>
              <a:rPr lang="en-ZA" sz="32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Z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ZA" sz="32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ZA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Z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</a:p>
          <a:p>
            <a:pPr algn="ctr"/>
            <a:r>
              <a:rPr lang="en-Z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parity</a:t>
            </a:r>
          </a:p>
          <a:p>
            <a:pPr algn="ctr"/>
            <a:r>
              <a:rPr lang="en-Z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en-Z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JFSS  Bormio2016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5FE-7F81-4B68-8EB3-1631365E4160}" type="slidenum">
              <a:rPr lang="en-ZA" smtClean="0"/>
              <a:t>16</a:t>
            </a:fld>
            <a:endParaRPr lang="en-ZA"/>
          </a:p>
        </p:txBody>
      </p:sp>
      <p:sp>
        <p:nvSpPr>
          <p:cNvPr id="4" name="TextBox 3"/>
          <p:cNvSpPr txBox="1"/>
          <p:nvPr/>
        </p:nvSpPr>
        <p:spPr>
          <a:xfrm>
            <a:off x="755576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R = R</a:t>
            </a:r>
            <a:r>
              <a:rPr lang="en-US" sz="3200" b="1" i="1" baseline="-25000" dirty="0">
                <a:solidFill>
                  <a:srgbClr val="FF0000"/>
                </a:solidFill>
              </a:rPr>
              <a:t>0</a:t>
            </a:r>
            <a:r>
              <a:rPr lang="en-US" sz="3200" b="1" i="1" dirty="0">
                <a:solidFill>
                  <a:srgbClr val="FF0000"/>
                </a:solidFill>
              </a:rPr>
              <a:t>(1 + Σa</a:t>
            </a:r>
            <a:r>
              <a:rPr lang="en-US" sz="3200" b="1" i="1" baseline="-25000" dirty="0">
                <a:solidFill>
                  <a:srgbClr val="FF0000"/>
                </a:solidFill>
              </a:rPr>
              <a:t>2,μ</a:t>
            </a:r>
            <a:r>
              <a:rPr lang="en-US" sz="3200" b="1" i="1" dirty="0">
                <a:solidFill>
                  <a:srgbClr val="FF0000"/>
                </a:solidFill>
              </a:rPr>
              <a:t>Y</a:t>
            </a:r>
            <a:r>
              <a:rPr lang="en-US" sz="3200" b="1" i="1" baseline="-25000" dirty="0">
                <a:solidFill>
                  <a:srgbClr val="FF0000"/>
                </a:solidFill>
              </a:rPr>
              <a:t>2,μ</a:t>
            </a:r>
            <a:r>
              <a:rPr lang="en-US" sz="3200" b="1" i="1" dirty="0">
                <a:solidFill>
                  <a:srgbClr val="FF0000"/>
                </a:solidFill>
              </a:rPr>
              <a:t> + Σa</a:t>
            </a:r>
            <a:r>
              <a:rPr lang="en-US" sz="3200" b="1" i="1" baseline="-25000" dirty="0">
                <a:solidFill>
                  <a:srgbClr val="FF0000"/>
                </a:solidFill>
              </a:rPr>
              <a:t>3,μ</a:t>
            </a:r>
            <a:r>
              <a:rPr lang="en-US" sz="3200" b="1" i="1" dirty="0">
                <a:solidFill>
                  <a:srgbClr val="FF0000"/>
                </a:solidFill>
              </a:rPr>
              <a:t>Y</a:t>
            </a:r>
            <a:r>
              <a:rPr lang="en-US" sz="3200" b="1" i="1" baseline="-25000" dirty="0">
                <a:solidFill>
                  <a:srgbClr val="FF0000"/>
                </a:solidFill>
              </a:rPr>
              <a:t>3,μ</a:t>
            </a:r>
            <a:r>
              <a:rPr lang="en-US" sz="3200" b="1" i="1" dirty="0">
                <a:solidFill>
                  <a:srgbClr val="FF0000"/>
                </a:solidFill>
              </a:rPr>
              <a:t> + Σa</a:t>
            </a:r>
            <a:r>
              <a:rPr lang="en-US" sz="3200" b="1" i="1" baseline="-25000" dirty="0">
                <a:solidFill>
                  <a:srgbClr val="FF0000"/>
                </a:solidFill>
              </a:rPr>
              <a:t>4,μ</a:t>
            </a:r>
            <a:r>
              <a:rPr lang="en-US" sz="3200" b="1" i="1" dirty="0">
                <a:solidFill>
                  <a:srgbClr val="FF0000"/>
                </a:solidFill>
              </a:rPr>
              <a:t>Y</a:t>
            </a:r>
            <a:r>
              <a:rPr lang="en-US" sz="3200" b="1" i="1" baseline="-25000" dirty="0">
                <a:solidFill>
                  <a:srgbClr val="FF0000"/>
                </a:solidFill>
              </a:rPr>
              <a:t>4,μ</a:t>
            </a:r>
            <a:r>
              <a:rPr lang="en-US" sz="3200" b="1" i="1" dirty="0">
                <a:solidFill>
                  <a:srgbClr val="FF0000"/>
                </a:solidFill>
              </a:rPr>
              <a:t> + ….)</a:t>
            </a:r>
            <a:endParaRPr lang="en-ZA" sz="3200" b="1" i="1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40609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954066"/>
              </p:ext>
            </p:extLst>
          </p:nvPr>
        </p:nvGraphicFramePr>
        <p:xfrm>
          <a:off x="383654" y="1268760"/>
          <a:ext cx="4980434" cy="4721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Picture" r:id="rId4" imgW="0" imgH="0" progId="StaticMetafile">
                  <p:embed/>
                </p:oleObj>
              </mc:Choice>
              <mc:Fallback>
                <p:oleObj name="Picture" r:id="rId4" imgW="0" imgH="0" progId="StaticMetafile">
                  <p:embed/>
                  <p:pic>
                    <p:nvPicPr>
                      <p:cNvPr id="0" name="rectole000000000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54" y="1268760"/>
                        <a:ext cx="4980434" cy="47213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2060848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154</a:t>
            </a:r>
            <a:r>
              <a:rPr lang="en-ZA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Z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ZA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Z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George Zimba et al.</a:t>
            </a:r>
            <a:endParaRPr lang="en-ZA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Lublin 2015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41B-A160-41F8-BC67-F971B5306E2A}" type="slidenum">
              <a:rPr lang="en-ZA" smtClean="0"/>
              <a:t>17</a:t>
            </a:fld>
            <a:endParaRPr lang="en-ZA"/>
          </a:p>
        </p:txBody>
      </p:sp>
      <p:sp>
        <p:nvSpPr>
          <p:cNvPr id="6" name="TextBox 4"/>
          <p:cNvSpPr txBox="1"/>
          <p:nvPr/>
        </p:nvSpPr>
        <p:spPr>
          <a:xfrm>
            <a:off x="683568" y="357242"/>
            <a:ext cx="7621295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2400" b="1" i="1" u="sng" strike="noStrike" kern="1200" cap="none" spc="0" baseline="0" dirty="0">
                <a:solidFill>
                  <a:srgbClr val="00206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ZA" sz="2400" b="1" i="1" u="sng" strike="noStrike" kern="1200" cap="none" spc="0" baseline="0" dirty="0" err="1">
                <a:solidFill>
                  <a:srgbClr val="00206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Sympletic</a:t>
            </a:r>
            <a:r>
              <a:rPr lang="en-ZA" sz="2400" b="1" i="1" u="sng" strike="noStrike" kern="1200" cap="none" spc="0" baseline="0" dirty="0">
                <a:solidFill>
                  <a:srgbClr val="00206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Shell-Model Theory of Collective States”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2400" b="1" i="1" u="sng" strike="noStrike" kern="1200" cap="none" spc="0" baseline="0" dirty="0" err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Cavalho</a:t>
            </a:r>
            <a:r>
              <a:rPr lang="en-ZA" sz="2400" b="1" i="1" u="sng" strike="noStrike" kern="1200" cap="none" spc="0" baseline="0" dirty="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Le Blanc, </a:t>
            </a:r>
            <a:r>
              <a:rPr lang="en-ZA" sz="2400" b="1" i="1" u="sng" strike="noStrike" kern="1200" cap="none" spc="0" baseline="0" dirty="0" err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Vassanji</a:t>
            </a:r>
            <a:r>
              <a:rPr lang="en-ZA" sz="2400" b="1" i="1" u="sng" strike="noStrike" kern="1200" cap="none" spc="0" baseline="0" dirty="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Rowe and </a:t>
            </a:r>
            <a:r>
              <a:rPr lang="en-ZA" sz="2400" b="1" i="1" u="sng" strike="noStrike" kern="1200" cap="none" spc="0" baseline="0" dirty="0" err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McGrory</a:t>
            </a:r>
            <a:endParaRPr lang="en-ZA" sz="2400" b="1" i="1" u="sng" strike="noStrike" kern="1200" cap="none" spc="0" baseline="0" dirty="0">
              <a:solidFill>
                <a:srgbClr val="C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2400" b="1" i="0" u="none" strike="noStrike" kern="1200" cap="none" spc="0" baseline="0" dirty="0" err="1">
                <a:solidFill>
                  <a:srgbClr val="00B0F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ZA" sz="2400" b="1" i="0" u="none" strike="noStrike" kern="1200" cap="none" spc="0" baseline="0" dirty="0">
                <a:solidFill>
                  <a:srgbClr val="00B0F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Phys A452 (1986) 240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356519" y="1781818"/>
            <a:ext cx="8413383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2400" b="1" i="1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“….the </a:t>
            </a:r>
            <a:r>
              <a:rPr lang="el-GR" sz="2400" b="1" i="1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β</a:t>
            </a:r>
            <a:r>
              <a:rPr lang="en-ZA" sz="2400" b="1" i="1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 and </a:t>
            </a:r>
            <a:r>
              <a:rPr lang="el-GR" sz="24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/>
                <a:cs typeface="Times New Roman"/>
              </a:rPr>
              <a:t>γ</a:t>
            </a:r>
            <a:r>
              <a:rPr lang="en-ZA" sz="2400" b="1" i="1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 degrees of freedom are not algebraically linked to the other degrees of freedom… in any simple microscopically </a:t>
            </a:r>
            <a:r>
              <a:rPr lang="en-ZA" sz="2400" b="1" i="1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recognizeable</a:t>
            </a:r>
            <a:r>
              <a:rPr lang="en-ZA" sz="2400" b="1" i="1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 way.”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371086" y="3140968"/>
            <a:ext cx="8398816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2400" b="1" i="1" u="none" strike="noStrike" kern="1200" cap="none" spc="0" baseline="0" dirty="0">
                <a:solidFill>
                  <a:srgbClr val="525252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“We choose…to think of K=2 bands as </a:t>
            </a:r>
            <a:r>
              <a:rPr lang="en-ZA" sz="2400" b="1" i="1" u="none" strike="noStrike" kern="1200" cap="none" spc="0" baseline="0" dirty="0" err="1">
                <a:solidFill>
                  <a:srgbClr val="525252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triaxial</a:t>
            </a:r>
            <a:r>
              <a:rPr lang="en-ZA" sz="2400" b="1" i="1" u="none" strike="noStrike" kern="1200" cap="none" spc="0" baseline="0" dirty="0">
                <a:solidFill>
                  <a:srgbClr val="525252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rotor states, rather than </a:t>
            </a:r>
            <a:r>
              <a:rPr lang="el-GR" sz="2400" b="1" i="1" u="none" strike="noStrike" kern="1200" cap="none" spc="0" baseline="0" dirty="0">
                <a:solidFill>
                  <a:srgbClr val="525252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ZA" sz="2400" b="1" i="1" u="none" strike="noStrike" kern="1200" cap="none" spc="0" baseline="0" dirty="0">
                <a:solidFill>
                  <a:srgbClr val="525252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vibrations,….”</a:t>
            </a:r>
          </a:p>
        </p:txBody>
      </p:sp>
    </p:spTree>
    <p:extLst>
      <p:ext uri="{BB962C8B-B14F-4D97-AF65-F5344CB8AC3E}">
        <p14:creationId xmlns:p14="http://schemas.microsoft.com/office/powerpoint/2010/main" val="10140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Lublin 2015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41B-A160-41F8-BC67-F971B5306E2A}" type="slidenum">
              <a:rPr lang="en-ZA" smtClean="0"/>
              <a:t>18</a:t>
            </a:fld>
            <a:endParaRPr lang="en-ZA"/>
          </a:p>
        </p:txBody>
      </p:sp>
      <p:sp>
        <p:nvSpPr>
          <p:cNvPr id="4" name="Text Box 3"/>
          <p:cNvSpPr txBox="1"/>
          <p:nvPr/>
        </p:nvSpPr>
        <p:spPr>
          <a:xfrm>
            <a:off x="251520" y="1052736"/>
            <a:ext cx="8676456" cy="4770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cs typeface="Times New Roman" pitchFamily="18"/>
              </a:rPr>
              <a:t>Deformed Rare Earths; 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u="none" strike="noStrike" kern="1200" cap="none" spc="0" baseline="0" dirty="0" err="1">
                <a:solidFill>
                  <a:srgbClr val="0000FF"/>
                </a:solidFill>
                <a:uFillTx/>
                <a:latin typeface="Times New Roman" pitchFamily="18"/>
                <a:cs typeface="Times New Roman" pitchFamily="18"/>
              </a:rPr>
              <a:t>Zawischa</a:t>
            </a:r>
            <a:r>
              <a:rPr lang="en-US" sz="2400" b="1" i="1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cs typeface="Times New Roman" pitchFamily="18"/>
              </a:rPr>
              <a:t>, </a:t>
            </a:r>
            <a:r>
              <a:rPr lang="en-US" sz="2400" b="1" i="1" u="none" strike="noStrike" kern="1200" cap="none" spc="0" baseline="0" dirty="0" err="1">
                <a:solidFill>
                  <a:srgbClr val="0000FF"/>
                </a:solidFill>
                <a:uFillTx/>
                <a:latin typeface="Times New Roman" pitchFamily="18"/>
                <a:cs typeface="Times New Roman" pitchFamily="18"/>
              </a:rPr>
              <a:t>Speth</a:t>
            </a:r>
            <a:r>
              <a:rPr lang="en-US" sz="2400" b="1" i="1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cs typeface="Times New Roman" pitchFamily="18"/>
              </a:rPr>
              <a:t> &amp; Pal, </a:t>
            </a:r>
            <a:r>
              <a:rPr lang="en-US" sz="2400" b="1" i="1" u="none" strike="noStrike" kern="1200" cap="none" spc="0" baseline="0" dirty="0" err="1">
                <a:solidFill>
                  <a:srgbClr val="0000FF"/>
                </a:solidFill>
                <a:uFillTx/>
                <a:latin typeface="Times New Roman" pitchFamily="18"/>
                <a:cs typeface="Times New Roman" pitchFamily="18"/>
              </a:rPr>
              <a:t>Nucl</a:t>
            </a:r>
            <a:r>
              <a:rPr lang="en-US" sz="2400" b="1" i="1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cs typeface="Times New Roman" pitchFamily="18"/>
              </a:rPr>
              <a:t> Phys A311(1978)445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B050"/>
                </a:solidFill>
                <a:uFillTx/>
                <a:latin typeface="Times New Roman" pitchFamily="18"/>
                <a:cs typeface="Times New Roman" pitchFamily="18"/>
              </a:rPr>
              <a:t>QRPA, Deformed Woods-Saxon single particle Basis,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B050"/>
                </a:solidFill>
                <a:uFillTx/>
                <a:latin typeface="Times New Roman" pitchFamily="18"/>
                <a:cs typeface="Times New Roman" pitchFamily="18"/>
              </a:rPr>
              <a:t>Zero-range density dependent residual interaction.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Symbol" pitchFamily="18"/>
              <a:buChar char="Þ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“…it is more reasonable to identify the high-lying </a:t>
            </a:r>
            <a:r>
              <a:rPr lang="en-US" sz="20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K</a:t>
            </a:r>
            <a:r>
              <a:rPr lang="el-GR" sz="2000" b="1" i="1" u="none" strike="noStrike" kern="1200" cap="none" spc="0" baseline="3000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π</a:t>
            </a:r>
            <a:r>
              <a:rPr lang="en-US" sz="20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 = 0</a:t>
            </a:r>
            <a:r>
              <a:rPr lang="en-US" sz="2000" b="1" i="1" u="none" strike="noStrike" kern="1200" cap="none" spc="0" baseline="3000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+</a:t>
            </a:r>
            <a:r>
              <a:rPr lang="en-US" sz="20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 and 2</a:t>
            </a:r>
            <a:r>
              <a:rPr lang="en-US" sz="2000" b="1" i="1" u="none" strike="noStrike" kern="1200" cap="none" spc="0" baseline="3000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+</a:t>
            </a:r>
            <a:r>
              <a:rPr lang="en-US" sz="20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  giant quadrupole resonances with the classical </a:t>
            </a:r>
            <a:r>
              <a:rPr lang="el-GR" sz="20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β</a:t>
            </a:r>
            <a:r>
              <a:rPr lang="en-US" sz="20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- and </a:t>
            </a:r>
            <a:r>
              <a:rPr lang="el-GR" sz="20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γ</a:t>
            </a:r>
            <a:r>
              <a:rPr lang="en-US" sz="20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-vibrations.”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Symbol" pitchFamily="18"/>
              <a:buChar char="Þ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en-US" sz="2000" b="1" i="0" u="none" strike="noStrike" kern="1200" cap="none" spc="0" baseline="0" dirty="0">
                <a:solidFill>
                  <a:srgbClr val="0B25E5"/>
                </a:solidFill>
                <a:uFillTx/>
                <a:latin typeface="Times New Roman" pitchFamily="18"/>
                <a:cs typeface="Times New Roman" pitchFamily="18"/>
              </a:rPr>
              <a:t>“This is due to the fact that the energies of the low-lying states are mainly given by the details of the single-particle structure at the Fermi surface whereas the high-lying states are of real collective nature.”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Symbol" pitchFamily="18"/>
              <a:buChar char="Þ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  </a:t>
            </a:r>
            <a:r>
              <a:rPr lang="en-US" sz="2000" b="1" i="0" u="none" strike="noStrike" kern="1200" cap="none" spc="0" baseline="0" dirty="0">
                <a:solidFill>
                  <a:srgbClr val="B60AA2"/>
                </a:solidFill>
                <a:uFillTx/>
                <a:latin typeface="Times New Roman" pitchFamily="18"/>
                <a:cs typeface="Times New Roman" pitchFamily="18"/>
              </a:rPr>
              <a:t>“…the microscopic wave vector of the low-lying </a:t>
            </a:r>
            <a:r>
              <a:rPr lang="en-US" sz="1800" b="1" i="1" u="none" strike="noStrike" kern="1200" cap="none" spc="0" baseline="0" dirty="0">
                <a:solidFill>
                  <a:srgbClr val="B60AA2"/>
                </a:solidFill>
                <a:uFillTx/>
                <a:latin typeface="Calibri"/>
              </a:rPr>
              <a:t>K</a:t>
            </a:r>
            <a:r>
              <a:rPr lang="el-GR" sz="1800" b="1" i="1" u="none" strike="noStrike" kern="1200" cap="none" spc="0" baseline="30000" dirty="0">
                <a:solidFill>
                  <a:srgbClr val="B60AA2"/>
                </a:solidFill>
                <a:uFillTx/>
                <a:latin typeface="Calibri"/>
              </a:rPr>
              <a:t>π</a:t>
            </a:r>
            <a:r>
              <a:rPr lang="en-US" sz="1800" b="1" i="1" u="none" strike="noStrike" kern="1200" cap="none" spc="0" baseline="0" dirty="0">
                <a:solidFill>
                  <a:srgbClr val="B60AA2"/>
                </a:solidFill>
                <a:uFillTx/>
                <a:latin typeface="Calibri"/>
              </a:rPr>
              <a:t> = 0</a:t>
            </a:r>
            <a:r>
              <a:rPr lang="en-US" sz="1800" b="1" i="1" u="none" strike="noStrike" kern="1200" cap="none" spc="0" baseline="30000" dirty="0">
                <a:solidFill>
                  <a:srgbClr val="B60AA2"/>
                </a:solidFill>
                <a:uFillTx/>
                <a:latin typeface="Calibri"/>
              </a:rPr>
              <a:t>+</a:t>
            </a:r>
            <a:r>
              <a:rPr lang="en-US" sz="1800" b="0" i="0" u="none" strike="noStrike" kern="1200" cap="none" spc="0" baseline="0" dirty="0">
                <a:solidFill>
                  <a:srgbClr val="B60AA2"/>
                </a:solidFill>
                <a:uFillTx/>
                <a:latin typeface="Calibri"/>
              </a:rPr>
              <a:t> </a:t>
            </a:r>
            <a:r>
              <a:rPr lang="en-US" sz="2000" b="1" i="0" u="none" strike="noStrike" kern="1200" cap="none" spc="0" baseline="0" dirty="0">
                <a:solidFill>
                  <a:srgbClr val="B60AA2"/>
                </a:solidFill>
                <a:uFillTx/>
                <a:latin typeface="Times New Roman" pitchFamily="18"/>
              </a:rPr>
              <a:t>states is predominantly of the pairing-vibrational type in agreement with the enhanced two-particle transfer cross sections.”</a:t>
            </a:r>
            <a:endParaRPr lang="en-US" sz="2000" b="1" i="0" u="none" strike="noStrike" kern="1200" cap="none" spc="0" baseline="0" dirty="0">
              <a:solidFill>
                <a:srgbClr val="B60AA2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336" y="267219"/>
            <a:ext cx="7416824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Where have all the Vibrations gone ??</a:t>
            </a:r>
            <a:endParaRPr lang="en-ZA" sz="4000" b="1" dirty="0">
              <a:solidFill>
                <a:srgbClr val="FFFF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Lublin 2015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41B-A160-41F8-BC67-F971B5306E2A}" type="slidenum">
              <a:rPr lang="en-ZA" smtClean="0"/>
              <a:t>19</a:t>
            </a:fld>
            <a:endParaRPr lang="en-ZA"/>
          </a:p>
        </p:txBody>
      </p:sp>
      <p:sp>
        <p:nvSpPr>
          <p:cNvPr id="4" name="TextBox 3"/>
          <p:cNvSpPr txBox="1"/>
          <p:nvPr/>
        </p:nvSpPr>
        <p:spPr>
          <a:xfrm>
            <a:off x="632373" y="2996952"/>
            <a:ext cx="7696978" cy="353943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 smtClean="0">
                <a:solidFill>
                  <a:srgbClr val="FFFF00"/>
                </a:solidFill>
                <a:uFillTx/>
                <a:latin typeface="Times New Roman" pitchFamily="18"/>
                <a:cs typeface="Times New Roman" pitchFamily="18"/>
              </a:rPr>
              <a:t>If </a:t>
            </a:r>
            <a:r>
              <a:rPr lang="en-GB" sz="2800" b="1" i="0" u="none" strike="noStrike" kern="1200" cap="none" spc="0" baseline="0" dirty="0">
                <a:solidFill>
                  <a:srgbClr val="FFFF00"/>
                </a:solidFill>
                <a:uFillTx/>
                <a:latin typeface="Times New Roman" pitchFamily="18"/>
                <a:cs typeface="Times New Roman" pitchFamily="18"/>
              </a:rPr>
              <a:t>you break SPHERICAL symmetry, </a:t>
            </a:r>
            <a:endParaRPr lang="en-GB" sz="2800" b="1" i="0" u="none" strike="noStrike" kern="1200" cap="none" spc="0" baseline="0" dirty="0" smtClean="0">
              <a:solidFill>
                <a:srgbClr val="FFFF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 smtClean="0">
                <a:solidFill>
                  <a:srgbClr val="FFFF00"/>
                </a:solidFill>
                <a:uFillTx/>
                <a:latin typeface="Times New Roman" pitchFamily="18"/>
                <a:cs typeface="Times New Roman" pitchFamily="18"/>
              </a:rPr>
              <a:t>you </a:t>
            </a:r>
            <a:r>
              <a:rPr lang="en-GB" sz="2800" b="1" i="0" u="none" strike="noStrike" kern="1200" cap="none" spc="0" baseline="0" dirty="0">
                <a:solidFill>
                  <a:srgbClr val="FFFF00"/>
                </a:solidFill>
                <a:uFillTx/>
                <a:latin typeface="Times New Roman" pitchFamily="18"/>
                <a:cs typeface="Times New Roman" pitchFamily="18"/>
              </a:rPr>
              <a:t>get rotational </a:t>
            </a:r>
            <a:r>
              <a:rPr lang="en-GB" sz="2800" b="1" i="0" u="none" strike="noStrike" kern="1200" cap="none" spc="0" baseline="0" dirty="0" smtClean="0">
                <a:solidFill>
                  <a:srgbClr val="FFFF00"/>
                </a:solidFill>
                <a:uFillTx/>
                <a:latin typeface="Times New Roman" pitchFamily="18"/>
                <a:cs typeface="Times New Roman" pitchFamily="18"/>
              </a:rPr>
              <a:t>bands.</a:t>
            </a:r>
            <a:endParaRPr lang="en-GB" sz="2800" b="1" i="0" u="none" strike="noStrike" kern="1200" cap="none" spc="0" baseline="0" dirty="0">
              <a:solidFill>
                <a:srgbClr val="FFFF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FFFF00"/>
                </a:solidFill>
                <a:uFillTx/>
                <a:latin typeface="Times New Roman" pitchFamily="18"/>
                <a:cs typeface="Times New Roman" pitchFamily="18"/>
              </a:rPr>
              <a:t>If you break AXIAL symmetry, </a:t>
            </a:r>
            <a:endParaRPr lang="en-GB" sz="2800" b="1" i="0" u="none" strike="noStrike" kern="1200" cap="none" spc="0" baseline="0" dirty="0" smtClean="0">
              <a:solidFill>
                <a:srgbClr val="FFFF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 smtClean="0">
                <a:solidFill>
                  <a:srgbClr val="FFFF00"/>
                </a:solidFill>
                <a:uFillTx/>
                <a:latin typeface="Times New Roman" pitchFamily="18"/>
                <a:cs typeface="Times New Roman" pitchFamily="18"/>
              </a:rPr>
              <a:t>you </a:t>
            </a:r>
            <a:r>
              <a:rPr lang="en-GB" sz="2800" b="1" i="0" u="none" strike="noStrike" kern="1200" cap="none" spc="0" baseline="0" dirty="0">
                <a:solidFill>
                  <a:srgbClr val="FFFF00"/>
                </a:solidFill>
                <a:uFillTx/>
                <a:latin typeface="Times New Roman" pitchFamily="18"/>
                <a:cs typeface="Times New Roman" pitchFamily="18"/>
              </a:rPr>
              <a:t>get </a:t>
            </a:r>
            <a:r>
              <a:rPr lang="en-US" sz="2800" b="1" i="1" u="none" strike="noStrike" kern="1200" cap="none" spc="0" baseline="0" dirty="0">
                <a:solidFill>
                  <a:srgbClr val="FFFF00"/>
                </a:solidFill>
                <a:uFillTx/>
                <a:latin typeface="Times New Roman" pitchFamily="18"/>
                <a:cs typeface="Times New Roman" pitchFamily="18"/>
              </a:rPr>
              <a:t>K</a:t>
            </a:r>
            <a:r>
              <a:rPr lang="en-ZA" sz="2800" b="1" i="1" u="none" strike="noStrike" kern="1200" cap="none" spc="0" baseline="30000" dirty="0">
                <a:solidFill>
                  <a:srgbClr val="FFFF00"/>
                </a:solidFill>
                <a:uFillTx/>
                <a:latin typeface="Times New Roman" pitchFamily="18"/>
                <a:cs typeface="Times New Roman" pitchFamily="18"/>
              </a:rPr>
              <a:t>π</a:t>
            </a:r>
            <a:r>
              <a:rPr lang="en-US" sz="2800" b="1" i="1" u="none" strike="noStrike" kern="1200" cap="none" spc="0" baseline="0" dirty="0">
                <a:solidFill>
                  <a:srgbClr val="FFFF00"/>
                </a:solidFill>
                <a:uFillTx/>
                <a:latin typeface="Times New Roman" pitchFamily="18"/>
                <a:cs typeface="Times New Roman" pitchFamily="18"/>
              </a:rPr>
              <a:t>=2</a:t>
            </a:r>
            <a:r>
              <a:rPr lang="en-US" sz="2800" b="1" i="1" u="none" strike="noStrike" kern="1200" cap="none" spc="0" baseline="30000" dirty="0">
                <a:solidFill>
                  <a:srgbClr val="FFFF00"/>
                </a:solidFill>
                <a:uFillTx/>
                <a:latin typeface="Times New Roman" pitchFamily="18"/>
                <a:cs typeface="Times New Roman" pitchFamily="18"/>
              </a:rPr>
              <a:t>+</a:t>
            </a:r>
            <a:r>
              <a:rPr lang="en-US" sz="2800" b="1" i="0" u="none" strike="noStrike" kern="1200" cap="none" spc="0" baseline="0" dirty="0">
                <a:solidFill>
                  <a:srgbClr val="FFFF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en-US" sz="2800" b="1" i="0" u="none" strike="noStrike" kern="1200" cap="none" spc="0" baseline="0" dirty="0" smtClean="0">
                <a:solidFill>
                  <a:srgbClr val="FFFF00"/>
                </a:solidFill>
                <a:uFillTx/>
                <a:latin typeface="Times New Roman" pitchFamily="18"/>
                <a:cs typeface="Times New Roman" pitchFamily="18"/>
              </a:rPr>
              <a:t>bands.</a:t>
            </a:r>
          </a:p>
          <a:p>
            <a:pPr lvl="0" algn="ctr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If you break 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REFLECTION </a:t>
            </a:r>
            <a:r>
              <a:rPr lang="en-GB" sz="2800" b="1" dirty="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symmetry, </a:t>
            </a:r>
          </a:p>
          <a:p>
            <a:pPr lvl="0" algn="ctr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you get </a:t>
            </a:r>
            <a:r>
              <a:rPr lang="en-ZA" sz="2800" b="1" dirty="0" smtClean="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ODD SPIN NEGATIVE PARITY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bands.</a:t>
            </a:r>
          </a:p>
          <a:p>
            <a:pPr lvl="0" algn="ctr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If you break 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HEXADECAPOLE </a:t>
            </a:r>
            <a:r>
              <a:rPr lang="en-GB" sz="2800" b="1" dirty="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symmetry, </a:t>
            </a:r>
          </a:p>
          <a:p>
            <a:pPr lvl="0" algn="ctr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you get 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K</a:t>
            </a:r>
            <a:r>
              <a:rPr lang="en-ZA" sz="2800" b="1" i="1" baseline="30000" dirty="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π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=4</a:t>
            </a:r>
            <a:r>
              <a:rPr lang="en-US" sz="2800" b="1" i="1" baseline="30000" dirty="0" smtClean="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+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 bands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.</a:t>
            </a:r>
            <a:endParaRPr lang="en-GB" sz="2800" b="1" dirty="0">
              <a:solidFill>
                <a:srgbClr val="FFFF0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546" y="260648"/>
            <a:ext cx="8532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200" b="1" i="1" u="sng" dirty="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Conclusions</a:t>
            </a:r>
          </a:p>
          <a:p>
            <a:pPr algn="ctr"/>
            <a:r>
              <a:rPr lang="en-ZA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Our Standard Model for (low energy) Nuclear Excitations is BUST</a:t>
            </a:r>
          </a:p>
          <a:p>
            <a:pPr algn="ctr"/>
            <a:r>
              <a:rPr lang="en-ZA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vibrations, phonons, bosons etc.</a:t>
            </a:r>
          </a:p>
          <a:p>
            <a:pPr algn="ctr"/>
            <a:r>
              <a:rPr lang="en-ZA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life is simpler, ONLY complex Deformations</a:t>
            </a:r>
            <a:endParaRPr lang="en-ZA" sz="3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6632"/>
            <a:ext cx="4961012" cy="647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3096344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Structure</a:t>
            </a:r>
          </a:p>
          <a:p>
            <a:pPr algn="ctr"/>
            <a:r>
              <a:rPr lang="en-ZA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“Standard Model”</a:t>
            </a:r>
          </a:p>
          <a:p>
            <a:pPr algn="ctr"/>
            <a:r>
              <a:rPr lang="en-ZA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ZA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even-even</a:t>
            </a:r>
          </a:p>
          <a:p>
            <a:pPr algn="ctr"/>
            <a:r>
              <a:rPr lang="en-ZA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Deformed nuclei</a:t>
            </a:r>
            <a:endParaRPr lang="en-ZA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348880"/>
            <a:ext cx="324036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Intrinsic levels in the pairing gap assumed to be collective vibrations of the nuclear shape.</a:t>
            </a:r>
            <a:endParaRPr lang="en-ZA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79715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Bohr &amp; Mottelson</a:t>
            </a:r>
          </a:p>
          <a:p>
            <a:pPr algn="ctr"/>
            <a:r>
              <a:rPr lang="en-ZA" sz="24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Vol. 2, p363</a:t>
            </a:r>
            <a:endParaRPr lang="en-ZA" sz="24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JFSS  Bormio2016</a:t>
            </a:r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5FE-7F81-4B68-8EB3-1631365E4160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43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1466" y="260648"/>
                <a:ext cx="8615363" cy="16110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2400" b="0" i="0" u="none" strike="noStrike" kern="1200" cap="none" spc="0" baseline="0" dirty="0" smtClean="0">
                    <a:solidFill>
                      <a:srgbClr val="000000"/>
                    </a:solidFill>
                    <a:uFillTx/>
                    <a:latin typeface="Times New Roman" pitchFamily="18"/>
                    <a:cs typeface="Times New Roman" pitchFamily="18"/>
                  </a:rPr>
                  <a:t>Lord Rayleigh</a:t>
                </a:r>
                <a:r>
                  <a:rPr lang="en-GB" sz="20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Times New Roman" pitchFamily="18"/>
                    <a:cs typeface="Times New Roman" pitchFamily="18"/>
                  </a:rPr>
                  <a:t>, </a:t>
                </a:r>
                <a:r>
                  <a:rPr lang="en-ZA" sz="20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rPr>
                  <a:t>Proc. Roy. Soc. of London 29, 71 (1879) App. II, </a:t>
                </a:r>
                <a:r>
                  <a:rPr lang="en-ZA" sz="2000" b="0" i="0" u="none" strike="noStrike" kern="1200" cap="none" spc="0" baseline="0" dirty="0" err="1">
                    <a:solidFill>
                      <a:srgbClr val="000000"/>
                    </a:solidFill>
                    <a:uFillTx/>
                    <a:latin typeface="Calibri"/>
                  </a:rPr>
                  <a:t>Equ</a:t>
                </a:r>
                <a:r>
                  <a:rPr lang="en-ZA" sz="20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rPr>
                  <a:t>. (40)</a:t>
                </a:r>
              </a:p>
              <a:p>
                <a:pPr marL="0" marR="0" lvl="0" indent="0" algn="ctr" defTabSz="914400" rtl="0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2400" b="0" i="1" u="none" strike="noStrike" kern="1200" cap="none" spc="0" baseline="0" dirty="0">
                    <a:solidFill>
                      <a:srgbClr val="FF0000"/>
                    </a:solidFill>
                    <a:uFillTx/>
                    <a:latin typeface="Times New Roman" pitchFamily="18"/>
                    <a:cs typeface="Times New Roman" pitchFamily="18"/>
                  </a:rPr>
                  <a:t>frequency of vibration of a spherical liquid </a:t>
                </a:r>
                <a:r>
                  <a:rPr lang="en-GB" sz="2400" b="0" i="1" u="none" strike="noStrike" kern="1200" cap="none" spc="0" baseline="0" dirty="0" smtClean="0">
                    <a:solidFill>
                      <a:srgbClr val="FF0000"/>
                    </a:solidFill>
                    <a:uFillTx/>
                    <a:latin typeface="Times New Roman" pitchFamily="18"/>
                    <a:cs typeface="Times New Roman" pitchFamily="18"/>
                  </a:rPr>
                  <a:t>drop</a:t>
                </a:r>
                <a:r>
                  <a:rPr lang="en-GB" sz="2400" b="0" i="0" u="none" strike="noStrike" kern="1200" cap="none" spc="0" baseline="0" dirty="0" smtClean="0">
                    <a:solidFill>
                      <a:srgbClr val="000000"/>
                    </a:solidFill>
                    <a:uFillTx/>
                    <a:latin typeface="Times New Roman" pitchFamily="18"/>
                    <a:cs typeface="Times New Roman" pitchFamily="18"/>
                  </a:rPr>
                  <a:t>   </a:t>
                </a:r>
                <a:endParaRPr lang="en-GB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cs typeface="Times New Roman" pitchFamily="18"/>
                </a:endParaRPr>
              </a:p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ZA" sz="2400" dirty="0" smtClean="0"/>
                  <a:t> </a:t>
                </a:r>
                <a:r>
                  <a:rPr lang="el-GR" sz="2400" dirty="0" smtClean="0">
                    <a:latin typeface="Times New Roman"/>
                    <a:cs typeface="Times New Roman"/>
                  </a:rPr>
                  <a:t>ω</a:t>
                </a:r>
                <a:r>
                  <a:rPr lang="el-GR" sz="2400" baseline="-25000" dirty="0" smtClean="0">
                    <a:latin typeface="Times New Roman"/>
                    <a:cs typeface="Times New Roman"/>
                  </a:rPr>
                  <a:t>λ</a:t>
                </a:r>
                <a:r>
                  <a:rPr lang="en-ZA" sz="2400" baseline="30000" dirty="0" smtClean="0">
                    <a:latin typeface="Times New Roman"/>
                    <a:cs typeface="Times New Roman"/>
                  </a:rPr>
                  <a:t>2</a:t>
                </a:r>
                <a:r>
                  <a:rPr lang="en-ZA" sz="2400" dirty="0" smtClean="0">
                    <a:latin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en-ZA" sz="2400" i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ZA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ZA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ZA" sz="2400" i="1">
                                <a:latin typeface="Cambria Math"/>
                              </a:rPr>
                              <m:t>𝜆</m:t>
                            </m:r>
                            <m:r>
                              <a:rPr lang="en-ZA" sz="2400" i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ZA" sz="2400" i="1">
                            <a:latin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en-ZA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ZA" sz="2400" i="1">
                                <a:latin typeface="Cambria Math"/>
                              </a:rPr>
                              <m:t>𝜆</m:t>
                            </m:r>
                            <m:r>
                              <a:rPr lang="en-ZA" sz="2400" i="0">
                                <a:latin typeface="Cambria Math"/>
                              </a:rPr>
                              <m:t>+2</m:t>
                            </m:r>
                          </m:e>
                        </m:d>
                        <m:r>
                          <a:rPr lang="en-ZA" sz="2400" i="1">
                            <a:latin typeface="Cambria Math"/>
                          </a:rPr>
                          <m:t>𝛾</m:t>
                        </m:r>
                      </m:num>
                      <m:den>
                        <m:r>
                          <a:rPr lang="en-ZA" sz="2400" i="1">
                            <a:latin typeface="Cambria Math"/>
                          </a:rPr>
                          <m:t>𝜌</m:t>
                        </m:r>
                        <m:sSup>
                          <m:sSupPr>
                            <m:ctrlPr>
                              <a:rPr lang="en-ZA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ZA" sz="24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ZA" sz="2400" b="0" i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ZA" sz="2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rPr>
                  <a:t>      </a:t>
                </a:r>
                <a:endParaRPr lang="en-GB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6" y="260648"/>
                <a:ext cx="8615363" cy="1611018"/>
              </a:xfrm>
              <a:prstGeom prst="rect">
                <a:avLst/>
              </a:prstGeom>
              <a:blipFill rotWithShape="1">
                <a:blip r:embed="rId3"/>
                <a:stretch>
                  <a:fillRect t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148" y="3645024"/>
                <a:ext cx="9143997" cy="1858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nb-NO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rPr>
                  <a:t> Leon van Dommelen, </a:t>
                </a:r>
                <a:r>
                  <a:rPr lang="nb-NO" sz="1800" b="0" i="1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rPr>
                  <a:t>"Quantum Mechanics for Engineers </a:t>
                </a:r>
                <a:r>
                  <a:rPr lang="nb-NO" sz="1800" b="0" i="1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  <a:hlinkClick r:id="rId4"/>
                  </a:rPr>
                  <a:t>“</a:t>
                </a:r>
                <a:r>
                  <a:rPr lang="nb-NO" sz="1800" b="0" i="0" u="sng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  <a:hlinkClick r:id="rId4"/>
                  </a:rPr>
                  <a:t>www.eng.fsu.edu/~dommelen/quantum/style_a/nt_liqdrop.html</a:t>
                </a:r>
                <a:endParaRPr lang="nb-NO" sz="1800" b="0" i="0" u="sng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nb-NO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rPr>
                  <a:t> </a:t>
                </a:r>
                <a:endParaRPr lang="en-GB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  <a:p>
                <a:pPr lvl="0" algn="ct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 smtClean="0">
                        <a:latin typeface="Times New Roman"/>
                        <a:cs typeface="Times New Roman"/>
                      </a:rPr>
                      <m:t>ω</m:t>
                    </m:r>
                    <m:r>
                      <m:rPr>
                        <m:nor/>
                      </m:rPr>
                      <a:rPr lang="el-GR" sz="2400" baseline="-25000" dirty="0" smtClean="0">
                        <a:latin typeface="Times New Roman"/>
                        <a:cs typeface="Times New Roman"/>
                      </a:rPr>
                      <m:t>λ</m:t>
                    </m:r>
                    <m:r>
                      <m:rPr>
                        <m:nor/>
                      </m:rPr>
                      <a:rPr lang="en-ZA" sz="2400" baseline="30000" dirty="0" smtClean="0">
                        <a:latin typeface="Times New Roman"/>
                        <a:cs typeface="Times New Roman"/>
                      </a:rPr>
                      <m:t>2</m:t>
                    </m:r>
                    <m:r>
                      <a:rPr lang="en-ZA" sz="2400" i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ZA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ZA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ZA" sz="2400" i="0">
                                <a:latin typeface="Cambria Math"/>
                              </a:rPr>
                              <m:t>λ</m:t>
                            </m:r>
                            <m:r>
                              <a:rPr lang="en-ZA" sz="2400" i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ZA" sz="2400" i="0">
                            <a:latin typeface="Cambria Math"/>
                          </a:rPr>
                          <m:t>λ</m:t>
                        </m:r>
                        <m:d>
                          <m:dPr>
                            <m:ctrlPr>
                              <a:rPr lang="en-ZA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ZA" sz="2400" i="0">
                                <a:latin typeface="Cambria Math"/>
                              </a:rPr>
                              <m:t>λ</m:t>
                            </m:r>
                            <m:r>
                              <a:rPr lang="en-ZA" sz="2400" i="0">
                                <a:latin typeface="Cambria Math"/>
                              </a:rPr>
                              <m:t>+2</m:t>
                            </m:r>
                          </m:e>
                        </m:d>
                      </m:num>
                      <m:den>
                        <m:r>
                          <a:rPr lang="en-ZA" sz="2400" i="0">
                            <a:latin typeface="Cambria Math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ZA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ZA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ZA" sz="2400" i="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ZA" sz="2400" i="0">
                                <a:latin typeface="Cambria Math"/>
                              </a:rPr>
                              <m:t>s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ZA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ZA" sz="2400" i="0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ZA" sz="2400" i="0">
                                <a:latin typeface="Cambria Math"/>
                              </a:rPr>
                              <m:t>A</m:t>
                            </m:r>
                          </m:sub>
                          <m:sup>
                            <m:r>
                              <a:rPr lang="en-ZA" sz="2400" i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ZA" sz="2400" i="0">
                            <a:latin typeface="Cambria Math"/>
                          </a:rPr>
                          <m:t>mA</m:t>
                        </m:r>
                      </m:den>
                    </m:f>
                    <m:r>
                      <a:rPr lang="en-ZA" sz="2400" i="0">
                        <a:latin typeface="Cambria Math"/>
                      </a:rPr>
                      <m:t> − </m:t>
                    </m:r>
                    <m:f>
                      <m:fPr>
                        <m:ctrlPr>
                          <a:rPr lang="en-ZA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ZA" sz="2400" i="0">
                            <a:latin typeface="Cambria Math"/>
                          </a:rPr>
                          <m:t>2(</m:t>
                        </m:r>
                        <m:r>
                          <m:rPr>
                            <m:sty m:val="p"/>
                          </m:rPr>
                          <a:rPr lang="en-ZA" sz="2400" i="0">
                            <a:latin typeface="Cambria Math"/>
                          </a:rPr>
                          <m:t>λ</m:t>
                        </m:r>
                        <m:r>
                          <a:rPr lang="en-ZA" sz="2400" i="0">
                            <a:latin typeface="Cambria Math"/>
                          </a:rPr>
                          <m:t>−1)</m:t>
                        </m:r>
                        <m:r>
                          <m:rPr>
                            <m:sty m:val="p"/>
                          </m:rPr>
                          <a:rPr lang="en-ZA" sz="2400" i="0">
                            <a:latin typeface="Cambria Math"/>
                          </a:rPr>
                          <m:t>λ</m:t>
                        </m:r>
                      </m:num>
                      <m:den>
                        <m:r>
                          <a:rPr lang="en-ZA" sz="2400" i="0">
                            <a:latin typeface="Cambria Math"/>
                          </a:rPr>
                          <m:t>(2</m:t>
                        </m:r>
                        <m:r>
                          <m:rPr>
                            <m:sty m:val="p"/>
                          </m:rPr>
                          <a:rPr lang="en-ZA" sz="2400" i="0">
                            <a:latin typeface="Cambria Math"/>
                          </a:rPr>
                          <m:t>λ</m:t>
                        </m:r>
                        <m:r>
                          <a:rPr lang="en-ZA" sz="2400" i="0">
                            <a:latin typeface="Cambria Math"/>
                          </a:rPr>
                          <m:t>+1)</m:t>
                        </m:r>
                      </m:den>
                    </m:f>
                    <m:f>
                      <m:fPr>
                        <m:ctrlPr>
                          <a:rPr lang="en-ZA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ZA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ZA" sz="2400" i="0">
                                <a:latin typeface="Cambria Math"/>
                              </a:rPr>
                              <m:t>e</m:t>
                            </m:r>
                          </m:e>
                          <m:sup>
                            <m:r>
                              <a:rPr lang="en-ZA" sz="2400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ZA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ZA" sz="2400" i="0">
                                <a:latin typeface="Cambria Math"/>
                              </a:rPr>
                              <m:t>Z</m:t>
                            </m:r>
                          </m:e>
                          <m:sup>
                            <m:r>
                              <a:rPr lang="en-ZA" sz="2400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ZA" sz="2400" i="0">
                            <a:latin typeface="Cambria Math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ZA" sz="2400" i="0">
                            <a:latin typeface="Cambria Math"/>
                          </a:rPr>
                          <m:t>π</m:t>
                        </m:r>
                        <m:sSub>
                          <m:sSubPr>
                            <m:ctrlPr>
                              <a:rPr lang="en-ZA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ZA" sz="2400" i="0">
                                <a:latin typeface="Cambria Math"/>
                              </a:rPr>
                              <m:t>ϵ</m:t>
                            </m:r>
                          </m:e>
                          <m:sub>
                            <m:r>
                              <a:rPr lang="en-ZA" sz="2400" i="0">
                                <a:latin typeface="Cambria Math"/>
                              </a:rPr>
                              <m:t>0 </m:t>
                            </m:r>
                          </m:sub>
                        </m:sSub>
                        <m:sSubSup>
                          <m:sSubSupPr>
                            <m:ctrlPr>
                              <a:rPr lang="en-ZA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ZA" sz="2400" i="0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ZA" sz="2400" i="0">
                                <a:latin typeface="Cambria Math"/>
                              </a:rPr>
                              <m:t>A</m:t>
                            </m:r>
                          </m:sub>
                          <m:sup>
                            <m:r>
                              <a:rPr lang="en-ZA" sz="2400" i="0">
                                <a:latin typeface="Cambria Math"/>
                              </a:rPr>
                              <m:t>3</m:t>
                            </m:r>
                          </m:sup>
                        </m:sSubSup>
                        <m:sSub>
                          <m:sSubPr>
                            <m:ctrlPr>
                              <a:rPr lang="en-ZA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ZA" sz="2400" i="0"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ZA" sz="2400" i="0">
                                <a:latin typeface="Cambria Math"/>
                              </a:rPr>
                              <m:t>p</m:t>
                            </m:r>
                          </m:sub>
                        </m:sSub>
                        <m:sSup>
                          <m:sSupPr>
                            <m:ctrlPr>
                              <a:rPr lang="en-ZA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ZA" sz="2400" i="0"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ZA" sz="2400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ZA" sz="2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rPr>
                  <a:t>   </a:t>
                </a:r>
                <a:endParaRPr lang="en-GB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8" y="3645024"/>
                <a:ext cx="9143997" cy="1858522"/>
              </a:xfrm>
              <a:prstGeom prst="rect">
                <a:avLst/>
              </a:prstGeom>
              <a:blipFill rotWithShape="1">
                <a:blip r:embed="rId5"/>
                <a:stretch>
                  <a:fillRect t="-16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2263141"/>
            <a:ext cx="9143998" cy="1261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1" u="dbl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WEIZÄCKER SEMI-EMPIRICAL MASS FORMULA</a:t>
            </a:r>
            <a:r>
              <a:rPr lang="en-GB" sz="2000" b="0" i="1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Z. </a:t>
            </a:r>
            <a:r>
              <a:rPr lang="en-US" sz="20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für</a:t>
            </a:r>
            <a:r>
              <a:rPr lang="en-US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Phys. </a:t>
            </a:r>
            <a:r>
              <a:rPr lang="en-US" sz="2000" b="1" i="0" u="sng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96</a:t>
            </a:r>
            <a:r>
              <a:rPr lang="en-US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(1935) 431 </a:t>
            </a:r>
            <a:endParaRPr lang="en-GB" sz="20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1" u="none" strike="noStrike" kern="1200" cap="none" spc="0" baseline="0" dirty="0" err="1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i="1" u="none" strike="noStrike" kern="1200" cap="none" spc="0" baseline="-25000" dirty="0" err="1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r>
              <a:rPr lang="en-US" sz="2000" b="1" i="1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(Z,N) = { </a:t>
            </a:r>
            <a:r>
              <a:rPr lang="en-US" sz="2000" b="1" i="1" u="none" strike="noStrike" kern="1200" cap="none" spc="0" baseline="0" dirty="0" err="1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Zm</a:t>
            </a:r>
            <a:r>
              <a:rPr lang="en-US" sz="2000" b="1" i="1" u="none" strike="noStrike" kern="1200" cap="none" spc="0" baseline="-25000" dirty="0" err="1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i="1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b="1" i="1" u="none" strike="noStrike" kern="1200" cap="none" spc="0" baseline="0" dirty="0" err="1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en-US" sz="2000" b="1" i="1" u="none" strike="noStrike" kern="1200" cap="none" spc="0" baseline="-25000" dirty="0" err="1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i="1" u="none" strike="noStrike" kern="1200" cap="none" spc="0" baseline="-2500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} – C</a:t>
            </a:r>
            <a:r>
              <a:rPr lang="en-US" sz="20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1" i="1" u="none" strike="noStrike" kern="1200" cap="none" spc="0" baseline="-2500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+ C</a:t>
            </a:r>
            <a:r>
              <a:rPr lang="en-US" sz="2000" b="1" i="1" u="none" strike="noStrike" kern="1200" cap="none" spc="0" baseline="-2500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u="none" strike="noStrike" kern="1200" cap="none" spc="0" baseline="3000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2/3</a:t>
            </a:r>
            <a:r>
              <a:rPr lang="en-US" sz="2000" b="1" i="1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r>
              <a:rPr lang="en-US" sz="20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i="1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Z</a:t>
            </a:r>
            <a:r>
              <a:rPr lang="en-US" sz="2000" b="1" i="1" u="none" strike="noStrike" kern="1200" cap="none" spc="0" baseline="3000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i="1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u="none" strike="noStrike" kern="1200" cap="none" spc="0" baseline="3000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-1/3</a:t>
            </a:r>
            <a:r>
              <a:rPr lang="en-US" sz="2000" b="1" i="1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i="1" cap="all" baseline="-2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(N-Z)</a:t>
            </a:r>
            <a:r>
              <a:rPr lang="en-US" sz="2000" b="1" i="1" u="none" strike="noStrike" kern="1200" cap="none" spc="0" baseline="3000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i="1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u="none" strike="noStrike" kern="1200" cap="none" spc="0" baseline="3000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000" b="1" i="1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± C</a:t>
            </a:r>
            <a:r>
              <a:rPr lang="en-US" sz="2000" b="1" i="1" kern="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i="1" u="none" strike="noStrike" kern="1200" cap="none" spc="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u="none" strike="noStrike" kern="1200" cap="none" spc="0" baseline="3000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000" b="1" i="1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GB" sz="2000" b="0" i="0" u="none" strike="noStrike" kern="1200" cap="none" spc="0" baseline="0" dirty="0" smtClean="0">
              <a:solidFill>
                <a:srgbClr val="0070C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JFSS  Bormio2016</a:t>
            </a: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5FE-7F81-4B68-8EB3-1631365E4160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382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32591" y="206658"/>
                <a:ext cx="6463665" cy="147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2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Times New Roman" pitchFamily="18"/>
                    <a:cs typeface="Times New Roman" pitchFamily="18"/>
                  </a:rPr>
                  <a:t>Put   </a:t>
                </a:r>
                <a:r>
                  <a:rPr lang="en-ZA" sz="2400" b="0" i="1" u="none" strike="noStrike" kern="1200" cap="none" spc="0" baseline="0" dirty="0">
                    <a:solidFill>
                      <a:srgbClr val="000000"/>
                    </a:solidFill>
                    <a:uFillTx/>
                    <a:latin typeface="Times New Roman" pitchFamily="18"/>
                    <a:cs typeface="Times New Roman" pitchFamily="18"/>
                  </a:rPr>
                  <a:t>R = R</a:t>
                </a:r>
                <a:r>
                  <a:rPr lang="en-ZA" sz="2400" b="0" i="1" u="none" strike="noStrike" kern="1200" cap="none" spc="0" baseline="-25000" dirty="0">
                    <a:solidFill>
                      <a:srgbClr val="000000"/>
                    </a:solidFill>
                    <a:uFillTx/>
                    <a:latin typeface="Times New Roman" pitchFamily="18"/>
                    <a:cs typeface="Times New Roman" pitchFamily="18"/>
                  </a:rPr>
                  <a:t>A </a:t>
                </a:r>
                <a:r>
                  <a:rPr lang="en-ZA" sz="2400" b="0" i="1" u="none" strike="noStrike" kern="1200" cap="none" spc="0" baseline="0" dirty="0">
                    <a:solidFill>
                      <a:srgbClr val="000000"/>
                    </a:solidFill>
                    <a:uFillTx/>
                    <a:latin typeface="Times New Roman" pitchFamily="18"/>
                    <a:cs typeface="Times New Roman" pitchFamily="18"/>
                  </a:rPr>
                  <a:t>A</a:t>
                </a:r>
                <a:r>
                  <a:rPr lang="en-ZA" sz="2400" b="0" i="1" u="none" strike="noStrike" kern="1200" cap="none" spc="0" baseline="30000" dirty="0">
                    <a:solidFill>
                      <a:srgbClr val="000000"/>
                    </a:solidFill>
                    <a:uFillTx/>
                    <a:latin typeface="Times New Roman" pitchFamily="18"/>
                    <a:cs typeface="Times New Roman" pitchFamily="18"/>
                  </a:rPr>
                  <a:t>1/3</a:t>
                </a:r>
                <a:r>
                  <a:rPr lang="en-ZA" sz="2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Times New Roman" pitchFamily="18"/>
                    <a:cs typeface="Times New Roman" pitchFamily="18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latin typeface="Cambria Math"/>
                          </a:rPr>
                        </m:ctrlPr>
                      </m:sSubPr>
                      <m:e>
                        <m:r>
                          <a:rPr lang="en-ZA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ZA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ZA" i="0">
                        <a:latin typeface="Cambria Math"/>
                      </a:rPr>
                      <m:t>=1.3 </m:t>
                    </m:r>
                    <m:r>
                      <a:rPr lang="en-ZA" i="1">
                        <a:latin typeface="Cambria Math"/>
                      </a:rPr>
                      <m:t>𝑓𝑚</m:t>
                    </m:r>
                  </m:oMath>
                </a14:m>
                <a:r>
                  <a:rPr lang="en-ZA" sz="2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Times New Roman" pitchFamily="18"/>
                    <a:cs typeface="Times New Roman" pitchFamily="18"/>
                  </a:rPr>
                  <a:t>    </a:t>
                </a:r>
                <a:r>
                  <a:rPr lang="en-ZA" sz="2400" b="0" i="1" u="none" strike="noStrike" kern="1200" cap="none" spc="0" baseline="0" dirty="0">
                    <a:solidFill>
                      <a:srgbClr val="000000"/>
                    </a:solidFill>
                    <a:uFillTx/>
                    <a:latin typeface="Times New Roman" pitchFamily="18"/>
                    <a:cs typeface="Times New Roman" pitchFamily="1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latin typeface="Cambria Math"/>
                          </a:rPr>
                        </m:ctrlPr>
                      </m:sSubPr>
                      <m:e>
                        <m:r>
                          <a:rPr lang="en-ZA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ZA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ZA" i="0">
                        <a:latin typeface="Cambria Math"/>
                      </a:rPr>
                      <m:t>=18</m:t>
                    </m:r>
                    <m:r>
                      <a:rPr lang="en-ZA" i="1">
                        <a:latin typeface="Cambria Math"/>
                      </a:rPr>
                      <m:t>𝑀𝑒𝑉</m:t>
                    </m:r>
                  </m:oMath>
                </a14:m>
                <a:endParaRPr lang="en-GB" sz="2400" b="0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cs typeface="Times New Roman" pitchFamily="18"/>
                </a:endParaRPr>
              </a:p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2400" b="0" i="1" u="none" strike="noStrike" kern="1200" cap="none" spc="0" baseline="0" dirty="0">
                    <a:solidFill>
                      <a:srgbClr val="000000"/>
                    </a:solidFill>
                    <a:uFillTx/>
                    <a:latin typeface="Times New Roman" pitchFamily="18"/>
                    <a:cs typeface="Times New Roman" pitchFamily="18"/>
                  </a:rPr>
                  <a:t>Then for  A=150,  </a:t>
                </a:r>
                <a:r>
                  <a:rPr lang="el-GR" sz="2400" b="0" i="1" u="none" strike="noStrike" kern="1200" cap="none" spc="0" baseline="0" dirty="0">
                    <a:solidFill>
                      <a:srgbClr val="000000"/>
                    </a:solidFill>
                    <a:uFillTx/>
                    <a:latin typeface="Times New Roman" pitchFamily="18"/>
                    <a:cs typeface="Times New Roman" pitchFamily="18"/>
                  </a:rPr>
                  <a:t>λ</a:t>
                </a:r>
                <a:r>
                  <a:rPr lang="en-GB" sz="2400" b="0" i="1" u="none" strike="noStrike" kern="1200" cap="none" spc="0" baseline="0" dirty="0">
                    <a:solidFill>
                      <a:srgbClr val="000000"/>
                    </a:solidFill>
                    <a:uFillTx/>
                    <a:latin typeface="Times New Roman" pitchFamily="18"/>
                    <a:cs typeface="Times New Roman" pitchFamily="18"/>
                  </a:rPr>
                  <a:t> = 2  and using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latin typeface="Cambria Math"/>
                          </a:rPr>
                        </m:ctrlPr>
                      </m:sSubPr>
                      <m:e>
                        <m:r>
                          <a:rPr lang="en-ZA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ZA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ZA" i="0">
                        <a:latin typeface="Cambria Math"/>
                      </a:rPr>
                      <m:t>=  ħ</m:t>
                    </m:r>
                    <m:r>
                      <m:rPr>
                        <m:sty m:val="p"/>
                      </m:rPr>
                      <a:rPr lang="en-ZA" i="0">
                        <a:latin typeface="Cambria Math"/>
                      </a:rPr>
                      <m:t>ω</m:t>
                    </m:r>
                  </m:oMath>
                </a14:m>
                <a:endParaRPr lang="en-GB" sz="2400" b="0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cs typeface="Times New Roman" pitchFamily="18"/>
                </a:endParaRPr>
              </a:p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cs typeface="Times New Roman" pitchFamily="18"/>
                </a:endParaRPr>
              </a:p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ZA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ZA" b="1" i="1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en-ZA" b="0" i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ZA" b="0" i="0">
                          <a:latin typeface="Cambria Math"/>
                        </a:rPr>
                        <m:t>λ</m:t>
                      </m:r>
                      <m:r>
                        <a:rPr lang="en-ZA" b="0" i="0">
                          <a:latin typeface="Cambria Math"/>
                        </a:rPr>
                        <m:t>=</m:t>
                      </m:r>
                      <m:r>
                        <a:rPr lang="en-ZA" b="1" i="0">
                          <a:latin typeface="Cambria Math"/>
                        </a:rPr>
                        <m:t>𝟐</m:t>
                      </m:r>
                      <m:r>
                        <a:rPr lang="en-ZA" b="0" i="0">
                          <a:latin typeface="Cambria Math"/>
                        </a:rPr>
                        <m:t>)=</m:t>
                      </m:r>
                      <m:r>
                        <a:rPr lang="en-ZA" b="1" i="0">
                          <a:latin typeface="Cambria Math"/>
                        </a:rPr>
                        <m:t>𝟐</m:t>
                      </m:r>
                      <m:r>
                        <a:rPr lang="en-ZA" b="0" i="0">
                          <a:latin typeface="Cambria Math"/>
                        </a:rPr>
                        <m:t>.</m:t>
                      </m:r>
                      <m:r>
                        <a:rPr lang="en-ZA" b="1" i="0">
                          <a:latin typeface="Cambria Math"/>
                        </a:rPr>
                        <m:t>𝟒</m:t>
                      </m:r>
                      <m:r>
                        <a:rPr lang="en-ZA" b="0" i="0">
                          <a:latin typeface="Cambria Math"/>
                        </a:rPr>
                        <m:t> </m:t>
                      </m:r>
                      <m:r>
                        <a:rPr lang="en-ZA" b="1" i="1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en-GB" sz="2800" b="1" i="1" u="none" strike="noStrike" kern="1200" cap="none" spc="0" baseline="0" dirty="0">
                  <a:solidFill>
                    <a:srgbClr val="FF0000"/>
                  </a:solidFill>
                  <a:uFillTx/>
                  <a:latin typeface="Times New Roman" pitchFamily="18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91" y="206658"/>
                <a:ext cx="6463665" cy="1477328"/>
              </a:xfrm>
              <a:prstGeom prst="rect">
                <a:avLst/>
              </a:prstGeom>
              <a:blipFill rotWithShape="1">
                <a:blip r:embed="rId2"/>
                <a:stretch>
                  <a:fillRect t="-3306" b="-28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2314979" y="1199354"/>
            <a:ext cx="733806" cy="484632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5B9BD5"/>
          </a:solidFill>
          <a:ln w="12701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Freeform 5"/>
          <p:cNvSpPr/>
          <p:nvPr/>
        </p:nvSpPr>
        <p:spPr>
          <a:xfrm>
            <a:off x="1018612" y="2471056"/>
            <a:ext cx="2077569" cy="22621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33165"/>
              <a:gd name="f7" fmla="val 2262148"/>
              <a:gd name="f8" fmla="val 1025178"/>
              <a:gd name="f9" fmla="val 190500"/>
              <a:gd name="f10" fmla="val 1695290"/>
              <a:gd name="f11" fmla="val 381000"/>
              <a:gd name="f12" fmla="val 2365402"/>
              <a:gd name="f13" fmla="val 658906"/>
              <a:gd name="f14" fmla="val 2248861"/>
              <a:gd name="f15" fmla="val 936812"/>
              <a:gd name="f16" fmla="val 2132320"/>
              <a:gd name="f17" fmla="val 1394012"/>
              <a:gd name="f18" fmla="val 440231"/>
              <a:gd name="f19" fmla="val 1667435"/>
              <a:gd name="f20" fmla="val 325931"/>
              <a:gd name="f21" fmla="val 1940858"/>
              <a:gd name="f22" fmla="val 211631"/>
              <a:gd name="f23" fmla="val 2055159"/>
              <a:gd name="f24" fmla="val 1614608"/>
              <a:gd name="f25" fmla="val 2299447"/>
              <a:gd name="f26" fmla="val 1563061"/>
              <a:gd name="f27" fmla="val 2543735"/>
              <a:gd name="f28" fmla="val 1511514"/>
              <a:gd name="f29" fmla="val 2808194"/>
              <a:gd name="f30" fmla="val -185057"/>
              <a:gd name="f31" fmla="val 16649"/>
              <a:gd name="f32" fmla="+- 0 0 -90"/>
              <a:gd name="f33" fmla="*/ f3 1 3133165"/>
              <a:gd name="f34" fmla="*/ f4 1 2262148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3133165"/>
              <a:gd name="f43" fmla="*/ f39 1 2262148"/>
              <a:gd name="f44" fmla="*/ 0 f40 1"/>
              <a:gd name="f45" fmla="*/ 1025178 f39 1"/>
              <a:gd name="f46" fmla="*/ 658906 f40 1"/>
              <a:gd name="f47" fmla="*/ 2248861 f39 1"/>
              <a:gd name="f48" fmla="*/ 1667435 f40 1"/>
              <a:gd name="f49" fmla="*/ 325931 f39 1"/>
              <a:gd name="f50" fmla="*/ 2299447 f40 1"/>
              <a:gd name="f51" fmla="*/ 1563061 f39 1"/>
              <a:gd name="f52" fmla="*/ 3133165 f40 1"/>
              <a:gd name="f53" fmla="*/ 16649 f39 1"/>
              <a:gd name="f54" fmla="+- f41 0 f1"/>
              <a:gd name="f55" fmla="*/ f44 1 3133165"/>
              <a:gd name="f56" fmla="*/ f45 1 2262148"/>
              <a:gd name="f57" fmla="*/ f46 1 3133165"/>
              <a:gd name="f58" fmla="*/ f47 1 2262148"/>
              <a:gd name="f59" fmla="*/ f48 1 3133165"/>
              <a:gd name="f60" fmla="*/ f49 1 2262148"/>
              <a:gd name="f61" fmla="*/ f50 1 3133165"/>
              <a:gd name="f62" fmla="*/ f51 1 2262148"/>
              <a:gd name="f63" fmla="*/ f52 1 3133165"/>
              <a:gd name="f64" fmla="*/ f53 1 2262148"/>
              <a:gd name="f65" fmla="*/ f35 1 f42"/>
              <a:gd name="f66" fmla="*/ f36 1 f42"/>
              <a:gd name="f67" fmla="*/ f35 1 f43"/>
              <a:gd name="f68" fmla="*/ f37 1 f43"/>
              <a:gd name="f69" fmla="*/ f55 1 f42"/>
              <a:gd name="f70" fmla="*/ f56 1 f43"/>
              <a:gd name="f71" fmla="*/ f57 1 f42"/>
              <a:gd name="f72" fmla="*/ f58 1 f43"/>
              <a:gd name="f73" fmla="*/ f59 1 f42"/>
              <a:gd name="f74" fmla="*/ f60 1 f43"/>
              <a:gd name="f75" fmla="*/ f61 1 f42"/>
              <a:gd name="f76" fmla="*/ f62 1 f43"/>
              <a:gd name="f77" fmla="*/ f63 1 f42"/>
              <a:gd name="f78" fmla="*/ f64 1 f43"/>
              <a:gd name="f79" fmla="*/ f65 f33 1"/>
              <a:gd name="f80" fmla="*/ f66 f33 1"/>
              <a:gd name="f81" fmla="*/ f68 f34 1"/>
              <a:gd name="f82" fmla="*/ f67 f34 1"/>
              <a:gd name="f83" fmla="*/ f69 f33 1"/>
              <a:gd name="f84" fmla="*/ f70 f34 1"/>
              <a:gd name="f85" fmla="*/ f71 f33 1"/>
              <a:gd name="f86" fmla="*/ f72 f34 1"/>
              <a:gd name="f87" fmla="*/ f73 f33 1"/>
              <a:gd name="f88" fmla="*/ f74 f34 1"/>
              <a:gd name="f89" fmla="*/ f75 f33 1"/>
              <a:gd name="f90" fmla="*/ f76 f34 1"/>
              <a:gd name="f91" fmla="*/ f77 f33 1"/>
              <a:gd name="f92" fmla="*/ f78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3" y="f84"/>
              </a:cxn>
              <a:cxn ang="f54">
                <a:pos x="f85" y="f86"/>
              </a:cxn>
              <a:cxn ang="f54">
                <a:pos x="f87" y="f88"/>
              </a:cxn>
              <a:cxn ang="f54">
                <a:pos x="f89" y="f90"/>
              </a:cxn>
              <a:cxn ang="f54">
                <a:pos x="f91" y="f92"/>
              </a:cxn>
            </a:cxnLst>
            <a:rect l="f79" t="f82" r="f80" b="f81"/>
            <a:pathLst>
              <a:path w="3133165" h="2262148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6" y="f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5" name="Freeform 8"/>
          <p:cNvSpPr/>
          <p:nvPr/>
        </p:nvSpPr>
        <p:spPr>
          <a:xfrm>
            <a:off x="1018612" y="2471056"/>
            <a:ext cx="2077569" cy="22621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05317"/>
              <a:gd name="f7" fmla="val 2017059"/>
              <a:gd name="f8" fmla="val 75079"/>
              <a:gd name="f9" fmla="val 2008094"/>
              <a:gd name="f10" fmla="val 150159"/>
              <a:gd name="f11" fmla="val 1999129"/>
              <a:gd name="f12" fmla="val 282388"/>
              <a:gd name="f13" fmla="val 1949823"/>
              <a:gd name="f14" fmla="val 414617"/>
              <a:gd name="f15" fmla="val 1900517"/>
              <a:gd name="f16" fmla="val 549088"/>
              <a:gd name="f17" fmla="val 1927411"/>
              <a:gd name="f18" fmla="val 793376"/>
              <a:gd name="f19" fmla="val 1721223"/>
              <a:gd name="f20" fmla="val 1037664"/>
              <a:gd name="f21" fmla="val 1515035"/>
              <a:gd name="f22" fmla="val 1512794"/>
              <a:gd name="f23" fmla="val 999564"/>
              <a:gd name="f24" fmla="val 1748117"/>
              <a:gd name="f25" fmla="val 712694"/>
              <a:gd name="f26" fmla="val 1983440"/>
              <a:gd name="f27" fmla="val 425824"/>
              <a:gd name="f28" fmla="val 2124635"/>
              <a:gd name="f29" fmla="val 129988"/>
              <a:gd name="f30" fmla="+- 0 0 -90"/>
              <a:gd name="f31" fmla="*/ f3 1 2205317"/>
              <a:gd name="f32" fmla="*/ f4 1 2017059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2205317"/>
              <a:gd name="f41" fmla="*/ f37 1 2017059"/>
              <a:gd name="f42" fmla="*/ 0 f38 1"/>
              <a:gd name="f43" fmla="*/ 2017059 f37 1"/>
              <a:gd name="f44" fmla="*/ 282388 f38 1"/>
              <a:gd name="f45" fmla="*/ 1949823 f37 1"/>
              <a:gd name="f46" fmla="*/ 793376 f38 1"/>
              <a:gd name="f47" fmla="*/ 1721223 f37 1"/>
              <a:gd name="f48" fmla="*/ 1748117 f38 1"/>
              <a:gd name="f49" fmla="*/ 712694 f37 1"/>
              <a:gd name="f50" fmla="*/ 2205317 f38 1"/>
              <a:gd name="f51" fmla="*/ 0 f37 1"/>
              <a:gd name="f52" fmla="+- f39 0 f1"/>
              <a:gd name="f53" fmla="*/ f42 1 2205317"/>
              <a:gd name="f54" fmla="*/ f43 1 2017059"/>
              <a:gd name="f55" fmla="*/ f44 1 2205317"/>
              <a:gd name="f56" fmla="*/ f45 1 2017059"/>
              <a:gd name="f57" fmla="*/ f46 1 2205317"/>
              <a:gd name="f58" fmla="*/ f47 1 2017059"/>
              <a:gd name="f59" fmla="*/ f48 1 2205317"/>
              <a:gd name="f60" fmla="*/ f49 1 2017059"/>
              <a:gd name="f61" fmla="*/ f50 1 2205317"/>
              <a:gd name="f62" fmla="*/ f51 1 2017059"/>
              <a:gd name="f63" fmla="*/ f33 1 f40"/>
              <a:gd name="f64" fmla="*/ f34 1 f40"/>
              <a:gd name="f65" fmla="*/ f33 1 f41"/>
              <a:gd name="f66" fmla="*/ f35 1 f41"/>
              <a:gd name="f67" fmla="*/ f53 1 f40"/>
              <a:gd name="f68" fmla="*/ f54 1 f41"/>
              <a:gd name="f69" fmla="*/ f55 1 f40"/>
              <a:gd name="f70" fmla="*/ f56 1 f41"/>
              <a:gd name="f71" fmla="*/ f57 1 f40"/>
              <a:gd name="f72" fmla="*/ f58 1 f41"/>
              <a:gd name="f73" fmla="*/ f59 1 f40"/>
              <a:gd name="f74" fmla="*/ f60 1 f41"/>
              <a:gd name="f75" fmla="*/ f61 1 f40"/>
              <a:gd name="f76" fmla="*/ f62 1 f41"/>
              <a:gd name="f77" fmla="*/ f63 f31 1"/>
              <a:gd name="f78" fmla="*/ f64 f31 1"/>
              <a:gd name="f79" fmla="*/ f66 f32 1"/>
              <a:gd name="f80" fmla="*/ f65 f32 1"/>
              <a:gd name="f81" fmla="*/ f67 f31 1"/>
              <a:gd name="f82" fmla="*/ f68 f32 1"/>
              <a:gd name="f83" fmla="*/ f69 f31 1"/>
              <a:gd name="f84" fmla="*/ f70 f32 1"/>
              <a:gd name="f85" fmla="*/ f71 f31 1"/>
              <a:gd name="f86" fmla="*/ f72 f32 1"/>
              <a:gd name="f87" fmla="*/ f73 f31 1"/>
              <a:gd name="f88" fmla="*/ f74 f32 1"/>
              <a:gd name="f89" fmla="*/ f75 f31 1"/>
              <a:gd name="f90" fmla="*/ f7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81" y="f82"/>
              </a:cxn>
              <a:cxn ang="f52">
                <a:pos x="f83" y="f84"/>
              </a:cxn>
              <a:cxn ang="f52">
                <a:pos x="f85" y="f86"/>
              </a:cxn>
              <a:cxn ang="f52">
                <a:pos x="f87" y="f88"/>
              </a:cxn>
              <a:cxn ang="f52">
                <a:pos x="f89" y="f90"/>
              </a:cxn>
            </a:cxnLst>
            <a:rect l="f77" t="f80" r="f78" b="f79"/>
            <a:pathLst>
              <a:path w="2205317" h="2017059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6" y="f5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6" name="Straight Arrow Connector 10"/>
          <p:cNvCxnSpPr/>
          <p:nvPr/>
        </p:nvCxnSpPr>
        <p:spPr>
          <a:xfrm flipV="1">
            <a:off x="1018612" y="2168618"/>
            <a:ext cx="0" cy="2564590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7" name="Straight Arrow Connector 12"/>
          <p:cNvCxnSpPr/>
          <p:nvPr/>
        </p:nvCxnSpPr>
        <p:spPr>
          <a:xfrm>
            <a:off x="1026684" y="4733199"/>
            <a:ext cx="2077570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olid"/>
            <a:miter/>
            <a:tailEnd type="arrow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3"/>
              <p:cNvSpPr txBox="1"/>
              <p:nvPr/>
            </p:nvSpPr>
            <p:spPr>
              <a:xfrm>
                <a:off x="413496" y="2057400"/>
                <a:ext cx="53451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ZA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ZA" b="1" i="1">
                              <a:latin typeface="Cambria Math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GB" sz="2400" b="1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8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96" y="2057400"/>
                <a:ext cx="53451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14"/>
          <p:cNvSpPr txBox="1"/>
          <p:nvPr/>
        </p:nvSpPr>
        <p:spPr>
          <a:xfrm>
            <a:off x="3048785" y="4534930"/>
            <a:ext cx="292473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β</a:t>
            </a:r>
            <a:endParaRPr lang="en-GB" sz="2400" b="1" i="1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0" name="Straight Arrow Connector 16"/>
          <p:cNvCxnSpPr/>
          <p:nvPr/>
        </p:nvCxnSpPr>
        <p:spPr>
          <a:xfrm>
            <a:off x="2057400" y="4101349"/>
            <a:ext cx="655542" cy="282394"/>
          </a:xfrm>
          <a:prstGeom prst="straightConnector1">
            <a:avLst/>
          </a:prstGeom>
          <a:noFill/>
          <a:ln w="19046">
            <a:solidFill>
              <a:srgbClr val="5B9BD5"/>
            </a:solidFill>
            <a:prstDash val="solid"/>
            <a:miter/>
            <a:headEnd type="arrow"/>
          </a:ln>
        </p:spPr>
      </p:cxnSp>
      <p:sp>
        <p:nvSpPr>
          <p:cNvPr id="11" name="TextBox 17"/>
          <p:cNvSpPr txBox="1"/>
          <p:nvPr/>
        </p:nvSpPr>
        <p:spPr>
          <a:xfrm>
            <a:off x="2710926" y="4208352"/>
            <a:ext cx="1429026" cy="369332"/>
          </a:xfrm>
          <a:prstGeom prst="rect">
            <a:avLst/>
          </a:prstGeom>
          <a:noFill/>
          <a:ln w="19046">
            <a:solidFill>
              <a:srgbClr val="0070C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 smtClean="0">
                <a:solidFill>
                  <a:srgbClr val="00B0F0"/>
                </a:solidFill>
                <a:uFillTx/>
                <a:latin typeface="Calibri"/>
              </a:rPr>
              <a:t>Liquid Drop</a:t>
            </a:r>
            <a:endParaRPr lang="en-GB" sz="1800" b="0" i="0" u="none" strike="noStrike" kern="1200" cap="none" spc="0" baseline="0" dirty="0">
              <a:solidFill>
                <a:srgbClr val="00B0F0"/>
              </a:solidFill>
              <a:uFillTx/>
              <a:latin typeface="Calibri"/>
            </a:endParaRPr>
          </a:p>
        </p:txBody>
      </p:sp>
      <p:cxnSp>
        <p:nvCxnSpPr>
          <p:cNvPr id="12" name="Straight Arrow Connector 19"/>
          <p:cNvCxnSpPr/>
          <p:nvPr/>
        </p:nvCxnSpPr>
        <p:spPr>
          <a:xfrm flipH="1" flipV="1">
            <a:off x="2783539" y="3321420"/>
            <a:ext cx="463923" cy="67236"/>
          </a:xfrm>
          <a:prstGeom prst="straightConnector1">
            <a:avLst/>
          </a:prstGeom>
          <a:noFill/>
          <a:ln w="19046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3" name="TextBox 20"/>
          <p:cNvSpPr txBox="1"/>
          <p:nvPr/>
        </p:nvSpPr>
        <p:spPr>
          <a:xfrm>
            <a:off x="3247462" y="3186950"/>
            <a:ext cx="1260658" cy="646331"/>
          </a:xfrm>
          <a:prstGeom prst="rect">
            <a:avLst/>
          </a:prstGeom>
          <a:noFill/>
          <a:ln w="19046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Shell Correction</a:t>
            </a:r>
          </a:p>
        </p:txBody>
      </p:sp>
      <p:sp>
        <p:nvSpPr>
          <p:cNvPr id="14" name="TextBox 21"/>
          <p:cNvSpPr txBox="1"/>
          <p:nvPr/>
        </p:nvSpPr>
        <p:spPr>
          <a:xfrm>
            <a:off x="5050718" y="2667899"/>
            <a:ext cx="3324113" cy="1569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Shell corrections make the nucleus stiffer putting up the vibrational frequency</a:t>
            </a:r>
          </a:p>
        </p:txBody>
      </p:sp>
      <p:sp>
        <p:nvSpPr>
          <p:cNvPr id="15" name="TextBox 22"/>
          <p:cNvSpPr txBox="1"/>
          <p:nvPr/>
        </p:nvSpPr>
        <p:spPr>
          <a:xfrm>
            <a:off x="413496" y="5142155"/>
            <a:ext cx="8101856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sng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cs typeface="Times New Roman" pitchFamily="18"/>
              </a:rPr>
              <a:t>Moments-of-Inertia:</a:t>
            </a:r>
            <a:r>
              <a:rPr lang="en-GB" sz="20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cs typeface="Times New Roman" pitchFamily="18"/>
              </a:rPr>
              <a:t>     </a:t>
            </a:r>
            <a:r>
              <a:rPr lang="en-GB" sz="2000" b="0" i="0" u="none" strike="noStrike" kern="1200" cap="none" spc="0" baseline="0" dirty="0" err="1">
                <a:solidFill>
                  <a:srgbClr val="C00000"/>
                </a:solidFill>
                <a:uFillTx/>
                <a:latin typeface="Blackadder ITC" pitchFamily="82"/>
                <a:cs typeface="Times New Roman" pitchFamily="18"/>
              </a:rPr>
              <a:t>Iirr</a:t>
            </a:r>
            <a:r>
              <a:rPr lang="en-GB" sz="2000" b="0" i="0" u="none" strike="noStrike" kern="1200" cap="none" spc="0" baseline="0" dirty="0">
                <a:solidFill>
                  <a:srgbClr val="C00000"/>
                </a:solidFill>
                <a:uFillTx/>
                <a:latin typeface="Blackadder ITC" pitchFamily="82"/>
                <a:cs typeface="Times New Roman" pitchFamily="18"/>
              </a:rPr>
              <a:t>  </a:t>
            </a:r>
            <a:r>
              <a:rPr lang="en-GB" sz="20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cs typeface="Times New Roman" pitchFamily="18"/>
              </a:rPr>
              <a:t>&lt;  </a:t>
            </a:r>
            <a:r>
              <a:rPr lang="en-GB" sz="2000" b="0" i="0" u="none" strike="noStrike" kern="1200" cap="none" spc="0" baseline="0" dirty="0" err="1">
                <a:solidFill>
                  <a:srgbClr val="C00000"/>
                </a:solidFill>
                <a:uFillTx/>
                <a:latin typeface="Blackadder ITC" pitchFamily="82"/>
                <a:cs typeface="Times New Roman" pitchFamily="18"/>
              </a:rPr>
              <a:t>Iexpt</a:t>
            </a:r>
            <a:r>
              <a:rPr lang="en-GB" sz="20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cs typeface="Times New Roman" pitchFamily="18"/>
              </a:rPr>
              <a:t>  &lt;  </a:t>
            </a:r>
            <a:r>
              <a:rPr lang="en-GB" sz="2000" b="0" i="0" u="none" strike="noStrike" kern="1200" cap="none" spc="0" baseline="0" dirty="0" err="1">
                <a:solidFill>
                  <a:srgbClr val="C00000"/>
                </a:solidFill>
                <a:uFillTx/>
                <a:latin typeface="Blackadder ITC" pitchFamily="82"/>
                <a:cs typeface="Times New Roman" pitchFamily="18"/>
              </a:rPr>
              <a:t>Irigid</a:t>
            </a:r>
            <a:r>
              <a:rPr lang="en-GB" sz="2000" b="0" i="0" u="none" strike="noStrike" kern="1200" cap="none" spc="0" baseline="0" dirty="0">
                <a:solidFill>
                  <a:srgbClr val="C00000"/>
                </a:solidFill>
                <a:uFillTx/>
                <a:latin typeface="Blackadder ITC" pitchFamily="82"/>
                <a:cs typeface="Times New Roman" pitchFamily="18"/>
              </a:rPr>
              <a:t> </a:t>
            </a:r>
            <a:endParaRPr lang="en-GB" sz="2000" b="0" i="0" u="none" strike="noStrike" kern="1200" cap="none" spc="0" baseline="0" dirty="0">
              <a:solidFill>
                <a:srgbClr val="C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1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cs typeface="Times New Roman" pitchFamily="18"/>
              </a:rPr>
              <a:t>Rayleigh, B&amp;M assume </a:t>
            </a:r>
            <a:r>
              <a:rPr lang="en-GB" sz="2000" b="1" i="1" u="none" strike="noStrike" kern="1200" cap="none" spc="0" baseline="0" dirty="0" err="1" smtClean="0">
                <a:solidFill>
                  <a:srgbClr val="C00000"/>
                </a:solidFill>
                <a:uFillTx/>
                <a:latin typeface="Times New Roman" pitchFamily="18"/>
                <a:cs typeface="Times New Roman" pitchFamily="18"/>
              </a:rPr>
              <a:t>irrotational</a:t>
            </a:r>
            <a:r>
              <a:rPr lang="en-GB" sz="2000" b="1" i="1" u="none" strike="noStrike" kern="1200" cap="none" spc="0" baseline="0" dirty="0" smtClean="0">
                <a:solidFill>
                  <a:srgbClr val="C0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en-GB" sz="2000" b="1" i="1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cs typeface="Times New Roman" pitchFamily="18"/>
              </a:rPr>
              <a:t>behaviour of the nuclear “fluid”.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1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cs typeface="Times New Roman" pitchFamily="18"/>
              </a:rPr>
              <a:t>We would expect the experimental value to make the shape stiffer.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JFSS  Bormio2016</a:t>
            </a:r>
            <a:endParaRPr lang="en-Z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5FE-7F81-4B68-8EB3-1631365E4160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49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1" grpId="0" animBg="1"/>
      <p:bldP spid="13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412" y="18864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 smtClean="0">
                <a:solidFill>
                  <a:srgbClr val="000000"/>
                </a:solidFill>
                <a:latin typeface="Blackadder ITC" pitchFamily="82"/>
              </a:rPr>
              <a:t>40</a:t>
            </a:r>
            <a:r>
              <a:rPr lang="en-GB" sz="2800" b="1" baseline="30000" dirty="0" smtClean="0">
                <a:solidFill>
                  <a:srgbClr val="000000"/>
                </a:solidFill>
                <a:latin typeface="Blackadder ITC" pitchFamily="82"/>
              </a:rPr>
              <a:t>th</a:t>
            </a:r>
            <a:r>
              <a:rPr lang="en-GB" sz="2800" b="1" dirty="0" smtClean="0">
                <a:solidFill>
                  <a:srgbClr val="000000"/>
                </a:solidFill>
                <a:latin typeface="Blackadder ITC" pitchFamily="82"/>
              </a:rPr>
              <a:t> Anniversary Of </a:t>
            </a:r>
            <a:r>
              <a:rPr lang="en-GB" sz="2800" b="1" dirty="0">
                <a:solidFill>
                  <a:srgbClr val="000000"/>
                </a:solidFill>
                <a:latin typeface="Blackadder ITC" pitchFamily="82"/>
              </a:rPr>
              <a:t>the </a:t>
            </a:r>
            <a:r>
              <a:rPr lang="en-GB" sz="2800" b="1" dirty="0" smtClean="0">
                <a:solidFill>
                  <a:srgbClr val="000000"/>
                </a:solidFill>
                <a:latin typeface="Blackadder ITC" pitchFamily="82"/>
              </a:rPr>
              <a:t> Bohr </a:t>
            </a:r>
            <a:r>
              <a:rPr lang="en-GB" sz="2800" b="1" dirty="0">
                <a:solidFill>
                  <a:srgbClr val="000000"/>
                </a:solidFill>
                <a:latin typeface="Blackadder ITC" pitchFamily="82"/>
              </a:rPr>
              <a:t>&amp; </a:t>
            </a:r>
            <a:r>
              <a:rPr lang="en-GB" sz="2800" b="1" dirty="0" smtClean="0">
                <a:solidFill>
                  <a:srgbClr val="000000"/>
                </a:solidFill>
                <a:latin typeface="Blackadder ITC" pitchFamily="82"/>
              </a:rPr>
              <a:t>Mottelson Nobel Prize (1975</a:t>
            </a:r>
            <a:r>
              <a:rPr lang="en-GB" sz="2800" b="1" dirty="0">
                <a:solidFill>
                  <a:srgbClr val="000000"/>
                </a:solidFill>
                <a:latin typeface="Blackadder ITC" pitchFamily="82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69" y="980728"/>
            <a:ext cx="2985817" cy="40211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9512" y="980728"/>
            <a:ext cx="1151805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Ben on his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Bike 2008</a:t>
            </a:r>
            <a:endParaRPr lang="en-GB" sz="1800" b="0" i="0" u="none" strike="noStrike" kern="1200" cap="none" spc="0" baseline="0" dirty="0">
              <a:solidFill>
                <a:srgbClr val="FFFF00"/>
              </a:solidFill>
              <a:uFillTx/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7978" y="980728"/>
            <a:ext cx="5978671" cy="467050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1" u="sng" strike="noStrike" kern="1200" cap="none" spc="0" baseline="0" dirty="0">
                <a:solidFill>
                  <a:srgbClr val="FF3300"/>
                </a:solidFill>
                <a:uFillTx/>
                <a:latin typeface="Calibri"/>
              </a:rPr>
              <a:t>Bohr &amp; Mottelson Vol II</a:t>
            </a:r>
          </a:p>
          <a:p>
            <a:pPr marL="0" marR="0" lvl="0" indent="0" algn="ctr" defTabSz="914400" rtl="0" fontAlgn="auto" hangingPunct="1"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“A vibrational mode of excitation is characterized by the property that it can be repeated a large number of times. The </a:t>
            </a:r>
            <a:r>
              <a:rPr lang="en-ZA" sz="1800" b="0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n</a:t>
            </a:r>
            <a:r>
              <a:rPr lang="en-ZA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th excited state of a specified mode can thus be viewed as consisting of </a:t>
            </a:r>
            <a:r>
              <a:rPr lang="en-ZA" sz="1800" b="0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n</a:t>
            </a:r>
            <a:r>
              <a:rPr lang="en-ZA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individual quanta. The quanta obey Bose statistics…” </a:t>
            </a:r>
            <a:r>
              <a:rPr lang="en-US" sz="1800" b="1" i="1" u="none" strike="noStrike" kern="1200" cap="none" spc="0" baseline="0" dirty="0">
                <a:solidFill>
                  <a:srgbClr val="FF3300"/>
                </a:solidFill>
                <a:uFillTx/>
                <a:latin typeface="Times New Roman" pitchFamily="18"/>
                <a:cs typeface="Times New Roman" pitchFamily="18"/>
              </a:rPr>
              <a:t>    </a:t>
            </a:r>
            <a:r>
              <a:rPr lang="en-US" sz="1800" b="1" i="1" u="sng" strike="noStrike" kern="1200" cap="none" spc="0" baseline="0" dirty="0">
                <a:solidFill>
                  <a:srgbClr val="FF3300"/>
                </a:solidFill>
                <a:uFillTx/>
                <a:latin typeface="Calibri"/>
              </a:rPr>
              <a:t>Page 330 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“… but it might be expected that the zero-point oscillations in the </a:t>
            </a: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γ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direction would be of similar magnitude as those in the </a:t>
            </a: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β 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direction. The experimentally observed E2-matrix elements for exciting the </a:t>
            </a: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β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vibrations are comparable to those exciting the </a:t>
            </a:r>
            <a:r>
              <a:rPr lang="en-US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K</a:t>
            </a:r>
            <a:r>
              <a:rPr lang="en-ZA" sz="1800" b="0" i="1" u="none" strike="noStrike" kern="1200" cap="none" spc="0" baseline="30000" dirty="0">
                <a:solidFill>
                  <a:srgbClr val="000000"/>
                </a:solidFill>
                <a:uFillTx/>
                <a:latin typeface="Calibri"/>
              </a:rPr>
              <a:t>π</a:t>
            </a:r>
            <a:r>
              <a:rPr lang="en-US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=2</a:t>
            </a:r>
            <a:r>
              <a:rPr lang="en-US" sz="1800" b="0" i="1" u="none" strike="noStrike" kern="1200" cap="none" spc="0" baseline="30000" dirty="0">
                <a:solidFill>
                  <a:srgbClr val="000000"/>
                </a:solidFill>
                <a:uFillTx/>
                <a:latin typeface="Calibri"/>
              </a:rPr>
              <a:t>+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bands….” </a:t>
            </a:r>
            <a:r>
              <a:rPr lang="en-US" sz="1800" b="1" i="1" u="sng" strike="noStrike" kern="1200" cap="none" spc="0" baseline="0" dirty="0">
                <a:solidFill>
                  <a:srgbClr val="FF3300"/>
                </a:solidFill>
                <a:uFillTx/>
                <a:latin typeface="Calibri"/>
              </a:rPr>
              <a:t>Page </a:t>
            </a:r>
            <a:r>
              <a:rPr lang="en-US" sz="1800" b="1" i="1" u="sng" strike="noStrike" kern="1200" cap="none" spc="0" baseline="0" dirty="0" smtClean="0">
                <a:solidFill>
                  <a:srgbClr val="FF3300"/>
                </a:solidFill>
                <a:uFillTx/>
                <a:latin typeface="Calibri"/>
              </a:rPr>
              <a:t>166</a:t>
            </a:r>
            <a:endParaRPr lang="en-US" sz="1800" b="1" i="1" u="sng" strike="noStrike" kern="1200" cap="none" spc="0" baseline="0" dirty="0">
              <a:solidFill>
                <a:srgbClr val="FF33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“In view of the systematic occurrence of excited </a:t>
            </a:r>
            <a:r>
              <a:rPr lang="en-US" sz="1800" b="0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K</a:t>
            </a:r>
            <a:r>
              <a:rPr lang="en-ZA" sz="1800" b="0" i="1" u="none" strike="noStrike" kern="1200" cap="none" spc="0" baseline="3000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π</a:t>
            </a:r>
            <a:r>
              <a:rPr lang="en-US" sz="1800" b="0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=2</a:t>
            </a:r>
            <a:r>
              <a:rPr lang="en-US" sz="1800" b="0" i="1" u="none" strike="noStrike" kern="1200" cap="none" spc="0" baseline="3000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+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bands in the spectra of strongly deformed even-even nuclei, one may consider the possibility of describing these spectra in terms of a rotor deviating slightly from axial symmetry.” </a:t>
            </a:r>
            <a:r>
              <a:rPr lang="en-US" sz="1800" b="1" i="1" u="sng" strike="noStrike" kern="1200" cap="none" spc="0" baseline="0" dirty="0">
                <a:solidFill>
                  <a:srgbClr val="FF3300"/>
                </a:solidFill>
                <a:uFillTx/>
                <a:latin typeface="Calibri"/>
              </a:rPr>
              <a:t>Page 186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001893"/>
            <a:ext cx="2964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Ben will be 90 </a:t>
            </a:r>
          </a:p>
          <a:p>
            <a:pPr algn="ctr"/>
            <a:r>
              <a:rPr lang="en-ZA" sz="24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on 9</a:t>
            </a:r>
            <a:r>
              <a:rPr lang="en-ZA" sz="2400" baseline="300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th</a:t>
            </a:r>
            <a:r>
              <a:rPr lang="en-ZA" sz="24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 July 2016</a:t>
            </a:r>
            <a:endParaRPr lang="en-ZA" sz="24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JFSS  Bormio2016</a:t>
            </a:r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F5FE-7F81-4B68-8EB3-1631365E4160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53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52Gd(t,p)154Gd"/>
          <p:cNvPicPr>
            <a:picLocks noChangeAspect="1" noChangeArrowheads="1"/>
          </p:cNvPicPr>
          <p:nvPr/>
        </p:nvPicPr>
        <p:blipFill>
          <a:blip r:embed="rId2" cstate="print">
            <a:lum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b="35719"/>
          <a:stretch>
            <a:fillRect/>
          </a:stretch>
        </p:blipFill>
        <p:spPr bwMode="auto">
          <a:xfrm>
            <a:off x="250825" y="404813"/>
            <a:ext cx="8893175" cy="48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4133" y="43523"/>
            <a:ext cx="91440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FF00"/>
                </a:solidFill>
              </a:rPr>
              <a:t>Two Neutron Transfer to </a:t>
            </a:r>
            <a:r>
              <a:rPr lang="en-US" altLang="en-US" sz="3200" b="1" i="1" baseline="30000" dirty="0">
                <a:solidFill>
                  <a:srgbClr val="FFFF00"/>
                </a:solidFill>
              </a:rPr>
              <a:t>154</a:t>
            </a:r>
            <a:r>
              <a:rPr lang="en-US" altLang="en-US" sz="3200" b="1" i="1" dirty="0">
                <a:solidFill>
                  <a:srgbClr val="FFFF00"/>
                </a:solidFill>
              </a:rPr>
              <a:t>Gd (N=90)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827088" y="981075"/>
            <a:ext cx="0" cy="5032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3132138" y="1125538"/>
            <a:ext cx="0" cy="5746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859338" y="1125538"/>
            <a:ext cx="0" cy="5746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23850" y="4292600"/>
            <a:ext cx="287338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11188" y="5949950"/>
            <a:ext cx="2305050" cy="428625"/>
          </a:xfrm>
          <a:prstGeom prst="rect">
            <a:avLst/>
          </a:prstGeom>
          <a:solidFill>
            <a:srgbClr val="FFFF99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/>
              <a:t>N.B.  Log</a:t>
            </a:r>
            <a:r>
              <a:rPr lang="en-US" altLang="en-US" sz="2000" b="1" baseline="-25000"/>
              <a:t>10</a:t>
            </a:r>
            <a:r>
              <a:rPr lang="en-US" altLang="en-US" sz="2000" b="1"/>
              <a:t> scale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635375" y="5516563"/>
            <a:ext cx="4321175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i="1">
                <a:solidFill>
                  <a:srgbClr val="CC0099"/>
                </a:solidFill>
              </a:rPr>
              <a:t>Shahabuddin et al; NP </a:t>
            </a:r>
            <a:r>
              <a:rPr lang="en-US" altLang="en-US" b="1" i="1" u="sng">
                <a:solidFill>
                  <a:srgbClr val="CC0099"/>
                </a:solidFill>
              </a:rPr>
              <a:t>A340</a:t>
            </a:r>
            <a:r>
              <a:rPr lang="en-US" altLang="en-US" i="1">
                <a:solidFill>
                  <a:srgbClr val="CC0099"/>
                </a:solidFill>
              </a:rPr>
              <a:t> (1980) 109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6227763" y="1989138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4211638" y="2708275"/>
            <a:ext cx="0" cy="8636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 rot="16200000">
            <a:off x="3226594" y="1534319"/>
            <a:ext cx="1943100" cy="398462"/>
          </a:xfrm>
          <a:prstGeom prst="rect">
            <a:avLst/>
          </a:prstGeom>
          <a:noFill/>
          <a:ln w="3175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 i="1">
                <a:solidFill>
                  <a:srgbClr val="33CC33"/>
                </a:solidFill>
              </a:rPr>
              <a:t>K</a:t>
            </a:r>
            <a:r>
              <a:rPr lang="el-GR" altLang="en-US" b="1" i="1" baseline="3000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en-US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altLang="en-US" b="1" i="1" baseline="3000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Bandhead</a:t>
            </a:r>
            <a:endParaRPr lang="el-GR" altLang="en-US" b="1" i="1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JFSS  Bormio2016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08D8-0962-4A58-AC01-C2FEE96D0E70}" type="slidenum">
              <a:rPr lang="en-GB" smtClean="0"/>
              <a:t>6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72837" y="899538"/>
            <a:ext cx="72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ZA" sz="32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ZA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Z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2138" y="1103749"/>
            <a:ext cx="72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ZA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ZA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Z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9338" y="1115438"/>
            <a:ext cx="72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ZA" sz="32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ZA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Z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7763" y="1912650"/>
            <a:ext cx="72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ZA" sz="32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ZA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Z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FFFF99"/>
          </a:solidFill>
        </p:spPr>
        <p:txBody>
          <a:bodyPr/>
          <a:lstStyle/>
          <a:p>
            <a:r>
              <a:rPr lang="en-US" altLang="en-US" sz="3600" b="1" i="1" u="sng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What is the</a:t>
            </a:r>
            <a:r>
              <a:rPr lang="en-US" altLang="en-US" sz="3600" b="1" i="1" u="sng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000" b="1" u="sng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│0</a:t>
            </a:r>
            <a:r>
              <a:rPr lang="en-US" altLang="en-US" sz="4000" b="1" u="sng" baseline="-25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altLang="en-US" sz="4000" b="1" u="sng" baseline="30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altLang="en-US" sz="4000" b="1" u="sng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&gt;</a:t>
            </a:r>
            <a:r>
              <a:rPr lang="en-US" altLang="en-US" sz="4000" b="1" i="1" u="sng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Configuration ?</a:t>
            </a:r>
            <a:r>
              <a:rPr lang="en-US" altLang="en-US" sz="3600" b="1" i="1" u="sng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07375" cy="4537075"/>
          </a:xfrm>
          <a:solidFill>
            <a:srgbClr val="FFFF99"/>
          </a:solidFill>
        </p:spPr>
        <p:txBody>
          <a:bodyPr/>
          <a:lstStyle/>
          <a:p>
            <a:pPr>
              <a:buClr>
                <a:srgbClr val="FF6600"/>
              </a:buClr>
              <a:buFont typeface="Arial" charset="0"/>
              <a:buChar char="۞"/>
            </a:pP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(t,p) &amp; (p,t) 		 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│0</a:t>
            </a:r>
            <a:r>
              <a:rPr lang="en-US" altLang="en-US" b="1" baseline="-250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altLang="en-US" b="1" baseline="300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&gt;  is 2p</a:t>
            </a:r>
            <a:r>
              <a:rPr lang="en-US" altLang="en-US" b="1" baseline="-250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- 2h</a:t>
            </a:r>
            <a:r>
              <a:rPr lang="en-US" altLang="en-US" b="1" baseline="-250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          this gives </a:t>
            </a:r>
            <a:r>
              <a:rPr lang="en-US" altLang="en-US" b="1" i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</a:t>
            </a:r>
            <a:r>
              <a:rPr lang="el-GR" altLang="en-US" b="1" i="1" baseline="300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π</a:t>
            </a:r>
            <a:r>
              <a:rPr lang="en-US" altLang="en-US" b="1" i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but </a:t>
            </a:r>
            <a:r>
              <a:rPr lang="en-US" alt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nothing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on the orbit.</a:t>
            </a:r>
          </a:p>
          <a:p>
            <a:pPr>
              <a:buClr>
                <a:srgbClr val="FF6600"/>
              </a:buClr>
              <a:buFont typeface="Arial" charset="0"/>
              <a:buChar char="۞"/>
            </a:pPr>
            <a:r>
              <a:rPr lang="en-US" altLang="en-US" b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Single particle transfer would give </a:t>
            </a:r>
            <a:r>
              <a:rPr lang="en-US" altLang="en-US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</a:t>
            </a:r>
            <a:r>
              <a:rPr lang="en-US" altLang="en-US" b="1" i="1" baseline="-2500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en-US" altLang="en-US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but does not populate </a:t>
            </a: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│0</a:t>
            </a:r>
            <a:r>
              <a:rPr lang="en-US" altLang="en-US" b="1" baseline="-2500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altLang="en-US" b="1" baseline="3000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&gt;.</a:t>
            </a:r>
          </a:p>
          <a:p>
            <a:pPr>
              <a:buClr>
                <a:srgbClr val="FF6600"/>
              </a:buClr>
              <a:buFont typeface="Arial" charset="0"/>
              <a:buNone/>
            </a:pPr>
            <a:endParaRPr lang="en-US" altLang="en-US" b="1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FF6600"/>
              </a:buClr>
              <a:buFont typeface="Arial" charset="0"/>
              <a:buNone/>
            </a:pPr>
            <a:r>
              <a:rPr lang="en-US" altLang="en-US" b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		    </a:t>
            </a:r>
            <a:r>
              <a:rPr lang="en-US" altLang="en-US" b="1">
                <a:solidFill>
                  <a:srgbClr val="CC0066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 { │0</a:t>
            </a:r>
            <a:r>
              <a:rPr lang="en-US" altLang="en-US" b="1" baseline="-25000">
                <a:solidFill>
                  <a:srgbClr val="CC0066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altLang="en-US" b="1" baseline="30000">
                <a:solidFill>
                  <a:srgbClr val="CC0066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altLang="en-US" b="1">
                <a:solidFill>
                  <a:srgbClr val="CC0066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&gt; + neutron }, look to see which orbit does </a:t>
            </a:r>
            <a:r>
              <a:rPr lang="en-US" altLang="en-US" b="1" i="1" u="sng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altLang="en-US" b="1">
                <a:solidFill>
                  <a:srgbClr val="CC0066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couple to │0</a:t>
            </a:r>
            <a:r>
              <a:rPr lang="en-US" altLang="en-US" b="1" baseline="-25000">
                <a:solidFill>
                  <a:srgbClr val="CC0066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altLang="en-US" b="1" baseline="30000">
                <a:solidFill>
                  <a:srgbClr val="CC0066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altLang="en-US" b="1">
                <a:solidFill>
                  <a:srgbClr val="CC0066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&gt;.</a:t>
            </a:r>
            <a:endParaRPr lang="el-GR" altLang="en-US" b="1">
              <a:solidFill>
                <a:srgbClr val="CC0066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421063" y="1773238"/>
            <a:ext cx="573087" cy="288925"/>
          </a:xfrm>
          <a:prstGeom prst="rightArrow">
            <a:avLst>
              <a:gd name="adj1" fmla="val 50000"/>
              <a:gd name="adj2" fmla="val 49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27088" y="443706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JFSS  Bormio2016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08D8-0962-4A58-AC01-C2FEE96D0E7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0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971550" y="549275"/>
            <a:ext cx="0" cy="5040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827088" y="5589588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827088" y="4868863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827088" y="4149725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827088" y="3429000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827088" y="2708275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827088" y="1989138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827088" y="1268413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827088" y="549275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79388" y="1773238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1000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79388" y="105251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1200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79388" y="333375"/>
            <a:ext cx="684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1400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52413" y="2492375"/>
            <a:ext cx="574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800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52413" y="3213100"/>
            <a:ext cx="574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600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52413" y="3933825"/>
            <a:ext cx="574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400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52413" y="4652963"/>
            <a:ext cx="574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200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468313" y="5373688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0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179388" y="549275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/>
              <a:t>E</a:t>
            </a:r>
            <a:r>
              <a:rPr lang="en-US" altLang="en-US" sz="2400" b="1" i="1" baseline="-25000"/>
              <a:t>x</a:t>
            </a:r>
            <a:endParaRPr lang="en-US" altLang="en-US" sz="2400" b="1" i="1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0" y="126841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/>
              <a:t>(keV)</a:t>
            </a: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1693863" y="5589588"/>
            <a:ext cx="71755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3132138" y="5229225"/>
            <a:ext cx="720725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4572000" y="5157788"/>
            <a:ext cx="722313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6011863" y="4652963"/>
            <a:ext cx="7207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6732588" y="4581525"/>
            <a:ext cx="7207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7453313" y="4508500"/>
            <a:ext cx="71913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8172450" y="4149725"/>
            <a:ext cx="722313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1693863" y="3429000"/>
            <a:ext cx="717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3132138" y="2636838"/>
            <a:ext cx="720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4572000" y="2708275"/>
            <a:ext cx="722313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1331913" y="3141663"/>
            <a:ext cx="0" cy="2447925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1403350" y="5661025"/>
            <a:ext cx="1296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9900"/>
                </a:solidFill>
              </a:rPr>
              <a:t>[521]3/2</a:t>
            </a:r>
            <a:r>
              <a:rPr lang="en-US" altLang="en-US" sz="2000" b="1" baseline="30000">
                <a:solidFill>
                  <a:srgbClr val="009900"/>
                </a:solidFill>
              </a:rPr>
              <a:t>-</a:t>
            </a:r>
            <a:endParaRPr lang="en-US" altLang="en-US" sz="2000" b="1">
              <a:solidFill>
                <a:srgbClr val="009900"/>
              </a:solidFill>
            </a:endParaRP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2916238" y="5300663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9900"/>
                </a:solidFill>
              </a:rPr>
              <a:t>[651]3/2</a:t>
            </a:r>
            <a:r>
              <a:rPr lang="en-US" altLang="en-US" sz="2000" b="1" baseline="30000">
                <a:solidFill>
                  <a:srgbClr val="009900"/>
                </a:solidFill>
              </a:rPr>
              <a:t>+</a:t>
            </a:r>
            <a:endParaRPr lang="en-US" altLang="en-US" sz="2000" b="1">
              <a:solidFill>
                <a:srgbClr val="009900"/>
              </a:solidFill>
            </a:endParaRP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211638" y="522922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9900"/>
                </a:solidFill>
              </a:rPr>
              <a:t>[505]11/2</a:t>
            </a:r>
            <a:r>
              <a:rPr lang="en-US" altLang="en-US" sz="2000" b="1" baseline="30000">
                <a:solidFill>
                  <a:srgbClr val="009900"/>
                </a:solidFill>
              </a:rPr>
              <a:t>-</a:t>
            </a:r>
            <a:endParaRPr lang="en-US" altLang="en-US" sz="2000" b="1">
              <a:solidFill>
                <a:srgbClr val="009900"/>
              </a:solidFill>
            </a:endParaRP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1258888" y="4005263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│0</a:t>
            </a:r>
            <a:r>
              <a:rPr lang="en-US" altLang="en-US" sz="2400" b="1" baseline="-25000">
                <a:solidFill>
                  <a:srgbClr val="FF0000"/>
                </a:solidFill>
              </a:rPr>
              <a:t>2</a:t>
            </a:r>
            <a:r>
              <a:rPr lang="en-US" altLang="en-US" sz="2400" b="1" baseline="30000">
                <a:solidFill>
                  <a:srgbClr val="FF0000"/>
                </a:solidFill>
              </a:rPr>
              <a:t>+</a:t>
            </a:r>
            <a:r>
              <a:rPr lang="en-US" altLang="en-US" sz="2400" b="1">
                <a:solidFill>
                  <a:srgbClr val="FF0000"/>
                </a:solidFill>
              </a:rPr>
              <a:t> &gt;</a:t>
            </a:r>
          </a:p>
        </p:txBody>
      </p:sp>
      <p:sp>
        <p:nvSpPr>
          <p:cNvPr id="9252" name="AutoShape 36"/>
          <p:cNvSpPr>
            <a:spLocks noChangeArrowheads="1"/>
          </p:cNvSpPr>
          <p:nvPr/>
        </p:nvSpPr>
        <p:spPr bwMode="auto">
          <a:xfrm rot="8339148">
            <a:off x="5651500" y="2420938"/>
            <a:ext cx="576263" cy="863600"/>
          </a:xfrm>
          <a:prstGeom prst="lightningBol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6373813" y="2781300"/>
            <a:ext cx="1870075" cy="495300"/>
          </a:xfrm>
          <a:prstGeom prst="rect">
            <a:avLst/>
          </a:prstGeom>
          <a:solidFill>
            <a:srgbClr val="00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BLOCKED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6732588" y="549275"/>
            <a:ext cx="2087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baseline="30000">
                <a:solidFill>
                  <a:schemeClr val="accent2"/>
                </a:solidFill>
              </a:rPr>
              <a:t>155</a:t>
            </a:r>
            <a:r>
              <a:rPr lang="en-US" altLang="en-US" sz="4400" b="1">
                <a:solidFill>
                  <a:schemeClr val="accent2"/>
                </a:solidFill>
              </a:rPr>
              <a:t>Gd</a:t>
            </a:r>
            <a:r>
              <a:rPr lang="en-US" altLang="en-US" sz="4400" b="1" baseline="-25000">
                <a:solidFill>
                  <a:schemeClr val="accent2"/>
                </a:solidFill>
              </a:rPr>
              <a:t>91</a:t>
            </a:r>
            <a:endParaRPr lang="en-US" altLang="en-US" sz="4400" b="1" baseline="30000">
              <a:solidFill>
                <a:schemeClr val="accent2"/>
              </a:solidFill>
            </a:endParaRP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6084888" y="5373688"/>
            <a:ext cx="2736850" cy="1230312"/>
          </a:xfrm>
          <a:prstGeom prst="rect">
            <a:avLst/>
          </a:prstGeom>
          <a:solidFill>
            <a:srgbClr val="00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</a:rPr>
              <a:t>Seen by Schmidt et al;</a:t>
            </a:r>
          </a:p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</a:rPr>
              <a:t>J. Phys. G12(1986)411</a:t>
            </a:r>
          </a:p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</a:rPr>
              <a:t>in (n,</a:t>
            </a:r>
            <a:r>
              <a:rPr lang="el-GR" altLang="en-US" b="1" i="1">
                <a:solidFill>
                  <a:srgbClr val="FF0000"/>
                </a:solidFill>
              </a:rPr>
              <a:t>γ</a:t>
            </a:r>
            <a:r>
              <a:rPr lang="en-US" altLang="en-US" b="1" i="1">
                <a:solidFill>
                  <a:srgbClr val="FF0000"/>
                </a:solidFill>
              </a:rPr>
              <a:t>) (d,p) &amp; (d,t)</a:t>
            </a:r>
            <a:endParaRPr lang="el-GR" altLang="en-US" b="1" i="1">
              <a:solidFill>
                <a:srgbClr val="FF0000"/>
              </a:solidFill>
            </a:endParaRP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5867400" y="5013325"/>
            <a:ext cx="1081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9900"/>
                </a:solidFill>
              </a:rPr>
              <a:t>[642]5/2</a:t>
            </a:r>
            <a:r>
              <a:rPr lang="en-US" altLang="en-US" sz="1600" b="1" baseline="30000">
                <a:solidFill>
                  <a:srgbClr val="009900"/>
                </a:solidFill>
              </a:rPr>
              <a:t>+</a:t>
            </a:r>
            <a:endParaRPr lang="en-US" altLang="en-US" sz="1600" b="1">
              <a:solidFill>
                <a:srgbClr val="009900"/>
              </a:solidFill>
            </a:endParaRP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6589713" y="4797425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9900"/>
                </a:solidFill>
              </a:rPr>
              <a:t>[402]5/2</a:t>
            </a:r>
            <a:r>
              <a:rPr lang="en-US" altLang="en-US" sz="1600" b="1" baseline="30000">
                <a:solidFill>
                  <a:srgbClr val="009900"/>
                </a:solidFill>
              </a:rPr>
              <a:t>+</a:t>
            </a:r>
            <a:endParaRPr lang="en-US" altLang="en-US" sz="1600" b="1">
              <a:solidFill>
                <a:srgbClr val="009900"/>
              </a:solidFill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7308850" y="4581525"/>
            <a:ext cx="1081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9900"/>
                </a:solidFill>
              </a:rPr>
              <a:t>[532]3/2</a:t>
            </a:r>
            <a:r>
              <a:rPr lang="en-US" altLang="en-US" sz="1600" b="1" baseline="30000">
                <a:solidFill>
                  <a:srgbClr val="009900"/>
                </a:solidFill>
              </a:rPr>
              <a:t>-</a:t>
            </a:r>
            <a:endParaRPr lang="en-US" altLang="en-US" sz="1600" b="1">
              <a:solidFill>
                <a:srgbClr val="009900"/>
              </a:solidFill>
            </a:endParaRP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7993063" y="4149725"/>
            <a:ext cx="1150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9900"/>
                </a:solidFill>
              </a:rPr>
              <a:t>[400]1/2</a:t>
            </a:r>
            <a:r>
              <a:rPr lang="en-US" altLang="en-US" sz="1600" b="1" baseline="30000">
                <a:solidFill>
                  <a:srgbClr val="009900"/>
                </a:solidFill>
              </a:rPr>
              <a:t>+</a:t>
            </a:r>
            <a:endParaRPr lang="en-US" altLang="en-US" sz="1600" b="1">
              <a:solidFill>
                <a:srgbClr val="009900"/>
              </a:solidFill>
            </a:endParaRP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900113" y="2924175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 u="sng">
                <a:solidFill>
                  <a:srgbClr val="FF0000"/>
                </a:solidFill>
              </a:rPr>
              <a:t>681 keV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1619250" y="3429000"/>
            <a:ext cx="792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K=3/2</a:t>
            </a:r>
            <a:r>
              <a:rPr lang="en-US" altLang="en-US" sz="1600" b="1" baseline="30000">
                <a:solidFill>
                  <a:srgbClr val="FF0000"/>
                </a:solidFill>
              </a:rPr>
              <a:t>-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3059113" y="2708275"/>
            <a:ext cx="865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K=3/2</a:t>
            </a:r>
            <a:r>
              <a:rPr lang="en-US" altLang="en-US" sz="1600" b="1" baseline="30000">
                <a:solidFill>
                  <a:srgbClr val="FF0000"/>
                </a:solidFill>
              </a:rPr>
              <a:t>+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4356100" y="2708275"/>
            <a:ext cx="1081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{K=11/2</a:t>
            </a:r>
            <a:r>
              <a:rPr lang="en-US" altLang="en-US" sz="1600" b="1" baseline="30000">
                <a:solidFill>
                  <a:srgbClr val="FF0000"/>
                </a:solidFill>
              </a:rPr>
              <a:t>-</a:t>
            </a:r>
            <a:r>
              <a:rPr lang="en-US" altLang="en-US" sz="1600" b="1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1693863" y="1989138"/>
            <a:ext cx="7191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5" name="Line 49"/>
          <p:cNvSpPr>
            <a:spLocks noChangeShapeType="1"/>
          </p:cNvSpPr>
          <p:nvPr/>
        </p:nvSpPr>
        <p:spPr bwMode="auto">
          <a:xfrm>
            <a:off x="3132138" y="836613"/>
            <a:ext cx="6477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>
            <a:off x="4572000" y="1052513"/>
            <a:ext cx="647700" cy="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7" name="Line 51"/>
          <p:cNvSpPr>
            <a:spLocks noChangeShapeType="1"/>
          </p:cNvSpPr>
          <p:nvPr/>
        </p:nvSpPr>
        <p:spPr bwMode="auto">
          <a:xfrm>
            <a:off x="4211638" y="1557338"/>
            <a:ext cx="0" cy="3600450"/>
          </a:xfrm>
          <a:prstGeom prst="line">
            <a:avLst/>
          </a:prstGeom>
          <a:noFill/>
          <a:ln w="38100" cmpd="dbl">
            <a:solidFill>
              <a:srgbClr val="5144FE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3421063" y="1773238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FFFF"/>
                </a:solidFill>
              </a:rPr>
              <a:t>K</a:t>
            </a:r>
            <a:r>
              <a:rPr lang="el-GR" altLang="en-US" sz="2000" b="1" baseline="-25000">
                <a:solidFill>
                  <a:srgbClr val="00FFFF"/>
                </a:solidFill>
              </a:rPr>
              <a:t>γ</a:t>
            </a:r>
            <a:r>
              <a:rPr lang="en-US" altLang="en-US" sz="2000" b="1">
                <a:solidFill>
                  <a:srgbClr val="00FFFF"/>
                </a:solidFill>
              </a:rPr>
              <a:t>=2</a:t>
            </a:r>
            <a:endParaRPr lang="el-GR" altLang="en-US" sz="2000" b="1">
              <a:solidFill>
                <a:srgbClr val="00FFFF"/>
              </a:solidFill>
            </a:endParaRPr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1619250" y="1341438"/>
            <a:ext cx="86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chemeClr val="accent2"/>
                </a:solidFill>
              </a:rPr>
              <a:t>K=1/2</a:t>
            </a:r>
            <a:r>
              <a:rPr lang="en-US" altLang="en-US" sz="1600" b="1" baseline="30000">
                <a:solidFill>
                  <a:schemeClr val="accent2"/>
                </a:solidFill>
              </a:rPr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b="1">
                <a:solidFill>
                  <a:schemeClr val="accent2"/>
                </a:solidFill>
              </a:rPr>
              <a:t>   =2-</a:t>
            </a:r>
            <a:r>
              <a:rPr lang="el-GR" altLang="en-US" sz="1600" b="1">
                <a:solidFill>
                  <a:schemeClr val="accent2"/>
                </a:solidFill>
              </a:rPr>
              <a:t>Ω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2989263" y="188913"/>
            <a:ext cx="86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chemeClr val="accent2"/>
                </a:solidFill>
              </a:rPr>
              <a:t>K=1/2</a:t>
            </a:r>
            <a:r>
              <a:rPr lang="en-US" altLang="en-US" sz="1600" b="1" baseline="30000">
                <a:solidFill>
                  <a:schemeClr val="accent2"/>
                </a:solidFill>
              </a:rPr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b="1">
                <a:solidFill>
                  <a:schemeClr val="accent2"/>
                </a:solidFill>
              </a:rPr>
              <a:t>   =2-</a:t>
            </a:r>
            <a:r>
              <a:rPr lang="el-GR" altLang="en-US" sz="1600" b="1">
                <a:solidFill>
                  <a:schemeClr val="accent2"/>
                </a:solidFill>
              </a:rPr>
              <a:t>Ω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427538" y="404813"/>
            <a:ext cx="936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3399FF"/>
                </a:solidFill>
              </a:rPr>
              <a:t>K=15/2</a:t>
            </a:r>
            <a:r>
              <a:rPr lang="en-US" altLang="en-US" sz="1600" b="1" baseline="30000">
                <a:solidFill>
                  <a:srgbClr val="3399FF"/>
                </a:solidFill>
              </a:rPr>
              <a:t>-</a:t>
            </a:r>
            <a:endParaRPr lang="en-US" altLang="en-US" sz="1600" b="1">
              <a:solidFill>
                <a:srgbClr val="3399FF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b="1">
                <a:solidFill>
                  <a:srgbClr val="3399FF"/>
                </a:solidFill>
              </a:rPr>
              <a:t>   =2+</a:t>
            </a:r>
            <a:r>
              <a:rPr lang="el-GR" altLang="en-US" sz="1600" b="1">
                <a:solidFill>
                  <a:srgbClr val="3399FF"/>
                </a:solidFill>
              </a:rPr>
              <a:t>Ω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3708400" y="1268413"/>
            <a:ext cx="1008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 u="sng">
                <a:solidFill>
                  <a:srgbClr val="00FFFF"/>
                </a:solidFill>
              </a:rPr>
              <a:t>996 keV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JFSS  Bormio2016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08D8-0962-4A58-AC01-C2FEE96D0E7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61838"/>
          </a:xfrm>
          <a:solidFill>
            <a:srgbClr val="002060"/>
          </a:solidFill>
        </p:spPr>
        <p:txBody>
          <a:bodyPr/>
          <a:lstStyle/>
          <a:p>
            <a:r>
              <a:rPr lang="en-US" altLang="en-US" sz="3200" b="1" u="sng" dirty="0">
                <a:solidFill>
                  <a:srgbClr val="FFFF00"/>
                </a:solidFill>
              </a:rPr>
              <a:t>Configuration </a:t>
            </a:r>
            <a:r>
              <a:rPr lang="en-US" altLang="en-US" sz="3200" b="1" u="sng" dirty="0" smtClean="0">
                <a:solidFill>
                  <a:srgbClr val="FFFF00"/>
                </a:solidFill>
              </a:rPr>
              <a:t>Dependent /Quadrupole </a:t>
            </a:r>
            <a:r>
              <a:rPr lang="en-US" altLang="en-US" sz="3200" b="1" u="sng" dirty="0">
                <a:solidFill>
                  <a:srgbClr val="FFFF00"/>
                </a:solidFill>
              </a:rPr>
              <a:t>Pairing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840289"/>
            <a:ext cx="8208963" cy="551723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sz="20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E. Griffin, A. D. Jackson and A. B. </a:t>
            </a:r>
            <a:r>
              <a:rPr lang="en-US" altLang="en-US" sz="2000" b="1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Volkov</a:t>
            </a:r>
            <a:r>
              <a:rPr lang="en-US" altLang="en-US" sz="20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Phys. </a:t>
            </a:r>
            <a:r>
              <a:rPr lang="en-US" altLang="en-US" sz="2000" b="1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altLang="en-US" sz="20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36B, 281 (1971).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FontTx/>
              <a:buNone/>
            </a:pPr>
            <a:r>
              <a:rPr lang="en-US" altLang="en-US" sz="2000" b="1" i="1" dirty="0" smtClean="0">
                <a:solidFill>
                  <a:srgbClr val="FFFF00"/>
                </a:solidFill>
              </a:rPr>
              <a:t>Suggested </a:t>
            </a:r>
            <a:r>
              <a:rPr lang="en-US" altLang="en-US" sz="2000" b="1" i="1" dirty="0">
                <a:solidFill>
                  <a:srgbClr val="FFFF00"/>
                </a:solidFill>
              </a:rPr>
              <a:t>that  </a:t>
            </a:r>
            <a:r>
              <a:rPr lang="el-GR" altLang="en-US" sz="2000" b="1" i="1" dirty="0">
                <a:solidFill>
                  <a:srgbClr val="FFFF00"/>
                </a:solidFill>
              </a:rPr>
              <a:t>Δ</a:t>
            </a:r>
            <a:r>
              <a:rPr lang="en-US" altLang="en-US" sz="2000" b="1" i="1" baseline="-25000" dirty="0">
                <a:solidFill>
                  <a:srgbClr val="FFFF00"/>
                </a:solidFill>
              </a:rPr>
              <a:t>pp</a:t>
            </a:r>
            <a:r>
              <a:rPr lang="en-US" altLang="en-US" sz="2000" b="1" i="1" dirty="0">
                <a:solidFill>
                  <a:srgbClr val="FFFF00"/>
                </a:solidFill>
              </a:rPr>
              <a:t> ≈  </a:t>
            </a:r>
            <a:r>
              <a:rPr lang="el-GR" altLang="en-US" sz="2000" b="1" i="1" dirty="0">
                <a:solidFill>
                  <a:srgbClr val="FFFF00"/>
                </a:solidFill>
              </a:rPr>
              <a:t>Δ</a:t>
            </a:r>
            <a:r>
              <a:rPr lang="en-US" altLang="en-US" sz="2000" b="1" i="1" baseline="-25000" dirty="0" err="1">
                <a:solidFill>
                  <a:srgbClr val="FFFF00"/>
                </a:solidFill>
              </a:rPr>
              <a:t>oo</a:t>
            </a:r>
            <a:r>
              <a:rPr lang="en-US" altLang="en-US" sz="2000" b="1" i="1" dirty="0">
                <a:solidFill>
                  <a:srgbClr val="FFFF00"/>
                </a:solidFill>
              </a:rPr>
              <a:t>  &gt;&gt;  </a:t>
            </a:r>
            <a:r>
              <a:rPr lang="el-GR" altLang="en-US" sz="2000" b="1" i="1" dirty="0">
                <a:solidFill>
                  <a:srgbClr val="FFFF00"/>
                </a:solidFill>
              </a:rPr>
              <a:t>Δ</a:t>
            </a:r>
            <a:r>
              <a:rPr lang="en-US" altLang="en-US" sz="2000" b="1" i="1" baseline="-25000" dirty="0">
                <a:solidFill>
                  <a:srgbClr val="FFFF00"/>
                </a:solidFill>
              </a:rPr>
              <a:t>op</a:t>
            </a:r>
          </a:p>
          <a:p>
            <a:pPr algn="ctr">
              <a:buFontTx/>
              <a:buNone/>
            </a:pPr>
            <a:r>
              <a:rPr lang="en-US" alt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Actinide </a:t>
            </a:r>
            <a:r>
              <a:rPr lang="en-US" alt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 where 0</a:t>
            </a:r>
            <a:r>
              <a:rPr lang="en-US" altLang="en-US" sz="2000" b="1" i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 were observed in (</a:t>
            </a:r>
            <a:r>
              <a:rPr lang="en-US" alt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p,t</a:t>
            </a:r>
            <a:r>
              <a:rPr lang="en-US" alt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that </a:t>
            </a:r>
            <a:r>
              <a:rPr lang="en-US" alt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</a:t>
            </a:r>
            <a:r>
              <a:rPr lang="en-US" alt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pairing- or </a:t>
            </a:r>
            <a:r>
              <a:rPr lang="el-GR" alt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-vibrations.</a:t>
            </a:r>
            <a:endParaRPr lang="el-GR" altLang="en-US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en-US" sz="1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Suppose there are </a:t>
            </a:r>
            <a:r>
              <a:rPr lang="en-US" altLang="en-US" sz="1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prolate</a:t>
            </a:r>
            <a:r>
              <a:rPr lang="en-US" altLang="en-US" sz="1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1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oblate </a:t>
            </a:r>
            <a:r>
              <a:rPr lang="en-US" altLang="en-US" sz="1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degenerate levels at the Fermi Surface;</a:t>
            </a:r>
          </a:p>
          <a:p>
            <a:pPr algn="ctr">
              <a:buFontTx/>
              <a:buNone/>
            </a:pPr>
            <a:r>
              <a:rPr lang="en-US" altLang="en-US" sz="1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 that each pairing matrix element is the same for the same type </a:t>
            </a:r>
            <a:r>
              <a:rPr lang="en-US" altLang="en-US" sz="1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  <a:endParaRPr lang="en-US" altLang="en-US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en-US" sz="1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</a:t>
            </a:r>
            <a:r>
              <a:rPr lang="en-US" altLang="en-US" sz="1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prolate-oblate </a:t>
            </a:r>
            <a:r>
              <a:rPr lang="en-US" altLang="en-US" sz="1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matrix elements are very weak </a:t>
            </a:r>
            <a:r>
              <a:rPr lang="en-US" altLang="en-US" sz="1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l-GR" altLang="en-US" sz="1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en-US" sz="1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ctr">
              <a:buFontTx/>
              <a:buNone/>
            </a:pPr>
            <a:r>
              <a:rPr lang="en-US" altLang="en-US" sz="1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if the  prolate </a:t>
            </a:r>
            <a:r>
              <a:rPr lang="en-US" altLang="en-US" sz="1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n*n</a:t>
            </a:r>
            <a:r>
              <a:rPr lang="en-US" altLang="en-US" sz="1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matrix is </a:t>
            </a:r>
            <a:r>
              <a:rPr lang="en-US" altLang="en-US" sz="1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1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oblate matrix is also </a:t>
            </a:r>
            <a:r>
              <a:rPr lang="en-US" altLang="en-US" sz="1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ctr">
              <a:buFontTx/>
              <a:buNone/>
            </a:pPr>
            <a:r>
              <a:rPr lang="en-US" altLang="en-US" sz="1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matrix for the total system is;    </a:t>
            </a:r>
            <a:endParaRPr lang="en-US" altLang="en-US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en-US" sz="1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</a:t>
            </a:r>
            <a:r>
              <a:rPr lang="el-GR" altLang="en-US" sz="1800" i="1" dirty="0" smtClean="0">
                <a:solidFill>
                  <a:schemeClr val="bg2"/>
                </a:solidFill>
                <a:latin typeface="Times New Roman"/>
                <a:cs typeface="Times New Roman"/>
              </a:rPr>
              <a:t>ε</a:t>
            </a:r>
            <a:r>
              <a:rPr lang="en-US" altLang="en-US" sz="1800" i="1" dirty="0" smtClean="0">
                <a:solidFill>
                  <a:schemeClr val="bg2"/>
                </a:solidFill>
                <a:latin typeface="Times New Roman"/>
                <a:cs typeface="Times New Roman"/>
              </a:rPr>
              <a:t>A</a:t>
            </a:r>
          </a:p>
          <a:p>
            <a:pPr algn="ctr">
              <a:buFontTx/>
              <a:buNone/>
            </a:pPr>
            <a:r>
              <a:rPr lang="en-US" altLang="en-US" sz="1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1800" i="1" dirty="0">
                <a:solidFill>
                  <a:schemeClr val="bg2"/>
                </a:solidFill>
                <a:latin typeface="Times New Roman"/>
                <a:cs typeface="Times New Roman"/>
              </a:rPr>
              <a:t>ε</a:t>
            </a:r>
            <a:r>
              <a:rPr lang="en-US" altLang="en-US" sz="1800" i="1" dirty="0" smtClean="0">
                <a:solidFill>
                  <a:schemeClr val="bg2"/>
                </a:solidFill>
                <a:latin typeface="Times New Roman"/>
                <a:cs typeface="Times New Roman"/>
              </a:rPr>
              <a:t>A  </a:t>
            </a:r>
            <a:r>
              <a:rPr lang="en-US" altLang="en-US" sz="1800" i="1" dirty="0" err="1" smtClean="0">
                <a:solidFill>
                  <a:schemeClr val="bg2"/>
                </a:solidFill>
                <a:latin typeface="Times New Roman"/>
                <a:cs typeface="Times New Roman"/>
              </a:rPr>
              <a:t>A</a:t>
            </a:r>
            <a:endParaRPr lang="en-US" altLang="en-US" sz="1800" i="1" dirty="0" smtClean="0">
              <a:solidFill>
                <a:schemeClr val="bg2"/>
              </a:solidFill>
              <a:latin typeface="Times New Roman"/>
              <a:cs typeface="Times New Roman"/>
            </a:endParaRPr>
          </a:p>
          <a:p>
            <a:pPr algn="ctr">
              <a:buFontTx/>
              <a:buNone/>
            </a:pPr>
            <a:r>
              <a:rPr lang="en-US" altLang="en-US" sz="1800" dirty="0" smtClean="0">
                <a:solidFill>
                  <a:schemeClr val="bg2"/>
                </a:solidFill>
                <a:latin typeface="Times New Roman"/>
                <a:cs typeface="Times New Roman"/>
              </a:rPr>
              <a:t>Then there are (2</a:t>
            </a:r>
            <a:r>
              <a:rPr lang="en-US" altLang="en-US" sz="1800" i="1" dirty="0" smtClean="0">
                <a:solidFill>
                  <a:schemeClr val="bg2"/>
                </a:solidFill>
                <a:latin typeface="Times New Roman"/>
                <a:cs typeface="Times New Roman"/>
              </a:rPr>
              <a:t>n</a:t>
            </a:r>
            <a:r>
              <a:rPr lang="en-US" altLang="en-US" sz="1800" dirty="0" smtClean="0">
                <a:solidFill>
                  <a:schemeClr val="bg2"/>
                </a:solidFill>
                <a:latin typeface="Times New Roman"/>
                <a:cs typeface="Times New Roman"/>
              </a:rPr>
              <a:t>-2) states with ZERO energy and 2 states with energies</a:t>
            </a:r>
          </a:p>
          <a:p>
            <a:pPr algn="ctr">
              <a:buFontTx/>
              <a:buNone/>
            </a:pPr>
            <a:r>
              <a:rPr lang="en-US" altLang="en-US" sz="1800" i="1" dirty="0" smtClean="0">
                <a:solidFill>
                  <a:schemeClr val="bg2"/>
                </a:solidFill>
                <a:latin typeface="Times New Roman"/>
                <a:cs typeface="Times New Roman"/>
              </a:rPr>
              <a:t>E</a:t>
            </a:r>
            <a:r>
              <a:rPr lang="en-US" altLang="en-US" sz="1800" i="1" baseline="-25000" dirty="0" smtClean="0">
                <a:solidFill>
                  <a:schemeClr val="bg2"/>
                </a:solidFill>
                <a:latin typeface="Times New Roman"/>
                <a:cs typeface="Times New Roman"/>
              </a:rPr>
              <a:t>1,2</a:t>
            </a:r>
            <a:r>
              <a:rPr lang="en-US" altLang="en-US" sz="1800" i="1" dirty="0" smtClean="0">
                <a:solidFill>
                  <a:schemeClr val="bg2"/>
                </a:solidFill>
                <a:latin typeface="Times New Roman"/>
                <a:cs typeface="Times New Roman"/>
              </a:rPr>
              <a:t> = -</a:t>
            </a:r>
            <a:r>
              <a:rPr lang="en-US" altLang="en-US" sz="1800" dirty="0" smtClean="0">
                <a:solidFill>
                  <a:schemeClr val="bg2"/>
                </a:solidFill>
                <a:latin typeface="Times New Roman"/>
                <a:cs typeface="Times New Roman"/>
              </a:rPr>
              <a:t>(1 ± </a:t>
            </a:r>
            <a:r>
              <a:rPr lang="el-GR" altLang="en-US" sz="1800" i="1" dirty="0" smtClean="0">
                <a:solidFill>
                  <a:schemeClr val="bg2"/>
                </a:solidFill>
                <a:latin typeface="Times New Roman"/>
                <a:cs typeface="Times New Roman"/>
              </a:rPr>
              <a:t>ε</a:t>
            </a:r>
            <a:r>
              <a:rPr lang="en-US" altLang="en-US" sz="1800" dirty="0" smtClean="0">
                <a:solidFill>
                  <a:schemeClr val="bg2"/>
                </a:solidFill>
                <a:latin typeface="Times New Roman"/>
                <a:cs typeface="Times New Roman"/>
              </a:rPr>
              <a:t>) </a:t>
            </a:r>
            <a:r>
              <a:rPr lang="en-US" altLang="en-US" sz="1800" i="1" dirty="0" err="1" smtClean="0">
                <a:solidFill>
                  <a:schemeClr val="bg2"/>
                </a:solidFill>
                <a:latin typeface="Times New Roman"/>
                <a:cs typeface="Times New Roman"/>
              </a:rPr>
              <a:t>na</a:t>
            </a:r>
            <a:endParaRPr lang="en-US" altLang="en-US" sz="1800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06798" y="4005064"/>
            <a:ext cx="0" cy="576064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0072" y="4005064"/>
            <a:ext cx="0" cy="576064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44208" y="5373216"/>
            <a:ext cx="129614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44208" y="5949280"/>
            <a:ext cx="1296144" cy="0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44208" y="6165304"/>
            <a:ext cx="1296144" cy="0"/>
          </a:xfrm>
          <a:prstGeom prst="line">
            <a:avLst/>
          </a:prstGeom>
          <a:ln w="28575">
            <a:solidFill>
              <a:srgbClr val="9FF3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33497" y="5157192"/>
            <a:ext cx="792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chemeClr val="bg2"/>
                </a:solidFill>
                <a:latin typeface="Times New Roman"/>
                <a:cs typeface="Times New Roman"/>
              </a:rPr>
              <a:t>(2</a:t>
            </a:r>
            <a:r>
              <a:rPr lang="en-US" altLang="en-US" b="1" i="1" dirty="0">
                <a:solidFill>
                  <a:schemeClr val="bg2"/>
                </a:solidFill>
                <a:latin typeface="Times New Roman"/>
                <a:cs typeface="Times New Roman"/>
              </a:rPr>
              <a:t>n</a:t>
            </a:r>
            <a:r>
              <a:rPr lang="en-US" altLang="en-US" b="1" dirty="0">
                <a:solidFill>
                  <a:schemeClr val="bg2"/>
                </a:solidFill>
                <a:latin typeface="Times New Roman"/>
                <a:cs typeface="Times New Roman"/>
              </a:rPr>
              <a:t>-2</a:t>
            </a:r>
            <a:r>
              <a:rPr lang="en-US" altLang="en-US" b="1" dirty="0" smtClean="0">
                <a:solidFill>
                  <a:schemeClr val="bg2"/>
                </a:solidFill>
                <a:latin typeface="Times New Roman"/>
                <a:cs typeface="Times New Roman"/>
              </a:rPr>
              <a:t>)</a:t>
            </a:r>
          </a:p>
          <a:p>
            <a:endParaRPr lang="en-US" dirty="0" smtClean="0">
              <a:solidFill>
                <a:schemeClr val="bg2"/>
              </a:solidFill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chemeClr val="bg2"/>
                </a:solidFill>
                <a:latin typeface="Times New Roman"/>
                <a:cs typeface="Times New Roman"/>
              </a:rPr>
              <a:t> 0</a:t>
            </a:r>
            <a:r>
              <a:rPr lang="en-US" b="1" baseline="-25000" dirty="0" smtClean="0">
                <a:solidFill>
                  <a:schemeClr val="bg2"/>
                </a:solidFill>
                <a:latin typeface="Times New Roman"/>
                <a:cs typeface="Times New Roman"/>
              </a:rPr>
              <a:t>2</a:t>
            </a:r>
            <a:r>
              <a:rPr lang="en-US" b="1" baseline="30000" dirty="0" smtClean="0">
                <a:solidFill>
                  <a:schemeClr val="bg2"/>
                </a:solidFill>
                <a:latin typeface="Times New Roman"/>
                <a:cs typeface="Times New Roman"/>
              </a:rPr>
              <a:t>+</a:t>
            </a:r>
            <a:endParaRPr lang="en-US" b="1" dirty="0" smtClean="0">
              <a:solidFill>
                <a:schemeClr val="bg2"/>
              </a:solidFill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chemeClr val="bg2"/>
                </a:solidFill>
                <a:latin typeface="Times New Roman"/>
                <a:cs typeface="Times New Roman"/>
              </a:rPr>
              <a:t> 0</a:t>
            </a:r>
            <a:r>
              <a:rPr lang="en-US" b="1" baseline="-25000" dirty="0" smtClean="0">
                <a:solidFill>
                  <a:schemeClr val="bg2"/>
                </a:solidFill>
                <a:latin typeface="Times New Roman"/>
                <a:cs typeface="Times New Roman"/>
              </a:rPr>
              <a:t>1</a:t>
            </a:r>
            <a:r>
              <a:rPr lang="en-US" b="1" baseline="30000" dirty="0" smtClean="0">
                <a:solidFill>
                  <a:schemeClr val="bg2"/>
                </a:solidFill>
                <a:latin typeface="Times New Roman"/>
                <a:cs typeface="Times New Roman"/>
              </a:rPr>
              <a:t>+</a:t>
            </a:r>
            <a:endParaRPr lang="en-GB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JFSS  Bormio2016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08D8-0962-4A58-AC01-C2FEE96D0E7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7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1462</Words>
  <Application>Microsoft Office PowerPoint</Application>
  <PresentationFormat>On-screen Show (4:3)</PresentationFormat>
  <Paragraphs>220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Picture (Metafile)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│02+ &gt; Configuration ? </vt:lpstr>
      <vt:lpstr>PowerPoint Presentation</vt:lpstr>
      <vt:lpstr>Configuration Dependent /Quadrupole Pairing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sharpy</dc:creator>
  <cp:lastModifiedBy>sharpy</cp:lastModifiedBy>
  <cp:revision>36</cp:revision>
  <dcterms:created xsi:type="dcterms:W3CDTF">2016-01-25T13:39:29Z</dcterms:created>
  <dcterms:modified xsi:type="dcterms:W3CDTF">2016-01-26T14:42:15Z</dcterms:modified>
</cp:coreProperties>
</file>