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  <p:sldMasterId id="2147483661" r:id="rId3"/>
    <p:sldMasterId id="2147483673" r:id="rId4"/>
  </p:sldMasterIdLst>
  <p:notesMasterIdLst>
    <p:notesMasterId r:id="rId54"/>
  </p:notesMasterIdLst>
  <p:handoutMasterIdLst>
    <p:handoutMasterId r:id="rId55"/>
  </p:handoutMasterIdLst>
  <p:sldIdLst>
    <p:sldId id="802" r:id="rId5"/>
    <p:sldId id="837" r:id="rId6"/>
    <p:sldId id="836" r:id="rId7"/>
    <p:sldId id="838" r:id="rId8"/>
    <p:sldId id="805" r:id="rId9"/>
    <p:sldId id="807" r:id="rId10"/>
    <p:sldId id="813" r:id="rId11"/>
    <p:sldId id="811" r:id="rId12"/>
    <p:sldId id="808" r:id="rId13"/>
    <p:sldId id="810" r:id="rId14"/>
    <p:sldId id="814" r:id="rId15"/>
    <p:sldId id="815" r:id="rId16"/>
    <p:sldId id="762" r:id="rId17"/>
    <p:sldId id="817" r:id="rId18"/>
    <p:sldId id="818" r:id="rId19"/>
    <p:sldId id="753" r:id="rId20"/>
    <p:sldId id="754" r:id="rId21"/>
    <p:sldId id="752" r:id="rId22"/>
    <p:sldId id="759" r:id="rId23"/>
    <p:sldId id="761" r:id="rId24"/>
    <p:sldId id="760" r:id="rId25"/>
    <p:sldId id="758" r:id="rId26"/>
    <p:sldId id="547" r:id="rId27"/>
    <p:sldId id="608" r:id="rId28"/>
    <p:sldId id="599" r:id="rId29"/>
    <p:sldId id="600" r:id="rId30"/>
    <p:sldId id="601" r:id="rId31"/>
    <p:sldId id="603" r:id="rId32"/>
    <p:sldId id="256" r:id="rId33"/>
    <p:sldId id="700" r:id="rId34"/>
    <p:sldId id="748" r:id="rId35"/>
    <p:sldId id="749" r:id="rId36"/>
    <p:sldId id="750" r:id="rId37"/>
    <p:sldId id="751" r:id="rId38"/>
    <p:sldId id="587" r:id="rId39"/>
    <p:sldId id="822" r:id="rId40"/>
    <p:sldId id="825" r:id="rId41"/>
    <p:sldId id="831" r:id="rId42"/>
    <p:sldId id="704" r:id="rId43"/>
    <p:sldId id="834" r:id="rId44"/>
    <p:sldId id="835" r:id="rId45"/>
    <p:sldId id="747" r:id="rId46"/>
    <p:sldId id="642" r:id="rId47"/>
    <p:sldId id="634" r:id="rId48"/>
    <p:sldId id="639" r:id="rId49"/>
    <p:sldId id="742" r:id="rId50"/>
    <p:sldId id="744" r:id="rId51"/>
    <p:sldId id="832" r:id="rId52"/>
    <p:sldId id="833" r:id="rId53"/>
  </p:sldIdLst>
  <p:sldSz cx="9144000" cy="6858000" type="screen4x3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CC33"/>
    <a:srgbClr val="339933"/>
    <a:srgbClr val="FF0000"/>
    <a:srgbClr val="00CC00"/>
    <a:srgbClr val="FF00FF"/>
    <a:srgbClr val="AFAF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77" autoAdjust="0"/>
    <p:restoredTop sz="94004" autoAdjust="0"/>
  </p:normalViewPr>
  <p:slideViewPr>
    <p:cSldViewPr>
      <p:cViewPr varScale="1">
        <p:scale>
          <a:sx n="57" d="100"/>
          <a:sy n="57" d="100"/>
        </p:scale>
        <p:origin x="-1804" y="-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2804"/>
    </p:cViewPr>
  </p:sorterViewPr>
  <p:gridSpacing cx="75895" cy="7589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604112-EF4E-4AB8-9889-75FFB0BF9FBA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A978E04-EEE1-4CDD-81E0-05CD029EF7B0}">
      <dgm:prSet phldrT="[Text]"/>
      <dgm:spPr/>
      <dgm:t>
        <a:bodyPr/>
        <a:lstStyle/>
        <a:p>
          <a:r>
            <a:rPr lang="de-DE" dirty="0" smtClean="0"/>
            <a:t>L</a:t>
          </a:r>
          <a:r>
            <a:rPr lang="de-DE" baseline="0" dirty="0" smtClean="0"/>
            <a:t>~ 0</a:t>
          </a:r>
          <a:endParaRPr lang="de-DE" dirty="0"/>
        </a:p>
      </dgm:t>
    </dgm:pt>
    <dgm:pt modelId="{8000F07D-13C3-46B6-A834-94DCB21BF9C3}" type="parTrans" cxnId="{96FD9D04-9C81-460A-83F3-91366C1C214D}">
      <dgm:prSet/>
      <dgm:spPr/>
      <dgm:t>
        <a:bodyPr/>
        <a:lstStyle/>
        <a:p>
          <a:endParaRPr lang="de-DE"/>
        </a:p>
      </dgm:t>
    </dgm:pt>
    <dgm:pt modelId="{0647F902-30CC-4B2A-80F6-D82507AF9231}" type="sibTrans" cxnId="{96FD9D04-9C81-460A-83F3-91366C1C214D}">
      <dgm:prSet/>
      <dgm:spPr/>
      <dgm:t>
        <a:bodyPr/>
        <a:lstStyle/>
        <a:p>
          <a:endParaRPr lang="de-DE"/>
        </a:p>
      </dgm:t>
    </dgm:pt>
    <dgm:pt modelId="{FE7F7DC1-08F6-4830-85E8-C0B62D865D09}">
      <dgm:prSet phldrT="[Text]"/>
      <dgm:spPr/>
      <dgm:t>
        <a:bodyPr/>
        <a:lstStyle/>
        <a:p>
          <a:r>
            <a:rPr lang="de-DE" dirty="0" smtClean="0"/>
            <a:t>L~0.3</a:t>
          </a:r>
          <a:endParaRPr lang="de-DE" dirty="0"/>
        </a:p>
      </dgm:t>
    </dgm:pt>
    <dgm:pt modelId="{BFE7DEEA-0FE8-447A-905F-A910B7861A0C}" type="parTrans" cxnId="{751C3088-C1B9-4AAA-B493-A7764E167FD4}">
      <dgm:prSet/>
      <dgm:spPr/>
      <dgm:t>
        <a:bodyPr/>
        <a:lstStyle/>
        <a:p>
          <a:endParaRPr lang="de-DE"/>
        </a:p>
      </dgm:t>
    </dgm:pt>
    <dgm:pt modelId="{6D769132-2934-43D1-A8F9-C64079CCE299}" type="sibTrans" cxnId="{751C3088-C1B9-4AAA-B493-A7764E167FD4}">
      <dgm:prSet/>
      <dgm:spPr/>
      <dgm:t>
        <a:bodyPr/>
        <a:lstStyle/>
        <a:p>
          <a:endParaRPr lang="de-DE"/>
        </a:p>
      </dgm:t>
    </dgm:pt>
    <dgm:pt modelId="{50669E6C-5B54-4FED-B6BB-72CE2E8FA60E}">
      <dgm:prSet phldrT="[Text]"/>
      <dgm:spPr/>
      <dgm:t>
        <a:bodyPr/>
        <a:lstStyle/>
        <a:p>
          <a:r>
            <a:rPr lang="de-DE" dirty="0" smtClean="0"/>
            <a:t>L~0.5</a:t>
          </a:r>
          <a:endParaRPr lang="de-DE" dirty="0"/>
        </a:p>
      </dgm:t>
    </dgm:pt>
    <dgm:pt modelId="{E0C6828C-7780-434F-A322-439ED6EFF89C}" type="parTrans" cxnId="{1FDF82D2-49E4-484B-804C-3D3F0F90D444}">
      <dgm:prSet/>
      <dgm:spPr/>
      <dgm:t>
        <a:bodyPr/>
        <a:lstStyle/>
        <a:p>
          <a:endParaRPr lang="de-DE"/>
        </a:p>
      </dgm:t>
    </dgm:pt>
    <dgm:pt modelId="{6CBE9CE0-033B-47CA-8EC2-1A0B8114246B}" type="sibTrans" cxnId="{1FDF82D2-49E4-484B-804C-3D3F0F90D444}">
      <dgm:prSet/>
      <dgm:spPr/>
      <dgm:t>
        <a:bodyPr/>
        <a:lstStyle/>
        <a:p>
          <a:endParaRPr lang="de-DE"/>
        </a:p>
      </dgm:t>
    </dgm:pt>
    <dgm:pt modelId="{9BCA8849-AC46-4F58-9548-D7BDCA0B55A1}">
      <dgm:prSet phldrT="[Text]"/>
      <dgm:spPr/>
      <dgm:t>
        <a:bodyPr/>
        <a:lstStyle/>
        <a:p>
          <a:r>
            <a:rPr lang="de-DE" dirty="0" smtClean="0"/>
            <a:t>L~0.7</a:t>
          </a:r>
          <a:endParaRPr lang="de-DE" dirty="0"/>
        </a:p>
      </dgm:t>
    </dgm:pt>
    <dgm:pt modelId="{3DCE3A76-7570-45A1-B35D-238C7C280122}" type="parTrans" cxnId="{622B951E-7846-4DB3-BEAE-53F1332C25A5}">
      <dgm:prSet/>
      <dgm:spPr/>
      <dgm:t>
        <a:bodyPr/>
        <a:lstStyle/>
        <a:p>
          <a:endParaRPr lang="de-DE"/>
        </a:p>
      </dgm:t>
    </dgm:pt>
    <dgm:pt modelId="{F1C139E2-1756-4F55-9260-4916BC9A1DA4}" type="sibTrans" cxnId="{622B951E-7846-4DB3-BEAE-53F1332C25A5}">
      <dgm:prSet/>
      <dgm:spPr/>
      <dgm:t>
        <a:bodyPr/>
        <a:lstStyle/>
        <a:p>
          <a:endParaRPr lang="de-DE"/>
        </a:p>
      </dgm:t>
    </dgm:pt>
    <dgm:pt modelId="{40CB9BC5-CA79-45B8-9AC5-2F5F4217A3EF}">
      <dgm:prSet phldrT="[Text]"/>
      <dgm:spPr/>
      <dgm:t>
        <a:bodyPr/>
        <a:lstStyle/>
        <a:p>
          <a:r>
            <a:rPr lang="de-DE" dirty="0" smtClean="0"/>
            <a:t>L~0.9</a:t>
          </a:r>
          <a:endParaRPr lang="de-DE" dirty="0"/>
        </a:p>
      </dgm:t>
    </dgm:pt>
    <dgm:pt modelId="{5FF98398-BA2E-4B0D-A27C-9B7CEE073C8A}" type="parTrans" cxnId="{1492D6FA-9C3E-4EB7-BC6F-DE5FE32064CF}">
      <dgm:prSet/>
      <dgm:spPr/>
      <dgm:t>
        <a:bodyPr/>
        <a:lstStyle/>
        <a:p>
          <a:endParaRPr lang="de-DE"/>
        </a:p>
      </dgm:t>
    </dgm:pt>
    <dgm:pt modelId="{F8DE80B8-0BAF-4BC5-B96E-1379641B5AB9}" type="sibTrans" cxnId="{1492D6FA-9C3E-4EB7-BC6F-DE5FE32064CF}">
      <dgm:prSet/>
      <dgm:spPr/>
      <dgm:t>
        <a:bodyPr/>
        <a:lstStyle/>
        <a:p>
          <a:endParaRPr lang="de-DE"/>
        </a:p>
      </dgm:t>
    </dgm:pt>
    <dgm:pt modelId="{17D361F8-2BF7-4452-86EF-6578DBE1E9AF}" type="pres">
      <dgm:prSet presAssocID="{1B604112-EF4E-4AB8-9889-75FFB0BF9FBA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de-DE"/>
        </a:p>
      </dgm:t>
    </dgm:pt>
    <dgm:pt modelId="{607F2257-AB04-45D2-95F8-9FD192DB130F}" type="pres">
      <dgm:prSet presAssocID="{1B604112-EF4E-4AB8-9889-75FFB0BF9FBA}" presName="arrowNode" presStyleLbl="node1" presStyleIdx="0" presStyleCnt="1" custLinFactNeighborX="2914"/>
      <dgm:spPr/>
    </dgm:pt>
    <dgm:pt modelId="{DA71B725-059D-4670-848F-E730A452A136}" type="pres">
      <dgm:prSet presAssocID="{3A978E04-EEE1-4CDD-81E0-05CD029EF7B0}" presName="txNode1" presStyleLbl="revTx" presStyleIdx="0" presStyleCnt="5" custLinFactNeighborX="330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73282B9-692D-43CB-B576-3C316D41A83F}" type="pres">
      <dgm:prSet presAssocID="{FE7F7DC1-08F6-4830-85E8-C0B62D865D09}" presName="txNode2" presStyleLbl="revTx" presStyleIdx="1" presStyleCnt="5" custLinFactNeighborX="1168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08269A4-64AA-48E8-AF2C-12D5B7274160}" type="pres">
      <dgm:prSet presAssocID="{6D769132-2934-43D1-A8F9-C64079CCE299}" presName="dotNode2" presStyleCnt="0"/>
      <dgm:spPr/>
    </dgm:pt>
    <dgm:pt modelId="{93EB1689-96FF-4BD1-BF55-F39BD3DD3A43}" type="pres">
      <dgm:prSet presAssocID="{6D769132-2934-43D1-A8F9-C64079CCE299}" presName="dotRepeatNode" presStyleLbl="fgShp" presStyleIdx="0" presStyleCnt="3"/>
      <dgm:spPr/>
      <dgm:t>
        <a:bodyPr/>
        <a:lstStyle/>
        <a:p>
          <a:endParaRPr lang="de-DE"/>
        </a:p>
      </dgm:t>
    </dgm:pt>
    <dgm:pt modelId="{55DC3850-3037-40BF-9B14-C74BB336E9D2}" type="pres">
      <dgm:prSet presAssocID="{50669E6C-5B54-4FED-B6BB-72CE2E8FA60E}" presName="txNode3" presStyleLbl="revTx" presStyleIdx="2" presStyleCnt="5" custLinFactX="21505" custLinFactNeighborX="10000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6C0C333-5855-420D-9663-37C0062EC314}" type="pres">
      <dgm:prSet presAssocID="{6CBE9CE0-033B-47CA-8EC2-1A0B8114246B}" presName="dotNode3" presStyleCnt="0"/>
      <dgm:spPr/>
    </dgm:pt>
    <dgm:pt modelId="{8355C72B-92A9-4CD6-A9FE-5D9FFE668D31}" type="pres">
      <dgm:prSet presAssocID="{6CBE9CE0-033B-47CA-8EC2-1A0B8114246B}" presName="dotRepeatNode" presStyleLbl="fgShp" presStyleIdx="1" presStyleCnt="3"/>
      <dgm:spPr/>
      <dgm:t>
        <a:bodyPr/>
        <a:lstStyle/>
        <a:p>
          <a:endParaRPr lang="de-DE"/>
        </a:p>
      </dgm:t>
    </dgm:pt>
    <dgm:pt modelId="{048AC88E-5DF3-4C4A-9DBD-2436C3CE4974}" type="pres">
      <dgm:prSet presAssocID="{9BCA8849-AC46-4F58-9548-D7BDCA0B55A1}" presName="txNode4" presStyleLbl="revTx" presStyleIdx="3" presStyleCnt="5" custLinFactNeighborX="3587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A129D8D-0E8A-4632-BAF8-B210D8A48037}" type="pres">
      <dgm:prSet presAssocID="{F1C139E2-1756-4F55-9260-4916BC9A1DA4}" presName="dotNode4" presStyleCnt="0"/>
      <dgm:spPr/>
    </dgm:pt>
    <dgm:pt modelId="{B233A990-28C8-4073-8072-AFFCA6D7FC17}" type="pres">
      <dgm:prSet presAssocID="{F1C139E2-1756-4F55-9260-4916BC9A1DA4}" presName="dotRepeatNode" presStyleLbl="fgShp" presStyleIdx="2" presStyleCnt="3"/>
      <dgm:spPr/>
      <dgm:t>
        <a:bodyPr/>
        <a:lstStyle/>
        <a:p>
          <a:endParaRPr lang="de-DE"/>
        </a:p>
      </dgm:t>
    </dgm:pt>
    <dgm:pt modelId="{2CF32B15-BF04-4A2E-992E-A08343EE2681}" type="pres">
      <dgm:prSet presAssocID="{40CB9BC5-CA79-45B8-9AC5-2F5F4217A3EF}" presName="txNode5" presStyleLbl="revTx" presStyleIdx="4" presStyleCnt="5" custLinFactY="-39829" custLinFactNeighborX="56865" custLinFactNeighborY="-10000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65455668-FEC9-46FD-A124-2323CBE0ABD6}" type="presOf" srcId="{FE7F7DC1-08F6-4830-85E8-C0B62D865D09}" destId="{E73282B9-692D-43CB-B576-3C316D41A83F}" srcOrd="0" destOrd="0" presId="urn:microsoft.com/office/officeart/2009/3/layout/DescendingProcess"/>
    <dgm:cxn modelId="{29BB7B00-D9FB-40A0-A4B0-C3437E9FABC2}" type="presOf" srcId="{40CB9BC5-CA79-45B8-9AC5-2F5F4217A3EF}" destId="{2CF32B15-BF04-4A2E-992E-A08343EE2681}" srcOrd="0" destOrd="0" presId="urn:microsoft.com/office/officeart/2009/3/layout/DescendingProcess"/>
    <dgm:cxn modelId="{7FEE0751-7CF1-44B0-8F5D-8D4A1B927B7C}" type="presOf" srcId="{1B604112-EF4E-4AB8-9889-75FFB0BF9FBA}" destId="{17D361F8-2BF7-4452-86EF-6578DBE1E9AF}" srcOrd="0" destOrd="0" presId="urn:microsoft.com/office/officeart/2009/3/layout/DescendingProcess"/>
    <dgm:cxn modelId="{8649EF65-C399-4703-8FDB-9073D7E3193D}" type="presOf" srcId="{6D769132-2934-43D1-A8F9-C64079CCE299}" destId="{93EB1689-96FF-4BD1-BF55-F39BD3DD3A43}" srcOrd="0" destOrd="0" presId="urn:microsoft.com/office/officeart/2009/3/layout/DescendingProcess"/>
    <dgm:cxn modelId="{2936BFF5-D859-4224-9AC5-ED35D13CA678}" type="presOf" srcId="{6CBE9CE0-033B-47CA-8EC2-1A0B8114246B}" destId="{8355C72B-92A9-4CD6-A9FE-5D9FFE668D31}" srcOrd="0" destOrd="0" presId="urn:microsoft.com/office/officeart/2009/3/layout/DescendingProcess"/>
    <dgm:cxn modelId="{F690F3D9-78DF-4E24-AAA5-94929BEBAE5B}" type="presOf" srcId="{50669E6C-5B54-4FED-B6BB-72CE2E8FA60E}" destId="{55DC3850-3037-40BF-9B14-C74BB336E9D2}" srcOrd="0" destOrd="0" presId="urn:microsoft.com/office/officeart/2009/3/layout/DescendingProcess"/>
    <dgm:cxn modelId="{96FD9D04-9C81-460A-83F3-91366C1C214D}" srcId="{1B604112-EF4E-4AB8-9889-75FFB0BF9FBA}" destId="{3A978E04-EEE1-4CDD-81E0-05CD029EF7B0}" srcOrd="0" destOrd="0" parTransId="{8000F07D-13C3-46B6-A834-94DCB21BF9C3}" sibTransId="{0647F902-30CC-4B2A-80F6-D82507AF9231}"/>
    <dgm:cxn modelId="{622B951E-7846-4DB3-BEAE-53F1332C25A5}" srcId="{1B604112-EF4E-4AB8-9889-75FFB0BF9FBA}" destId="{9BCA8849-AC46-4F58-9548-D7BDCA0B55A1}" srcOrd="3" destOrd="0" parTransId="{3DCE3A76-7570-45A1-B35D-238C7C280122}" sibTransId="{F1C139E2-1756-4F55-9260-4916BC9A1DA4}"/>
    <dgm:cxn modelId="{41816719-AD70-41C7-8A9A-92C1243DD2B5}" type="presOf" srcId="{9BCA8849-AC46-4F58-9548-D7BDCA0B55A1}" destId="{048AC88E-5DF3-4C4A-9DBD-2436C3CE4974}" srcOrd="0" destOrd="0" presId="urn:microsoft.com/office/officeart/2009/3/layout/DescendingProcess"/>
    <dgm:cxn modelId="{1492D6FA-9C3E-4EB7-BC6F-DE5FE32064CF}" srcId="{1B604112-EF4E-4AB8-9889-75FFB0BF9FBA}" destId="{40CB9BC5-CA79-45B8-9AC5-2F5F4217A3EF}" srcOrd="4" destOrd="0" parTransId="{5FF98398-BA2E-4B0D-A27C-9B7CEE073C8A}" sibTransId="{F8DE80B8-0BAF-4BC5-B96E-1379641B5AB9}"/>
    <dgm:cxn modelId="{751C3088-C1B9-4AAA-B493-A7764E167FD4}" srcId="{1B604112-EF4E-4AB8-9889-75FFB0BF9FBA}" destId="{FE7F7DC1-08F6-4830-85E8-C0B62D865D09}" srcOrd="1" destOrd="0" parTransId="{BFE7DEEA-0FE8-447A-905F-A910B7861A0C}" sibTransId="{6D769132-2934-43D1-A8F9-C64079CCE299}"/>
    <dgm:cxn modelId="{1FDF82D2-49E4-484B-804C-3D3F0F90D444}" srcId="{1B604112-EF4E-4AB8-9889-75FFB0BF9FBA}" destId="{50669E6C-5B54-4FED-B6BB-72CE2E8FA60E}" srcOrd="2" destOrd="0" parTransId="{E0C6828C-7780-434F-A322-439ED6EFF89C}" sibTransId="{6CBE9CE0-033B-47CA-8EC2-1A0B8114246B}"/>
    <dgm:cxn modelId="{9A2D45C3-FD58-4650-84BA-B594E31F5F24}" type="presOf" srcId="{F1C139E2-1756-4F55-9260-4916BC9A1DA4}" destId="{B233A990-28C8-4073-8072-AFFCA6D7FC17}" srcOrd="0" destOrd="0" presId="urn:microsoft.com/office/officeart/2009/3/layout/DescendingProcess"/>
    <dgm:cxn modelId="{C7B2958E-2C19-48C6-BF80-A51BC589DBC2}" type="presOf" srcId="{3A978E04-EEE1-4CDD-81E0-05CD029EF7B0}" destId="{DA71B725-059D-4670-848F-E730A452A136}" srcOrd="0" destOrd="0" presId="urn:microsoft.com/office/officeart/2009/3/layout/DescendingProcess"/>
    <dgm:cxn modelId="{6ECD3664-0041-4172-ADBA-A9762EDCD987}" type="presParOf" srcId="{17D361F8-2BF7-4452-86EF-6578DBE1E9AF}" destId="{607F2257-AB04-45D2-95F8-9FD192DB130F}" srcOrd="0" destOrd="0" presId="urn:microsoft.com/office/officeart/2009/3/layout/DescendingProcess"/>
    <dgm:cxn modelId="{2FFE4125-892A-478C-AC9C-C90766306F85}" type="presParOf" srcId="{17D361F8-2BF7-4452-86EF-6578DBE1E9AF}" destId="{DA71B725-059D-4670-848F-E730A452A136}" srcOrd="1" destOrd="0" presId="urn:microsoft.com/office/officeart/2009/3/layout/DescendingProcess"/>
    <dgm:cxn modelId="{14370B09-BCCE-46EB-B48B-9620E401332E}" type="presParOf" srcId="{17D361F8-2BF7-4452-86EF-6578DBE1E9AF}" destId="{E73282B9-692D-43CB-B576-3C316D41A83F}" srcOrd="2" destOrd="0" presId="urn:microsoft.com/office/officeart/2009/3/layout/DescendingProcess"/>
    <dgm:cxn modelId="{AD81E129-073C-4515-BC3E-EB355DB2139D}" type="presParOf" srcId="{17D361F8-2BF7-4452-86EF-6578DBE1E9AF}" destId="{F08269A4-64AA-48E8-AF2C-12D5B7274160}" srcOrd="3" destOrd="0" presId="urn:microsoft.com/office/officeart/2009/3/layout/DescendingProcess"/>
    <dgm:cxn modelId="{06F2DF42-4629-45F7-A72A-BAD65AD493B4}" type="presParOf" srcId="{F08269A4-64AA-48E8-AF2C-12D5B7274160}" destId="{93EB1689-96FF-4BD1-BF55-F39BD3DD3A43}" srcOrd="0" destOrd="0" presId="urn:microsoft.com/office/officeart/2009/3/layout/DescendingProcess"/>
    <dgm:cxn modelId="{248E601A-AA69-4743-BD17-D6B6B3D787C2}" type="presParOf" srcId="{17D361F8-2BF7-4452-86EF-6578DBE1E9AF}" destId="{55DC3850-3037-40BF-9B14-C74BB336E9D2}" srcOrd="4" destOrd="0" presId="urn:microsoft.com/office/officeart/2009/3/layout/DescendingProcess"/>
    <dgm:cxn modelId="{8F631949-7797-4681-A58A-1D66FA0A3B42}" type="presParOf" srcId="{17D361F8-2BF7-4452-86EF-6578DBE1E9AF}" destId="{B6C0C333-5855-420D-9663-37C0062EC314}" srcOrd="5" destOrd="0" presId="urn:microsoft.com/office/officeart/2009/3/layout/DescendingProcess"/>
    <dgm:cxn modelId="{BF6251CC-16B6-420A-9128-ECCE673E4E7D}" type="presParOf" srcId="{B6C0C333-5855-420D-9663-37C0062EC314}" destId="{8355C72B-92A9-4CD6-A9FE-5D9FFE668D31}" srcOrd="0" destOrd="0" presId="urn:microsoft.com/office/officeart/2009/3/layout/DescendingProcess"/>
    <dgm:cxn modelId="{B96B8387-3992-4043-9D03-614DED17794B}" type="presParOf" srcId="{17D361F8-2BF7-4452-86EF-6578DBE1E9AF}" destId="{048AC88E-5DF3-4C4A-9DBD-2436C3CE4974}" srcOrd="6" destOrd="0" presId="urn:microsoft.com/office/officeart/2009/3/layout/DescendingProcess"/>
    <dgm:cxn modelId="{8D5D60BB-4864-4DC7-88AE-D74B3C7ABDB7}" type="presParOf" srcId="{17D361F8-2BF7-4452-86EF-6578DBE1E9AF}" destId="{BA129D8D-0E8A-4632-BAF8-B210D8A48037}" srcOrd="7" destOrd="0" presId="urn:microsoft.com/office/officeart/2009/3/layout/DescendingProcess"/>
    <dgm:cxn modelId="{A814F361-55E2-4DD1-9538-B64162311058}" type="presParOf" srcId="{BA129D8D-0E8A-4632-BAF8-B210D8A48037}" destId="{B233A990-28C8-4073-8072-AFFCA6D7FC17}" srcOrd="0" destOrd="0" presId="urn:microsoft.com/office/officeart/2009/3/layout/DescendingProcess"/>
    <dgm:cxn modelId="{DE880FB2-EB48-4E4D-8887-9DD0B91E4AF5}" type="presParOf" srcId="{17D361F8-2BF7-4452-86EF-6578DBE1E9AF}" destId="{2CF32B15-BF04-4A2E-992E-A08343EE2681}" srcOrd="8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604112-EF4E-4AB8-9889-75FFB0BF9FBA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A978E04-EEE1-4CDD-81E0-05CD029EF7B0}">
      <dgm:prSet phldrT="[Text]"/>
      <dgm:spPr/>
      <dgm:t>
        <a:bodyPr/>
        <a:lstStyle/>
        <a:p>
          <a:r>
            <a:rPr lang="de-DE" dirty="0" smtClean="0"/>
            <a:t>L</a:t>
          </a:r>
          <a:r>
            <a:rPr lang="de-DE" baseline="0" dirty="0" smtClean="0"/>
            <a:t>~ 0</a:t>
          </a:r>
          <a:endParaRPr lang="de-DE" dirty="0"/>
        </a:p>
      </dgm:t>
    </dgm:pt>
    <dgm:pt modelId="{8000F07D-13C3-46B6-A834-94DCB21BF9C3}" type="parTrans" cxnId="{96FD9D04-9C81-460A-83F3-91366C1C214D}">
      <dgm:prSet/>
      <dgm:spPr/>
      <dgm:t>
        <a:bodyPr/>
        <a:lstStyle/>
        <a:p>
          <a:endParaRPr lang="de-DE"/>
        </a:p>
      </dgm:t>
    </dgm:pt>
    <dgm:pt modelId="{0647F902-30CC-4B2A-80F6-D82507AF9231}" type="sibTrans" cxnId="{96FD9D04-9C81-460A-83F3-91366C1C214D}">
      <dgm:prSet/>
      <dgm:spPr/>
      <dgm:t>
        <a:bodyPr/>
        <a:lstStyle/>
        <a:p>
          <a:endParaRPr lang="de-DE"/>
        </a:p>
      </dgm:t>
    </dgm:pt>
    <dgm:pt modelId="{FE7F7DC1-08F6-4830-85E8-C0B62D865D09}">
      <dgm:prSet phldrT="[Text]"/>
      <dgm:spPr/>
      <dgm:t>
        <a:bodyPr/>
        <a:lstStyle/>
        <a:p>
          <a:r>
            <a:rPr lang="de-DE" dirty="0" smtClean="0"/>
            <a:t>L~0.3</a:t>
          </a:r>
          <a:endParaRPr lang="de-DE" dirty="0"/>
        </a:p>
      </dgm:t>
    </dgm:pt>
    <dgm:pt modelId="{BFE7DEEA-0FE8-447A-905F-A910B7861A0C}" type="parTrans" cxnId="{751C3088-C1B9-4AAA-B493-A7764E167FD4}">
      <dgm:prSet/>
      <dgm:spPr/>
      <dgm:t>
        <a:bodyPr/>
        <a:lstStyle/>
        <a:p>
          <a:endParaRPr lang="de-DE"/>
        </a:p>
      </dgm:t>
    </dgm:pt>
    <dgm:pt modelId="{6D769132-2934-43D1-A8F9-C64079CCE299}" type="sibTrans" cxnId="{751C3088-C1B9-4AAA-B493-A7764E167FD4}">
      <dgm:prSet/>
      <dgm:spPr/>
      <dgm:t>
        <a:bodyPr/>
        <a:lstStyle/>
        <a:p>
          <a:endParaRPr lang="de-DE"/>
        </a:p>
      </dgm:t>
    </dgm:pt>
    <dgm:pt modelId="{50669E6C-5B54-4FED-B6BB-72CE2E8FA60E}">
      <dgm:prSet phldrT="[Text]"/>
      <dgm:spPr/>
      <dgm:t>
        <a:bodyPr/>
        <a:lstStyle/>
        <a:p>
          <a:r>
            <a:rPr lang="de-DE" dirty="0" smtClean="0"/>
            <a:t>L~0.5</a:t>
          </a:r>
          <a:endParaRPr lang="de-DE" dirty="0"/>
        </a:p>
      </dgm:t>
    </dgm:pt>
    <dgm:pt modelId="{E0C6828C-7780-434F-A322-439ED6EFF89C}" type="parTrans" cxnId="{1FDF82D2-49E4-484B-804C-3D3F0F90D444}">
      <dgm:prSet/>
      <dgm:spPr/>
      <dgm:t>
        <a:bodyPr/>
        <a:lstStyle/>
        <a:p>
          <a:endParaRPr lang="de-DE"/>
        </a:p>
      </dgm:t>
    </dgm:pt>
    <dgm:pt modelId="{6CBE9CE0-033B-47CA-8EC2-1A0B8114246B}" type="sibTrans" cxnId="{1FDF82D2-49E4-484B-804C-3D3F0F90D444}">
      <dgm:prSet/>
      <dgm:spPr/>
      <dgm:t>
        <a:bodyPr/>
        <a:lstStyle/>
        <a:p>
          <a:endParaRPr lang="de-DE"/>
        </a:p>
      </dgm:t>
    </dgm:pt>
    <dgm:pt modelId="{9BCA8849-AC46-4F58-9548-D7BDCA0B55A1}">
      <dgm:prSet phldrT="[Text]"/>
      <dgm:spPr/>
      <dgm:t>
        <a:bodyPr/>
        <a:lstStyle/>
        <a:p>
          <a:r>
            <a:rPr lang="de-DE" dirty="0" smtClean="0"/>
            <a:t>L~0.7</a:t>
          </a:r>
          <a:endParaRPr lang="de-DE" dirty="0"/>
        </a:p>
      </dgm:t>
    </dgm:pt>
    <dgm:pt modelId="{3DCE3A76-7570-45A1-B35D-238C7C280122}" type="parTrans" cxnId="{622B951E-7846-4DB3-BEAE-53F1332C25A5}">
      <dgm:prSet/>
      <dgm:spPr/>
      <dgm:t>
        <a:bodyPr/>
        <a:lstStyle/>
        <a:p>
          <a:endParaRPr lang="de-DE"/>
        </a:p>
      </dgm:t>
    </dgm:pt>
    <dgm:pt modelId="{F1C139E2-1756-4F55-9260-4916BC9A1DA4}" type="sibTrans" cxnId="{622B951E-7846-4DB3-BEAE-53F1332C25A5}">
      <dgm:prSet/>
      <dgm:spPr/>
      <dgm:t>
        <a:bodyPr/>
        <a:lstStyle/>
        <a:p>
          <a:endParaRPr lang="de-DE"/>
        </a:p>
      </dgm:t>
    </dgm:pt>
    <dgm:pt modelId="{40CB9BC5-CA79-45B8-9AC5-2F5F4217A3EF}">
      <dgm:prSet phldrT="[Text]"/>
      <dgm:spPr/>
      <dgm:t>
        <a:bodyPr/>
        <a:lstStyle/>
        <a:p>
          <a:r>
            <a:rPr lang="de-DE" dirty="0" smtClean="0"/>
            <a:t>L~0.9</a:t>
          </a:r>
          <a:endParaRPr lang="de-DE" dirty="0"/>
        </a:p>
      </dgm:t>
    </dgm:pt>
    <dgm:pt modelId="{5FF98398-BA2E-4B0D-A27C-9B7CEE073C8A}" type="parTrans" cxnId="{1492D6FA-9C3E-4EB7-BC6F-DE5FE32064CF}">
      <dgm:prSet/>
      <dgm:spPr/>
      <dgm:t>
        <a:bodyPr/>
        <a:lstStyle/>
        <a:p>
          <a:endParaRPr lang="de-DE"/>
        </a:p>
      </dgm:t>
    </dgm:pt>
    <dgm:pt modelId="{F8DE80B8-0BAF-4BC5-B96E-1379641B5AB9}" type="sibTrans" cxnId="{1492D6FA-9C3E-4EB7-BC6F-DE5FE32064CF}">
      <dgm:prSet/>
      <dgm:spPr/>
      <dgm:t>
        <a:bodyPr/>
        <a:lstStyle/>
        <a:p>
          <a:endParaRPr lang="de-DE"/>
        </a:p>
      </dgm:t>
    </dgm:pt>
    <dgm:pt modelId="{17D361F8-2BF7-4452-86EF-6578DBE1E9AF}" type="pres">
      <dgm:prSet presAssocID="{1B604112-EF4E-4AB8-9889-75FFB0BF9FBA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de-DE"/>
        </a:p>
      </dgm:t>
    </dgm:pt>
    <dgm:pt modelId="{607F2257-AB04-45D2-95F8-9FD192DB130F}" type="pres">
      <dgm:prSet presAssocID="{1B604112-EF4E-4AB8-9889-75FFB0BF9FBA}" presName="arrowNode" presStyleLbl="node1" presStyleIdx="0" presStyleCnt="1" custLinFactNeighborY="-6084"/>
      <dgm:spPr/>
    </dgm:pt>
    <dgm:pt modelId="{DA71B725-059D-4670-848F-E730A452A136}" type="pres">
      <dgm:prSet presAssocID="{3A978E04-EEE1-4CDD-81E0-05CD029EF7B0}" presName="txNode1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73282B9-692D-43CB-B576-3C316D41A83F}" type="pres">
      <dgm:prSet presAssocID="{FE7F7DC1-08F6-4830-85E8-C0B62D865D09}" presName="txNode2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08269A4-64AA-48E8-AF2C-12D5B7274160}" type="pres">
      <dgm:prSet presAssocID="{6D769132-2934-43D1-A8F9-C64079CCE299}" presName="dotNode2" presStyleCnt="0"/>
      <dgm:spPr/>
    </dgm:pt>
    <dgm:pt modelId="{93EB1689-96FF-4BD1-BF55-F39BD3DD3A43}" type="pres">
      <dgm:prSet presAssocID="{6D769132-2934-43D1-A8F9-C64079CCE299}" presName="dotRepeatNode" presStyleLbl="fgShp" presStyleIdx="0" presStyleCnt="3"/>
      <dgm:spPr/>
      <dgm:t>
        <a:bodyPr/>
        <a:lstStyle/>
        <a:p>
          <a:endParaRPr lang="de-DE"/>
        </a:p>
      </dgm:t>
    </dgm:pt>
    <dgm:pt modelId="{55DC3850-3037-40BF-9B14-C74BB336E9D2}" type="pres">
      <dgm:prSet presAssocID="{50669E6C-5B54-4FED-B6BB-72CE2E8FA60E}" presName="txNode3" presStyleLbl="revTx" presStyleIdx="2" presStyleCnt="5" custLinFactNeighborX="9855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6C0C333-5855-420D-9663-37C0062EC314}" type="pres">
      <dgm:prSet presAssocID="{6CBE9CE0-033B-47CA-8EC2-1A0B8114246B}" presName="dotNode3" presStyleCnt="0"/>
      <dgm:spPr/>
    </dgm:pt>
    <dgm:pt modelId="{8355C72B-92A9-4CD6-A9FE-5D9FFE668D31}" type="pres">
      <dgm:prSet presAssocID="{6CBE9CE0-033B-47CA-8EC2-1A0B8114246B}" presName="dotRepeatNode" presStyleLbl="fgShp" presStyleIdx="1" presStyleCnt="3"/>
      <dgm:spPr/>
      <dgm:t>
        <a:bodyPr/>
        <a:lstStyle/>
        <a:p>
          <a:endParaRPr lang="de-DE"/>
        </a:p>
      </dgm:t>
    </dgm:pt>
    <dgm:pt modelId="{048AC88E-5DF3-4C4A-9DBD-2436C3CE4974}" type="pres">
      <dgm:prSet presAssocID="{9BCA8849-AC46-4F58-9548-D7BDCA0B55A1}" presName="txNode4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A129D8D-0E8A-4632-BAF8-B210D8A48037}" type="pres">
      <dgm:prSet presAssocID="{F1C139E2-1756-4F55-9260-4916BC9A1DA4}" presName="dotNode4" presStyleCnt="0"/>
      <dgm:spPr/>
    </dgm:pt>
    <dgm:pt modelId="{B233A990-28C8-4073-8072-AFFCA6D7FC17}" type="pres">
      <dgm:prSet presAssocID="{F1C139E2-1756-4F55-9260-4916BC9A1DA4}" presName="dotRepeatNode" presStyleLbl="fgShp" presStyleIdx="2" presStyleCnt="3"/>
      <dgm:spPr/>
      <dgm:t>
        <a:bodyPr/>
        <a:lstStyle/>
        <a:p>
          <a:endParaRPr lang="de-DE"/>
        </a:p>
      </dgm:t>
    </dgm:pt>
    <dgm:pt modelId="{2CF32B15-BF04-4A2E-992E-A08343EE2681}" type="pres">
      <dgm:prSet presAssocID="{40CB9BC5-CA79-45B8-9AC5-2F5F4217A3EF}" presName="txNode5" presStyleLbl="revTx" presStyleIdx="4" presStyleCnt="5" custLinFactY="-39829" custLinFactNeighborX="36364" custLinFactNeighborY="-10000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56E3EA2-1BEA-440E-9E41-8B9D9745D243}" type="presOf" srcId="{3A978E04-EEE1-4CDD-81E0-05CD029EF7B0}" destId="{DA71B725-059D-4670-848F-E730A452A136}" srcOrd="0" destOrd="0" presId="urn:microsoft.com/office/officeart/2009/3/layout/DescendingProcess"/>
    <dgm:cxn modelId="{D195744E-1A2D-4868-A218-BE8C1E128E75}" type="presOf" srcId="{9BCA8849-AC46-4F58-9548-D7BDCA0B55A1}" destId="{048AC88E-5DF3-4C4A-9DBD-2436C3CE4974}" srcOrd="0" destOrd="0" presId="urn:microsoft.com/office/officeart/2009/3/layout/DescendingProcess"/>
    <dgm:cxn modelId="{A78560EF-9F7C-43FE-99B8-7C212D3906E2}" type="presOf" srcId="{6D769132-2934-43D1-A8F9-C64079CCE299}" destId="{93EB1689-96FF-4BD1-BF55-F39BD3DD3A43}" srcOrd="0" destOrd="0" presId="urn:microsoft.com/office/officeart/2009/3/layout/DescendingProcess"/>
    <dgm:cxn modelId="{7277BB61-69B4-4E69-A1C7-330D41ADB44C}" type="presOf" srcId="{50669E6C-5B54-4FED-B6BB-72CE2E8FA60E}" destId="{55DC3850-3037-40BF-9B14-C74BB336E9D2}" srcOrd="0" destOrd="0" presId="urn:microsoft.com/office/officeart/2009/3/layout/DescendingProcess"/>
    <dgm:cxn modelId="{96FD9D04-9C81-460A-83F3-91366C1C214D}" srcId="{1B604112-EF4E-4AB8-9889-75FFB0BF9FBA}" destId="{3A978E04-EEE1-4CDD-81E0-05CD029EF7B0}" srcOrd="0" destOrd="0" parTransId="{8000F07D-13C3-46B6-A834-94DCB21BF9C3}" sibTransId="{0647F902-30CC-4B2A-80F6-D82507AF9231}"/>
    <dgm:cxn modelId="{6F1B44CC-B85B-4FF2-A703-3C8FFAA79F7F}" type="presOf" srcId="{40CB9BC5-CA79-45B8-9AC5-2F5F4217A3EF}" destId="{2CF32B15-BF04-4A2E-992E-A08343EE2681}" srcOrd="0" destOrd="0" presId="urn:microsoft.com/office/officeart/2009/3/layout/DescendingProcess"/>
    <dgm:cxn modelId="{622B951E-7846-4DB3-BEAE-53F1332C25A5}" srcId="{1B604112-EF4E-4AB8-9889-75FFB0BF9FBA}" destId="{9BCA8849-AC46-4F58-9548-D7BDCA0B55A1}" srcOrd="3" destOrd="0" parTransId="{3DCE3A76-7570-45A1-B35D-238C7C280122}" sibTransId="{F1C139E2-1756-4F55-9260-4916BC9A1DA4}"/>
    <dgm:cxn modelId="{726F71FA-5DAB-414B-AA22-E13C38A38C0A}" type="presOf" srcId="{1B604112-EF4E-4AB8-9889-75FFB0BF9FBA}" destId="{17D361F8-2BF7-4452-86EF-6578DBE1E9AF}" srcOrd="0" destOrd="0" presId="urn:microsoft.com/office/officeart/2009/3/layout/DescendingProcess"/>
    <dgm:cxn modelId="{1492D6FA-9C3E-4EB7-BC6F-DE5FE32064CF}" srcId="{1B604112-EF4E-4AB8-9889-75FFB0BF9FBA}" destId="{40CB9BC5-CA79-45B8-9AC5-2F5F4217A3EF}" srcOrd="4" destOrd="0" parTransId="{5FF98398-BA2E-4B0D-A27C-9B7CEE073C8A}" sibTransId="{F8DE80B8-0BAF-4BC5-B96E-1379641B5AB9}"/>
    <dgm:cxn modelId="{5E2B2049-E70B-4649-B9EF-C6AFD9FEB908}" type="presOf" srcId="{F1C139E2-1756-4F55-9260-4916BC9A1DA4}" destId="{B233A990-28C8-4073-8072-AFFCA6D7FC17}" srcOrd="0" destOrd="0" presId="urn:microsoft.com/office/officeart/2009/3/layout/DescendingProcess"/>
    <dgm:cxn modelId="{751C3088-C1B9-4AAA-B493-A7764E167FD4}" srcId="{1B604112-EF4E-4AB8-9889-75FFB0BF9FBA}" destId="{FE7F7DC1-08F6-4830-85E8-C0B62D865D09}" srcOrd="1" destOrd="0" parTransId="{BFE7DEEA-0FE8-447A-905F-A910B7861A0C}" sibTransId="{6D769132-2934-43D1-A8F9-C64079CCE299}"/>
    <dgm:cxn modelId="{2A19EE39-764D-474F-A680-89B16C4EE0E3}" type="presOf" srcId="{FE7F7DC1-08F6-4830-85E8-C0B62D865D09}" destId="{E73282B9-692D-43CB-B576-3C316D41A83F}" srcOrd="0" destOrd="0" presId="urn:microsoft.com/office/officeart/2009/3/layout/DescendingProcess"/>
    <dgm:cxn modelId="{28AB0A21-11CF-47D5-A71C-9F8361DDF87A}" type="presOf" srcId="{6CBE9CE0-033B-47CA-8EC2-1A0B8114246B}" destId="{8355C72B-92A9-4CD6-A9FE-5D9FFE668D31}" srcOrd="0" destOrd="0" presId="urn:microsoft.com/office/officeart/2009/3/layout/DescendingProcess"/>
    <dgm:cxn modelId="{1FDF82D2-49E4-484B-804C-3D3F0F90D444}" srcId="{1B604112-EF4E-4AB8-9889-75FFB0BF9FBA}" destId="{50669E6C-5B54-4FED-B6BB-72CE2E8FA60E}" srcOrd="2" destOrd="0" parTransId="{E0C6828C-7780-434F-A322-439ED6EFF89C}" sibTransId="{6CBE9CE0-033B-47CA-8EC2-1A0B8114246B}"/>
    <dgm:cxn modelId="{91920945-806B-4BEE-9B08-E32ED8B771E2}" type="presParOf" srcId="{17D361F8-2BF7-4452-86EF-6578DBE1E9AF}" destId="{607F2257-AB04-45D2-95F8-9FD192DB130F}" srcOrd="0" destOrd="0" presId="urn:microsoft.com/office/officeart/2009/3/layout/DescendingProcess"/>
    <dgm:cxn modelId="{E513A8A7-EB61-40D3-A2A9-467328CAE1ED}" type="presParOf" srcId="{17D361F8-2BF7-4452-86EF-6578DBE1E9AF}" destId="{DA71B725-059D-4670-848F-E730A452A136}" srcOrd="1" destOrd="0" presId="urn:microsoft.com/office/officeart/2009/3/layout/DescendingProcess"/>
    <dgm:cxn modelId="{7D08FD44-B667-40D7-B76D-452922CCC11B}" type="presParOf" srcId="{17D361F8-2BF7-4452-86EF-6578DBE1E9AF}" destId="{E73282B9-692D-43CB-B576-3C316D41A83F}" srcOrd="2" destOrd="0" presId="urn:microsoft.com/office/officeart/2009/3/layout/DescendingProcess"/>
    <dgm:cxn modelId="{0EA56220-B806-4551-9361-2DEF7A9C4FB8}" type="presParOf" srcId="{17D361F8-2BF7-4452-86EF-6578DBE1E9AF}" destId="{F08269A4-64AA-48E8-AF2C-12D5B7274160}" srcOrd="3" destOrd="0" presId="urn:microsoft.com/office/officeart/2009/3/layout/DescendingProcess"/>
    <dgm:cxn modelId="{BF0A0849-D2BC-4BC6-A40E-055C176E8C13}" type="presParOf" srcId="{F08269A4-64AA-48E8-AF2C-12D5B7274160}" destId="{93EB1689-96FF-4BD1-BF55-F39BD3DD3A43}" srcOrd="0" destOrd="0" presId="urn:microsoft.com/office/officeart/2009/3/layout/DescendingProcess"/>
    <dgm:cxn modelId="{101E06CC-1DEE-442B-B963-3C7188DE2DD5}" type="presParOf" srcId="{17D361F8-2BF7-4452-86EF-6578DBE1E9AF}" destId="{55DC3850-3037-40BF-9B14-C74BB336E9D2}" srcOrd="4" destOrd="0" presId="urn:microsoft.com/office/officeart/2009/3/layout/DescendingProcess"/>
    <dgm:cxn modelId="{5D59C47C-9680-4553-A1E8-399AD5DAC86E}" type="presParOf" srcId="{17D361F8-2BF7-4452-86EF-6578DBE1E9AF}" destId="{B6C0C333-5855-420D-9663-37C0062EC314}" srcOrd="5" destOrd="0" presId="urn:microsoft.com/office/officeart/2009/3/layout/DescendingProcess"/>
    <dgm:cxn modelId="{716C0D87-6F61-446C-9951-E5B3BC83B9C4}" type="presParOf" srcId="{B6C0C333-5855-420D-9663-37C0062EC314}" destId="{8355C72B-92A9-4CD6-A9FE-5D9FFE668D31}" srcOrd="0" destOrd="0" presId="urn:microsoft.com/office/officeart/2009/3/layout/DescendingProcess"/>
    <dgm:cxn modelId="{0F93CA10-4212-498E-B604-BFA2DDB04D2E}" type="presParOf" srcId="{17D361F8-2BF7-4452-86EF-6578DBE1E9AF}" destId="{048AC88E-5DF3-4C4A-9DBD-2436C3CE4974}" srcOrd="6" destOrd="0" presId="urn:microsoft.com/office/officeart/2009/3/layout/DescendingProcess"/>
    <dgm:cxn modelId="{39E5BC28-AE38-4431-B1BB-AD90843AE4C7}" type="presParOf" srcId="{17D361F8-2BF7-4452-86EF-6578DBE1E9AF}" destId="{BA129D8D-0E8A-4632-BAF8-B210D8A48037}" srcOrd="7" destOrd="0" presId="urn:microsoft.com/office/officeart/2009/3/layout/DescendingProcess"/>
    <dgm:cxn modelId="{C66739EC-C27F-43CF-A8C1-763CBCB3D504}" type="presParOf" srcId="{BA129D8D-0E8A-4632-BAF8-B210D8A48037}" destId="{B233A990-28C8-4073-8072-AFFCA6D7FC17}" srcOrd="0" destOrd="0" presId="urn:microsoft.com/office/officeart/2009/3/layout/DescendingProcess"/>
    <dgm:cxn modelId="{AF5447A2-D5C4-4B06-B673-32ED5E18CD06}" type="presParOf" srcId="{17D361F8-2BF7-4452-86EF-6578DBE1E9AF}" destId="{2CF32B15-BF04-4A2E-992E-A08343EE2681}" srcOrd="8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F2257-AB04-45D2-95F8-9FD192DB130F}">
      <dsp:nvSpPr>
        <dsp:cNvPr id="0" name=""/>
        <dsp:cNvSpPr/>
      </dsp:nvSpPr>
      <dsp:spPr>
        <a:xfrm rot="4396374">
          <a:off x="1451514" y="248235"/>
          <a:ext cx="1076884" cy="750992"/>
        </a:xfrm>
        <a:prstGeom prst="swooshArrow">
          <a:avLst>
            <a:gd name="adj1" fmla="val 16310"/>
            <a:gd name="adj2" fmla="val 313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EB1689-96FF-4BD1-BF55-F39BD3DD3A43}">
      <dsp:nvSpPr>
        <dsp:cNvPr id="0" name=""/>
        <dsp:cNvSpPr/>
      </dsp:nvSpPr>
      <dsp:spPr>
        <a:xfrm>
          <a:off x="1824929" y="346296"/>
          <a:ext cx="27194" cy="27194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55C72B-92A9-4CD6-A9FE-5D9FFE668D31}">
      <dsp:nvSpPr>
        <dsp:cNvPr id="0" name=""/>
        <dsp:cNvSpPr/>
      </dsp:nvSpPr>
      <dsp:spPr>
        <a:xfrm>
          <a:off x="2011138" y="496490"/>
          <a:ext cx="27194" cy="27194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33A990-28C8-4073-8072-AFFCA6D7FC17}">
      <dsp:nvSpPr>
        <dsp:cNvPr id="0" name=""/>
        <dsp:cNvSpPr/>
      </dsp:nvSpPr>
      <dsp:spPr>
        <a:xfrm>
          <a:off x="2150692" y="672133"/>
          <a:ext cx="27194" cy="27194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71B725-059D-4670-848F-E730A452A136}">
      <dsp:nvSpPr>
        <dsp:cNvPr id="0" name=""/>
        <dsp:cNvSpPr/>
      </dsp:nvSpPr>
      <dsp:spPr>
        <a:xfrm>
          <a:off x="1366108" y="0"/>
          <a:ext cx="507717" cy="199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/>
            <a:t>L</a:t>
          </a:r>
          <a:r>
            <a:rPr lang="de-DE" sz="1200" kern="1200" baseline="0" dirty="0" smtClean="0"/>
            <a:t>~ 0</a:t>
          </a:r>
          <a:endParaRPr lang="de-DE" sz="1200" kern="1200" dirty="0"/>
        </a:p>
      </dsp:txBody>
      <dsp:txXfrm>
        <a:off x="1366108" y="0"/>
        <a:ext cx="507717" cy="199594"/>
      </dsp:txXfrm>
    </dsp:sp>
    <dsp:sp modelId="{E73282B9-692D-43CB-B576-3C316D41A83F}">
      <dsp:nvSpPr>
        <dsp:cNvPr id="0" name=""/>
        <dsp:cNvSpPr/>
      </dsp:nvSpPr>
      <dsp:spPr>
        <a:xfrm>
          <a:off x="2067120" y="260096"/>
          <a:ext cx="740993" cy="199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/>
            <a:t>L~0.3</a:t>
          </a:r>
          <a:endParaRPr lang="de-DE" sz="1200" kern="1200" dirty="0"/>
        </a:p>
      </dsp:txBody>
      <dsp:txXfrm>
        <a:off x="2067120" y="260096"/>
        <a:ext cx="740993" cy="199594"/>
      </dsp:txXfrm>
    </dsp:sp>
    <dsp:sp modelId="{55DC3850-3037-40BF-9B14-C74BB336E9D2}">
      <dsp:nvSpPr>
        <dsp:cNvPr id="0" name=""/>
        <dsp:cNvSpPr/>
      </dsp:nvSpPr>
      <dsp:spPr>
        <a:xfrm>
          <a:off x="2066274" y="410290"/>
          <a:ext cx="590050" cy="199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/>
            <a:t>L~0.5</a:t>
          </a:r>
          <a:endParaRPr lang="de-DE" sz="1200" kern="1200" dirty="0"/>
        </a:p>
      </dsp:txBody>
      <dsp:txXfrm>
        <a:off x="2066274" y="410290"/>
        <a:ext cx="590050" cy="199594"/>
      </dsp:txXfrm>
    </dsp:sp>
    <dsp:sp modelId="{048AC88E-5DF3-4C4A-9DBD-2436C3CE4974}">
      <dsp:nvSpPr>
        <dsp:cNvPr id="0" name=""/>
        <dsp:cNvSpPr/>
      </dsp:nvSpPr>
      <dsp:spPr>
        <a:xfrm>
          <a:off x="2431180" y="585933"/>
          <a:ext cx="452829" cy="199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/>
            <a:t>L~0.7</a:t>
          </a:r>
          <a:endParaRPr lang="de-DE" sz="1200" kern="1200" dirty="0"/>
        </a:p>
      </dsp:txBody>
      <dsp:txXfrm>
        <a:off x="2431180" y="585933"/>
        <a:ext cx="452829" cy="199594"/>
      </dsp:txXfrm>
    </dsp:sp>
    <dsp:sp modelId="{2CF32B15-BF04-4A2E-992E-A08343EE2681}">
      <dsp:nvSpPr>
        <dsp:cNvPr id="0" name=""/>
        <dsp:cNvSpPr/>
      </dsp:nvSpPr>
      <dsp:spPr>
        <a:xfrm>
          <a:off x="2425592" y="768779"/>
          <a:ext cx="686105" cy="199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/>
            <a:t>L~0.9</a:t>
          </a:r>
          <a:endParaRPr lang="de-DE" sz="1200" kern="1200" dirty="0"/>
        </a:p>
      </dsp:txBody>
      <dsp:txXfrm>
        <a:off x="2425592" y="768779"/>
        <a:ext cx="686105" cy="1995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F2257-AB04-45D2-95F8-9FD192DB130F}">
      <dsp:nvSpPr>
        <dsp:cNvPr id="0" name=""/>
        <dsp:cNvSpPr/>
      </dsp:nvSpPr>
      <dsp:spPr>
        <a:xfrm rot="4396374">
          <a:off x="1421524" y="248235"/>
          <a:ext cx="1076884" cy="750992"/>
        </a:xfrm>
        <a:prstGeom prst="swooshArrow">
          <a:avLst>
            <a:gd name="adj1" fmla="val 16310"/>
            <a:gd name="adj2" fmla="val 313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EB1689-96FF-4BD1-BF55-F39BD3DD3A43}">
      <dsp:nvSpPr>
        <dsp:cNvPr id="0" name=""/>
        <dsp:cNvSpPr/>
      </dsp:nvSpPr>
      <dsp:spPr>
        <a:xfrm>
          <a:off x="1824929" y="346296"/>
          <a:ext cx="27194" cy="27194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55C72B-92A9-4CD6-A9FE-5D9FFE668D31}">
      <dsp:nvSpPr>
        <dsp:cNvPr id="0" name=""/>
        <dsp:cNvSpPr/>
      </dsp:nvSpPr>
      <dsp:spPr>
        <a:xfrm>
          <a:off x="2011138" y="496490"/>
          <a:ext cx="27194" cy="27194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33A990-28C8-4073-8072-AFFCA6D7FC17}">
      <dsp:nvSpPr>
        <dsp:cNvPr id="0" name=""/>
        <dsp:cNvSpPr/>
      </dsp:nvSpPr>
      <dsp:spPr>
        <a:xfrm>
          <a:off x="2150692" y="672133"/>
          <a:ext cx="27194" cy="27194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71B725-059D-4670-848F-E730A452A136}">
      <dsp:nvSpPr>
        <dsp:cNvPr id="0" name=""/>
        <dsp:cNvSpPr/>
      </dsp:nvSpPr>
      <dsp:spPr>
        <a:xfrm>
          <a:off x="1349333" y="0"/>
          <a:ext cx="507717" cy="199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/>
            <a:t>L</a:t>
          </a:r>
          <a:r>
            <a:rPr lang="de-DE" sz="1200" kern="1200" baseline="0" dirty="0" smtClean="0"/>
            <a:t>~ 0</a:t>
          </a:r>
          <a:endParaRPr lang="de-DE" sz="1200" kern="1200" dirty="0"/>
        </a:p>
      </dsp:txBody>
      <dsp:txXfrm>
        <a:off x="1349333" y="0"/>
        <a:ext cx="507717" cy="199594"/>
      </dsp:txXfrm>
    </dsp:sp>
    <dsp:sp modelId="{E73282B9-692D-43CB-B576-3C316D41A83F}">
      <dsp:nvSpPr>
        <dsp:cNvPr id="0" name=""/>
        <dsp:cNvSpPr/>
      </dsp:nvSpPr>
      <dsp:spPr>
        <a:xfrm>
          <a:off x="1980550" y="260096"/>
          <a:ext cx="740993" cy="199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/>
            <a:t>L~0.3</a:t>
          </a:r>
          <a:endParaRPr lang="de-DE" sz="1200" kern="1200" dirty="0"/>
        </a:p>
      </dsp:txBody>
      <dsp:txXfrm>
        <a:off x="1980550" y="260096"/>
        <a:ext cx="740993" cy="199594"/>
      </dsp:txXfrm>
    </dsp:sp>
    <dsp:sp modelId="{55DC3850-3037-40BF-9B14-C74BB336E9D2}">
      <dsp:nvSpPr>
        <dsp:cNvPr id="0" name=""/>
        <dsp:cNvSpPr/>
      </dsp:nvSpPr>
      <dsp:spPr>
        <a:xfrm>
          <a:off x="1930863" y="410290"/>
          <a:ext cx="590050" cy="199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/>
            <a:t>L~0.5</a:t>
          </a:r>
          <a:endParaRPr lang="de-DE" sz="1200" kern="1200" dirty="0"/>
        </a:p>
      </dsp:txBody>
      <dsp:txXfrm>
        <a:off x="1930863" y="410290"/>
        <a:ext cx="590050" cy="199594"/>
      </dsp:txXfrm>
    </dsp:sp>
    <dsp:sp modelId="{048AC88E-5DF3-4C4A-9DBD-2436C3CE4974}">
      <dsp:nvSpPr>
        <dsp:cNvPr id="0" name=""/>
        <dsp:cNvSpPr/>
      </dsp:nvSpPr>
      <dsp:spPr>
        <a:xfrm>
          <a:off x="2268714" y="585933"/>
          <a:ext cx="452829" cy="199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/>
            <a:t>L~0.7</a:t>
          </a:r>
          <a:endParaRPr lang="de-DE" sz="1200" kern="1200" dirty="0"/>
        </a:p>
      </dsp:txBody>
      <dsp:txXfrm>
        <a:off x="2268714" y="585933"/>
        <a:ext cx="452829" cy="199594"/>
      </dsp:txXfrm>
    </dsp:sp>
    <dsp:sp modelId="{2CF32B15-BF04-4A2E-992E-A08343EE2681}">
      <dsp:nvSpPr>
        <dsp:cNvPr id="0" name=""/>
        <dsp:cNvSpPr/>
      </dsp:nvSpPr>
      <dsp:spPr>
        <a:xfrm>
          <a:off x="2284934" y="768779"/>
          <a:ext cx="686105" cy="199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/>
            <a:t>L~0.9</a:t>
          </a:r>
          <a:endParaRPr lang="de-DE" sz="1200" kern="1200" dirty="0"/>
        </a:p>
      </dsp:txBody>
      <dsp:txXfrm>
        <a:off x="2284934" y="768779"/>
        <a:ext cx="686105" cy="1995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6888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50" tIns="46625" rIns="93250" bIns="46625" numCol="1" anchor="t" anchorCtr="0" compatLnSpc="1">
            <a:prstTxWarp prst="textNoShape">
              <a:avLst/>
            </a:prstTxWarp>
          </a:bodyPr>
          <a:lstStyle>
            <a:lvl1pPr defTabSz="932518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6" y="1"/>
            <a:ext cx="3036888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50" tIns="46625" rIns="93250" bIns="46625" numCol="1" anchor="t" anchorCtr="0" compatLnSpc="1">
            <a:prstTxWarp prst="textNoShape">
              <a:avLst/>
            </a:prstTxWarp>
          </a:bodyPr>
          <a:lstStyle>
            <a:lvl1pPr algn="r" defTabSz="932518">
              <a:defRPr sz="1200">
                <a:cs typeface="+mn-cs"/>
              </a:defRPr>
            </a:lvl1pPr>
          </a:lstStyle>
          <a:p>
            <a:pPr>
              <a:defRPr/>
            </a:pPr>
            <a:fld id="{2025C72C-46ED-4B6E-ACC1-FD6312DDC9ED}" type="datetime1">
              <a:rPr lang="de-DE" smtClean="0"/>
              <a:pPr>
                <a:defRPr/>
              </a:pPr>
              <a:t>28.01.2016</a:t>
            </a:fld>
            <a:endParaRPr lang="en-US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772380"/>
            <a:ext cx="3036888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50" tIns="46625" rIns="93250" bIns="46625" numCol="1" anchor="b" anchorCtr="0" compatLnSpc="1">
            <a:prstTxWarp prst="textNoShape">
              <a:avLst/>
            </a:prstTxWarp>
          </a:bodyPr>
          <a:lstStyle>
            <a:lvl1pPr defTabSz="932518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6" y="8772380"/>
            <a:ext cx="3036888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50" tIns="46625" rIns="93250" bIns="46625" numCol="1" anchor="b" anchorCtr="0" compatLnSpc="1">
            <a:prstTxWarp prst="textNoShape">
              <a:avLst/>
            </a:prstTxWarp>
          </a:bodyPr>
          <a:lstStyle>
            <a:lvl1pPr algn="r" defTabSz="932518">
              <a:defRPr sz="1200">
                <a:cs typeface="+mn-cs"/>
              </a:defRPr>
            </a:lvl1pPr>
          </a:lstStyle>
          <a:p>
            <a:pPr>
              <a:defRPr/>
            </a:pPr>
            <a:fld id="{B4E2C22F-F56F-4652-9ED3-5401C5BEDA0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501797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6888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50" tIns="46625" rIns="93250" bIns="46625" numCol="1" anchor="t" anchorCtr="0" compatLnSpc="1">
            <a:prstTxWarp prst="textNoShape">
              <a:avLst/>
            </a:prstTxWarp>
          </a:bodyPr>
          <a:lstStyle>
            <a:lvl1pPr defTabSz="932518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3513" y="1"/>
            <a:ext cx="3036888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50" tIns="46625" rIns="93250" bIns="46625" numCol="1" anchor="t" anchorCtr="0" compatLnSpc="1">
            <a:prstTxWarp prst="textNoShape">
              <a:avLst/>
            </a:prstTxWarp>
          </a:bodyPr>
          <a:lstStyle>
            <a:lvl1pPr algn="r" defTabSz="932518">
              <a:defRPr sz="1200">
                <a:cs typeface="+mn-cs"/>
              </a:defRPr>
            </a:lvl1pPr>
          </a:lstStyle>
          <a:p>
            <a:pPr>
              <a:defRPr/>
            </a:pPr>
            <a:fld id="{5FE6986A-C15C-455D-A2C7-5271280DE984}" type="datetime1">
              <a:rPr lang="de-DE" smtClean="0"/>
              <a:pPr>
                <a:defRPr/>
              </a:pPr>
              <a:t>28.01.2016</a:t>
            </a:fld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5388" y="692150"/>
            <a:ext cx="4622800" cy="3467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452" y="4387768"/>
            <a:ext cx="5143500" cy="4155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50" tIns="46625" rIns="93250" bIns="466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773957"/>
            <a:ext cx="3036888" cy="462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50" tIns="46625" rIns="93250" bIns="46625" numCol="1" anchor="b" anchorCtr="0" compatLnSpc="1">
            <a:prstTxWarp prst="textNoShape">
              <a:avLst/>
            </a:prstTxWarp>
          </a:bodyPr>
          <a:lstStyle>
            <a:lvl1pPr defTabSz="932518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513" y="8773957"/>
            <a:ext cx="3036888" cy="462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50" tIns="46625" rIns="93250" bIns="46625" numCol="1" anchor="b" anchorCtr="0" compatLnSpc="1">
            <a:prstTxWarp prst="textNoShape">
              <a:avLst/>
            </a:prstTxWarp>
          </a:bodyPr>
          <a:lstStyle>
            <a:lvl1pPr algn="r" defTabSz="932518">
              <a:defRPr sz="1200">
                <a:cs typeface="+mn-cs"/>
              </a:defRPr>
            </a:lvl1pPr>
          </a:lstStyle>
          <a:p>
            <a:pPr>
              <a:defRPr/>
            </a:pPr>
            <a:fld id="{FE287E75-BB6B-40D5-89E0-6CB62F41EAD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9800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386" indent="-342386" defTabSz="913028">
              <a:spcBef>
                <a:spcPct val="20000"/>
              </a:spcBef>
              <a:buClr>
                <a:srgbClr val="C00000"/>
              </a:buClr>
              <a:defRPr/>
            </a:pPr>
            <a:r>
              <a:rPr lang="en-GB" b="1" kern="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Am</a:t>
            </a:r>
            <a:r>
              <a:rPr lang="en-GB" b="1" kern="0" baseline="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 SLAC- Babar, Stanford, am KEK-Belle, Japan und am IHEP Peking </a:t>
            </a:r>
            <a:r>
              <a:rPr lang="en-GB" b="1" kern="0" baseline="0" dirty="0" err="1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wurden</a:t>
            </a:r>
            <a:r>
              <a:rPr lang="en-GB" b="1" kern="0" baseline="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 </a:t>
            </a:r>
            <a:r>
              <a:rPr lang="en-GB" b="1" kern="0" baseline="0" dirty="0" err="1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kürzlich</a:t>
            </a:r>
            <a:r>
              <a:rPr lang="en-GB" b="1" kern="0" baseline="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 </a:t>
            </a:r>
            <a:r>
              <a:rPr lang="en-GB" b="1" kern="0" baseline="0" dirty="0" err="1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Klassen</a:t>
            </a:r>
            <a:r>
              <a:rPr lang="en-GB" b="1" kern="0" baseline="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 von </a:t>
            </a:r>
            <a:r>
              <a:rPr lang="en-GB" b="1" kern="0" baseline="0" dirty="0" err="1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neuartigen</a:t>
            </a:r>
            <a:r>
              <a:rPr lang="en-GB" b="1" kern="0" baseline="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 </a:t>
            </a:r>
            <a:r>
              <a:rPr lang="en-GB" b="1" kern="0" baseline="0" dirty="0" err="1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schweren</a:t>
            </a:r>
            <a:r>
              <a:rPr lang="en-GB" b="1" kern="0" baseline="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 ‘</a:t>
            </a:r>
            <a:r>
              <a:rPr lang="en-GB" b="1" kern="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C</a:t>
            </a:r>
            <a:r>
              <a:rPr lang="en-GB" b="1" kern="0" dirty="0">
                <a:solidFill>
                  <a:srgbClr val="0070C0"/>
                </a:solidFill>
                <a:cs typeface="Times New Roman" pitchFamily="18" charset="0"/>
              </a:rPr>
              <a:t>harmed Mesons’ </a:t>
            </a:r>
            <a:r>
              <a:rPr lang="en-GB" b="1" kern="0" dirty="0" err="1">
                <a:solidFill>
                  <a:srgbClr val="0070C0"/>
                </a:solidFill>
                <a:cs typeface="Times New Roman" pitchFamily="18" charset="0"/>
              </a:rPr>
              <a:t>entdeckt</a:t>
            </a:r>
            <a:r>
              <a:rPr lang="en-GB" b="1" kern="0" dirty="0">
                <a:solidFill>
                  <a:srgbClr val="0070C0"/>
                </a:solidFill>
                <a:cs typeface="Times New Roman" pitchFamily="18" charset="0"/>
              </a:rPr>
              <a:t>, PANDA </a:t>
            </a:r>
            <a:r>
              <a:rPr lang="en-GB" b="1" kern="0" dirty="0" err="1">
                <a:solidFill>
                  <a:srgbClr val="0070C0"/>
                </a:solidFill>
                <a:cs typeface="Times New Roman" pitchFamily="18" charset="0"/>
              </a:rPr>
              <a:t>wird</a:t>
            </a:r>
            <a:r>
              <a:rPr lang="en-GB" b="1" kern="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GB" b="1" kern="0" dirty="0" err="1">
                <a:solidFill>
                  <a:srgbClr val="0070C0"/>
                </a:solidFill>
                <a:cs typeface="Times New Roman" pitchFamily="18" charset="0"/>
              </a:rPr>
              <a:t>dort</a:t>
            </a:r>
            <a:r>
              <a:rPr lang="en-GB" b="1" kern="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GB" b="1" kern="0" dirty="0" err="1">
                <a:solidFill>
                  <a:srgbClr val="0070C0"/>
                </a:solidFill>
                <a:cs typeface="Times New Roman" pitchFamily="18" charset="0"/>
              </a:rPr>
              <a:t>eine</a:t>
            </a:r>
            <a:r>
              <a:rPr lang="en-GB" b="1" kern="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GB" b="1" kern="0" dirty="0" err="1">
                <a:solidFill>
                  <a:srgbClr val="0070C0"/>
                </a:solidFill>
                <a:cs typeface="Times New Roman" pitchFamily="18" charset="0"/>
              </a:rPr>
              <a:t>reiche</a:t>
            </a:r>
            <a:r>
              <a:rPr lang="en-GB" b="1" kern="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GB" b="1" kern="0" dirty="0" err="1">
                <a:solidFill>
                  <a:srgbClr val="0070C0"/>
                </a:solidFill>
                <a:cs typeface="Times New Roman" pitchFamily="18" charset="0"/>
              </a:rPr>
              <a:t>Ernte</a:t>
            </a:r>
            <a:r>
              <a:rPr lang="en-GB" b="1" kern="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GB" b="1" kern="0" dirty="0" err="1">
                <a:solidFill>
                  <a:srgbClr val="0070C0"/>
                </a:solidFill>
                <a:cs typeface="Times New Roman" pitchFamily="18" charset="0"/>
              </a:rPr>
              <a:t>einfahren</a:t>
            </a:r>
            <a:r>
              <a:rPr lang="en-GB" b="1" kern="0" dirty="0">
                <a:solidFill>
                  <a:srgbClr val="0070C0"/>
                </a:solidFill>
                <a:cs typeface="Times New Roman" pitchFamily="18" charset="0"/>
              </a:rPr>
              <a:t>:</a:t>
            </a:r>
          </a:p>
          <a:p>
            <a:pPr marL="342386" indent="-342386" defTabSz="913028">
              <a:spcBef>
                <a:spcPct val="20000"/>
              </a:spcBef>
              <a:buClr>
                <a:srgbClr val="C00000"/>
              </a:buClr>
              <a:defRPr/>
            </a:pPr>
            <a:r>
              <a:rPr lang="en-GB" b="1" kern="0" dirty="0" err="1">
                <a:solidFill>
                  <a:srgbClr val="0070C0"/>
                </a:solidFill>
                <a:cs typeface="Times New Roman" pitchFamily="18" charset="0"/>
              </a:rPr>
              <a:t>Dabei</a:t>
            </a:r>
            <a:r>
              <a:rPr lang="en-GB" b="1" kern="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GB" b="1" kern="0" dirty="0" err="1">
                <a:solidFill>
                  <a:srgbClr val="0070C0"/>
                </a:solidFill>
                <a:cs typeface="Times New Roman" pitchFamily="18" charset="0"/>
              </a:rPr>
              <a:t>insb</a:t>
            </a:r>
            <a:r>
              <a:rPr lang="en-GB" b="1" kern="0" dirty="0">
                <a:solidFill>
                  <a:srgbClr val="0070C0"/>
                </a:solidFill>
                <a:cs typeface="Times New Roman" pitchFamily="18" charset="0"/>
              </a:rPr>
              <a:t>.  charmed baryons, charmed hybrids, heavy </a:t>
            </a:r>
            <a:r>
              <a:rPr lang="en-GB" b="1" kern="0" dirty="0" err="1">
                <a:solidFill>
                  <a:srgbClr val="0070C0"/>
                </a:solidFill>
                <a:cs typeface="Times New Roman" pitchFamily="18" charset="0"/>
              </a:rPr>
              <a:t>glueballs</a:t>
            </a:r>
            <a:r>
              <a:rPr lang="en-GB" b="1" kern="0" dirty="0">
                <a:solidFill>
                  <a:srgbClr val="0070C0"/>
                </a:solidFill>
                <a:cs typeface="Times New Roman" pitchFamily="18" charset="0"/>
              </a:rPr>
              <a:t>, </a:t>
            </a:r>
            <a:r>
              <a:rPr lang="en-GB" b="1" kern="0" dirty="0" smtClean="0">
                <a:solidFill>
                  <a:srgbClr val="0070C0"/>
                </a:solidFill>
                <a:cs typeface="Times New Roman" pitchFamily="18" charset="0"/>
              </a:rPr>
              <a:t>heavy charmed mesons </a:t>
            </a:r>
            <a:r>
              <a:rPr lang="en-GB" b="1" kern="0" dirty="0" err="1" smtClean="0">
                <a:solidFill>
                  <a:srgbClr val="0070C0"/>
                </a:solidFill>
                <a:cs typeface="Times New Roman" pitchFamily="18" charset="0"/>
              </a:rPr>
              <a:t>suchen</a:t>
            </a:r>
            <a:r>
              <a:rPr lang="en-GB" b="1" kern="0" dirty="0" smtClean="0">
                <a:solidFill>
                  <a:srgbClr val="0070C0"/>
                </a:solidFill>
                <a:cs typeface="Times New Roman" pitchFamily="18" charset="0"/>
              </a:rPr>
              <a:t>.</a:t>
            </a:r>
          </a:p>
          <a:p>
            <a:pPr marL="342386" indent="-342386">
              <a:spcBef>
                <a:spcPct val="20000"/>
              </a:spcBef>
              <a:buClr>
                <a:srgbClr val="C00000"/>
              </a:buClr>
              <a:defRPr/>
            </a:pPr>
            <a:endParaRPr lang="en-GB" b="1" kern="0" dirty="0" smtClean="0">
              <a:solidFill>
                <a:srgbClr val="0070C0"/>
              </a:solidFill>
              <a:cs typeface="Times New Roman" pitchFamily="18" charset="0"/>
            </a:endParaRPr>
          </a:p>
          <a:p>
            <a:pPr marL="342386" indent="-342386">
              <a:spcBef>
                <a:spcPct val="20000"/>
              </a:spcBef>
              <a:buClr>
                <a:srgbClr val="C00000"/>
              </a:buClr>
              <a:defRPr/>
            </a:pPr>
            <a:r>
              <a:rPr lang="en-GB" b="1" kern="0" dirty="0" err="1" smtClean="0">
                <a:solidFill>
                  <a:srgbClr val="0070C0"/>
                </a:solidFill>
                <a:cs typeface="Times New Roman" pitchFamily="18" charset="0"/>
              </a:rPr>
              <a:t>Antiprotonen</a:t>
            </a:r>
            <a:r>
              <a:rPr lang="en-GB" b="1" kern="0" dirty="0" smtClean="0">
                <a:solidFill>
                  <a:srgbClr val="0070C0"/>
                </a:solidFill>
                <a:cs typeface="Times New Roman" pitchFamily="18" charset="0"/>
              </a:rPr>
              <a:t> in </a:t>
            </a:r>
            <a:r>
              <a:rPr lang="en-GB" b="1" kern="0" dirty="0" err="1" smtClean="0">
                <a:solidFill>
                  <a:srgbClr val="0070C0"/>
                </a:solidFill>
                <a:cs typeface="Times New Roman" pitchFamily="18" charset="0"/>
              </a:rPr>
              <a:t>Kerne</a:t>
            </a:r>
            <a:r>
              <a:rPr lang="en-GB" b="1" kern="0" dirty="0" smtClean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GB" b="1" kern="0" dirty="0" err="1" smtClean="0">
                <a:solidFill>
                  <a:srgbClr val="0070C0"/>
                </a:solidFill>
                <a:cs typeface="Times New Roman" pitchFamily="18" charset="0"/>
              </a:rPr>
              <a:t>einlagern</a:t>
            </a:r>
            <a:r>
              <a:rPr lang="en-GB" b="1" kern="0" dirty="0" smtClean="0">
                <a:solidFill>
                  <a:srgbClr val="0070C0"/>
                </a:solidFill>
                <a:cs typeface="Times New Roman" pitchFamily="18" charset="0"/>
              </a:rPr>
              <a:t>, multi-</a:t>
            </a:r>
            <a:r>
              <a:rPr lang="en-GB" b="1" kern="0" dirty="0" err="1" smtClean="0">
                <a:solidFill>
                  <a:srgbClr val="0070C0"/>
                </a:solidFill>
                <a:cs typeface="Times New Roman" pitchFamily="18" charset="0"/>
              </a:rPr>
              <a:t>Hypernuclei</a:t>
            </a:r>
            <a:r>
              <a:rPr lang="en-GB" b="1" kern="0" dirty="0" smtClean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GB" b="1" kern="0" dirty="0" err="1" smtClean="0">
                <a:solidFill>
                  <a:srgbClr val="0070C0"/>
                </a:solidFill>
                <a:cs typeface="Times New Roman" pitchFamily="18" charset="0"/>
              </a:rPr>
              <a:t>erzeugen</a:t>
            </a:r>
            <a:r>
              <a:rPr lang="en-GB" b="1" kern="0" dirty="0" smtClean="0">
                <a:solidFill>
                  <a:srgbClr val="0070C0"/>
                </a:solidFill>
                <a:cs typeface="Times New Roman" pitchFamily="18" charset="0"/>
              </a:rPr>
              <a:t> und </a:t>
            </a:r>
            <a:r>
              <a:rPr lang="en-GB" b="1" kern="0" dirty="0" err="1" smtClean="0">
                <a:solidFill>
                  <a:srgbClr val="0070C0"/>
                </a:solidFill>
                <a:cs typeface="Times New Roman" pitchFamily="18" charset="0"/>
              </a:rPr>
              <a:t>vermessen</a:t>
            </a:r>
            <a:r>
              <a:rPr lang="en-GB" b="1" kern="0" dirty="0" smtClean="0">
                <a:solidFill>
                  <a:srgbClr val="0070C0"/>
                </a:solidFill>
                <a:cs typeface="Times New Roman" pitchFamily="18" charset="0"/>
              </a:rPr>
              <a:t>, dies </a:t>
            </a:r>
            <a:r>
              <a:rPr lang="en-GB" b="1" kern="0" dirty="0" err="1" smtClean="0">
                <a:solidFill>
                  <a:srgbClr val="0070C0"/>
                </a:solidFill>
                <a:cs typeface="Times New Roman" pitchFamily="18" charset="0"/>
              </a:rPr>
              <a:t>geht</a:t>
            </a:r>
            <a:r>
              <a:rPr lang="en-GB" b="1" kern="0" dirty="0" smtClean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GB" b="1" kern="0" dirty="0" err="1" smtClean="0">
                <a:solidFill>
                  <a:srgbClr val="0070C0"/>
                </a:solidFill>
                <a:cs typeface="Times New Roman" pitchFamily="18" charset="0"/>
              </a:rPr>
              <a:t>nur</a:t>
            </a:r>
            <a:r>
              <a:rPr lang="en-GB" b="1" kern="0" dirty="0" smtClean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GB" b="1" kern="0" dirty="0" err="1" smtClean="0">
                <a:solidFill>
                  <a:srgbClr val="0070C0"/>
                </a:solidFill>
                <a:cs typeface="Times New Roman" pitchFamily="18" charset="0"/>
              </a:rPr>
              <a:t>mit</a:t>
            </a:r>
            <a:r>
              <a:rPr lang="en-GB" b="1" kern="0" dirty="0" smtClean="0">
                <a:solidFill>
                  <a:srgbClr val="0070C0"/>
                </a:solidFill>
                <a:cs typeface="Times New Roman" pitchFamily="18" charset="0"/>
              </a:rPr>
              <a:t> den </a:t>
            </a:r>
            <a:r>
              <a:rPr lang="en-GB" b="1" kern="0" dirty="0" err="1" smtClean="0">
                <a:solidFill>
                  <a:srgbClr val="0070C0"/>
                </a:solidFill>
                <a:cs typeface="Times New Roman" pitchFamily="18" charset="0"/>
              </a:rPr>
              <a:t>brillianten</a:t>
            </a:r>
            <a:r>
              <a:rPr lang="en-GB" b="1" kern="0" dirty="0" smtClean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GB" b="1" kern="0" dirty="0" err="1" smtClean="0">
                <a:solidFill>
                  <a:srgbClr val="0070C0"/>
                </a:solidFill>
                <a:cs typeface="Times New Roman" pitchFamily="18" charset="0"/>
              </a:rPr>
              <a:t>Antiprotonenstrahlen</a:t>
            </a:r>
            <a:r>
              <a:rPr lang="en-GB" b="1" kern="0" dirty="0" smtClean="0">
                <a:solidFill>
                  <a:srgbClr val="0070C0"/>
                </a:solidFill>
                <a:cs typeface="Times New Roman" pitchFamily="18" charset="0"/>
              </a:rPr>
              <a:t> am FAIR - HESR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E812F-53D2-41F8-A304-76F4D27062B7}" type="slidenum">
              <a:rPr lang="de-DE" smtClean="0"/>
              <a:pPr/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1CF7AA-6FBC-452B-9EA0-70D1D5E6F393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C523D-12DF-44FF-92C6-B14BA426B2B7}" type="datetime1">
              <a:rPr lang="de-DE" smtClean="0"/>
              <a:pPr>
                <a:defRPr/>
              </a:pPr>
              <a:t>28.01.2016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xfrm>
            <a:off x="3970557" y="8772522"/>
            <a:ext cx="3038412" cy="462096"/>
          </a:xfrm>
          <a:prstGeom prst="rect">
            <a:avLst/>
          </a:prstGeom>
          <a:ln/>
        </p:spPr>
        <p:txBody>
          <a:bodyPr lIns="83305" tIns="41653" rIns="83305" bIns="41653"/>
          <a:lstStyle/>
          <a:p>
            <a:fld id="{394E091E-8BDA-4272-B7C0-5AD1E561EE52}" type="slidenum">
              <a:rPr lang="en-US" altLang="de-DE"/>
              <a:pPr/>
              <a:t>46</a:t>
            </a:fld>
            <a:endParaRPr lang="en-US" altLang="de-DE"/>
          </a:p>
        </p:txBody>
      </p:sp>
      <p:sp>
        <p:nvSpPr>
          <p:cNvPr id="71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95388" y="700088"/>
            <a:ext cx="4619625" cy="34639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13" y="4386262"/>
            <a:ext cx="5608607" cy="415594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305" tIns="41653" rIns="83305" bIns="41653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DF2815D4-AFDC-4573-B4F7-3DBBFE70B6C8}" type="slidenum">
              <a:rPr lang="en-US"/>
              <a:pPr/>
              <a:t>11</a:t>
            </a:fld>
            <a:endParaRPr lang="en-US"/>
          </a:p>
        </p:txBody>
      </p:sp>
      <p:sp>
        <p:nvSpPr>
          <p:cNvPr id="1741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95388" y="701675"/>
            <a:ext cx="4618037" cy="34639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741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00747" y="4386965"/>
            <a:ext cx="5608909" cy="4156576"/>
          </a:xfrm>
          <a:noFill/>
          <a:ln/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BAE441E7-97BA-4AA4-A5B4-680C928CD776}" type="slidenum">
              <a:rPr lang="en-US"/>
              <a:pPr/>
              <a:t>15</a:t>
            </a:fld>
            <a:endParaRPr lang="en-US"/>
          </a:p>
        </p:txBody>
      </p:sp>
      <p:sp>
        <p:nvSpPr>
          <p:cNvPr id="1945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95388" y="701675"/>
            <a:ext cx="4618037" cy="34639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946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00747" y="4386965"/>
            <a:ext cx="5608909" cy="4156576"/>
          </a:xfrm>
          <a:noFill/>
          <a:ln/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048F6F6F-811A-4CD7-8A95-447CB5800812}" type="slidenum">
              <a:t>21</a:t>
            </a:fld>
            <a:endParaRPr lang="x-none"/>
          </a:p>
        </p:txBody>
      </p:sp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20800" y="733425"/>
            <a:ext cx="4822825" cy="3616325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746533" y="4583036"/>
            <a:ext cx="5971910" cy="278827"/>
          </a:xfrm>
        </p:spPr>
        <p:txBody>
          <a:bodyPr>
            <a:spAutoFit/>
          </a:bodyPr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15434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A6073D-DA0C-48DB-8CCF-9BD64347CFE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CAEA066-735C-40B3-8B1C-06478CF67A9E}" type="datetime1">
              <a:rPr lang="de-DE" smtClean="0"/>
              <a:pPr>
                <a:defRPr/>
              </a:pPr>
              <a:t>28.01.2016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31863">
              <a:defRPr/>
            </a:pPr>
            <a:fld id="{94229B1F-D212-4DC1-9077-5D1627EC7A77}" type="slidenum">
              <a:rPr lang="en-US" smtClean="0"/>
              <a:pPr defTabSz="931863">
                <a:defRPr/>
              </a:pPr>
              <a:t>29</a:t>
            </a:fld>
            <a:endParaRPr lang="en-US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30188" indent="-230188" eaLnBrk="1" hangingPunct="1"/>
            <a:endParaRPr lang="en-US" dirty="0" smtClean="0"/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1FC2BF7-D0E2-46AF-B854-4DEC32351DD0}" type="datetime1">
              <a:rPr lang="de-DE" smtClean="0"/>
              <a:pPr>
                <a:defRPr/>
              </a:pPr>
              <a:t>28.01.2016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7DD3A32B-DF7B-4A2E-B1AE-6E4AB75B6F5E}" type="slidenum">
              <a:rPr lang="en-US"/>
              <a:pPr/>
              <a:t>35</a:t>
            </a:fld>
            <a:endParaRPr lang="en-US"/>
          </a:p>
        </p:txBody>
      </p:sp>
      <p:sp>
        <p:nvSpPr>
          <p:cNvPr id="1536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95388" y="701675"/>
            <a:ext cx="4618037" cy="34639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536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00747" y="4386965"/>
            <a:ext cx="5608909" cy="4156576"/>
          </a:xfrm>
          <a:noFill/>
          <a:ln/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01675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040" y="4387136"/>
            <a:ext cx="5608320" cy="4156234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A6073D-DA0C-48DB-8CCF-9BD64347CFE2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CAEA066-735C-40B3-8B1C-06478CF67A9E}" type="datetime1">
              <a:rPr lang="de-DE" smtClean="0"/>
              <a:pPr>
                <a:defRPr/>
              </a:pPr>
              <a:t>28.01.2016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19815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F5EC3-5B3E-4C7C-84FB-29EF818E2391}" type="datetime1">
              <a:rPr lang="en-US" smtClean="0"/>
              <a:pPr>
                <a:defRPr/>
              </a:pPr>
              <a:t>1/28/2016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19815"/>
            <a:ext cx="2895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Horst Stoecker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19815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Horst </a:t>
            </a:r>
            <a:r>
              <a:rPr lang="en-US" dirty="0" err="1" smtClean="0"/>
              <a:t>Stoecker</a:t>
            </a:r>
            <a:r>
              <a:rPr lang="en-US" dirty="0" smtClean="0"/>
              <a:t> </a:t>
            </a:r>
            <a:fld id="{8B0F5CB2-1CEF-4BE7-A656-F97588886647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B416A-965A-43F1-81B6-E7B5B577F43B}" type="datetime1">
              <a:rPr lang="en-US" smtClean="0"/>
              <a:pPr>
                <a:defRPr/>
              </a:pPr>
              <a:t>1/28/2016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Horst Stoecker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Djordjevic </a:t>
            </a:r>
            <a:fld id="{8D656DE9-5E28-45E5-B95C-CEFAD7F041E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C317E-FB7B-4517-A496-EC2AE4C3492F}" type="datetime1">
              <a:rPr lang="en-US" smtClean="0"/>
              <a:pPr>
                <a:defRPr/>
              </a:pPr>
              <a:t>1/28/2016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Horst Stoecker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Djordjevic </a:t>
            </a:r>
            <a:fld id="{55D873D0-6B1D-4389-A909-049C8DEF8D5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ys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-48701" y="6784863"/>
            <a:ext cx="9216002" cy="72001"/>
          </a:xfrm>
          <a:prstGeom prst="rect">
            <a:avLst/>
          </a:prstGeom>
          <a:solidFill>
            <a:srgbClr val="06499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1600" b="1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6" name="pasted-image.pdf"/>
          <p:cNvPicPr/>
          <p:nvPr/>
        </p:nvPicPr>
        <p:blipFill>
          <a:blip r:embed="rId2">
            <a:alphaModFix amt="60000"/>
            <a:extLst/>
          </a:blip>
          <a:stretch>
            <a:fillRect/>
          </a:stretch>
        </p:blipFill>
        <p:spPr>
          <a:xfrm>
            <a:off x="-12700" y="-406400"/>
            <a:ext cx="4057484" cy="127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Shape 27"/>
          <p:cNvSpPr/>
          <p:nvPr/>
        </p:nvSpPr>
        <p:spPr>
          <a:xfrm>
            <a:off x="-36001" y="803162"/>
            <a:ext cx="9216002" cy="72001"/>
          </a:xfrm>
          <a:prstGeom prst="rect">
            <a:avLst/>
          </a:prstGeom>
          <a:solidFill>
            <a:srgbClr val="06499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1600" b="1">
                <a:solidFill>
                  <a:srgbClr val="008C85"/>
                </a:solidFill>
              </a:defRPr>
            </a:pPr>
            <a:endParaRPr/>
          </a:p>
        </p:txBody>
      </p:sp>
      <p:sp>
        <p:nvSpPr>
          <p:cNvPr id="28" name="Shape 28"/>
          <p:cNvSpPr/>
          <p:nvPr/>
        </p:nvSpPr>
        <p:spPr>
          <a:xfrm>
            <a:off x="73010" y="321924"/>
            <a:ext cx="3075193" cy="461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/>
          <a:lstStyle>
            <a:lvl1pPr>
              <a:defRPr sz="1800" b="1">
                <a:solidFill>
                  <a:srgbClr val="FFFFFF"/>
                </a:solidFill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b="1">
                <a:solidFill>
                  <a:srgbClr val="FFFFFF"/>
                </a:solidFill>
              </a:rPr>
              <a:t>PHYSIK</a:t>
            </a:r>
          </a:p>
        </p:txBody>
      </p:sp>
    </p:spTree>
    <p:extLst>
      <p:ext uri="{BB962C8B-B14F-4D97-AF65-F5344CB8AC3E}">
        <p14:creationId xmlns:p14="http://schemas.microsoft.com/office/powerpoint/2010/main" val="189334429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28320" cy="470930"/>
          </a:xfrm>
          <a:prstGeom prst="rect">
            <a:avLst/>
          </a:prstGeom>
        </p:spPr>
        <p:txBody>
          <a:bodyPr lIns="82945" tIns="41473" rIns="82945" bIns="41473"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  <a:prstGeom prst="rect">
            <a:avLst/>
          </a:prstGeom>
        </p:spPr>
        <p:txBody>
          <a:bodyPr lIns="82945" tIns="41473" rIns="82945" bIns="41473"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>
          <a:xfrm>
            <a:off x="6556321" y="6247376"/>
            <a:ext cx="2128320" cy="470930"/>
          </a:xfrm>
          <a:prstGeom prst="rect">
            <a:avLst/>
          </a:prstGeom>
        </p:spPr>
        <p:txBody>
          <a:bodyPr lIns="82945" tIns="41473" rIns="82945" bIns="41473"/>
          <a:lstStyle>
            <a:lvl1pPr>
              <a:defRPr/>
            </a:lvl1pPr>
          </a:lstStyle>
          <a:p>
            <a:fld id="{00EAFD91-B586-4F4C-9F20-0FC6BC84FE9E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63057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5B288-2C72-4CAE-914A-A86AC006A8C1}" type="datetime1">
              <a:rPr lang="en-US" smtClean="0"/>
              <a:pPr>
                <a:defRPr/>
              </a:pPr>
              <a:t>1/28/2016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H. Stoecker, GSI: Cosmic Matter at FCC, LHC, RHIC and FAIR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4EAD-935E-4339-9ED5-94CC5FE4E31D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375983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65E1F-0AFD-4C6D-91B1-10AC108FB585}" type="datetime1">
              <a:rPr lang="en-US" smtClean="0"/>
              <a:pPr/>
              <a:t>1/28/2016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6778-6D8F-43EE-91CE-335F8B8B5C4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21FC0-6DD4-409E-8096-E11837A2C9AA}" type="datetime1">
              <a:rPr lang="en-US" smtClean="0"/>
              <a:pPr/>
              <a:t>1/28/2016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6778-6D8F-43EE-91CE-335F8B8B5C4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80968-928E-4793-BE2A-45B3F38D2DBA}" type="datetime1">
              <a:rPr lang="en-US" smtClean="0"/>
              <a:pPr/>
              <a:t>1/28/2016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6778-6D8F-43EE-91CE-335F8B8B5C4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FF3DF-549C-4A93-A6FF-15450BA0138C}" type="datetime1">
              <a:rPr lang="en-US" smtClean="0"/>
              <a:pPr/>
              <a:t>1/28/2016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6778-6D8F-43EE-91CE-335F8B8B5C4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FB4D3-7405-4ACF-BC3E-7EABD3571160}" type="datetime1">
              <a:rPr lang="en-US" smtClean="0"/>
              <a:pPr/>
              <a:t>1/28/2016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6778-6D8F-43EE-91CE-335F8B8B5C4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40695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1C51A-8D7E-4D1A-B29C-CD443F65CA83}" type="datetime1">
              <a:rPr lang="en-US" smtClean="0"/>
              <a:pPr>
                <a:defRPr/>
              </a:pPr>
              <a:t>1/28/2016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19815"/>
            <a:ext cx="2895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Horst Stoecker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19815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Horst </a:t>
            </a:r>
            <a:r>
              <a:rPr lang="en-US" dirty="0" err="1" smtClean="0"/>
              <a:t>Stoecker</a:t>
            </a:r>
            <a:r>
              <a:rPr lang="en-US" dirty="0" smtClean="0"/>
              <a:t> </a:t>
            </a:r>
            <a:fld id="{4AFA227F-464A-4B0F-9F98-4DC745C25D11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0E8B-99E9-4368-A94C-8C4CDCBA0BD6}" type="datetime1">
              <a:rPr lang="en-US" smtClean="0"/>
              <a:pPr/>
              <a:t>1/28/2016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6778-6D8F-43EE-91CE-335F8B8B5C4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C417-536C-4999-A735-5B9C8D67CF3E}" type="datetime1">
              <a:rPr lang="en-US" smtClean="0"/>
              <a:pPr/>
              <a:t>1/28/2016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6778-6D8F-43EE-91CE-335F8B8B5C4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CB6E-3C7D-4849-BF05-C467E5B2C678}" type="datetime1">
              <a:rPr lang="en-US" smtClean="0"/>
              <a:pPr/>
              <a:t>1/28/2016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6778-6D8F-43EE-91CE-335F8B8B5C4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8E8C-C9AB-42F2-A344-FF5C09122E6D}" type="datetime1">
              <a:rPr lang="en-US" smtClean="0"/>
              <a:pPr/>
              <a:t>1/28/2016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6778-6D8F-43EE-91CE-335F8B8B5C4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5FBE5-0644-4DE5-AAED-EEDFA6D36D35}" type="datetime1">
              <a:rPr lang="en-US" smtClean="0"/>
              <a:pPr/>
              <a:t>1/28/2016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6778-6D8F-43EE-91CE-335F8B8B5C4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0B3EB-6A87-4938-AB47-7B3EF9912E68}" type="datetime1">
              <a:rPr lang="en-US" smtClean="0"/>
              <a:pPr/>
              <a:t>1/28/2016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6778-6D8F-43EE-91CE-335F8B8B5C4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60564-48E0-483A-9F3F-2F9D434B673F}" type="datetime1">
              <a:rPr lang="en-US" smtClean="0"/>
              <a:pPr/>
              <a:t>1/28/2016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6778-6D8F-43EE-91CE-335F8B8B5C4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9974E-BEB2-4CC1-8FB0-40DCED84232B}" type="datetime1">
              <a:rPr lang="en-US" smtClean="0"/>
              <a:pPr/>
              <a:t>1/28/2016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73C4-1054-4955-892E-CECEFD8E57B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B94C2-5936-492C-9CAA-EC4030ACAD89}" type="datetime1">
              <a:rPr lang="en-US" smtClean="0"/>
              <a:pPr/>
              <a:t>1/28/2016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73C4-1054-4955-892E-CECEFD8E57B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91E31-6F0C-47BF-B293-A996F9D4B360}" type="datetime1">
              <a:rPr lang="en-US" smtClean="0"/>
              <a:pPr/>
              <a:t>1/28/2016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73C4-1054-4955-892E-CECEFD8E57B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7DDEC-B9FE-4D39-A6EF-C25C19D5DB04}" type="datetime1">
              <a:rPr lang="en-US" smtClean="0"/>
              <a:pPr>
                <a:defRPr/>
              </a:pPr>
              <a:t>1/28/2016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Horst Stoecker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Djordjevic </a:t>
            </a:r>
            <a:fld id="{FF1CF109-4D5D-4888-96B0-84930250832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D93D3-6F14-45F3-8283-0A36CF69A310}" type="datetime1">
              <a:rPr lang="en-US" smtClean="0"/>
              <a:pPr/>
              <a:t>1/28/2016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73C4-1054-4955-892E-CECEFD8E57B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46895-4026-404B-A624-0CF3BAE59446}" type="datetime1">
              <a:rPr lang="en-US" smtClean="0"/>
              <a:pPr/>
              <a:t>1/28/2016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73C4-1054-4955-892E-CECEFD8E57B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DD541-683D-4669-A1E2-A773B681AC5E}" type="datetime1">
              <a:rPr lang="en-US" smtClean="0"/>
              <a:pPr/>
              <a:t>1/28/2016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73C4-1054-4955-892E-CECEFD8E57B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1AF3C-A297-4239-8485-ABAD6B9E92ED}" type="datetime1">
              <a:rPr lang="en-US" smtClean="0"/>
              <a:pPr/>
              <a:t>1/28/2016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73C4-1054-4955-892E-CECEFD8E57B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1C727-7E2D-42ED-AB94-81282E30B3ED}" type="datetime1">
              <a:rPr lang="en-US" smtClean="0"/>
              <a:pPr/>
              <a:t>1/28/2016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73C4-1054-4955-892E-CECEFD8E57B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2B24C-081E-48CA-8C18-8BD83BBC42FA}" type="datetime1">
              <a:rPr lang="en-US" smtClean="0"/>
              <a:pPr/>
              <a:t>1/28/2016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73C4-1054-4955-892E-CECEFD8E57B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75AD-7145-4B54-89AD-2A155D871F95}" type="datetime1">
              <a:rPr lang="en-US" smtClean="0"/>
              <a:pPr/>
              <a:t>1/28/2016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73C4-1054-4955-892E-CECEFD8E57B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C6A15-D6DB-44CA-A364-A32922702B2A}" type="datetime1">
              <a:rPr lang="en-US" smtClean="0"/>
              <a:pPr/>
              <a:t>1/28/2016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73C4-1054-4955-892E-CECEFD8E57B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76160-ACE4-4CB1-ADD1-3B40EA1ADB81}" type="datetime1">
              <a:rPr lang="en-US" smtClean="0"/>
              <a:pPr/>
              <a:t>1/28/2016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9E33-16BD-4ED2-AC78-5EAA3DC9373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D391D-F77F-4936-BF72-DAAB079C81D8}" type="datetime1">
              <a:rPr lang="en-US" smtClean="0"/>
              <a:pPr/>
              <a:t>1/28/2016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9E33-16BD-4ED2-AC78-5EAA3DC9373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65618-4FE4-4EEF-A238-57A272B8CC4D}" type="datetime1">
              <a:rPr lang="en-US" smtClean="0"/>
              <a:pPr>
                <a:defRPr/>
              </a:pPr>
              <a:t>1/28/2016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Horst Stoecker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Djordjevic </a:t>
            </a:r>
            <a:fld id="{85F232A2-D591-4A24-A197-30742FA9D89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0CB3B-AF0E-4281-AB80-DDE88D5C6B45}" type="datetime1">
              <a:rPr lang="en-US" smtClean="0"/>
              <a:pPr/>
              <a:t>1/28/2016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9E33-16BD-4ED2-AC78-5EAA3DC9373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125D-F042-463A-80E1-6C8CF1C5598E}" type="datetime1">
              <a:rPr lang="en-US" smtClean="0"/>
              <a:pPr/>
              <a:t>1/28/2016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9E33-16BD-4ED2-AC78-5EAA3DC9373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7FF6B-F344-4A5D-8CCD-3C47BACAB231}" type="datetime1">
              <a:rPr lang="en-US" smtClean="0"/>
              <a:pPr/>
              <a:t>1/28/2016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9E33-16BD-4ED2-AC78-5EAA3DC9373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43353-F7A2-46B6-89E9-7B80A7C8B333}" type="datetime1">
              <a:rPr lang="en-US" smtClean="0"/>
              <a:pPr/>
              <a:t>1/28/2016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9E33-16BD-4ED2-AC78-5EAA3DC9373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94ED0-0030-49A4-9AEB-08B8C15545E2}" type="datetime1">
              <a:rPr lang="en-US" smtClean="0"/>
              <a:pPr/>
              <a:t>1/28/2016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9E33-16BD-4ED2-AC78-5EAA3DC9373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E5E50-2628-4967-A558-A9B45265023D}" type="datetime1">
              <a:rPr lang="en-US" smtClean="0"/>
              <a:pPr/>
              <a:t>1/28/2016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9E33-16BD-4ED2-AC78-5EAA3DC9373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2F0E-84EF-4BE8-BE7F-D3C4A9DA1956}" type="datetime1">
              <a:rPr lang="en-US" smtClean="0"/>
              <a:pPr/>
              <a:t>1/28/2016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9E33-16BD-4ED2-AC78-5EAA3DC9373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B749-B86C-426F-AF0B-7C232B07BC6B}" type="datetime1">
              <a:rPr lang="en-US" smtClean="0"/>
              <a:pPr/>
              <a:t>1/28/2016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9E33-16BD-4ED2-AC78-5EAA3DC9373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F7FB9-DD3C-476C-A5B8-E37C9105C6D2}" type="datetime1">
              <a:rPr lang="en-US" smtClean="0"/>
              <a:pPr/>
              <a:t>1/28/2016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9E33-16BD-4ED2-AC78-5EAA3DC9373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B9EE2-18DB-4963-A8FC-ECEBD6B15A5F}" type="datetime1">
              <a:rPr lang="en-US" smtClean="0"/>
              <a:pPr>
                <a:defRPr/>
              </a:pPr>
              <a:t>1/28/2016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Horst Stoecker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Djordjevic </a:t>
            </a:r>
            <a:fld id="{FBEC1D2B-40DC-4C50-BA2B-52DF5F7CB27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91989-177F-43E7-915B-384995535DDF}" type="datetime1">
              <a:rPr lang="en-US" smtClean="0"/>
              <a:pPr>
                <a:defRPr/>
              </a:pPr>
              <a:t>1/28/2016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Horst Stoecker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Djordjevic </a:t>
            </a:r>
            <a:fld id="{5665E4C8-4345-4D96-B669-3D5E0BD740C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C872E-D74B-4E0D-8F3F-0D18661FC402}" type="datetime1">
              <a:rPr lang="en-US" smtClean="0"/>
              <a:pPr>
                <a:defRPr/>
              </a:pPr>
              <a:t>1/28/2016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Horst Stoecker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Djordjevic </a:t>
            </a:r>
            <a:fld id="{92EDE6EE-DC89-4B12-A890-D1ABB2D2100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D81A6-F074-4674-AFDC-A5902D4FB2A2}" type="datetime1">
              <a:rPr lang="en-US" smtClean="0"/>
              <a:pPr>
                <a:defRPr/>
              </a:pPr>
              <a:t>1/28/2016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Horst Stoecker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Djordjevic </a:t>
            </a:r>
            <a:fld id="{2B9E65B9-119A-4E2B-B4D3-78F2FEEE7D6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33BA9-4763-417C-8A4E-453C12E3E658}" type="datetime1">
              <a:rPr lang="en-US" smtClean="0"/>
              <a:pPr>
                <a:defRPr/>
              </a:pPr>
              <a:t>1/28/2016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Horst Stoecker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Djordjevic </a:t>
            </a:r>
            <a:fld id="{FFAAABB3-2DB4-45AC-BA82-A7808D4D0C0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fld id="{FD8B9F38-5EEB-4C0A-B99F-59CA07BBC610}" type="datetime1">
              <a:rPr lang="en-US" smtClean="0"/>
              <a:pPr>
                <a:defRPr/>
              </a:pPr>
              <a:t>1/28/2016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Horst Stoecker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r>
              <a:rPr lang="en-US"/>
              <a:t>M. Djordjevic </a:t>
            </a:r>
            <a:fld id="{F31C067E-E67C-4FEC-85F2-25D3E939C94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8" r:id="rId12"/>
    <p:sldLayoutId id="2147483699" r:id="rId13"/>
    <p:sldLayoutId id="2147483700" r:id="rId1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4AB1-696D-49A3-8B5C-43BCC0AC7CCE}" type="datetime1">
              <a:rPr lang="en-US" smtClean="0"/>
              <a:pPr/>
              <a:t>1/28/2016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B6778-6D8F-43EE-91CE-335F8B8B5C4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7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3F91E-81AD-40E3-B38D-B44F9044ACED}" type="datetime1">
              <a:rPr lang="en-US" smtClean="0"/>
              <a:pPr/>
              <a:t>1/28/2016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Horst Stoecker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Horst </a:t>
            </a:r>
            <a:r>
              <a:rPr lang="de-DE" dirty="0" err="1" smtClean="0"/>
              <a:t>Stoecker</a:t>
            </a:r>
            <a:r>
              <a:rPr lang="de-DE" dirty="0" smtClean="0"/>
              <a:t> </a:t>
            </a:r>
            <a:fld id="{1F8E73C4-1054-4955-892E-CECEFD8E57B7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9D1C9-D83C-4A6B-A273-8B09DED3F6BA}" type="datetime1">
              <a:rPr lang="en-US" smtClean="0"/>
              <a:pPr/>
              <a:t>1/28/2016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Horst Stoecker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D9E33-16BD-4ED2-AC78-5EAA3DC9373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9.png"/><Relationship Id="rId4" Type="http://schemas.openxmlformats.org/officeDocument/2006/relationships/image" Target="../media/image38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1.wmf"/><Relationship Id="rId4" Type="http://schemas.openxmlformats.org/officeDocument/2006/relationships/oleObject" Target="../embeddings/oleObject2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60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1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3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c11"/>
          <p:cNvPicPr>
            <a:picLocks noChangeArrowheads="1"/>
          </p:cNvPicPr>
          <p:nvPr/>
        </p:nvPicPr>
        <p:blipFill>
          <a:blip r:embed="rId2" cstate="print"/>
          <a:srcRect t="7474" b="13298"/>
          <a:stretch>
            <a:fillRect/>
          </a:stretch>
        </p:blipFill>
        <p:spPr bwMode="auto">
          <a:xfrm>
            <a:off x="-26893" y="855663"/>
            <a:ext cx="9251951" cy="551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9"/>
          <p:cNvSpPr txBox="1">
            <a:spLocks noChangeArrowheads="1"/>
          </p:cNvSpPr>
          <p:nvPr/>
        </p:nvSpPr>
        <p:spPr bwMode="auto">
          <a:xfrm>
            <a:off x="4572000" y="3068638"/>
            <a:ext cx="9537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 b="1" dirty="0">
                <a:solidFill>
                  <a:srgbClr val="FFFF99"/>
                </a:solidFill>
                <a:latin typeface="Calibri" pitchFamily="34" charset="0"/>
              </a:rPr>
              <a:t>HESR</a:t>
            </a:r>
          </a:p>
        </p:txBody>
      </p:sp>
      <p:sp>
        <p:nvSpPr>
          <p:cNvPr id="20484" name="Text Box 11"/>
          <p:cNvSpPr txBox="1">
            <a:spLocks noChangeArrowheads="1"/>
          </p:cNvSpPr>
          <p:nvPr/>
        </p:nvSpPr>
        <p:spPr bwMode="auto">
          <a:xfrm>
            <a:off x="5651500" y="1557338"/>
            <a:ext cx="1301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FFFF99"/>
                </a:solidFill>
                <a:latin typeface="Calibri" pitchFamily="34" charset="0"/>
              </a:rPr>
              <a:t>SIS 100/300</a:t>
            </a:r>
          </a:p>
        </p:txBody>
      </p:sp>
      <p:sp>
        <p:nvSpPr>
          <p:cNvPr id="20485" name="Text Box 18"/>
          <p:cNvSpPr txBox="1">
            <a:spLocks noChangeArrowheads="1"/>
          </p:cNvSpPr>
          <p:nvPr/>
        </p:nvSpPr>
        <p:spPr bwMode="auto">
          <a:xfrm>
            <a:off x="3330575" y="1989138"/>
            <a:ext cx="736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FFFF99"/>
                </a:solidFill>
                <a:latin typeface="Calibri" pitchFamily="34" charset="0"/>
              </a:rPr>
              <a:t>SIS18</a:t>
            </a:r>
          </a:p>
        </p:txBody>
      </p:sp>
      <p:sp>
        <p:nvSpPr>
          <p:cNvPr id="20486" name="Oval 20"/>
          <p:cNvSpPr>
            <a:spLocks noChangeArrowheads="1"/>
          </p:cNvSpPr>
          <p:nvPr/>
        </p:nvSpPr>
        <p:spPr bwMode="auto">
          <a:xfrm>
            <a:off x="3314700" y="2314575"/>
            <a:ext cx="765175" cy="454025"/>
          </a:xfrm>
          <a:prstGeom prst="ellips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20487" name="Line 21"/>
          <p:cNvSpPr>
            <a:spLocks noChangeShapeType="1"/>
          </p:cNvSpPr>
          <p:nvPr/>
        </p:nvSpPr>
        <p:spPr bwMode="auto">
          <a:xfrm>
            <a:off x="2843213" y="2492375"/>
            <a:ext cx="504825" cy="144463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0488" name="Oval 23"/>
          <p:cNvSpPr>
            <a:spLocks noChangeArrowheads="1"/>
          </p:cNvSpPr>
          <p:nvPr/>
        </p:nvSpPr>
        <p:spPr bwMode="auto">
          <a:xfrm>
            <a:off x="4716463" y="981075"/>
            <a:ext cx="3095625" cy="1655763"/>
          </a:xfrm>
          <a:prstGeom prst="ellips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>
                <a:latin typeface="Calibri" pitchFamily="34" charset="0"/>
              </a:rPr>
              <a:t> </a:t>
            </a:r>
          </a:p>
        </p:txBody>
      </p:sp>
      <p:sp>
        <p:nvSpPr>
          <p:cNvPr id="20489" name="Freeform 26"/>
          <p:cNvSpPr>
            <a:spLocks/>
          </p:cNvSpPr>
          <p:nvPr/>
        </p:nvSpPr>
        <p:spPr bwMode="auto">
          <a:xfrm>
            <a:off x="5969000" y="2616200"/>
            <a:ext cx="727075" cy="1879600"/>
          </a:xfrm>
          <a:custGeom>
            <a:avLst/>
            <a:gdLst>
              <a:gd name="T0" fmla="*/ 0 w 458"/>
              <a:gd name="T1" fmla="*/ 0 h 1184"/>
              <a:gd name="T2" fmla="*/ 2147483647 w 458"/>
              <a:gd name="T3" fmla="*/ 2147483647 h 1184"/>
              <a:gd name="T4" fmla="*/ 2147483647 w 458"/>
              <a:gd name="T5" fmla="*/ 2147483647 h 1184"/>
              <a:gd name="T6" fmla="*/ 2147483647 w 458"/>
              <a:gd name="T7" fmla="*/ 2147483647 h 1184"/>
              <a:gd name="T8" fmla="*/ 2147483647 w 458"/>
              <a:gd name="T9" fmla="*/ 2147483647 h 11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8"/>
              <a:gd name="T16" fmla="*/ 0 h 1184"/>
              <a:gd name="T17" fmla="*/ 458 w 458"/>
              <a:gd name="T18" fmla="*/ 1184 h 11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8" h="1184">
                <a:moveTo>
                  <a:pt x="0" y="0"/>
                </a:moveTo>
                <a:cubicBezTo>
                  <a:pt x="48" y="23"/>
                  <a:pt x="226" y="74"/>
                  <a:pt x="299" y="149"/>
                </a:cubicBezTo>
                <a:cubicBezTo>
                  <a:pt x="372" y="224"/>
                  <a:pt x="422" y="346"/>
                  <a:pt x="440" y="448"/>
                </a:cubicBezTo>
                <a:cubicBezTo>
                  <a:pt x="458" y="550"/>
                  <a:pt x="431" y="637"/>
                  <a:pt x="408" y="760"/>
                </a:cubicBezTo>
                <a:cubicBezTo>
                  <a:pt x="385" y="883"/>
                  <a:pt x="326" y="1096"/>
                  <a:pt x="304" y="1184"/>
                </a:cubicBezTo>
              </a:path>
            </a:pathLst>
          </a:custGeom>
          <a:noFill/>
          <a:ln w="57150" cmpd="sng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0490" name="Rectangle 28"/>
          <p:cNvSpPr>
            <a:spLocks noChangeArrowheads="1"/>
          </p:cNvSpPr>
          <p:nvPr/>
        </p:nvSpPr>
        <p:spPr bwMode="auto">
          <a:xfrm rot="360000">
            <a:off x="6372225" y="4437063"/>
            <a:ext cx="144463" cy="215900"/>
          </a:xfrm>
          <a:prstGeom prst="rect">
            <a:avLst/>
          </a:prstGeom>
          <a:solidFill>
            <a:srgbClr val="FF33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20491" name="AutoShape 29"/>
          <p:cNvSpPr>
            <a:spLocks noChangeArrowheads="1"/>
          </p:cNvSpPr>
          <p:nvPr/>
        </p:nvSpPr>
        <p:spPr bwMode="auto">
          <a:xfrm rot="-1113458">
            <a:off x="5842000" y="4843463"/>
            <a:ext cx="720725" cy="1008062"/>
          </a:xfrm>
          <a:prstGeom prst="roundRect">
            <a:avLst>
              <a:gd name="adj" fmla="val 41074"/>
            </a:avLst>
          </a:pr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20492" name="Line 30"/>
          <p:cNvSpPr>
            <a:spLocks noChangeShapeType="1"/>
          </p:cNvSpPr>
          <p:nvPr/>
        </p:nvSpPr>
        <p:spPr bwMode="auto">
          <a:xfrm>
            <a:off x="6443663" y="4652963"/>
            <a:ext cx="0" cy="28892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0493" name="AutoShape 32"/>
          <p:cNvSpPr>
            <a:spLocks noChangeArrowheads="1"/>
          </p:cNvSpPr>
          <p:nvPr/>
        </p:nvSpPr>
        <p:spPr bwMode="auto">
          <a:xfrm rot="-1113458">
            <a:off x="5902325" y="4929188"/>
            <a:ext cx="576263" cy="792162"/>
          </a:xfrm>
          <a:prstGeom prst="roundRect">
            <a:avLst>
              <a:gd name="adj" fmla="val 41074"/>
            </a:avLst>
          </a:pr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20494" name="Text Box 8"/>
          <p:cNvSpPr txBox="1">
            <a:spLocks noChangeArrowheads="1"/>
          </p:cNvSpPr>
          <p:nvPr/>
        </p:nvSpPr>
        <p:spPr bwMode="auto">
          <a:xfrm>
            <a:off x="5724525" y="5181600"/>
            <a:ext cx="1095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latin typeface="Calibri" pitchFamily="34" charset="0"/>
              </a:rPr>
              <a:t>RESR/CR</a:t>
            </a:r>
          </a:p>
        </p:txBody>
      </p:sp>
      <p:sp>
        <p:nvSpPr>
          <p:cNvPr id="20495" name="Freeform 33"/>
          <p:cNvSpPr>
            <a:spLocks/>
          </p:cNvSpPr>
          <p:nvPr/>
        </p:nvSpPr>
        <p:spPr bwMode="auto">
          <a:xfrm>
            <a:off x="5600700" y="4152900"/>
            <a:ext cx="195263" cy="1076325"/>
          </a:xfrm>
          <a:custGeom>
            <a:avLst/>
            <a:gdLst>
              <a:gd name="T0" fmla="*/ 2147483647 w 123"/>
              <a:gd name="T1" fmla="*/ 2147483647 h 678"/>
              <a:gd name="T2" fmla="*/ 2147483647 w 123"/>
              <a:gd name="T3" fmla="*/ 2147483647 h 678"/>
              <a:gd name="T4" fmla="*/ 2147483647 w 123"/>
              <a:gd name="T5" fmla="*/ 2147483647 h 678"/>
              <a:gd name="T6" fmla="*/ 0 w 123"/>
              <a:gd name="T7" fmla="*/ 0 h 678"/>
              <a:gd name="T8" fmla="*/ 0 60000 65536"/>
              <a:gd name="T9" fmla="*/ 0 60000 65536"/>
              <a:gd name="T10" fmla="*/ 0 60000 65536"/>
              <a:gd name="T11" fmla="*/ 0 60000 65536"/>
              <a:gd name="T12" fmla="*/ 0 w 123"/>
              <a:gd name="T13" fmla="*/ 0 h 678"/>
              <a:gd name="T14" fmla="*/ 123 w 123"/>
              <a:gd name="T15" fmla="*/ 678 h 6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3" h="678">
                <a:moveTo>
                  <a:pt x="123" y="678"/>
                </a:moveTo>
                <a:cubicBezTo>
                  <a:pt x="109" y="645"/>
                  <a:pt x="48" y="556"/>
                  <a:pt x="40" y="480"/>
                </a:cubicBezTo>
                <a:cubicBezTo>
                  <a:pt x="32" y="404"/>
                  <a:pt x="85" y="304"/>
                  <a:pt x="78" y="224"/>
                </a:cubicBezTo>
                <a:cubicBezTo>
                  <a:pt x="71" y="144"/>
                  <a:pt x="16" y="47"/>
                  <a:pt x="0" y="0"/>
                </a:cubicBezTo>
              </a:path>
            </a:pathLst>
          </a:custGeom>
          <a:noFill/>
          <a:ln w="57150" cmpd="sng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0496" name="AutoShape 31"/>
          <p:cNvSpPr>
            <a:spLocks noChangeArrowheads="1"/>
          </p:cNvSpPr>
          <p:nvPr/>
        </p:nvSpPr>
        <p:spPr bwMode="auto">
          <a:xfrm rot="-157516">
            <a:off x="4491038" y="2898775"/>
            <a:ext cx="1081087" cy="1800225"/>
          </a:xfrm>
          <a:prstGeom prst="roundRect">
            <a:avLst>
              <a:gd name="adj" fmla="val 41074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20497" name="Text Box 34"/>
          <p:cNvSpPr txBox="1">
            <a:spLocks noChangeArrowheads="1"/>
          </p:cNvSpPr>
          <p:nvPr/>
        </p:nvSpPr>
        <p:spPr bwMode="auto">
          <a:xfrm>
            <a:off x="5580063" y="2155825"/>
            <a:ext cx="16970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>
                <a:solidFill>
                  <a:srgbClr val="FF9900"/>
                </a:solidFill>
                <a:latin typeface="Calibri" pitchFamily="34" charset="0"/>
              </a:rPr>
              <a:t>30 GeV Protons</a:t>
            </a:r>
          </a:p>
        </p:txBody>
      </p:sp>
      <p:sp>
        <p:nvSpPr>
          <p:cNvPr id="20498" name="Text Box 35"/>
          <p:cNvSpPr txBox="1">
            <a:spLocks noChangeArrowheads="1"/>
          </p:cNvSpPr>
          <p:nvPr/>
        </p:nvSpPr>
        <p:spPr bwMode="auto">
          <a:xfrm>
            <a:off x="2555875" y="1916113"/>
            <a:ext cx="8842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>
                <a:solidFill>
                  <a:srgbClr val="FF9900"/>
                </a:solidFill>
                <a:latin typeface="Calibri" pitchFamily="34" charset="0"/>
              </a:rPr>
              <a:t>50 MeV</a:t>
            </a:r>
          </a:p>
        </p:txBody>
      </p:sp>
      <p:sp>
        <p:nvSpPr>
          <p:cNvPr id="20499" name="Text Box 37"/>
          <p:cNvSpPr txBox="1">
            <a:spLocks noChangeArrowheads="1"/>
          </p:cNvSpPr>
          <p:nvPr/>
        </p:nvSpPr>
        <p:spPr bwMode="auto">
          <a:xfrm>
            <a:off x="1993900" y="2133600"/>
            <a:ext cx="8493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FFFF99"/>
                </a:solidFill>
                <a:latin typeface="Calibri" pitchFamily="34" charset="0"/>
              </a:rPr>
              <a:t>p-Linac</a:t>
            </a:r>
          </a:p>
        </p:txBody>
      </p:sp>
      <p:sp>
        <p:nvSpPr>
          <p:cNvPr id="20500" name="Text Box 38"/>
          <p:cNvSpPr txBox="1">
            <a:spLocks noChangeArrowheads="1"/>
          </p:cNvSpPr>
          <p:nvPr/>
        </p:nvSpPr>
        <p:spPr bwMode="auto">
          <a:xfrm>
            <a:off x="7092950" y="3500438"/>
            <a:ext cx="17129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1600" dirty="0" err="1">
                <a:solidFill>
                  <a:srgbClr val="FFFF99"/>
                </a:solidFill>
                <a:latin typeface="Calibri" pitchFamily="34" charset="0"/>
              </a:rPr>
              <a:t>Cu</a:t>
            </a:r>
            <a:r>
              <a:rPr lang="de-DE" sz="1600" dirty="0">
                <a:solidFill>
                  <a:srgbClr val="FFFF99"/>
                </a:solidFill>
                <a:latin typeface="Calibri" pitchFamily="34" charset="0"/>
              </a:rPr>
              <a:t> Target</a:t>
            </a:r>
            <a:br>
              <a:rPr lang="de-DE" sz="1600" dirty="0">
                <a:solidFill>
                  <a:srgbClr val="FFFF99"/>
                </a:solidFill>
                <a:latin typeface="Calibri" pitchFamily="34" charset="0"/>
              </a:rPr>
            </a:br>
            <a:r>
              <a:rPr lang="de-DE" sz="1600" dirty="0">
                <a:solidFill>
                  <a:srgbClr val="FFFF99"/>
                </a:solidFill>
                <a:latin typeface="Calibri" pitchFamily="34" charset="0"/>
              </a:rPr>
              <a:t>10</a:t>
            </a:r>
            <a:r>
              <a:rPr lang="de-DE" sz="1600" baseline="30000" dirty="0">
                <a:solidFill>
                  <a:srgbClr val="FFFF99"/>
                </a:solidFill>
                <a:latin typeface="Calibri" pitchFamily="34" charset="0"/>
              </a:rPr>
              <a:t>7</a:t>
            </a:r>
            <a:r>
              <a:rPr lang="de-DE" sz="1600" dirty="0">
                <a:solidFill>
                  <a:srgbClr val="FFFF99"/>
                </a:solidFill>
                <a:latin typeface="Calibri" pitchFamily="34" charset="0"/>
              </a:rPr>
              <a:t> p/s @ 3 </a:t>
            </a:r>
            <a:r>
              <a:rPr lang="de-DE" sz="1600" dirty="0" err="1">
                <a:solidFill>
                  <a:srgbClr val="FFFF99"/>
                </a:solidFill>
                <a:latin typeface="Calibri" pitchFamily="34" charset="0"/>
              </a:rPr>
              <a:t>GeV</a:t>
            </a:r>
            <a:endParaRPr lang="de-DE" sz="1600" dirty="0">
              <a:solidFill>
                <a:srgbClr val="FFFF99"/>
              </a:solidFill>
              <a:latin typeface="Calibri" pitchFamily="34" charset="0"/>
            </a:endParaRPr>
          </a:p>
        </p:txBody>
      </p:sp>
      <p:sp>
        <p:nvSpPr>
          <p:cNvPr id="20501" name="Line 39"/>
          <p:cNvSpPr>
            <a:spLocks noChangeShapeType="1"/>
          </p:cNvSpPr>
          <p:nvPr/>
        </p:nvSpPr>
        <p:spPr bwMode="auto">
          <a:xfrm flipV="1">
            <a:off x="7616825" y="3827463"/>
            <a:ext cx="107950" cy="0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0502" name="AutoShape 42"/>
          <p:cNvSpPr>
            <a:spLocks noChangeArrowheads="1"/>
          </p:cNvSpPr>
          <p:nvPr/>
        </p:nvSpPr>
        <p:spPr bwMode="auto">
          <a:xfrm rot="-1877583">
            <a:off x="6575425" y="4176713"/>
            <a:ext cx="720725" cy="117475"/>
          </a:xfrm>
          <a:prstGeom prst="leftArrow">
            <a:avLst>
              <a:gd name="adj1" fmla="val 36250"/>
              <a:gd name="adj2" fmla="val 135541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>
              <a:solidFill>
                <a:srgbClr val="FF9900"/>
              </a:solidFill>
              <a:latin typeface="Calibri" pitchFamily="34" charset="0"/>
            </a:endParaRPr>
          </a:p>
        </p:txBody>
      </p:sp>
      <p:sp>
        <p:nvSpPr>
          <p:cNvPr id="20503" name="Text Box 43"/>
          <p:cNvSpPr txBox="1">
            <a:spLocks noChangeArrowheads="1"/>
          </p:cNvSpPr>
          <p:nvPr/>
        </p:nvSpPr>
        <p:spPr bwMode="auto">
          <a:xfrm>
            <a:off x="4538663" y="5300663"/>
            <a:ext cx="140176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1600">
                <a:solidFill>
                  <a:srgbClr val="FFFF99"/>
                </a:solidFill>
                <a:latin typeface="Calibri" pitchFamily="34" charset="0"/>
              </a:rPr>
              <a:t>Collecting</a:t>
            </a:r>
            <a:br>
              <a:rPr lang="de-DE" sz="1600">
                <a:solidFill>
                  <a:srgbClr val="FFFF99"/>
                </a:solidFill>
                <a:latin typeface="Calibri" pitchFamily="34" charset="0"/>
              </a:rPr>
            </a:br>
            <a:r>
              <a:rPr lang="de-DE" sz="1600">
                <a:solidFill>
                  <a:srgbClr val="FFFF99"/>
                </a:solidFill>
                <a:latin typeface="Calibri" pitchFamily="34" charset="0"/>
              </a:rPr>
              <a:t>Accumulating</a:t>
            </a:r>
            <a:br>
              <a:rPr lang="de-DE" sz="1600">
                <a:solidFill>
                  <a:srgbClr val="FFFF99"/>
                </a:solidFill>
                <a:latin typeface="Calibri" pitchFamily="34" charset="0"/>
              </a:rPr>
            </a:br>
            <a:r>
              <a:rPr lang="de-DE" sz="1600">
                <a:solidFill>
                  <a:srgbClr val="FFFF99"/>
                </a:solidFill>
                <a:latin typeface="Calibri" pitchFamily="34" charset="0"/>
              </a:rPr>
              <a:t>Precooling</a:t>
            </a:r>
          </a:p>
        </p:txBody>
      </p:sp>
      <p:sp>
        <p:nvSpPr>
          <p:cNvPr id="20504" name="Text Box 44"/>
          <p:cNvSpPr txBox="1">
            <a:spLocks noChangeArrowheads="1"/>
          </p:cNvSpPr>
          <p:nvPr/>
        </p:nvSpPr>
        <p:spPr bwMode="auto">
          <a:xfrm>
            <a:off x="3276600" y="4437063"/>
            <a:ext cx="13001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1600" dirty="0" err="1">
                <a:solidFill>
                  <a:srgbClr val="FFFF99"/>
                </a:solidFill>
                <a:latin typeface="Calibri" pitchFamily="34" charset="0"/>
              </a:rPr>
              <a:t>Accelerating</a:t>
            </a:r>
            <a:endParaRPr lang="de-DE" sz="1600" dirty="0">
              <a:solidFill>
                <a:srgbClr val="FFFF99"/>
              </a:solidFill>
              <a:latin typeface="Calibri" pitchFamily="34" charset="0"/>
            </a:endParaRPr>
          </a:p>
          <a:p>
            <a:pPr algn="ctr"/>
            <a:r>
              <a:rPr lang="de-DE" sz="1600" dirty="0" err="1">
                <a:solidFill>
                  <a:srgbClr val="FFFF99"/>
                </a:solidFill>
                <a:latin typeface="Calibri" pitchFamily="34" charset="0"/>
              </a:rPr>
              <a:t>Cooling</a:t>
            </a:r>
            <a:endParaRPr lang="de-DE" sz="1600" dirty="0">
              <a:solidFill>
                <a:srgbClr val="FFFF99"/>
              </a:solidFill>
              <a:latin typeface="Calibri" pitchFamily="34" charset="0"/>
            </a:endParaRPr>
          </a:p>
        </p:txBody>
      </p:sp>
      <p:sp>
        <p:nvSpPr>
          <p:cNvPr id="20505" name="Freeform 48"/>
          <p:cNvSpPr>
            <a:spLocks/>
          </p:cNvSpPr>
          <p:nvPr/>
        </p:nvSpPr>
        <p:spPr bwMode="auto">
          <a:xfrm>
            <a:off x="4025900" y="2636838"/>
            <a:ext cx="2130425" cy="149225"/>
          </a:xfrm>
          <a:custGeom>
            <a:avLst/>
            <a:gdLst>
              <a:gd name="T0" fmla="*/ 0 w 1342"/>
              <a:gd name="T1" fmla="*/ 2147483647 h 94"/>
              <a:gd name="T2" fmla="*/ 2147483647 w 1342"/>
              <a:gd name="T3" fmla="*/ 2147483647 h 94"/>
              <a:gd name="T4" fmla="*/ 2147483647 w 1342"/>
              <a:gd name="T5" fmla="*/ 0 h 94"/>
              <a:gd name="T6" fmla="*/ 0 60000 65536"/>
              <a:gd name="T7" fmla="*/ 0 60000 65536"/>
              <a:gd name="T8" fmla="*/ 0 60000 65536"/>
              <a:gd name="T9" fmla="*/ 0 w 1342"/>
              <a:gd name="T10" fmla="*/ 0 h 94"/>
              <a:gd name="T11" fmla="*/ 1342 w 1342"/>
              <a:gd name="T12" fmla="*/ 94 h 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2" h="94">
                <a:moveTo>
                  <a:pt x="0" y="19"/>
                </a:moveTo>
                <a:cubicBezTo>
                  <a:pt x="43" y="31"/>
                  <a:pt x="40" y="94"/>
                  <a:pt x="264" y="91"/>
                </a:cubicBezTo>
                <a:cubicBezTo>
                  <a:pt x="488" y="88"/>
                  <a:pt x="1118" y="19"/>
                  <a:pt x="1342" y="0"/>
                </a:cubicBezTo>
              </a:path>
            </a:pathLst>
          </a:custGeom>
          <a:noFill/>
          <a:ln w="57150" cmpd="sng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0506" name="Line 49"/>
          <p:cNvSpPr>
            <a:spLocks noChangeShapeType="1"/>
          </p:cNvSpPr>
          <p:nvPr/>
        </p:nvSpPr>
        <p:spPr bwMode="auto">
          <a:xfrm>
            <a:off x="3419475" y="6237288"/>
            <a:ext cx="1020763" cy="0"/>
          </a:xfrm>
          <a:prstGeom prst="line">
            <a:avLst/>
          </a:prstGeom>
          <a:noFill/>
          <a:ln w="28575">
            <a:solidFill>
              <a:srgbClr val="FFFF99"/>
            </a:solidFill>
            <a:round/>
            <a:headEnd type="diamond" w="med" len="med"/>
            <a:tailEnd type="diamond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20507" name="Text Box 50"/>
          <p:cNvSpPr txBox="1">
            <a:spLocks noChangeArrowheads="1"/>
          </p:cNvSpPr>
          <p:nvPr/>
        </p:nvSpPr>
        <p:spPr bwMode="auto">
          <a:xfrm>
            <a:off x="3556000" y="5837238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FFFF99"/>
                </a:solidFill>
                <a:latin typeface="Calibri" pitchFamily="34" charset="0"/>
              </a:rPr>
              <a:t>100m</a:t>
            </a:r>
          </a:p>
        </p:txBody>
      </p:sp>
      <p:sp>
        <p:nvSpPr>
          <p:cNvPr id="20508" name="Text Box 53"/>
          <p:cNvSpPr txBox="1">
            <a:spLocks noChangeArrowheads="1"/>
          </p:cNvSpPr>
          <p:nvPr/>
        </p:nvSpPr>
        <p:spPr bwMode="auto">
          <a:xfrm>
            <a:off x="4496105" y="3960265"/>
            <a:ext cx="12419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 b="1" dirty="0">
                <a:solidFill>
                  <a:srgbClr val="FFFF00"/>
                </a:solidFill>
                <a:latin typeface="Calibri" pitchFamily="34" charset="0"/>
              </a:rPr>
              <a:t>PANDA</a:t>
            </a:r>
          </a:p>
        </p:txBody>
      </p:sp>
      <p:sp>
        <p:nvSpPr>
          <p:cNvPr id="20509" name="AutoShape 54"/>
          <p:cNvSpPr>
            <a:spLocks noChangeArrowheads="1"/>
          </p:cNvSpPr>
          <p:nvPr/>
        </p:nvSpPr>
        <p:spPr bwMode="auto">
          <a:xfrm rot="-3580525">
            <a:off x="5099050" y="3859213"/>
            <a:ext cx="592138" cy="74612"/>
          </a:xfrm>
          <a:prstGeom prst="rightArrow">
            <a:avLst>
              <a:gd name="adj1" fmla="val 50000"/>
              <a:gd name="adj2" fmla="val 19840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pic>
        <p:nvPicPr>
          <p:cNvPr id="20510" name="Immagine 29" descr="fair_logo_35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813" y="44450"/>
            <a:ext cx="9271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74613"/>
            <a:ext cx="32226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2" name="CasellaDiTesto 33"/>
          <p:cNvSpPr txBox="1">
            <a:spLocks noChangeArrowheads="1"/>
          </p:cNvSpPr>
          <p:nvPr/>
        </p:nvSpPr>
        <p:spPr bwMode="auto">
          <a:xfrm>
            <a:off x="0" y="6519863"/>
            <a:ext cx="3556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>
                <a:latin typeface="Times New Roman" pitchFamily="18" charset="0"/>
                <a:cs typeface="Times New Roman" pitchFamily="18" charset="0"/>
              </a:rPr>
              <a:t>G.Boca  GSI, Germany &amp; U. Pavia, Italy</a:t>
            </a:r>
          </a:p>
        </p:txBody>
      </p:sp>
      <p:sp>
        <p:nvSpPr>
          <p:cNvPr id="33" name="CasellaDiTesto 32"/>
          <p:cNvSpPr txBox="1">
            <a:spLocks noChangeArrowheads="1"/>
          </p:cNvSpPr>
          <p:nvPr/>
        </p:nvSpPr>
        <p:spPr bwMode="auto">
          <a:xfrm>
            <a:off x="-36515" y="4069810"/>
            <a:ext cx="3685912" cy="286232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</a:t>
            </a:r>
            <a:r>
              <a:rPr lang="it-IT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it-IT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low Energy </a:t>
            </a:r>
            <a:r>
              <a:rPr lang="it-IT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pbars</a:t>
            </a:r>
            <a:r>
              <a:rPr lang="it-IT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endParaRPr lang="it-IT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proton</a:t>
            </a:r>
            <a:r>
              <a:rPr lang="it-IT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Linac</a:t>
            </a:r>
            <a:r>
              <a:rPr lang="it-IT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50 </a:t>
            </a:r>
            <a:r>
              <a:rPr lang="it-IT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MeV</a:t>
            </a:r>
            <a:endParaRPr lang="it-IT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accelerate p in SIS18/SIS100</a:t>
            </a:r>
          </a:p>
          <a:p>
            <a:r>
              <a:rPr lang="it-IT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produce </a:t>
            </a:r>
            <a:r>
              <a:rPr lang="it-IT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pbar</a:t>
            </a:r>
            <a:r>
              <a:rPr lang="it-IT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on target</a:t>
            </a:r>
          </a:p>
          <a:p>
            <a:r>
              <a:rPr lang="it-IT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collect</a:t>
            </a:r>
            <a:r>
              <a:rPr lang="it-IT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pbar</a:t>
            </a:r>
            <a:r>
              <a:rPr lang="it-IT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it-IT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CR, </a:t>
            </a:r>
            <a:r>
              <a:rPr lang="it-IT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inject</a:t>
            </a:r>
            <a:r>
              <a:rPr lang="it-IT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simultaneously</a:t>
            </a:r>
            <a:r>
              <a:rPr lang="it-IT" sz="20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pbar</a:t>
            </a:r>
            <a:r>
              <a:rPr lang="it-IT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&amp; p </a:t>
            </a:r>
            <a:r>
              <a:rPr lang="it-IT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into</a:t>
            </a:r>
            <a:r>
              <a:rPr lang="it-IT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HESR </a:t>
            </a:r>
            <a:r>
              <a:rPr lang="it-IT" sz="2000" dirty="0" err="1" smtClean="0">
                <a:solidFill>
                  <a:schemeClr val="bg1"/>
                </a:solidFill>
                <a:cs typeface="Times New Roman" pitchFamily="18" charset="0"/>
              </a:rPr>
              <a:t>as</a:t>
            </a:r>
            <a:r>
              <a:rPr lang="it-IT" sz="2000" dirty="0" smtClean="0">
                <a:solidFill>
                  <a:schemeClr val="bg1"/>
                </a:solidFill>
                <a:cs typeface="Times New Roman" pitchFamily="18" charset="0"/>
              </a:rPr>
              <a:t> Collider : </a:t>
            </a:r>
          </a:p>
          <a:p>
            <a:r>
              <a:rPr lang="it-IT" sz="2000" dirty="0" smtClean="0">
                <a:solidFill>
                  <a:schemeClr val="bg1"/>
                </a:solidFill>
                <a:cs typeface="Times New Roman" pitchFamily="18" charset="0"/>
              </a:rPr>
              <a:t>32 </a:t>
            </a:r>
            <a:r>
              <a:rPr lang="it-IT" sz="2000" dirty="0" err="1" smtClean="0">
                <a:solidFill>
                  <a:schemeClr val="bg1"/>
                </a:solidFill>
                <a:cs typeface="Times New Roman" pitchFamily="18" charset="0"/>
              </a:rPr>
              <a:t>GeV</a:t>
            </a:r>
            <a:r>
              <a:rPr lang="it-IT" sz="2000" dirty="0" smtClean="0">
                <a:solidFill>
                  <a:schemeClr val="bg1"/>
                </a:solidFill>
                <a:cs typeface="Times New Roman" pitchFamily="18" charset="0"/>
              </a:rPr>
              <a:t> pure </a:t>
            </a:r>
            <a:r>
              <a:rPr lang="it-IT" sz="2000" dirty="0" err="1" smtClean="0">
                <a:solidFill>
                  <a:schemeClr val="bg1"/>
                </a:solidFill>
                <a:cs typeface="Times New Roman" pitchFamily="18" charset="0"/>
              </a:rPr>
              <a:t>glue</a:t>
            </a:r>
            <a:r>
              <a:rPr lang="it-IT" sz="2000" dirty="0" smtClean="0">
                <a:solidFill>
                  <a:schemeClr val="bg1"/>
                </a:solidFill>
                <a:cs typeface="Times New Roman" pitchFamily="18" charset="0"/>
              </a:rPr>
              <a:t> !</a:t>
            </a:r>
            <a:endParaRPr lang="it-IT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4" name="Textfeld 33"/>
          <p:cNvSpPr txBox="1">
            <a:spLocks noChangeArrowheads="1"/>
          </p:cNvSpPr>
          <p:nvPr/>
        </p:nvSpPr>
        <p:spPr bwMode="auto">
          <a:xfrm>
            <a:off x="1059934" y="-81390"/>
            <a:ext cx="57599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   </a:t>
            </a:r>
            <a:r>
              <a:rPr lang="de-DE" sz="2400" b="1" dirty="0" err="1" smtClean="0">
                <a:solidFill>
                  <a:srgbClr val="FF0000"/>
                </a:solidFill>
              </a:rPr>
              <a:t>Brilliant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pbar</a:t>
            </a:r>
            <a:r>
              <a:rPr lang="de-DE" sz="2400" b="1" dirty="0" smtClean="0">
                <a:solidFill>
                  <a:srgbClr val="FF0000"/>
                </a:solidFill>
              </a:rPr>
              <a:t> -p </a:t>
            </a:r>
            <a:r>
              <a:rPr lang="de-DE" sz="2400" b="1" dirty="0" err="1" smtClean="0">
                <a:solidFill>
                  <a:srgbClr val="FF0000"/>
                </a:solidFill>
              </a:rPr>
              <a:t>collider</a:t>
            </a:r>
            <a:r>
              <a:rPr lang="de-DE" sz="2400" b="1" dirty="0" smtClean="0">
                <a:solidFill>
                  <a:srgbClr val="FF0000"/>
                </a:solidFill>
              </a:rPr>
              <a:t> L~3*10^30? </a:t>
            </a:r>
            <a:endParaRPr lang="de-DE" sz="2400" b="1" dirty="0">
              <a:solidFill>
                <a:srgbClr val="FF0000"/>
              </a:solidFill>
            </a:endParaRPr>
          </a:p>
          <a:p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sz="2400" b="1" dirty="0" smtClean="0">
                <a:solidFill>
                  <a:srgbClr val="FF0000"/>
                </a:solidFill>
              </a:rPr>
              <a:t>  Strange, </a:t>
            </a:r>
            <a:r>
              <a:rPr lang="de-DE" sz="2400" b="1" dirty="0" err="1" smtClean="0">
                <a:solidFill>
                  <a:srgbClr val="FF0000"/>
                </a:solidFill>
              </a:rPr>
              <a:t>Charm</a:t>
            </a:r>
            <a:r>
              <a:rPr lang="de-DE" sz="2400" b="1" dirty="0" smtClean="0">
                <a:solidFill>
                  <a:srgbClr val="FF0000"/>
                </a:solidFill>
              </a:rPr>
              <a:t>, Beauty matter!</a:t>
            </a: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35" name="Datumsplatzhalter 3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40D24F-EE61-4B34-81B5-FA9D3BFFC9EE}" type="datetime1">
              <a:rPr lang="en-US" smtClean="0"/>
              <a:pPr>
                <a:defRPr/>
              </a:pPr>
              <a:t>1/28/2016</a:t>
            </a:fld>
            <a:endParaRPr lang="en-GB" dirty="0"/>
          </a:p>
        </p:txBody>
      </p:sp>
      <p:sp>
        <p:nvSpPr>
          <p:cNvPr id="36" name="Foliennummernplatzhalt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  <p:sp>
        <p:nvSpPr>
          <p:cNvPr id="37" name="Fußzeilenplatzhalter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H. Stoecker, GSI: Cosmic Matter at FCC, LHC, RHIC and FAIR</a:t>
            </a:r>
            <a:endParaRPr lang="en-GB" dirty="0"/>
          </a:p>
        </p:txBody>
      </p:sp>
      <p:sp>
        <p:nvSpPr>
          <p:cNvPr id="38" name="Rechteck 37"/>
          <p:cNvSpPr/>
          <p:nvPr/>
        </p:nvSpPr>
        <p:spPr>
          <a:xfrm>
            <a:off x="5567380" y="6457890"/>
            <a:ext cx="38186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Courtesy Jim </a:t>
            </a:r>
            <a:r>
              <a:rPr lang="en-US" sz="2000" dirty="0" err="1" smtClean="0"/>
              <a:t>Ritman,FZJuelich</a:t>
            </a:r>
            <a:endParaRPr lang="de-DE" sz="2000" dirty="0"/>
          </a:p>
        </p:txBody>
      </p:sp>
      <p:sp>
        <p:nvSpPr>
          <p:cNvPr id="43" name="Rad 42"/>
          <p:cNvSpPr/>
          <p:nvPr/>
        </p:nvSpPr>
        <p:spPr>
          <a:xfrm>
            <a:off x="3401869" y="2933945"/>
            <a:ext cx="495056" cy="54006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5" name="Rad 44"/>
          <p:cNvSpPr/>
          <p:nvPr/>
        </p:nvSpPr>
        <p:spPr>
          <a:xfrm>
            <a:off x="3761910" y="3699030"/>
            <a:ext cx="360040" cy="36004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3150966" y="3388930"/>
            <a:ext cx="920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rgbClr val="FFFF00"/>
                </a:solidFill>
              </a:rPr>
              <a:t>ESR</a:t>
            </a:r>
            <a:endParaRPr lang="de-DE" sz="2000" b="1" dirty="0">
              <a:solidFill>
                <a:srgbClr val="FFFF00"/>
              </a:solidFill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2330545" y="3654025"/>
            <a:ext cx="1330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rgbClr val="FFFF00"/>
                </a:solidFill>
              </a:rPr>
              <a:t>Cry-Ring</a:t>
            </a:r>
            <a:endParaRPr lang="de-DE" sz="2000" b="1" dirty="0">
              <a:solidFill>
                <a:srgbClr val="FFFF00"/>
              </a:solidFill>
            </a:endParaRPr>
          </a:p>
        </p:txBody>
      </p:sp>
      <p:sp>
        <p:nvSpPr>
          <p:cNvPr id="48" name="Pfeil nach links und rechts 47"/>
          <p:cNvSpPr/>
          <p:nvPr/>
        </p:nvSpPr>
        <p:spPr>
          <a:xfrm rot="7894422">
            <a:off x="3669794" y="3029919"/>
            <a:ext cx="803039" cy="14496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Pfeil nach links und rechts 48"/>
          <p:cNvSpPr/>
          <p:nvPr/>
        </p:nvSpPr>
        <p:spPr>
          <a:xfrm rot="5580208">
            <a:off x="3408868" y="3473016"/>
            <a:ext cx="842009" cy="13631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Textfeld 49"/>
          <p:cNvSpPr txBox="1"/>
          <p:nvPr/>
        </p:nvSpPr>
        <p:spPr>
          <a:xfrm>
            <a:off x="2826415" y="4047455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 smtClean="0">
                <a:solidFill>
                  <a:srgbClr val="FFFF00"/>
                </a:solidFill>
              </a:rPr>
              <a:t>FLAIR</a:t>
            </a:r>
            <a:endParaRPr lang="de-DE" sz="1800" b="1" dirty="0">
              <a:solidFill>
                <a:srgbClr val="FFFF00"/>
              </a:solidFill>
            </a:endParaRPr>
          </a:p>
        </p:txBody>
      </p:sp>
      <p:sp>
        <p:nvSpPr>
          <p:cNvPr id="4" name="Pfeil nach unten 3"/>
          <p:cNvSpPr/>
          <p:nvPr/>
        </p:nvSpPr>
        <p:spPr>
          <a:xfrm rot="20594029">
            <a:off x="5371627" y="2736805"/>
            <a:ext cx="76595" cy="399918"/>
          </a:xfrm>
          <a:prstGeom prst="downArrow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>
              <a:solidFill>
                <a:srgbClr val="0000CC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414796" y="266391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0000CC"/>
                </a:solidFill>
              </a:rPr>
              <a:t>p</a:t>
            </a:r>
            <a:endParaRPr lang="de-DE" sz="2000" b="1" dirty="0">
              <a:solidFill>
                <a:srgbClr val="0000CC"/>
              </a:solidFill>
            </a:endParaRPr>
          </a:p>
        </p:txBody>
      </p:sp>
      <p:sp>
        <p:nvSpPr>
          <p:cNvPr id="51" name="Textfeld 50"/>
          <p:cNvSpPr txBox="1"/>
          <p:nvPr/>
        </p:nvSpPr>
        <p:spPr>
          <a:xfrm>
            <a:off x="5548260" y="3176484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FF0000"/>
                </a:solidFill>
              </a:rPr>
              <a:t>_</a:t>
            </a:r>
          </a:p>
          <a:p>
            <a:r>
              <a:rPr lang="de-DE" sz="2000" b="1" dirty="0" smtClean="0">
                <a:solidFill>
                  <a:srgbClr val="FF0000"/>
                </a:solidFill>
              </a:rPr>
              <a:t>p</a:t>
            </a:r>
            <a:endParaRPr lang="de-DE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1651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3B57B-FC7F-4C09-B082-8A74B4F0C96A}" type="slidenum">
              <a:rPr lang="en-US" altLang="ja-JP"/>
              <a:pPr/>
              <a:t>10</a:t>
            </a:fld>
            <a:endParaRPr lang="en-US" altLang="ja-JP"/>
          </a:p>
        </p:txBody>
      </p:sp>
      <p:pic>
        <p:nvPicPr>
          <p:cNvPr id="922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21123" y="696780"/>
            <a:ext cx="8404577" cy="5616230"/>
          </a:xfrm>
          <a:noFill/>
          <a:ln/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929040" y="6003135"/>
            <a:ext cx="37621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i="0" dirty="0" smtClean="0"/>
              <a:t> Brower-</a:t>
            </a:r>
            <a:r>
              <a:rPr lang="en-US" altLang="ja-JP" i="0" dirty="0" err="1" smtClean="0"/>
              <a:t>Mathur</a:t>
            </a:r>
            <a:r>
              <a:rPr lang="en-US" altLang="ja-JP" i="0" dirty="0" smtClean="0"/>
              <a:t>-Tan, 2000</a:t>
            </a:r>
            <a:endParaRPr lang="en-US" altLang="ja-JP" i="0" dirty="0"/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2067465" y="6230820"/>
            <a:ext cx="13163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i="0" dirty="0" smtClean="0"/>
              <a:t>dropped</a:t>
            </a:r>
            <a:endParaRPr lang="en-US" altLang="ja-JP" i="0" dirty="0"/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6725" y="6359415"/>
            <a:ext cx="86836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2295150" y="4415635"/>
            <a:ext cx="1466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i="0" dirty="0"/>
              <a:t>Holographic 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5482740" y="4637025"/>
            <a:ext cx="38298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i="0" dirty="0" smtClean="0"/>
              <a:t> Pure gauge Lattice SU(3)</a:t>
            </a:r>
            <a:endParaRPr lang="en-US" altLang="ja-JP" i="0" dirty="0"/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5505681" y="4940605"/>
            <a:ext cx="3164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i="0" dirty="0" smtClean="0"/>
              <a:t>Morningstar-</a:t>
            </a:r>
            <a:r>
              <a:rPr lang="en-US" altLang="ja-JP" i="0" dirty="0" err="1" smtClean="0"/>
              <a:t>Peardon</a:t>
            </a:r>
            <a:endParaRPr lang="en-US" altLang="ja-JP" i="0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156725" y="1228045"/>
            <a:ext cx="6400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ja-JP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-227685" y="-138065"/>
            <a:ext cx="9656965" cy="1143000"/>
          </a:xfrm>
        </p:spPr>
        <p:txBody>
          <a:bodyPr/>
          <a:lstStyle/>
          <a:p>
            <a:pPr lvl="0"/>
            <a:r>
              <a:rPr lang="en-US" altLang="ja-JP" sz="2800" b="1" dirty="0" smtClean="0">
                <a:solidFill>
                  <a:srgbClr val="0000FF"/>
                </a:solidFill>
              </a:rPr>
              <a:t>Holographic</a:t>
            </a:r>
            <a:r>
              <a:rPr lang="en-US" altLang="ja-JP" sz="2400" dirty="0" smtClean="0"/>
              <a:t> vs. lattice </a:t>
            </a:r>
            <a:r>
              <a:rPr lang="en-US" altLang="ja-JP" sz="2400" dirty="0" err="1" smtClean="0"/>
              <a:t>glueball</a:t>
            </a:r>
            <a:r>
              <a:rPr lang="en-US" altLang="ja-JP" sz="2400" dirty="0" smtClean="0"/>
              <a:t> spectra </a:t>
            </a:r>
            <a:br>
              <a:rPr lang="en-US" altLang="ja-JP" sz="2400" dirty="0" smtClean="0"/>
            </a:br>
            <a:r>
              <a:rPr lang="en-US" altLang="ja-JP" sz="1800" dirty="0" smtClean="0">
                <a:solidFill>
                  <a:schemeClr val="tx1"/>
                </a:solidFill>
              </a:rPr>
              <a:t>Seiji </a:t>
            </a:r>
            <a:r>
              <a:rPr lang="en-US" altLang="ja-JP" sz="1800" dirty="0" err="1" smtClean="0">
                <a:solidFill>
                  <a:schemeClr val="tx1"/>
                </a:solidFill>
              </a:rPr>
              <a:t>Terashima,YITP,Kyoto</a:t>
            </a:r>
            <a:r>
              <a:rPr lang="en-US" altLang="ja-JP" sz="1800" dirty="0" smtClean="0">
                <a:solidFill>
                  <a:schemeClr val="tx1"/>
                </a:solidFill>
              </a:rPr>
              <a:t>, Koji </a:t>
            </a:r>
            <a:r>
              <a:rPr lang="en-US" altLang="ja-JP" sz="1800" dirty="0" err="1" smtClean="0">
                <a:solidFill>
                  <a:schemeClr val="tx1"/>
                </a:solidFill>
              </a:rPr>
              <a:t>Hashimoto,Riken</a:t>
            </a:r>
            <a:r>
              <a:rPr lang="en-US" altLang="ja-JP" sz="1800" dirty="0" smtClean="0">
                <a:solidFill>
                  <a:schemeClr val="tx1"/>
                </a:solidFill>
              </a:rPr>
              <a:t>, Chung-I </a:t>
            </a:r>
            <a:r>
              <a:rPr lang="en-US" altLang="ja-JP" sz="1800" dirty="0" err="1" smtClean="0">
                <a:solidFill>
                  <a:schemeClr val="tx1"/>
                </a:solidFill>
              </a:rPr>
              <a:t>Tan,Brown</a:t>
            </a:r>
            <a:r>
              <a:rPr lang="en-US" altLang="ja-JP" sz="1800" dirty="0" smtClean="0">
                <a:solidFill>
                  <a:schemeClr val="tx1"/>
                </a:solidFill>
              </a:rPr>
              <a:t>, arXiv:0709.2208 </a:t>
            </a:r>
            <a:endParaRPr lang="de-DE" sz="1800" dirty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-285279" y="13725"/>
            <a:ext cx="971455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4382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-171400"/>
            <a:ext cx="8228160" cy="1009546"/>
          </a:xfrm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 err="1" smtClean="0">
                <a:solidFill>
                  <a:srgbClr val="FF0000"/>
                </a:solidFill>
              </a:rPr>
              <a:t>Glueball</a:t>
            </a:r>
            <a:r>
              <a:rPr lang="en-US" dirty="0" smtClean="0">
                <a:solidFill>
                  <a:srgbClr val="FF0000"/>
                </a:solidFill>
              </a:rPr>
              <a:t> spectrum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4710240" y="4734144"/>
            <a:ext cx="4433760" cy="139515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dirty="0">
                <a:solidFill>
                  <a:srgbClr val="000000"/>
                </a:solidFill>
              </a:rPr>
              <a:t>First unquenched results: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pion</a:t>
            </a:r>
            <a:r>
              <a:rPr lang="en-US" dirty="0">
                <a:solidFill>
                  <a:srgbClr val="000000"/>
                </a:solidFill>
              </a:rPr>
              <a:t> mass 360 </a:t>
            </a:r>
            <a:r>
              <a:rPr lang="en-US" dirty="0" err="1">
                <a:solidFill>
                  <a:srgbClr val="000000"/>
                </a:solidFill>
              </a:rPr>
              <a:t>MeV</a:t>
            </a:r>
            <a:endParaRPr lang="en-US" dirty="0">
              <a:solidFill>
                <a:srgbClr val="000000"/>
              </a:solidFill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dirty="0">
                <a:solidFill>
                  <a:srgbClr val="000000"/>
                </a:solidFill>
              </a:rPr>
              <a:t>UKQCD </a:t>
            </a:r>
            <a:r>
              <a:rPr lang="en-US" dirty="0" smtClean="0">
                <a:solidFill>
                  <a:srgbClr val="000000"/>
                </a:solidFill>
              </a:rPr>
              <a:t>coll. </a:t>
            </a:r>
            <a:r>
              <a:rPr lang="en-US" dirty="0">
                <a:solidFill>
                  <a:srgbClr val="000000"/>
                </a:solidFill>
              </a:rPr>
              <a:t>PRD82 (‘10) 34501</a:t>
            </a: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414720" y="4734145"/>
            <a:ext cx="3993120" cy="12601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dirty="0">
                <a:solidFill>
                  <a:srgbClr val="000000"/>
                </a:solidFill>
              </a:rPr>
              <a:t>Quenched results: </a:t>
            </a:r>
            <a:endParaRPr lang="en-US" dirty="0" smtClean="0">
              <a:solidFill>
                <a:srgbClr val="000000"/>
              </a:solidFill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Morningstar-</a:t>
            </a:r>
            <a:r>
              <a:rPr lang="en-US" dirty="0" err="1" smtClean="0">
                <a:solidFill>
                  <a:srgbClr val="000000"/>
                </a:solidFill>
              </a:rPr>
              <a:t>Peardon</a:t>
            </a:r>
            <a:endParaRPr lang="en-US" dirty="0">
              <a:solidFill>
                <a:srgbClr val="000000"/>
              </a:solidFill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dirty="0" err="1">
                <a:solidFill>
                  <a:srgbClr val="000000"/>
                </a:solidFill>
              </a:rPr>
              <a:t>Phys.Rev</a:t>
            </a:r>
            <a:r>
              <a:rPr lang="en-US" dirty="0">
                <a:solidFill>
                  <a:srgbClr val="000000"/>
                </a:solidFill>
              </a:rPr>
              <a:t>. D73 014516 (‘06)</a:t>
            </a:r>
          </a:p>
        </p:txBody>
      </p:sp>
      <p:pic>
        <p:nvPicPr>
          <p:cNvPr id="16389" name="Bild 8" descr="morningstarglueballs.pd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863715"/>
            <a:ext cx="4502880" cy="3871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Bild 9" descr="ukqcdglueballs.pd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7005" y="863715"/>
            <a:ext cx="4295520" cy="373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7D2725-23C7-47DF-83E3-E8B762EC5D7B}" type="datetime1">
              <a:rPr lang="en-US" smtClean="0"/>
              <a:pPr>
                <a:defRPr/>
              </a:pPr>
              <a:t>1/28/2016</a:t>
            </a:fld>
            <a:endParaRPr lang="en-GB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09917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F5166-C251-40A3-BA52-C9523A08DE1A}" type="slidenum">
              <a:rPr lang="en-US" altLang="ja-JP"/>
              <a:pPr/>
              <a:t>12</a:t>
            </a:fld>
            <a:endParaRPr lang="en-US" altLang="ja-JP"/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321880" y="620885"/>
            <a:ext cx="850457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4000" i="0" dirty="0" smtClean="0"/>
              <a:t>Pure YM gauge theory on the lattice:</a:t>
            </a:r>
          </a:p>
          <a:p>
            <a:endParaRPr lang="en-US" altLang="ja-JP" sz="4000" i="0" dirty="0" smtClean="0"/>
          </a:p>
          <a:p>
            <a:r>
              <a:rPr lang="en-US" altLang="ja-JP" sz="4000" dirty="0" smtClean="0"/>
              <a:t>a hot glue plasma</a:t>
            </a:r>
          </a:p>
          <a:p>
            <a:endParaRPr lang="en-US" altLang="ja-JP" sz="4000" dirty="0"/>
          </a:p>
          <a:p>
            <a:r>
              <a:rPr lang="en-US" altLang="ja-JP" sz="4000" dirty="0"/>
              <a:t>a</a:t>
            </a:r>
            <a:r>
              <a:rPr lang="en-US" altLang="ja-JP" sz="4000" dirty="0" smtClean="0"/>
              <a:t> 1. Order </a:t>
            </a:r>
            <a:r>
              <a:rPr lang="en-US" altLang="ja-JP" sz="4000" dirty="0" err="1" smtClean="0"/>
              <a:t>PhaseTransition</a:t>
            </a:r>
            <a:r>
              <a:rPr lang="en-US" altLang="ja-JP" sz="4000" dirty="0" smtClean="0"/>
              <a:t>, </a:t>
            </a:r>
          </a:p>
          <a:p>
            <a:endParaRPr lang="en-US" altLang="ja-JP" sz="4000" dirty="0" smtClean="0"/>
          </a:p>
          <a:p>
            <a:r>
              <a:rPr lang="en-US" altLang="ja-JP" sz="4000" dirty="0" smtClean="0"/>
              <a:t>a warm </a:t>
            </a:r>
            <a:r>
              <a:rPr lang="en-US" altLang="ja-JP" sz="4000" i="0" dirty="0" err="1" smtClean="0"/>
              <a:t>Glueball</a:t>
            </a:r>
            <a:r>
              <a:rPr lang="en-US" altLang="ja-JP" sz="4000" i="0" dirty="0" smtClean="0"/>
              <a:t> Fluid ! ?</a:t>
            </a:r>
            <a:endParaRPr lang="en-US" altLang="ja-JP" sz="4000" i="0" dirty="0"/>
          </a:p>
        </p:txBody>
      </p:sp>
    </p:spTree>
    <p:extLst>
      <p:ext uri="{BB962C8B-B14F-4D97-AF65-F5344CB8AC3E}">
        <p14:creationId xmlns:p14="http://schemas.microsoft.com/office/powerpoint/2010/main" val="292871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F5166-C251-40A3-BA52-C9523A08DE1A}" type="slidenum">
              <a:rPr lang="en-US" altLang="ja-JP"/>
              <a:pPr/>
              <a:t>13</a:t>
            </a:fld>
            <a:endParaRPr lang="en-US" altLang="ja-JP"/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0" y="89620"/>
            <a:ext cx="9144000" cy="68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The early eighties:  predictions of QCD phase structure</a:t>
            </a:r>
          </a:p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1.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two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different phase transitions: </a:t>
            </a:r>
          </a:p>
          <a:p>
            <a:pPr>
              <a:spcBef>
                <a:spcPct val="50000"/>
              </a:spcBef>
            </a:pP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</a:rPr>
              <a:t>Svetitsky&amp;Yaffe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F.O.P.T.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in pure gauge YM theory:  </a:t>
            </a:r>
          </a:p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  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glueplasma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–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GlueBall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fluid”                     – no quarks!</a:t>
            </a:r>
          </a:p>
          <a:p>
            <a:pPr>
              <a:spcBef>
                <a:spcPct val="50000"/>
              </a:spcBef>
            </a:pP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</a:rPr>
              <a:t>Pisarski&amp;Wilczek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: chiral massless quarks</a:t>
            </a:r>
          </a:p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F.O.PT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QGP-Hadrons, but crossing if quark mass nonzero</a:t>
            </a:r>
          </a:p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2. -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two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chemical saturation eq. 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timescales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in RHICs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</a:rPr>
              <a:t>: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</a:rPr>
              <a:t>Raha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</a:rPr>
              <a:t>/Sinha;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</a:rPr>
              <a:t>Shuryak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</a:rPr>
              <a:t>;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Biro, B. Mueller, X.Y. Wang </a:t>
            </a:r>
            <a:r>
              <a:rPr lang="en-US" altLang="ja-JP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 Theory </a:t>
            </a:r>
          </a:p>
          <a:p>
            <a:r>
              <a:rPr lang="en-US" altLang="ja-JP" b="1" dirty="0" smtClean="0">
                <a:solidFill>
                  <a:srgbClr val="FF0000"/>
                </a:solidFill>
              </a:rPr>
              <a:t>Fast</a:t>
            </a:r>
            <a:r>
              <a:rPr lang="en-US" altLang="ja-JP" dirty="0" smtClean="0"/>
              <a:t> chemical saturation: pure </a:t>
            </a:r>
            <a:r>
              <a:rPr lang="en-US" altLang="ja-JP" dirty="0" smtClean="0">
                <a:solidFill>
                  <a:srgbClr val="FF0000"/>
                </a:solidFill>
              </a:rPr>
              <a:t>glue!</a:t>
            </a:r>
            <a:r>
              <a:rPr lang="en-US" altLang="ja-JP" dirty="0" smtClean="0"/>
              <a:t> But </a:t>
            </a:r>
            <a:r>
              <a:rPr lang="en-US" altLang="ja-JP" dirty="0" smtClean="0">
                <a:solidFill>
                  <a:srgbClr val="0000FF"/>
                </a:solidFill>
              </a:rPr>
              <a:t>Slow </a:t>
            </a:r>
            <a:r>
              <a:rPr lang="en-US" altLang="ja-JP" i="0" dirty="0" smtClean="0"/>
              <a:t>saturation: </a:t>
            </a:r>
            <a:r>
              <a:rPr lang="en-US" altLang="ja-JP" i="0" dirty="0" smtClean="0">
                <a:solidFill>
                  <a:srgbClr val="0000FF"/>
                </a:solidFill>
              </a:rPr>
              <a:t>quarks</a:t>
            </a:r>
            <a:r>
              <a:rPr lang="en-US" altLang="ja-JP" i="0" dirty="0" smtClean="0"/>
              <a:t> ! </a:t>
            </a:r>
          </a:p>
          <a:p>
            <a:endParaRPr lang="en-US" altLang="ja-JP" dirty="0"/>
          </a:p>
          <a:p>
            <a:r>
              <a:rPr lang="en-US" altLang="ja-JP" i="0" dirty="0" smtClean="0"/>
              <a:t>Search for pure gauge YM F.O.P.T. at early times in colliders? </a:t>
            </a:r>
          </a:p>
          <a:p>
            <a:r>
              <a:rPr lang="en-US" altLang="ja-JP" dirty="0" smtClean="0"/>
              <a:t>=&gt; Early pp, </a:t>
            </a:r>
            <a:r>
              <a:rPr lang="en-US" altLang="ja-JP" dirty="0" err="1" smtClean="0"/>
              <a:t>pA</a:t>
            </a:r>
            <a:r>
              <a:rPr lang="en-US" altLang="ja-JP" dirty="0" smtClean="0"/>
              <a:t>: </a:t>
            </a:r>
            <a:r>
              <a:rPr lang="en-US" altLang="ja-JP" b="1" dirty="0" smtClean="0">
                <a:solidFill>
                  <a:srgbClr val="FF0000"/>
                </a:solidFill>
              </a:rPr>
              <a:t>Glue &lt;=&gt; </a:t>
            </a:r>
            <a:r>
              <a:rPr lang="en-US" altLang="ja-JP" b="1" dirty="0" err="1" smtClean="0">
                <a:solidFill>
                  <a:srgbClr val="FF0000"/>
                </a:solidFill>
              </a:rPr>
              <a:t>GlueBall</a:t>
            </a:r>
            <a:r>
              <a:rPr lang="en-US" altLang="ja-JP" dirty="0" smtClean="0"/>
              <a:t>: n</a:t>
            </a:r>
            <a:r>
              <a:rPr lang="en-US" altLang="ja-JP" b="1" dirty="0" smtClean="0">
                <a:solidFill>
                  <a:srgbClr val="FF0000"/>
                </a:solidFill>
              </a:rPr>
              <a:t>ew </a:t>
            </a:r>
            <a:r>
              <a:rPr lang="en-US" altLang="ja-JP" b="1" dirty="0" smtClean="0">
                <a:solidFill>
                  <a:srgbClr val="0000FF"/>
                </a:solidFill>
              </a:rPr>
              <a:t>QCD</a:t>
            </a:r>
            <a:r>
              <a:rPr lang="en-US" altLang="ja-JP" b="1" dirty="0" smtClean="0">
                <a:solidFill>
                  <a:srgbClr val="FF0000"/>
                </a:solidFill>
              </a:rPr>
              <a:t> </a:t>
            </a:r>
            <a:r>
              <a:rPr lang="en-US" altLang="ja-JP" b="1" dirty="0" smtClean="0">
                <a:solidFill>
                  <a:srgbClr val="0000FF"/>
                </a:solidFill>
              </a:rPr>
              <a:t>phase structure?</a:t>
            </a:r>
            <a:r>
              <a:rPr lang="en-US" altLang="ja-JP" dirty="0" smtClean="0">
                <a:solidFill>
                  <a:srgbClr val="0000FF"/>
                </a:solidFill>
              </a:rPr>
              <a:t> </a:t>
            </a:r>
            <a:endParaRPr lang="en-US" altLang="ja-JP" dirty="0">
              <a:solidFill>
                <a:srgbClr val="0000FF"/>
              </a:solidFill>
            </a:endParaRPr>
          </a:p>
          <a:p>
            <a:endParaRPr lang="en-US" altLang="ja-JP" i="0" dirty="0"/>
          </a:p>
        </p:txBody>
      </p:sp>
    </p:spTree>
    <p:extLst>
      <p:ext uri="{BB962C8B-B14F-4D97-AF65-F5344CB8AC3E}">
        <p14:creationId xmlns:p14="http://schemas.microsoft.com/office/powerpoint/2010/main" val="20774512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75895" y="-294430"/>
            <a:ext cx="9277490" cy="1143000"/>
          </a:xfrm>
        </p:spPr>
        <p:txBody>
          <a:bodyPr/>
          <a:lstStyle/>
          <a:p>
            <a:r>
              <a:rPr lang="de-DE" sz="2400" dirty="0" smtClean="0">
                <a:solidFill>
                  <a:srgbClr val="0000FF"/>
                </a:solidFill>
              </a:rPr>
              <a:t>Pure LGT thermal </a:t>
            </a:r>
            <a:r>
              <a:rPr lang="de-DE" sz="2400" dirty="0" err="1" smtClean="0">
                <a:solidFill>
                  <a:srgbClr val="0000FF"/>
                </a:solidFill>
              </a:rPr>
              <a:t>GlueBall</a:t>
            </a:r>
            <a:r>
              <a:rPr lang="de-DE" sz="2400" dirty="0" smtClean="0">
                <a:solidFill>
                  <a:srgbClr val="0000FF"/>
                </a:solidFill>
              </a:rPr>
              <a:t>-matter </a:t>
            </a:r>
            <a:r>
              <a:rPr lang="de-DE" sz="2400" dirty="0" err="1" smtClean="0">
                <a:solidFill>
                  <a:srgbClr val="0000FF"/>
                </a:solidFill>
              </a:rPr>
              <a:t>observed</a:t>
            </a:r>
            <a:r>
              <a:rPr lang="de-DE" sz="2400" dirty="0" smtClean="0">
                <a:solidFill>
                  <a:srgbClr val="0000FF"/>
                </a:solidFill>
              </a:rPr>
              <a:t> at RHIC </a:t>
            </a:r>
            <a:r>
              <a:rPr lang="de-DE" sz="2400" dirty="0" err="1" smtClean="0">
                <a:solidFill>
                  <a:srgbClr val="0000FF"/>
                </a:solidFill>
              </a:rPr>
              <a:t>and</a:t>
            </a:r>
            <a:r>
              <a:rPr lang="de-DE" sz="2400" dirty="0" smtClean="0">
                <a:solidFill>
                  <a:srgbClr val="0000FF"/>
                </a:solidFill>
              </a:rPr>
              <a:t> LHC !?</a:t>
            </a:r>
            <a:endParaRPr lang="de-DE" sz="2400" dirty="0">
              <a:solidFill>
                <a:srgbClr val="0000FF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BAE1A4-4422-4894-B7B6-F428CCD368E5}" type="datetime1">
              <a:rPr lang="en-US" smtClean="0"/>
              <a:pPr>
                <a:defRPr/>
              </a:pPr>
              <a:t>1/28/2016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771" y="469095"/>
            <a:ext cx="7540399" cy="6526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feld 7"/>
          <p:cNvSpPr txBox="1"/>
          <p:nvPr/>
        </p:nvSpPr>
        <p:spPr>
          <a:xfrm>
            <a:off x="321880" y="5471870"/>
            <a:ext cx="3841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Harvey Meyer, Univ. Mainz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3514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ChangeArrowheads="1"/>
          </p:cNvSpPr>
          <p:nvPr>
            <p:ph type="title"/>
          </p:nvPr>
        </p:nvSpPr>
        <p:spPr>
          <a:xfrm>
            <a:off x="473670" y="0"/>
            <a:ext cx="8228160" cy="469095"/>
          </a:xfrm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 smtClean="0">
                <a:solidFill>
                  <a:srgbClr val="FF0000"/>
                </a:solidFill>
              </a:rPr>
              <a:t>Lattice Gauge Thermodynamics of the </a:t>
            </a:r>
            <a:r>
              <a:rPr lang="en-US" sz="2400" dirty="0" err="1" smtClean="0">
                <a:solidFill>
                  <a:srgbClr val="FF0000"/>
                </a:solidFill>
              </a:rPr>
              <a:t>GlueBall</a:t>
            </a:r>
            <a:r>
              <a:rPr lang="en-US" sz="2400" dirty="0">
                <a:solidFill>
                  <a:srgbClr val="FF0000"/>
                </a:solidFill>
              </a:rPr>
              <a:t>-</a:t>
            </a:r>
            <a:r>
              <a:rPr lang="en-US" sz="2400" dirty="0" smtClean="0">
                <a:solidFill>
                  <a:srgbClr val="FF0000"/>
                </a:solidFill>
              </a:rPr>
              <a:t>matter fluid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0" y="5105040"/>
            <a:ext cx="9144000" cy="15874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3620" rIns="81639" bIns="40820"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1800" dirty="0">
                <a:solidFill>
                  <a:srgbClr val="0000FF"/>
                </a:solidFill>
              </a:rPr>
              <a:t>Wuppertal-Budapest </a:t>
            </a:r>
            <a:r>
              <a:rPr lang="en-US" sz="1800" dirty="0" smtClean="0">
                <a:solidFill>
                  <a:srgbClr val="0000FF"/>
                </a:solidFill>
              </a:rPr>
              <a:t>(W.-B.)Collaboration</a:t>
            </a:r>
            <a:r>
              <a:rPr lang="en-US" sz="1800" dirty="0">
                <a:solidFill>
                  <a:srgbClr val="0000FF"/>
                </a:solidFill>
              </a:rPr>
              <a:t>: JHEP 1207 56 (‘12</a:t>
            </a:r>
            <a:r>
              <a:rPr lang="en-US" sz="1800" dirty="0" smtClean="0">
                <a:solidFill>
                  <a:srgbClr val="0000FF"/>
                </a:solidFill>
              </a:rPr>
              <a:t>)</a:t>
            </a:r>
            <a:endParaRPr lang="en-US" sz="1800" dirty="0">
              <a:solidFill>
                <a:srgbClr val="0000FF"/>
              </a:solidFill>
            </a:endParaRPr>
          </a:p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1800" dirty="0">
                <a:solidFill>
                  <a:srgbClr val="0000FF"/>
                </a:solidFill>
              </a:rPr>
              <a:t>High precision continuum result for the quenched equation of state</a:t>
            </a:r>
            <a:r>
              <a:rPr lang="en-US" sz="1800" dirty="0" smtClean="0">
                <a:solidFill>
                  <a:srgbClr val="0000FF"/>
                </a:solidFill>
              </a:rPr>
              <a:t>.</a:t>
            </a:r>
            <a:endParaRPr lang="en-US" sz="1800" dirty="0">
              <a:solidFill>
                <a:srgbClr val="0000FF"/>
              </a:solidFill>
            </a:endParaRPr>
          </a:p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1800" dirty="0">
                <a:solidFill>
                  <a:srgbClr val="0000FF"/>
                </a:solidFill>
              </a:rPr>
              <a:t>L</a:t>
            </a:r>
            <a:r>
              <a:rPr lang="en-US" sz="1800" dirty="0" smtClean="0">
                <a:solidFill>
                  <a:srgbClr val="0000FF"/>
                </a:solidFill>
              </a:rPr>
              <a:t>ow </a:t>
            </a:r>
            <a:r>
              <a:rPr lang="en-US" sz="1800" dirty="0">
                <a:solidFill>
                  <a:srgbClr val="0000FF"/>
                </a:solidFill>
              </a:rPr>
              <a:t>temperature behavior </a:t>
            </a:r>
            <a:r>
              <a:rPr lang="en-US" sz="1800" dirty="0" smtClean="0">
                <a:solidFill>
                  <a:srgbClr val="0000FF"/>
                </a:solidFill>
              </a:rPr>
              <a:t>and phase transition described </a:t>
            </a:r>
            <a:r>
              <a:rPr lang="en-US" sz="1800" dirty="0">
                <a:solidFill>
                  <a:srgbClr val="0000FF"/>
                </a:solidFill>
              </a:rPr>
              <a:t>by </a:t>
            </a:r>
            <a:r>
              <a:rPr lang="en-US" sz="1800" dirty="0" err="1" smtClean="0">
                <a:solidFill>
                  <a:srgbClr val="0000FF"/>
                </a:solidFill>
              </a:rPr>
              <a:t>Hagedorn-GlueBall</a:t>
            </a:r>
            <a:r>
              <a:rPr lang="en-US" sz="1800" dirty="0" smtClean="0">
                <a:solidFill>
                  <a:srgbClr val="0000FF"/>
                </a:solidFill>
              </a:rPr>
              <a:t> </a:t>
            </a:r>
            <a:r>
              <a:rPr lang="en-US" sz="1800" dirty="0">
                <a:solidFill>
                  <a:srgbClr val="0000FF"/>
                </a:solidFill>
              </a:rPr>
              <a:t>spectrum</a:t>
            </a:r>
            <a:r>
              <a:rPr lang="en-US" sz="1800" dirty="0" smtClean="0">
                <a:solidFill>
                  <a:srgbClr val="0000FF"/>
                </a:solidFill>
              </a:rPr>
              <a:t>.</a:t>
            </a:r>
            <a:endParaRPr lang="en-US" sz="1800" dirty="0">
              <a:solidFill>
                <a:srgbClr val="0000FF"/>
              </a:solidFill>
            </a:endParaRPr>
          </a:p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1800" dirty="0" smtClean="0">
                <a:solidFill>
                  <a:srgbClr val="0000FF"/>
                </a:solidFill>
              </a:rPr>
              <a:t>W.-B. use 12 </a:t>
            </a:r>
            <a:r>
              <a:rPr lang="en-US" sz="1800" b="1" dirty="0" err="1" smtClean="0">
                <a:solidFill>
                  <a:srgbClr val="FF0000"/>
                </a:solidFill>
              </a:rPr>
              <a:t>GlueBall</a:t>
            </a:r>
            <a:r>
              <a:rPr lang="en-US" sz="1800" dirty="0" smtClean="0">
                <a:solidFill>
                  <a:srgbClr val="0000FF"/>
                </a:solidFill>
              </a:rPr>
              <a:t> states (</a:t>
            </a:r>
            <a:r>
              <a:rPr lang="de-DE" sz="1800" dirty="0" smtClean="0">
                <a:solidFill>
                  <a:srgbClr val="0000FF"/>
                </a:solidFill>
              </a:rPr>
              <a:t>M</a:t>
            </a:r>
            <a:r>
              <a:rPr lang="en-US" sz="1800" dirty="0" err="1" smtClean="0">
                <a:solidFill>
                  <a:srgbClr val="0000FF"/>
                </a:solidFill>
              </a:rPr>
              <a:t>orningstar-Peardon</a:t>
            </a:r>
            <a:r>
              <a:rPr lang="en-US" sz="1800" dirty="0" smtClean="0">
                <a:solidFill>
                  <a:srgbClr val="0000FF"/>
                </a:solidFill>
              </a:rPr>
              <a:t>) plus </a:t>
            </a:r>
            <a:r>
              <a:rPr lang="en-US" sz="1800" b="1" dirty="0" err="1" smtClean="0">
                <a:solidFill>
                  <a:srgbClr val="FF0000"/>
                </a:solidFill>
              </a:rPr>
              <a:t>Hagedorn</a:t>
            </a:r>
            <a:r>
              <a:rPr lang="en-US" sz="1800" b="1" dirty="0" smtClean="0">
                <a:solidFill>
                  <a:srgbClr val="FF0000"/>
                </a:solidFill>
              </a:rPr>
              <a:t>-GB</a:t>
            </a:r>
            <a:r>
              <a:rPr lang="en-US" sz="1800" dirty="0" smtClean="0">
                <a:solidFill>
                  <a:srgbClr val="0000FF"/>
                </a:solidFill>
              </a:rPr>
              <a:t> towers </a:t>
            </a:r>
          </a:p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1800" dirty="0" smtClean="0">
                <a:solidFill>
                  <a:srgbClr val="0000FF"/>
                </a:solidFill>
              </a:rPr>
              <a:t>(as proposed by Harvey </a:t>
            </a:r>
            <a:r>
              <a:rPr lang="en-US" sz="1800" dirty="0">
                <a:solidFill>
                  <a:srgbClr val="0000FF"/>
                </a:solidFill>
              </a:rPr>
              <a:t>Meyer).  </a:t>
            </a:r>
          </a:p>
        </p:txBody>
      </p:sp>
      <p:pic>
        <p:nvPicPr>
          <p:cNvPr id="18436" name="Bild 9" descr="coldtra.pd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090" y="165515"/>
            <a:ext cx="4933174" cy="51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Bild 10" descr="hagedorn3.pd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7895" y="0"/>
            <a:ext cx="4553700" cy="570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>
          <a:xfrm>
            <a:off x="457200" y="6671605"/>
            <a:ext cx="2133600" cy="476250"/>
          </a:xfrm>
        </p:spPr>
        <p:txBody>
          <a:bodyPr/>
          <a:lstStyle/>
          <a:p>
            <a:pPr>
              <a:defRPr/>
            </a:pPr>
            <a:fld id="{7F29167F-A638-48F3-8C43-6F971BBF3DD5}" type="datetime1">
              <a:rPr lang="en-US" smtClean="0"/>
              <a:pPr>
                <a:defRPr/>
              </a:pPr>
              <a:t>1/28/2016</a:t>
            </a:fld>
            <a:endParaRPr lang="en-GB" b="1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5319360" y="6245225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Horst </a:t>
            </a:r>
            <a:r>
              <a:rPr lang="en-US" dirty="0" err="1" smtClean="0"/>
              <a:t>Stoecker</a:t>
            </a:r>
            <a:endParaRPr lang="en-GB" dirty="0"/>
          </a:p>
        </p:txBody>
      </p:sp>
      <p:sp>
        <p:nvSpPr>
          <p:cNvPr id="9" name="Textfeld 8"/>
          <p:cNvSpPr txBox="1"/>
          <p:nvPr/>
        </p:nvSpPr>
        <p:spPr>
          <a:xfrm rot="20369188">
            <a:off x="1906073" y="3485092"/>
            <a:ext cx="1322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12 </a:t>
            </a:r>
            <a:r>
              <a:rPr lang="de-DE" sz="1600" dirty="0" err="1" smtClean="0"/>
              <a:t>Glueballs</a:t>
            </a:r>
            <a:endParaRPr lang="de-DE" sz="1600" dirty="0"/>
          </a:p>
        </p:txBody>
      </p:sp>
      <p:sp>
        <p:nvSpPr>
          <p:cNvPr id="10" name="Textfeld 9"/>
          <p:cNvSpPr txBox="1"/>
          <p:nvPr/>
        </p:nvSpPr>
        <p:spPr>
          <a:xfrm rot="20076247">
            <a:off x="701500" y="2982788"/>
            <a:ext cx="2553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Glueball</a:t>
            </a:r>
            <a:r>
              <a:rPr lang="de-DE" sz="1600" dirty="0" smtClean="0"/>
              <a:t>-Hagedorn-States</a:t>
            </a:r>
            <a:endParaRPr lang="de-DE" sz="1600" dirty="0"/>
          </a:p>
        </p:txBody>
      </p:sp>
      <p:sp>
        <p:nvSpPr>
          <p:cNvPr id="11" name="Gestreifter Pfeil nach rechts 10"/>
          <p:cNvSpPr/>
          <p:nvPr/>
        </p:nvSpPr>
        <p:spPr bwMode="auto">
          <a:xfrm>
            <a:off x="3433575" y="2518260"/>
            <a:ext cx="4857280" cy="484632"/>
          </a:xfrm>
          <a:prstGeom prst="stripedRightArrow">
            <a:avLst/>
          </a:prstGeom>
          <a:noFill/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433371" y="2594155"/>
            <a:ext cx="2553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Glueball</a:t>
            </a:r>
            <a:r>
              <a:rPr lang="de-DE" sz="1600" dirty="0" smtClean="0"/>
              <a:t>-Hagedorn-States</a:t>
            </a:r>
            <a:endParaRPr lang="de-DE" sz="1600" dirty="0"/>
          </a:p>
        </p:txBody>
      </p:sp>
      <p:sp>
        <p:nvSpPr>
          <p:cNvPr id="13" name="Gestreifter Pfeil nach rechts 12"/>
          <p:cNvSpPr/>
          <p:nvPr/>
        </p:nvSpPr>
        <p:spPr bwMode="auto">
          <a:xfrm>
            <a:off x="4572000" y="544990"/>
            <a:ext cx="4553700" cy="484632"/>
          </a:xfrm>
          <a:prstGeom prst="stripedRightArrow">
            <a:avLst/>
          </a:prstGeom>
          <a:noFill/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585771" y="585911"/>
            <a:ext cx="28948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Pure YM </a:t>
            </a:r>
            <a:r>
              <a:rPr lang="de-DE" sz="1600" dirty="0" err="1" smtClean="0"/>
              <a:t>gauge</a:t>
            </a:r>
            <a:r>
              <a:rPr lang="de-DE" sz="1600" dirty="0" smtClean="0"/>
              <a:t>: </a:t>
            </a:r>
            <a:r>
              <a:rPr lang="de-DE" sz="1600" dirty="0" err="1" smtClean="0"/>
              <a:t>Glue</a:t>
            </a:r>
            <a:r>
              <a:rPr lang="de-DE" sz="1600" dirty="0" smtClean="0"/>
              <a:t> Plasma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7502095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15" y="689372"/>
            <a:ext cx="7543800" cy="4943260"/>
          </a:xfrm>
          <a:prstGeom prst="rect">
            <a:avLst/>
          </a:prstGeom>
        </p:spPr>
      </p:pic>
      <p:sp>
        <p:nvSpPr>
          <p:cNvPr id="3" name="Pfeil nach oben 2"/>
          <p:cNvSpPr/>
          <p:nvPr/>
        </p:nvSpPr>
        <p:spPr bwMode="auto">
          <a:xfrm>
            <a:off x="1901044" y="2442365"/>
            <a:ext cx="242316" cy="978408"/>
          </a:xfrm>
          <a:prstGeom prst="upArrow">
            <a:avLst/>
          </a:prstGeom>
          <a:noFill/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555309" y="1124744"/>
            <a:ext cx="92845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FF0000"/>
                </a:solidFill>
              </a:rPr>
              <a:t>FAIR*</a:t>
            </a:r>
            <a:r>
              <a:rPr lang="de-DE" sz="1800" b="1" dirty="0" smtClean="0"/>
              <a:t>:</a:t>
            </a:r>
          </a:p>
          <a:p>
            <a:r>
              <a:rPr lang="de-DE" sz="1800" b="1" dirty="0" smtClean="0"/>
              <a:t>HESR</a:t>
            </a:r>
          </a:p>
          <a:p>
            <a:r>
              <a:rPr lang="de-DE" sz="1800" b="1" dirty="0" smtClean="0"/>
              <a:t>p-</a:t>
            </a:r>
            <a:r>
              <a:rPr lang="de-DE" sz="1800" b="1" dirty="0" err="1" smtClean="0"/>
              <a:t>pBaR</a:t>
            </a:r>
            <a:r>
              <a:rPr lang="de-DE" sz="1800" b="1" dirty="0" smtClean="0"/>
              <a:t> </a:t>
            </a:r>
          </a:p>
          <a:p>
            <a:r>
              <a:rPr lang="de-DE" sz="1800" b="1" dirty="0" err="1" smtClean="0"/>
              <a:t>collider</a:t>
            </a:r>
            <a:endParaRPr lang="de-DE" sz="18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1763885" y="3408365"/>
            <a:ext cx="1053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32 </a:t>
            </a:r>
            <a:r>
              <a:rPr lang="de-DE" sz="2000" dirty="0" err="1" smtClean="0"/>
              <a:t>GeV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53449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5400000">
            <a:off x="4251667" y="2958709"/>
            <a:ext cx="6846107" cy="928688"/>
          </a:xfrm>
        </p:spPr>
        <p:txBody>
          <a:bodyPr>
            <a:noAutofit/>
          </a:bodyPr>
          <a:lstStyle/>
          <a:p>
            <a:r>
              <a:rPr lang="de-DE" sz="2000" dirty="0" smtClean="0"/>
              <a:t>SU(3)_</a:t>
            </a:r>
            <a:r>
              <a:rPr lang="de-DE" sz="2000" dirty="0" err="1" smtClean="0"/>
              <a:t>color</a:t>
            </a:r>
            <a:r>
              <a:rPr lang="de-DE" sz="2000" dirty="0" smtClean="0"/>
              <a:t> </a:t>
            </a:r>
            <a:r>
              <a:rPr lang="de-DE" sz="2000" dirty="0" err="1" smtClean="0"/>
              <a:t>Lattice</a:t>
            </a:r>
            <a:r>
              <a:rPr lang="de-DE" sz="2000" dirty="0" smtClean="0"/>
              <a:t> Gauge </a:t>
            </a:r>
            <a:r>
              <a:rPr lang="de-DE" sz="2000" dirty="0" err="1" smtClean="0"/>
              <a:t>Theory</a:t>
            </a:r>
            <a:r>
              <a:rPr lang="de-DE" sz="2000" dirty="0" smtClean="0"/>
              <a:t> </a:t>
            </a:r>
            <a:br>
              <a:rPr lang="de-DE" sz="2000" dirty="0" smtClean="0"/>
            </a:br>
            <a:r>
              <a:rPr lang="de-DE" sz="2000" b="1" dirty="0" smtClean="0"/>
              <a:t>Columbia Plot</a:t>
            </a:r>
            <a:r>
              <a:rPr lang="de-DE" sz="2000" dirty="0" smtClean="0"/>
              <a:t>: Order </a:t>
            </a:r>
            <a:r>
              <a:rPr lang="de-DE" sz="2000" dirty="0" err="1" smtClean="0"/>
              <a:t>of</a:t>
            </a:r>
            <a:r>
              <a:rPr lang="de-DE" sz="2000" dirty="0" smtClean="0"/>
              <a:t> Phase </a:t>
            </a:r>
            <a:r>
              <a:rPr lang="de-DE" sz="2000" dirty="0" err="1" smtClean="0"/>
              <a:t>Transitions</a:t>
            </a:r>
            <a:r>
              <a:rPr lang="de-DE" sz="2000" dirty="0" smtClean="0"/>
              <a:t> </a:t>
            </a:r>
            <a:br>
              <a:rPr lang="de-DE" sz="2000" dirty="0" smtClean="0"/>
            </a:br>
            <a:r>
              <a:rPr lang="de-DE" sz="2000" dirty="0" err="1" smtClean="0"/>
              <a:t>depends</a:t>
            </a:r>
            <a:r>
              <a:rPr lang="de-DE" sz="2000" dirty="0" smtClean="0"/>
              <a:t> on </a:t>
            </a:r>
            <a:r>
              <a:rPr lang="de-DE" sz="2000" dirty="0" err="1" smtClean="0"/>
              <a:t>quark</a:t>
            </a:r>
            <a:r>
              <a:rPr lang="de-DE" sz="2000" dirty="0" smtClean="0"/>
              <a:t> </a:t>
            </a:r>
            <a:r>
              <a:rPr lang="de-DE" sz="2000" dirty="0" err="1" smtClean="0"/>
              <a:t>masses</a:t>
            </a:r>
            <a:endParaRPr lang="de-DE" sz="20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C34EDC-B7BB-44C8-9DC2-06D1221622E9}" type="datetime1">
              <a:rPr lang="en-US" smtClean="0"/>
              <a:pPr>
                <a:defRPr/>
              </a:pPr>
              <a:t>1/28/2016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sp>
        <p:nvSpPr>
          <p:cNvPr id="6" name="Rechteck 5"/>
          <p:cNvSpPr/>
          <p:nvPr/>
        </p:nvSpPr>
        <p:spPr>
          <a:xfrm>
            <a:off x="1466655" y="773704"/>
            <a:ext cx="5985665" cy="54456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Bogen 6"/>
          <p:cNvSpPr/>
          <p:nvPr/>
        </p:nvSpPr>
        <p:spPr>
          <a:xfrm flipH="1">
            <a:off x="2816805" y="6039289"/>
            <a:ext cx="90010" cy="225025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Bogen 7"/>
          <p:cNvSpPr/>
          <p:nvPr/>
        </p:nvSpPr>
        <p:spPr>
          <a:xfrm>
            <a:off x="1916705" y="3924055"/>
            <a:ext cx="914400" cy="914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79361" name="Picture 1" descr="E:\CB20D73D-4AAD-4D87-8913-C65C5A479979@fias.uni-frankfur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1630" y="638690"/>
            <a:ext cx="6255695" cy="5872360"/>
          </a:xfrm>
          <a:prstGeom prst="rect">
            <a:avLst/>
          </a:prstGeom>
          <a:noFill/>
        </p:spPr>
      </p:pic>
      <p:sp>
        <p:nvSpPr>
          <p:cNvPr id="10" name="Textfeld 9"/>
          <p:cNvSpPr txBox="1"/>
          <p:nvPr/>
        </p:nvSpPr>
        <p:spPr>
          <a:xfrm>
            <a:off x="5763581" y="-114201"/>
            <a:ext cx="29129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0000CC"/>
                </a:solidFill>
              </a:rPr>
              <a:t>pure </a:t>
            </a:r>
            <a:r>
              <a:rPr lang="de-DE" sz="2000" b="1" dirty="0" err="1" smtClean="0">
                <a:solidFill>
                  <a:srgbClr val="0000CC"/>
                </a:solidFill>
              </a:rPr>
              <a:t>gauge</a:t>
            </a:r>
            <a:r>
              <a:rPr lang="de-DE" sz="2000" b="1" dirty="0" smtClean="0">
                <a:solidFill>
                  <a:srgbClr val="0000CC"/>
                </a:solidFill>
              </a:rPr>
              <a:t>:  </a:t>
            </a:r>
            <a:r>
              <a:rPr lang="de-DE" sz="2000" b="1" dirty="0" err="1" smtClean="0">
                <a:solidFill>
                  <a:srgbClr val="FF0000"/>
                </a:solidFill>
              </a:rPr>
              <a:t>glue</a:t>
            </a:r>
            <a:r>
              <a:rPr lang="de-DE" sz="2000" b="1" dirty="0" smtClean="0">
                <a:solidFill>
                  <a:srgbClr val="FF0000"/>
                </a:solidFill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</a:rPr>
              <a:t>only</a:t>
            </a:r>
            <a:r>
              <a:rPr lang="de-DE" sz="2000" b="1" dirty="0" smtClean="0">
                <a:solidFill>
                  <a:srgbClr val="FF0000"/>
                </a:solidFill>
              </a:rPr>
              <a:t>!</a:t>
            </a:r>
          </a:p>
          <a:p>
            <a:r>
              <a:rPr lang="de-DE" sz="2000" b="1" dirty="0" smtClean="0">
                <a:solidFill>
                  <a:srgbClr val="0000CC"/>
                </a:solidFill>
              </a:rPr>
              <a:t>t=0.1fm/c</a:t>
            </a:r>
            <a:r>
              <a:rPr lang="de-DE" sz="2000" b="1" dirty="0" smtClean="0">
                <a:solidFill>
                  <a:srgbClr val="FF0000"/>
                </a:solidFill>
              </a:rPr>
              <a:t> :   </a:t>
            </a:r>
            <a:r>
              <a:rPr lang="de-DE" sz="2000" b="1" dirty="0" err="1" smtClean="0">
                <a:solidFill>
                  <a:srgbClr val="FF0000"/>
                </a:solidFill>
              </a:rPr>
              <a:t>No</a:t>
            </a:r>
            <a:r>
              <a:rPr lang="de-DE" sz="2000" b="1" dirty="0" smtClean="0">
                <a:solidFill>
                  <a:srgbClr val="FF0000"/>
                </a:solidFill>
              </a:rPr>
              <a:t> </a:t>
            </a:r>
            <a:r>
              <a:rPr lang="de-DE" sz="2000" b="1" dirty="0" smtClean="0">
                <a:solidFill>
                  <a:srgbClr val="0000CC"/>
                </a:solidFill>
              </a:rPr>
              <a:t>Quarks !</a:t>
            </a:r>
            <a:endParaRPr lang="de-DE" sz="2000" b="1" dirty="0">
              <a:solidFill>
                <a:srgbClr val="FF0000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4021000" y="2258870"/>
            <a:ext cx="2621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b="1" dirty="0" smtClean="0">
                <a:solidFill>
                  <a:srgbClr val="0000CC"/>
                </a:solidFill>
              </a:rPr>
              <a:t>2fm/c: </a:t>
            </a:r>
            <a:r>
              <a:rPr lang="de-DE" sz="1800" b="1" dirty="0" err="1" smtClean="0">
                <a:solidFill>
                  <a:srgbClr val="0000CC"/>
                </a:solidFill>
              </a:rPr>
              <a:t>Quarkdensity</a:t>
            </a:r>
            <a:r>
              <a:rPr lang="de-DE" sz="1800" b="1" dirty="0" smtClean="0">
                <a:solidFill>
                  <a:srgbClr val="0000CC"/>
                </a:solidFill>
              </a:rPr>
              <a:t> </a:t>
            </a:r>
          </a:p>
          <a:p>
            <a:r>
              <a:rPr lang="de-DE" sz="1800" b="1" dirty="0" err="1" smtClean="0">
                <a:solidFill>
                  <a:srgbClr val="0000CC"/>
                </a:solidFill>
              </a:rPr>
              <a:t>is</a:t>
            </a:r>
            <a:r>
              <a:rPr lang="de-DE" sz="1800" b="1" dirty="0" smtClean="0">
                <a:solidFill>
                  <a:srgbClr val="FF0000"/>
                </a:solidFill>
              </a:rPr>
              <a:t>    not</a:t>
            </a:r>
            <a:r>
              <a:rPr lang="de-DE" sz="1800" b="1" dirty="0" smtClean="0">
                <a:solidFill>
                  <a:srgbClr val="0000CC"/>
                </a:solidFill>
              </a:rPr>
              <a:t> </a:t>
            </a:r>
            <a:r>
              <a:rPr lang="de-DE" sz="1800" b="1" dirty="0" err="1" smtClean="0">
                <a:solidFill>
                  <a:srgbClr val="0000CC"/>
                </a:solidFill>
              </a:rPr>
              <a:t>yet</a:t>
            </a:r>
            <a:r>
              <a:rPr lang="de-DE" sz="1800" b="1" dirty="0" smtClean="0">
                <a:solidFill>
                  <a:srgbClr val="0000CC"/>
                </a:solidFill>
              </a:rPr>
              <a:t> </a:t>
            </a:r>
            <a:r>
              <a:rPr lang="de-DE" sz="1800" b="1" dirty="0" err="1" smtClean="0">
                <a:solidFill>
                  <a:srgbClr val="0000CC"/>
                </a:solidFill>
              </a:rPr>
              <a:t>equilibrated</a:t>
            </a:r>
            <a:r>
              <a:rPr lang="de-DE" sz="1800" b="1" dirty="0" smtClean="0">
                <a:solidFill>
                  <a:srgbClr val="0000CC"/>
                </a:solidFill>
              </a:rPr>
              <a:t>  </a:t>
            </a:r>
            <a:endParaRPr lang="de-DE" sz="1800" dirty="0"/>
          </a:p>
        </p:txBody>
      </p:sp>
      <p:sp>
        <p:nvSpPr>
          <p:cNvPr id="12" name="Textfeld 11"/>
          <p:cNvSpPr txBox="1"/>
          <p:nvPr/>
        </p:nvSpPr>
        <p:spPr>
          <a:xfrm>
            <a:off x="3473377" y="705470"/>
            <a:ext cx="35092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 err="1" smtClean="0">
                <a:solidFill>
                  <a:srgbClr val="0000CC"/>
                </a:solidFill>
              </a:rPr>
              <a:t>Quenched</a:t>
            </a:r>
            <a:r>
              <a:rPr lang="de-DE" sz="1800" b="1" dirty="0" smtClean="0">
                <a:solidFill>
                  <a:srgbClr val="0000CC"/>
                </a:solidFill>
              </a:rPr>
              <a:t> QCD: </a:t>
            </a:r>
            <a:r>
              <a:rPr lang="de-DE" sz="1800" b="1" dirty="0" err="1" smtClean="0">
                <a:solidFill>
                  <a:srgbClr val="FF0000"/>
                </a:solidFill>
              </a:rPr>
              <a:t>glue</a:t>
            </a:r>
            <a:r>
              <a:rPr lang="de-DE" sz="1800" b="1" dirty="0" smtClean="0">
                <a:solidFill>
                  <a:srgbClr val="FF0000"/>
                </a:solidFill>
              </a:rPr>
              <a:t>  +</a:t>
            </a:r>
            <a:r>
              <a:rPr lang="de-DE" sz="1800" b="1" dirty="0" err="1" smtClean="0">
                <a:solidFill>
                  <a:srgbClr val="FF0000"/>
                </a:solidFill>
              </a:rPr>
              <a:t>Glue</a:t>
            </a:r>
            <a:r>
              <a:rPr lang="de-DE" sz="1800" b="1" dirty="0" err="1" smtClean="0">
                <a:solidFill>
                  <a:srgbClr val="0000CC"/>
                </a:solidFill>
              </a:rPr>
              <a:t>Balls</a:t>
            </a:r>
            <a:endParaRPr lang="de-DE" sz="1800" b="1" dirty="0" smtClean="0">
              <a:solidFill>
                <a:srgbClr val="0000CC"/>
              </a:solidFill>
            </a:endParaRPr>
          </a:p>
          <a:p>
            <a:r>
              <a:rPr lang="de-DE" sz="1800" b="1" dirty="0" smtClean="0">
                <a:solidFill>
                  <a:srgbClr val="0000CC"/>
                </a:solidFill>
              </a:rPr>
              <a:t>                                     t=1fm/c</a:t>
            </a:r>
          </a:p>
          <a:p>
            <a:r>
              <a:rPr lang="de-DE" sz="1800" b="1" dirty="0" err="1" smtClean="0">
                <a:solidFill>
                  <a:srgbClr val="0000CC"/>
                </a:solidFill>
              </a:rPr>
              <a:t>few</a:t>
            </a:r>
            <a:r>
              <a:rPr lang="de-DE" sz="1800" b="1" dirty="0" smtClean="0">
                <a:solidFill>
                  <a:srgbClr val="FF0000"/>
                </a:solidFill>
              </a:rPr>
              <a:t> heavy </a:t>
            </a:r>
            <a:r>
              <a:rPr lang="de-DE" sz="1800" b="1" dirty="0" smtClean="0">
                <a:solidFill>
                  <a:srgbClr val="0000CC"/>
                </a:solidFill>
              </a:rPr>
              <a:t>Quarks</a:t>
            </a:r>
          </a:p>
          <a:p>
            <a:r>
              <a:rPr lang="de-DE" sz="1800" b="1" dirty="0" err="1" smtClean="0">
                <a:solidFill>
                  <a:srgbClr val="0000CC"/>
                </a:solidFill>
              </a:rPr>
              <a:t>T_cp</a:t>
            </a:r>
            <a:r>
              <a:rPr lang="de-DE" sz="1800" b="1" dirty="0" smtClean="0">
                <a:solidFill>
                  <a:srgbClr val="0000CC"/>
                </a:solidFill>
              </a:rPr>
              <a:t> =250 </a:t>
            </a:r>
            <a:r>
              <a:rPr lang="de-DE" sz="1800" b="1" dirty="0" err="1" smtClean="0">
                <a:solidFill>
                  <a:srgbClr val="0000CC"/>
                </a:solidFill>
              </a:rPr>
              <a:t>MeV</a:t>
            </a:r>
            <a:endParaRPr lang="de-DE" sz="1800" b="1" dirty="0">
              <a:solidFill>
                <a:srgbClr val="FF0000"/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3140921" y="2888940"/>
            <a:ext cx="21061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 smtClean="0">
                <a:solidFill>
                  <a:srgbClr val="0000CC"/>
                </a:solidFill>
              </a:rPr>
              <a:t>3fm/c </a:t>
            </a:r>
            <a:r>
              <a:rPr lang="de-DE" sz="1600" b="1" dirty="0" err="1" smtClean="0">
                <a:solidFill>
                  <a:srgbClr val="0000CC"/>
                </a:solidFill>
              </a:rPr>
              <a:t>Hadronization</a:t>
            </a:r>
            <a:r>
              <a:rPr lang="de-DE" sz="1600" b="1" dirty="0" smtClean="0">
                <a:solidFill>
                  <a:srgbClr val="0000CC"/>
                </a:solidFill>
              </a:rPr>
              <a:t>?</a:t>
            </a:r>
          </a:p>
          <a:p>
            <a:endParaRPr lang="de-DE" sz="1600" b="1" dirty="0" smtClean="0">
              <a:solidFill>
                <a:srgbClr val="0000CC"/>
              </a:solidFill>
            </a:endParaRPr>
          </a:p>
          <a:p>
            <a:r>
              <a:rPr lang="de-DE" sz="1600" b="1" dirty="0" smtClean="0">
                <a:solidFill>
                  <a:srgbClr val="0000CC"/>
                </a:solidFill>
              </a:rPr>
              <a:t>    4fm/c </a:t>
            </a:r>
            <a:r>
              <a:rPr lang="de-DE" sz="1600" b="1" dirty="0" err="1" smtClean="0">
                <a:solidFill>
                  <a:srgbClr val="0000CC"/>
                </a:solidFill>
              </a:rPr>
              <a:t>Freeze</a:t>
            </a:r>
            <a:r>
              <a:rPr lang="de-DE" sz="1600" b="1" dirty="0" smtClean="0">
                <a:solidFill>
                  <a:srgbClr val="0000CC"/>
                </a:solidFill>
              </a:rPr>
              <a:t> Out ?</a:t>
            </a:r>
          </a:p>
        </p:txBody>
      </p:sp>
      <p:sp>
        <p:nvSpPr>
          <p:cNvPr id="25" name="Rechteck 24"/>
          <p:cNvSpPr/>
          <p:nvPr/>
        </p:nvSpPr>
        <p:spPr>
          <a:xfrm>
            <a:off x="-57595" y="89620"/>
            <a:ext cx="58132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rgbClr val="0000CC"/>
                </a:solidFill>
              </a:rPr>
              <a:t>LHC/RHIC/</a:t>
            </a:r>
            <a:r>
              <a:rPr lang="de-DE" b="1" dirty="0" err="1" smtClean="0">
                <a:solidFill>
                  <a:srgbClr val="0000CC"/>
                </a:solidFill>
              </a:rPr>
              <a:t>FAiR</a:t>
            </a:r>
            <a:r>
              <a:rPr lang="de-DE" b="1" dirty="0" smtClean="0">
                <a:solidFill>
                  <a:srgbClr val="0000CC"/>
                </a:solidFill>
              </a:rPr>
              <a:t>*: time </a:t>
            </a:r>
            <a:r>
              <a:rPr lang="de-DE" b="1" dirty="0" err="1" smtClean="0">
                <a:solidFill>
                  <a:srgbClr val="0000CC"/>
                </a:solidFill>
              </a:rPr>
              <a:t>evol</a:t>
            </a:r>
            <a:r>
              <a:rPr lang="de-DE" b="1" dirty="0" smtClean="0">
                <a:solidFill>
                  <a:srgbClr val="0000CC"/>
                </a:solidFill>
              </a:rPr>
              <a:t>. in pp &amp; AA</a:t>
            </a:r>
          </a:p>
        </p:txBody>
      </p:sp>
      <p:sp>
        <p:nvSpPr>
          <p:cNvPr id="26" name="Ellipse 25"/>
          <p:cNvSpPr/>
          <p:nvPr/>
        </p:nvSpPr>
        <p:spPr>
          <a:xfrm>
            <a:off x="4526995" y="4419110"/>
            <a:ext cx="1890210" cy="4500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b="1" dirty="0" smtClean="0">
              <a:solidFill>
                <a:srgbClr val="0000CC"/>
              </a:solidFill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6327195" y="1358770"/>
            <a:ext cx="900100" cy="5400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b="1" dirty="0" smtClean="0">
              <a:solidFill>
                <a:srgbClr val="0000CC"/>
              </a:solidFill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1646675" y="5139190"/>
            <a:ext cx="1890210" cy="450050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b="1" dirty="0" smtClean="0">
              <a:solidFill>
                <a:srgbClr val="0000CC"/>
              </a:solidFill>
            </a:endParaRPr>
          </a:p>
        </p:txBody>
      </p:sp>
      <p:sp>
        <p:nvSpPr>
          <p:cNvPr id="29" name="Pfeil nach unten 28"/>
          <p:cNvSpPr/>
          <p:nvPr/>
        </p:nvSpPr>
        <p:spPr>
          <a:xfrm>
            <a:off x="7002270" y="0"/>
            <a:ext cx="225025" cy="728700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434979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FC872E-D74B-4E0D-8F3F-0D18661FC402}" type="datetime1">
              <a:rPr lang="en-US" smtClean="0"/>
              <a:pPr>
                <a:defRPr/>
              </a:pPr>
              <a:t>1/28/2016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Djordjevic </a:t>
            </a:r>
            <a:fld id="{92EDE6EE-DC89-4B12-A890-D1ABB2D2100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221186" name="Picture 2" descr="C:\Users\HORSTS~1\AppData\Local\Temp\Bild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95" y="544990"/>
            <a:ext cx="9223668" cy="637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022814" y="165515"/>
            <a:ext cx="748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002060"/>
                </a:solidFill>
              </a:rPr>
              <a:t>Time </a:t>
            </a:r>
            <a:r>
              <a:rPr lang="de-DE" b="1" dirty="0" err="1" smtClean="0">
                <a:solidFill>
                  <a:srgbClr val="002060"/>
                </a:solidFill>
              </a:rPr>
              <a:t>evolution</a:t>
            </a:r>
            <a:r>
              <a:rPr lang="de-DE" b="1" dirty="0" smtClean="0">
                <a:solidFill>
                  <a:srgbClr val="002060"/>
                </a:solidFill>
              </a:rPr>
              <a:t> </a:t>
            </a:r>
            <a:r>
              <a:rPr lang="de-DE" b="1" dirty="0" smtClean="0">
                <a:solidFill>
                  <a:srgbClr val="0000FF"/>
                </a:solidFill>
              </a:rPr>
              <a:t>T(t)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</a:rPr>
              <a:t>of</a:t>
            </a:r>
            <a:r>
              <a:rPr lang="de-DE" b="1" dirty="0" smtClean="0">
                <a:solidFill>
                  <a:srgbClr val="FF0000"/>
                </a:solidFill>
              </a:rPr>
              <a:t> pp </a:t>
            </a:r>
            <a:r>
              <a:rPr lang="de-DE" b="1" dirty="0" err="1" smtClean="0">
                <a:solidFill>
                  <a:srgbClr val="002060"/>
                </a:solidFill>
              </a:rPr>
              <a:t>vs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smtClean="0">
                <a:solidFill>
                  <a:srgbClr val="0000FF"/>
                </a:solidFill>
              </a:rPr>
              <a:t>AA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</a:rPr>
              <a:t>collisions</a:t>
            </a:r>
            <a:r>
              <a:rPr lang="de-DE" b="1" dirty="0" smtClean="0">
                <a:solidFill>
                  <a:srgbClr val="002060"/>
                </a:solidFill>
              </a:rPr>
              <a:t> at  RHIC</a:t>
            </a:r>
            <a:endParaRPr lang="de-DE" b="1" dirty="0">
              <a:solidFill>
                <a:srgbClr val="00206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555584" y="3346810"/>
            <a:ext cx="1802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00FF"/>
                </a:solidFill>
              </a:rPr>
              <a:t>2+1 </a:t>
            </a:r>
            <a:r>
              <a:rPr lang="de-DE" b="1" dirty="0" err="1" smtClean="0">
                <a:solidFill>
                  <a:srgbClr val="0000FF"/>
                </a:solidFill>
              </a:rPr>
              <a:t>flavors</a:t>
            </a:r>
            <a:endParaRPr lang="de-DE" b="1" dirty="0">
              <a:solidFill>
                <a:srgbClr val="0000FF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121711" y="1759310"/>
            <a:ext cx="1410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Pure YM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624684" y="6313010"/>
            <a:ext cx="2875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FF"/>
                </a:solidFill>
              </a:rPr>
              <a:t>V.  </a:t>
            </a:r>
            <a:r>
              <a:rPr lang="de-DE" dirty="0" err="1" smtClean="0">
                <a:solidFill>
                  <a:srgbClr val="0000FF"/>
                </a:solidFill>
              </a:rPr>
              <a:t>Vovchenko</a:t>
            </a:r>
            <a:r>
              <a:rPr lang="de-DE" dirty="0" smtClean="0">
                <a:solidFill>
                  <a:srgbClr val="0000FF"/>
                </a:solidFill>
              </a:rPr>
              <a:t> et al.</a:t>
            </a:r>
            <a:endParaRPr lang="de-DE" dirty="0">
              <a:solidFill>
                <a:srgbClr val="0000FF"/>
              </a:solidFill>
            </a:endParaRPr>
          </a:p>
        </p:txBody>
      </p:sp>
      <p:graphicFrame>
        <p:nvGraphicFramePr>
          <p:cNvPr id="9" name="Diagramm 8"/>
          <p:cNvGraphicFramePr/>
          <p:nvPr>
            <p:extLst>
              <p:ext uri="{D42A27DB-BD31-4B8C-83A1-F6EECF244321}">
                <p14:modId xmlns:p14="http://schemas.microsoft.com/office/powerpoint/2010/main" val="3243356283"/>
              </p:ext>
            </p:extLst>
          </p:nvPr>
        </p:nvGraphicFramePr>
        <p:xfrm>
          <a:off x="-333723" y="2062890"/>
          <a:ext cx="4070878" cy="1247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Diagramm 10"/>
          <p:cNvGraphicFramePr/>
          <p:nvPr>
            <p:extLst>
              <p:ext uri="{D42A27DB-BD31-4B8C-83A1-F6EECF244321}">
                <p14:modId xmlns:p14="http://schemas.microsoft.com/office/powerpoint/2010/main" val="3447778122"/>
              </p:ext>
            </p:extLst>
          </p:nvPr>
        </p:nvGraphicFramePr>
        <p:xfrm>
          <a:off x="4295872" y="2029746"/>
          <a:ext cx="4070878" cy="1247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17412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89F5C1-BFD9-4840-A259-C8B10BCCE3A1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19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358" y="818710"/>
            <a:ext cx="9252715" cy="56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0" y="225025"/>
            <a:ext cx="9144000" cy="54868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r>
              <a:rPr lang="de-DE" sz="2800" dirty="0" err="1" smtClean="0">
                <a:solidFill>
                  <a:srgbClr val="0000CC"/>
                </a:solidFill>
              </a:rPr>
              <a:t>Cosmic</a:t>
            </a:r>
            <a:r>
              <a:rPr lang="de-DE" sz="2800" dirty="0" smtClean="0">
                <a:solidFill>
                  <a:srgbClr val="0000CC"/>
                </a:solidFill>
              </a:rPr>
              <a:t> </a:t>
            </a:r>
            <a:r>
              <a:rPr lang="de-DE" sz="2800" b="1" dirty="0" err="1" smtClean="0">
                <a:solidFill>
                  <a:srgbClr val="FF0000"/>
                </a:solidFill>
              </a:rPr>
              <a:t>GlueBall</a:t>
            </a:r>
            <a:r>
              <a:rPr lang="de-DE" sz="2800" b="1" dirty="0" smtClean="0">
                <a:solidFill>
                  <a:srgbClr val="FF0000"/>
                </a:solidFill>
              </a:rPr>
              <a:t>-Matter</a:t>
            </a:r>
            <a:r>
              <a:rPr lang="de-DE" sz="2800" dirty="0" smtClean="0">
                <a:solidFill>
                  <a:srgbClr val="0000CC"/>
                </a:solidFill>
              </a:rPr>
              <a:t> at CERN LHC </a:t>
            </a:r>
            <a:r>
              <a:rPr lang="de-DE" sz="2800" dirty="0" err="1" smtClean="0">
                <a:solidFill>
                  <a:srgbClr val="0000CC"/>
                </a:solidFill>
              </a:rPr>
              <a:t>and</a:t>
            </a:r>
            <a:r>
              <a:rPr lang="de-DE" sz="2800" dirty="0" smtClean="0">
                <a:solidFill>
                  <a:srgbClr val="0000CC"/>
                </a:solidFill>
              </a:rPr>
              <a:t> BNL RHIC</a:t>
            </a:r>
            <a:endParaRPr lang="de-DE" sz="2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6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/>
              <a:t>Frank Maas – </a:t>
            </a:r>
            <a:r>
              <a:rPr lang="de-DE" dirty="0"/>
              <a:t>Erice 2015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7564" y="4406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7338" y="225425"/>
            <a:ext cx="8605837" cy="4905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mtClean="0"/>
              <a:t>PANDA Detector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38" y="1031852"/>
            <a:ext cx="10116294" cy="546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26 </a:t>
            </a:r>
            <a:r>
              <a:rPr lang="ru-RU" dirty="0" err="1"/>
              <a:t>May</a:t>
            </a:r>
            <a:r>
              <a:rPr lang="ru-RU" dirty="0"/>
              <a:t> 2011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T.Karavicheva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6B35B5-60FC-44C4-B222-64D61840C846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pic>
        <p:nvPicPr>
          <p:cNvPr id="15364" name="Объект 6" descr="ALICE-T0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22545" y="963446"/>
            <a:ext cx="7074880" cy="5615904"/>
          </a:xfrm>
        </p:spPr>
      </p:pic>
      <p:pic>
        <p:nvPicPr>
          <p:cNvPr id="15365" name="Picture 34" descr="ALICE T0-C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4133" y="5205413"/>
            <a:ext cx="1565672" cy="156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трелка вниз 8"/>
          <p:cNvSpPr/>
          <p:nvPr/>
        </p:nvSpPr>
        <p:spPr>
          <a:xfrm rot="13814559" flipH="1">
            <a:off x="4310857" y="3950495"/>
            <a:ext cx="74613" cy="15144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8700"/>
          </a:xfrm>
        </p:spPr>
        <p:txBody>
          <a:bodyPr>
            <a:normAutofit/>
          </a:bodyPr>
          <a:lstStyle/>
          <a:p>
            <a:r>
              <a:rPr lang="de-DE" sz="2800" dirty="0" err="1" smtClean="0">
                <a:solidFill>
                  <a:srgbClr val="0000CC"/>
                </a:solidFill>
              </a:rPr>
              <a:t>Cosmic</a:t>
            </a:r>
            <a:r>
              <a:rPr lang="de-DE" sz="2800" dirty="0" smtClean="0">
                <a:solidFill>
                  <a:srgbClr val="0000CC"/>
                </a:solidFill>
              </a:rPr>
              <a:t> </a:t>
            </a:r>
            <a:r>
              <a:rPr lang="de-DE" sz="2800" b="1" dirty="0" err="1" smtClean="0">
                <a:solidFill>
                  <a:srgbClr val="FF0000"/>
                </a:solidFill>
              </a:rPr>
              <a:t>GlueBall</a:t>
            </a:r>
            <a:r>
              <a:rPr lang="de-DE" sz="2800" b="1" dirty="0" smtClean="0">
                <a:solidFill>
                  <a:srgbClr val="FF0000"/>
                </a:solidFill>
              </a:rPr>
              <a:t>-Matter</a:t>
            </a:r>
            <a:r>
              <a:rPr lang="de-DE" sz="2800" dirty="0" smtClean="0">
                <a:solidFill>
                  <a:srgbClr val="0000CC"/>
                </a:solidFill>
              </a:rPr>
              <a:t> at CERN LHC </a:t>
            </a:r>
            <a:r>
              <a:rPr lang="de-DE" sz="2800" dirty="0" err="1" smtClean="0">
                <a:solidFill>
                  <a:srgbClr val="0000CC"/>
                </a:solidFill>
              </a:rPr>
              <a:t>and</a:t>
            </a:r>
            <a:r>
              <a:rPr lang="de-DE" sz="2800" dirty="0" smtClean="0">
                <a:solidFill>
                  <a:srgbClr val="0000CC"/>
                </a:solidFill>
              </a:rPr>
              <a:t> BNL RHIC</a:t>
            </a:r>
            <a:endParaRPr lang="de-DE" sz="2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5406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-63515" y="53625"/>
            <a:ext cx="9375149" cy="967229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compatLnSpc="0">
            <a:spAutoFit/>
          </a:bodyPr>
          <a:lstStyle/>
          <a:p>
            <a:pPr hangingPunct="0"/>
            <a:r>
              <a:rPr lang="x-none" sz="3200" b="1" dirty="0">
                <a:latin typeface="Arial" pitchFamily="18"/>
                <a:ea typeface="MS Gothic" pitchFamily="2"/>
                <a:cs typeface="Tahoma" pitchFamily="2"/>
              </a:rPr>
              <a:t>ALICE @ LHC: </a:t>
            </a:r>
            <a:r>
              <a:rPr lang="x-none" sz="3200" b="1">
                <a:latin typeface="Arial" pitchFamily="18"/>
                <a:ea typeface="MS Gothic" pitchFamily="2"/>
                <a:cs typeface="Tahoma" pitchFamily="2"/>
              </a:rPr>
              <a:t>Pb-Pb </a:t>
            </a:r>
            <a:r>
              <a:rPr lang="x-none" sz="3200" b="1" smtClean="0">
                <a:latin typeface="Arial" pitchFamily="18"/>
                <a:ea typeface="MS Gothic" pitchFamily="2"/>
                <a:cs typeface="Tahoma" pitchFamily="2"/>
              </a:rPr>
              <a:t>collisions</a:t>
            </a:r>
            <a:r>
              <a:rPr lang="de-DE" sz="3200" b="1" dirty="0" smtClean="0">
                <a:latin typeface="Arial" pitchFamily="18"/>
                <a:ea typeface="MS Gothic" pitchFamily="2"/>
                <a:cs typeface="Tahoma" pitchFamily="2"/>
              </a:rPr>
              <a:t> </a:t>
            </a:r>
            <a:r>
              <a:rPr lang="x-none" sz="3200" b="1" smtClean="0">
                <a:latin typeface="Arial" pitchFamily="34"/>
                <a:ea typeface="Arial" pitchFamily="34"/>
                <a:cs typeface="Arial" pitchFamily="34"/>
              </a:rPr>
              <a:t>√</a:t>
            </a:r>
            <a:r>
              <a:rPr lang="x-none" sz="3200" b="1" dirty="0">
                <a:latin typeface="Arial" pitchFamily="34"/>
                <a:ea typeface="Arial" pitchFamily="34"/>
                <a:cs typeface="Arial" pitchFamily="34"/>
              </a:rPr>
              <a:t>s</a:t>
            </a:r>
            <a:r>
              <a:rPr lang="x-none" sz="3200" b="1" baseline="-33000" dirty="0">
                <a:latin typeface="Arial" pitchFamily="34"/>
                <a:ea typeface="Arial" pitchFamily="34"/>
                <a:cs typeface="Arial" pitchFamily="34"/>
              </a:rPr>
              <a:t>NN</a:t>
            </a:r>
            <a:r>
              <a:rPr lang="x-none" sz="3200" b="1" dirty="0">
                <a:latin typeface="Arial" pitchFamily="34"/>
                <a:ea typeface="Arial" pitchFamily="34"/>
                <a:cs typeface="Arial" pitchFamily="34"/>
              </a:rPr>
              <a:t> = 5.02 TeV</a:t>
            </a:r>
          </a:p>
          <a:p>
            <a:pPr hangingPunct="0"/>
            <a:r>
              <a:rPr lang="de-DE" sz="2800" dirty="0" smtClean="0">
                <a:latin typeface="Arial" pitchFamily="34"/>
                <a:ea typeface="Arial" pitchFamily="34"/>
                <a:cs typeface="Arial" pitchFamily="34"/>
              </a:rPr>
              <a:t>First </a:t>
            </a:r>
            <a:r>
              <a:rPr lang="x-none" sz="2800" smtClean="0">
                <a:latin typeface="Arial" pitchFamily="34"/>
                <a:ea typeface="Arial" pitchFamily="34"/>
                <a:cs typeface="Arial" pitchFamily="34"/>
              </a:rPr>
              <a:t>Data </a:t>
            </a:r>
            <a:r>
              <a:rPr lang="de-DE" sz="2800" dirty="0" smtClean="0">
                <a:latin typeface="Arial" pitchFamily="34"/>
                <a:ea typeface="Arial" pitchFamily="34"/>
                <a:cs typeface="Arial" pitchFamily="34"/>
              </a:rPr>
              <a:t>Nov. </a:t>
            </a:r>
            <a:r>
              <a:rPr lang="x-none" sz="2800" smtClean="0">
                <a:latin typeface="Arial" pitchFamily="34"/>
                <a:ea typeface="Arial" pitchFamily="34"/>
                <a:cs typeface="Arial" pitchFamily="34"/>
              </a:rPr>
              <a:t>25</a:t>
            </a:r>
            <a:endParaRPr lang="x-none" sz="2800" dirty="0">
              <a:latin typeface="Arial" pitchFamily="34"/>
              <a:ea typeface="Arial" pitchFamily="34"/>
              <a:cs typeface="Arial" pitchFamily="34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803436" y="567596"/>
            <a:ext cx="7214169" cy="746169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compatLnSpc="0"/>
          <a:lstStyle/>
          <a:p>
            <a:pPr hangingPunct="0"/>
            <a:r>
              <a:rPr lang="x-none" sz="1996" dirty="0">
                <a:solidFill>
                  <a:srgbClr val="DC2300"/>
                </a:solidFill>
                <a:latin typeface="Arial" pitchFamily="34"/>
                <a:ea typeface="Arial" pitchFamily="34"/>
                <a:cs typeface="Arial" pitchFamily="34"/>
              </a:rPr>
              <a:t>LHC design HI </a:t>
            </a:r>
            <a:r>
              <a:rPr lang="x-none" sz="1996">
                <a:solidFill>
                  <a:srgbClr val="DC2300"/>
                </a:solidFill>
                <a:latin typeface="Arial" pitchFamily="34"/>
                <a:ea typeface="Arial" pitchFamily="34"/>
                <a:cs typeface="Arial" pitchFamily="34"/>
              </a:rPr>
              <a:t>luminosity </a:t>
            </a:r>
            <a:r>
              <a:rPr lang="x-none" sz="1996" smtClean="0">
                <a:solidFill>
                  <a:srgbClr val="DC2300"/>
                </a:solidFill>
                <a:latin typeface="Arial" pitchFamily="34"/>
                <a:ea typeface="Arial" pitchFamily="34"/>
                <a:cs typeface="Arial" pitchFamily="34"/>
              </a:rPr>
              <a:t>10</a:t>
            </a:r>
            <a:r>
              <a:rPr lang="x-none" sz="1996" baseline="33000" smtClean="0">
                <a:solidFill>
                  <a:srgbClr val="DC2300"/>
                </a:solidFill>
                <a:latin typeface="Arial" pitchFamily="34"/>
                <a:ea typeface="Arial" pitchFamily="34"/>
                <a:cs typeface="Arial" pitchFamily="34"/>
              </a:rPr>
              <a:t>27</a:t>
            </a:r>
            <a:r>
              <a:rPr lang="x-none" sz="1996" smtClean="0">
                <a:solidFill>
                  <a:srgbClr val="DC2300"/>
                </a:solidFill>
                <a:latin typeface="Arial" pitchFamily="34"/>
                <a:ea typeface="Arial" pitchFamily="34"/>
                <a:cs typeface="Arial" pitchFamily="34"/>
              </a:rPr>
              <a:t> </a:t>
            </a:r>
            <a:r>
              <a:rPr lang="x-none" sz="1996">
                <a:solidFill>
                  <a:srgbClr val="DC2300"/>
                </a:solidFill>
                <a:latin typeface="Arial" pitchFamily="34"/>
                <a:ea typeface="Arial" pitchFamily="34"/>
                <a:cs typeface="Arial" pitchFamily="34"/>
              </a:rPr>
              <a:t>s</a:t>
            </a:r>
            <a:r>
              <a:rPr lang="x-none" sz="1996" baseline="33000">
                <a:solidFill>
                  <a:srgbClr val="DC2300"/>
                </a:solidFill>
                <a:latin typeface="Arial" pitchFamily="34"/>
                <a:ea typeface="Arial" pitchFamily="34"/>
                <a:cs typeface="Arial" pitchFamily="34"/>
              </a:rPr>
              <a:t>-1</a:t>
            </a:r>
            <a:r>
              <a:rPr lang="x-none" sz="1996">
                <a:solidFill>
                  <a:srgbClr val="DC2300"/>
                </a:solidFill>
                <a:latin typeface="Arial" pitchFamily="34"/>
                <a:ea typeface="Arial" pitchFamily="34"/>
                <a:cs typeface="Arial" pitchFamily="34"/>
              </a:rPr>
              <a:t>cm</a:t>
            </a:r>
            <a:r>
              <a:rPr lang="x-none" sz="1996" baseline="33000">
                <a:solidFill>
                  <a:srgbClr val="DC2300"/>
                </a:solidFill>
                <a:latin typeface="Arial" pitchFamily="34"/>
                <a:ea typeface="Arial" pitchFamily="34"/>
                <a:cs typeface="Arial" pitchFamily="34"/>
              </a:rPr>
              <a:t>-2</a:t>
            </a:r>
            <a:r>
              <a:rPr lang="x-none" sz="1996">
                <a:solidFill>
                  <a:srgbClr val="DC2300"/>
                </a:solidFill>
                <a:latin typeface="Arial" pitchFamily="34"/>
                <a:ea typeface="Arial" pitchFamily="34"/>
                <a:cs typeface="Arial" pitchFamily="34"/>
              </a:rPr>
              <a:t> </a:t>
            </a:r>
            <a:r>
              <a:rPr lang="x-none" sz="1996" smtClean="0">
                <a:solidFill>
                  <a:srgbClr val="DC2300"/>
                </a:solidFill>
                <a:latin typeface="Arial" pitchFamily="34"/>
                <a:ea typeface="Arial" pitchFamily="34"/>
                <a:cs typeface="Arial" pitchFamily="34"/>
              </a:rPr>
              <a:t>De</a:t>
            </a:r>
            <a:r>
              <a:rPr lang="de-DE" sz="1996" dirty="0" smtClean="0">
                <a:solidFill>
                  <a:srgbClr val="DC2300"/>
                </a:solidFill>
                <a:latin typeface="Arial" pitchFamily="34"/>
                <a:ea typeface="Arial" pitchFamily="34"/>
                <a:cs typeface="Arial" pitchFamily="34"/>
              </a:rPr>
              <a:t>c.</a:t>
            </a:r>
            <a:r>
              <a:rPr lang="x-none" sz="1996" smtClean="0">
                <a:solidFill>
                  <a:srgbClr val="DC2300"/>
                </a:solidFill>
                <a:latin typeface="Arial" pitchFamily="34"/>
                <a:ea typeface="Arial" pitchFamily="34"/>
                <a:cs typeface="Arial" pitchFamily="34"/>
              </a:rPr>
              <a:t> </a:t>
            </a:r>
            <a:r>
              <a:rPr lang="x-none" sz="1996" dirty="0">
                <a:solidFill>
                  <a:srgbClr val="DC2300"/>
                </a:solidFill>
                <a:latin typeface="Arial" pitchFamily="34"/>
                <a:ea typeface="Arial" pitchFamily="34"/>
                <a:cs typeface="Arial" pitchFamily="34"/>
              </a:rPr>
              <a:t>1</a:t>
            </a:r>
          </a:p>
          <a:p>
            <a:pPr hangingPunct="0"/>
            <a:r>
              <a:rPr lang="x-none" sz="1996" dirty="0">
                <a:latin typeface="Arial" pitchFamily="34"/>
                <a:ea typeface="Arial" pitchFamily="34"/>
                <a:cs typeface="Arial" pitchFamily="34"/>
              </a:rPr>
              <a:t>Increase of statistics by a factor of </a:t>
            </a:r>
            <a:r>
              <a:rPr lang="de-DE" sz="1996" dirty="0" smtClean="0">
                <a:latin typeface="Arial" pitchFamily="34"/>
                <a:ea typeface="Arial" pitchFamily="34"/>
                <a:cs typeface="Arial" pitchFamily="34"/>
              </a:rPr>
              <a:t>3</a:t>
            </a:r>
            <a:r>
              <a:rPr lang="x-none" sz="1996" smtClean="0">
                <a:latin typeface="Arial" pitchFamily="34"/>
                <a:ea typeface="Arial" pitchFamily="34"/>
                <a:cs typeface="Arial" pitchFamily="34"/>
              </a:rPr>
              <a:t>-10 (centrality</a:t>
            </a:r>
            <a:r>
              <a:rPr lang="x-none" sz="1996" dirty="0">
                <a:latin typeface="Arial" pitchFamily="34"/>
                <a:ea typeface="Arial" pitchFamily="34"/>
                <a:cs typeface="Arial" pitchFamily="34"/>
              </a:rPr>
              <a:t>, ...)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0" y="1269580"/>
            <a:ext cx="9042915" cy="508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-63515" y="188640"/>
            <a:ext cx="965078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Extreme </a:t>
            </a:r>
            <a:r>
              <a:rPr lang="de-DE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computing</a:t>
            </a:r>
            <a:r>
              <a:rPr lang="de-DE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challenges</a:t>
            </a:r>
            <a:r>
              <a:rPr lang="de-DE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</a:t>
            </a:r>
            <a:r>
              <a:rPr lang="de-DE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</a:t>
            </a:r>
            <a:r>
              <a:rPr lang="de-DE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efficient</a:t>
            </a:r>
            <a:r>
              <a:rPr lang="de-DE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high </a:t>
            </a:r>
            <a:r>
              <a:rPr lang="de-DE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performance</a:t>
            </a:r>
            <a:r>
              <a:rPr lang="de-DE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computing</a:t>
            </a:r>
            <a:r>
              <a:rPr lang="de-DE" sz="20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endParaRPr lang="de-DE" sz="2000" b="1" dirty="0" smtClean="0">
              <a:solidFill>
                <a:srgbClr val="0000CC"/>
              </a:solidFill>
              <a:cs typeface="Times New Roman" panose="02020603050405020304" pitchFamily="18" charset="0"/>
            </a:endParaRPr>
          </a:p>
          <a:p>
            <a:r>
              <a:rPr lang="de-DE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hu-H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storage</a:t>
            </a:r>
            <a:r>
              <a:rPr lang="hu-H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&amp; </a:t>
            </a:r>
            <a:r>
              <a:rPr lang="de-DE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hu-H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de-DE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e-DE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Spin-off </a:t>
            </a:r>
            <a:r>
              <a:rPr lang="de-DE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de-DE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Physics</a:t>
            </a:r>
            <a:r>
              <a:rPr lang="de-DE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DE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Industr</a:t>
            </a:r>
            <a:r>
              <a:rPr lang="de-DE" sz="20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y</a:t>
            </a:r>
            <a:r>
              <a:rPr lang="de-DE" sz="20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de-DE" sz="20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&amp; </a:t>
            </a:r>
            <a:r>
              <a:rPr lang="de-DE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Business</a:t>
            </a:r>
            <a:endParaRPr lang="hu-HU" sz="20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hu-H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 Cube at GSI</a:t>
            </a:r>
            <a:r>
              <a:rPr lang="de-DE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-</a:t>
            </a:r>
            <a:r>
              <a:rPr lang="de-DE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 </a:t>
            </a:r>
            <a:r>
              <a:rPr lang="hu-H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FAIR    </a:t>
            </a:r>
            <a:r>
              <a:rPr lang="de-DE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de-DE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Nr</a:t>
            </a:r>
            <a:r>
              <a:rPr lang="hu-H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</a:t>
            </a:r>
            <a:r>
              <a:rPr lang="de-DE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</a:t>
            </a:r>
            <a:r>
              <a:rPr lang="de-DE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hu-H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  <a:r>
              <a:rPr lang="de-DE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hu-H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GSI L-CSC Computer</a:t>
            </a:r>
          </a:p>
          <a:p>
            <a:r>
              <a:rPr lang="hu-H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de-DE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Supercomputer Fair, New Orleans, USA</a:t>
            </a:r>
          </a:p>
          <a:p>
            <a:r>
              <a:rPr lang="de-DE" sz="20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de-DE" sz="20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                                                                        </a:t>
            </a:r>
            <a:r>
              <a:rPr lang="hu-H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November 2014</a:t>
            </a:r>
            <a:endParaRPr lang="hu-HU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79" y="2424541"/>
            <a:ext cx="4279106" cy="320992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012" y="2047379"/>
            <a:ext cx="4035472" cy="3587086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5067055" y="5786651"/>
            <a:ext cx="41939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5.27 </a:t>
            </a:r>
            <a:r>
              <a:rPr lang="hu-H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Gflops</a:t>
            </a:r>
            <a:r>
              <a:rPr lang="hu-H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/watt </a:t>
            </a:r>
            <a:r>
              <a:rPr lang="hu-H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  <a:r>
              <a:rPr lang="hu-H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consumption</a:t>
            </a:r>
            <a:endParaRPr lang="hu-H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hu-H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ith</a:t>
            </a:r>
            <a:r>
              <a:rPr lang="hu-H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AMD </a:t>
            </a:r>
            <a:r>
              <a:rPr lang="hu-H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FirePro</a:t>
            </a:r>
            <a:r>
              <a:rPr lang="hu-H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GPU </a:t>
            </a:r>
            <a:endParaRPr lang="hu-H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76545" y="5786652"/>
            <a:ext cx="46291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12</a:t>
            </a:r>
            <a:r>
              <a:rPr lang="hu-H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MW power consumption</a:t>
            </a:r>
            <a:r>
              <a:rPr lang="de-DE" sz="20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hu-H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PUE&lt;1.07</a:t>
            </a:r>
          </a:p>
          <a:p>
            <a:r>
              <a:rPr lang="hu-H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Kollegger, AIME Big Data, Budapest</a:t>
            </a:r>
            <a:endParaRPr lang="hu-H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07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21165" y="6381750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 </a:t>
            </a:r>
            <a:fld id="{FE27732D-F746-4A13-AF01-9632074D25B9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0" y="89620"/>
            <a:ext cx="914400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2000"/>
              </a:spcBef>
              <a:buClr>
                <a:srgbClr val="FF0000"/>
              </a:buClr>
              <a:buSzPct val="100000"/>
              <a:buFont typeface="Wingdings" pitchFamily="2" charset="2"/>
              <a:buNone/>
            </a:pPr>
            <a:r>
              <a:rPr lang="en-GB" altLang="en-US" sz="2800" b="1" dirty="0" smtClean="0">
                <a:latin typeface="Times New Roman" pitchFamily="18" charset="0"/>
              </a:rPr>
              <a:t>Traditional picture of </a:t>
            </a:r>
            <a:r>
              <a:rPr lang="en-GB" altLang="en-US" sz="2800" b="1" dirty="0">
                <a:latin typeface="Times New Roman" pitchFamily="18" charset="0"/>
              </a:rPr>
              <a:t>QCD </a:t>
            </a:r>
            <a:r>
              <a:rPr lang="en-GB" altLang="en-US" sz="2800" b="1" dirty="0" smtClean="0">
                <a:latin typeface="Times New Roman" pitchFamily="18" charset="0"/>
              </a:rPr>
              <a:t>matter in Heavy Ion Collisions</a:t>
            </a:r>
            <a:endParaRPr lang="en-GB" altLang="en-US" sz="2800" b="1" dirty="0">
              <a:latin typeface="Times New Roman" pitchFamily="18" charset="0"/>
            </a:endParaRPr>
          </a:p>
        </p:txBody>
      </p:sp>
      <p:sp>
        <p:nvSpPr>
          <p:cNvPr id="4100" name="Text Box 11"/>
          <p:cNvSpPr txBox="1">
            <a:spLocks noChangeArrowheads="1"/>
          </p:cNvSpPr>
          <p:nvPr/>
        </p:nvSpPr>
        <p:spPr bwMode="auto">
          <a:xfrm>
            <a:off x="473670" y="696780"/>
            <a:ext cx="8272555" cy="1694952"/>
          </a:xfrm>
          <a:prstGeom prst="rect">
            <a:avLst/>
          </a:prstGeom>
          <a:noFill/>
          <a:ln w="31680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1625"/>
              </a:spcBef>
              <a:buClr>
                <a:srgbClr val="3333CC"/>
              </a:buClr>
              <a:buSzPct val="100000"/>
              <a:buFont typeface="Times New Roman" pitchFamily="18" charset="0"/>
              <a:buNone/>
            </a:pPr>
            <a:r>
              <a:rPr lang="en-GB" altLang="en-US" sz="2600" b="1" dirty="0" smtClean="0">
                <a:solidFill>
                  <a:srgbClr val="3333CC"/>
                </a:solidFill>
                <a:latin typeface="Times New Roman" pitchFamily="18" charset="0"/>
              </a:rPr>
              <a:t>Initial </a:t>
            </a:r>
            <a:r>
              <a:rPr lang="en-GB" altLang="en-US" sz="2600" b="1" dirty="0" err="1" smtClean="0">
                <a:solidFill>
                  <a:srgbClr val="3333CC"/>
                </a:solidFill>
                <a:latin typeface="Times New Roman" pitchFamily="18" charset="0"/>
              </a:rPr>
              <a:t>Color</a:t>
            </a:r>
            <a:r>
              <a:rPr lang="en-GB" altLang="en-US" sz="2600" b="1" dirty="0" smtClean="0">
                <a:solidFill>
                  <a:srgbClr val="3333CC"/>
                </a:solidFill>
                <a:latin typeface="Times New Roman" pitchFamily="18" charset="0"/>
              </a:rPr>
              <a:t> Glass Condensate         </a:t>
            </a:r>
            <a:r>
              <a:rPr lang="en-GB" altLang="en-US" sz="2600" b="1" dirty="0" err="1" smtClean="0">
                <a:solidFill>
                  <a:srgbClr val="3333CC"/>
                </a:solidFill>
                <a:latin typeface="Times New Roman" pitchFamily="18" charset="0"/>
              </a:rPr>
              <a:t>Glasma</a:t>
            </a:r>
            <a:r>
              <a:rPr lang="en-GB" altLang="en-US" sz="2600" b="1" dirty="0" smtClean="0">
                <a:solidFill>
                  <a:srgbClr val="3333CC"/>
                </a:solidFill>
                <a:latin typeface="Times New Roman" pitchFamily="18" charset="0"/>
              </a:rPr>
              <a:t> thermalizes fast equilibration of Gluons and </a:t>
            </a:r>
            <a:r>
              <a:rPr lang="en-GB" altLang="en-US" sz="2600" b="1" dirty="0" smtClean="0">
                <a:latin typeface="Times New Roman" pitchFamily="18" charset="0"/>
              </a:rPr>
              <a:t>Light </a:t>
            </a:r>
            <a:r>
              <a:rPr lang="en-GB" altLang="en-US" sz="2600" b="1" dirty="0" err="1" smtClean="0">
                <a:latin typeface="Times New Roman" pitchFamily="18" charset="0"/>
              </a:rPr>
              <a:t>flavor</a:t>
            </a:r>
            <a:r>
              <a:rPr lang="en-GB" altLang="en-US" sz="2600" b="1" dirty="0" smtClean="0">
                <a:latin typeface="Times New Roman" pitchFamily="18" charset="0"/>
              </a:rPr>
              <a:t> quarks               </a:t>
            </a:r>
            <a:r>
              <a:rPr lang="en-GB" altLang="en-US" sz="2600" b="1" dirty="0" smtClean="0">
                <a:solidFill>
                  <a:srgbClr val="3333CC"/>
                </a:solidFill>
                <a:latin typeface="Times New Roman" pitchFamily="18" charset="0"/>
              </a:rPr>
              <a:t>high pressure, entropy         hydrodynamic expansion             flow v2 as </a:t>
            </a:r>
            <a:r>
              <a:rPr lang="en-GB" altLang="en-US" sz="2600" b="1" dirty="0">
                <a:solidFill>
                  <a:srgbClr val="3333CC"/>
                </a:solidFill>
                <a:latin typeface="Times New Roman" pitchFamily="18" charset="0"/>
              </a:rPr>
              <a:t>excellent </a:t>
            </a:r>
            <a:r>
              <a:rPr lang="en-GB" altLang="en-US" sz="2600" b="1" dirty="0" smtClean="0">
                <a:solidFill>
                  <a:srgbClr val="3333CC"/>
                </a:solidFill>
                <a:latin typeface="Times New Roman" pitchFamily="18" charset="0"/>
              </a:rPr>
              <a:t>Barometer: probe </a:t>
            </a:r>
            <a:r>
              <a:rPr lang="en-GB" altLang="en-US" sz="2600" b="1" dirty="0">
                <a:solidFill>
                  <a:srgbClr val="3333CC"/>
                </a:solidFill>
                <a:latin typeface="Times New Roman" pitchFamily="18" charset="0"/>
              </a:rPr>
              <a:t>of QCD matter.</a:t>
            </a:r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245986" y="3012452"/>
            <a:ext cx="8652029" cy="492443"/>
          </a:xfrm>
          <a:prstGeom prst="rect">
            <a:avLst/>
          </a:prstGeom>
          <a:solidFill>
            <a:schemeClr val="bg1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6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Hadronization</a:t>
            </a:r>
            <a:r>
              <a:rPr lang="en-US" altLang="en-US" sz="26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smtClean="0">
                <a:latin typeface="Times New Roman" pitchFamily="18" charset="0"/>
                <a:cs typeface="Times New Roman" pitchFamily="18" charset="0"/>
              </a:rPr>
              <a:t>@ T=155MeV</a:t>
            </a:r>
            <a:r>
              <a:rPr lang="en-US" altLang="en-US" sz="26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: crossing  of 2+1 flavor QCD </a:t>
            </a:r>
            <a:endParaRPr lang="en-US" altLang="en-US" sz="2000" dirty="0">
              <a:solidFill>
                <a:srgbClr val="4D4D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2" name="AutoShape 3"/>
          <p:cNvSpPr>
            <a:spLocks noChangeArrowheads="1"/>
          </p:cNvSpPr>
          <p:nvPr/>
        </p:nvSpPr>
        <p:spPr bwMode="auto">
          <a:xfrm>
            <a:off x="4268788" y="4719215"/>
            <a:ext cx="682625" cy="53181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4103" name="Text Box 6"/>
          <p:cNvSpPr txBox="1">
            <a:spLocks noChangeArrowheads="1"/>
          </p:cNvSpPr>
          <p:nvPr/>
        </p:nvSpPr>
        <p:spPr bwMode="auto">
          <a:xfrm>
            <a:off x="170090" y="5326375"/>
            <a:ext cx="8803818" cy="892552"/>
          </a:xfrm>
          <a:prstGeom prst="rect">
            <a:avLst/>
          </a:prstGeom>
          <a:solidFill>
            <a:schemeClr val="bg1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Comparison of </a:t>
            </a:r>
            <a:r>
              <a:rPr lang="en-US" altLang="en-US" sz="26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v2, HRG T= 155 MeV, with LHC data</a:t>
            </a:r>
          </a:p>
          <a:p>
            <a:pPr algn="ctr" eaLnBrk="1" hangingPunct="1"/>
            <a:r>
              <a:rPr lang="en-US" altLang="en-US" sz="26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altLang="en-US" sz="2600" b="1" dirty="0" smtClean="0">
                <a:latin typeface="Times New Roman" pitchFamily="18" charset="0"/>
                <a:cs typeface="Times New Roman" pitchFamily="18" charset="0"/>
              </a:rPr>
              <a:t>understanding”</a:t>
            </a:r>
            <a:r>
              <a:rPr lang="en-US" altLang="en-US" sz="26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of QCD </a:t>
            </a:r>
            <a:r>
              <a:rPr lang="en-US" altLang="en-US" sz="26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matter and - dynamics</a:t>
            </a:r>
            <a:endParaRPr lang="en-US" altLang="en-US" sz="2000" dirty="0">
              <a:solidFill>
                <a:srgbClr val="4D4D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4" name="AutoShape 3"/>
          <p:cNvSpPr>
            <a:spLocks noChangeArrowheads="1"/>
          </p:cNvSpPr>
          <p:nvPr/>
        </p:nvSpPr>
        <p:spPr bwMode="auto">
          <a:xfrm>
            <a:off x="4268788" y="2442365"/>
            <a:ext cx="682625" cy="53181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6F1E84-4CA8-4FCD-A7C3-DFAEB18DDEBB}" type="datetime1">
              <a:rPr lang="en-US" smtClean="0"/>
              <a:pPr>
                <a:defRPr/>
              </a:pPr>
              <a:t>1/28/2016</a:t>
            </a:fld>
            <a:endParaRPr lang="en-US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en-US"/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 rot="16200000">
            <a:off x="5255329" y="696507"/>
            <a:ext cx="227686" cy="53181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 smtClean="0"/>
              <a:t> </a:t>
            </a:r>
            <a:endParaRPr lang="en-US" altLang="en-US" dirty="0"/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 rot="16200000">
            <a:off x="398049" y="1075982"/>
            <a:ext cx="227686" cy="53181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 smtClean="0"/>
              <a:t>  </a:t>
            </a:r>
            <a:endParaRPr lang="en-US" altLang="en-US" dirty="0"/>
          </a:p>
        </p:txBody>
      </p:sp>
      <p:sp>
        <p:nvSpPr>
          <p:cNvPr id="14" name="AutoShape 3"/>
          <p:cNvSpPr>
            <a:spLocks noChangeArrowheads="1"/>
          </p:cNvSpPr>
          <p:nvPr/>
        </p:nvSpPr>
        <p:spPr bwMode="auto">
          <a:xfrm rot="16200000">
            <a:off x="4268693" y="1531352"/>
            <a:ext cx="227686" cy="53181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 smtClean="0"/>
              <a:t> </a:t>
            </a:r>
            <a:endParaRPr lang="en-US" altLang="en-US" dirty="0"/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 rot="16200000">
            <a:off x="398049" y="1910827"/>
            <a:ext cx="227686" cy="53181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 smtClean="0"/>
              <a:t> </a:t>
            </a:r>
            <a:endParaRPr lang="en-US" altLang="en-US" dirty="0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94194" y="4187950"/>
            <a:ext cx="9049805" cy="492443"/>
          </a:xfrm>
          <a:prstGeom prst="rect">
            <a:avLst/>
          </a:prstGeom>
          <a:solidFill>
            <a:schemeClr val="bg1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6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Hadronic yields and v2 at </a:t>
            </a:r>
            <a:r>
              <a:rPr lang="en-US" altLang="en-US" sz="26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RHIC and </a:t>
            </a:r>
            <a:r>
              <a:rPr lang="en-US" altLang="en-US" sz="26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LHC measured=&gt; </a:t>
            </a:r>
            <a:r>
              <a:rPr lang="en-US" altLang="en-US" sz="2600" b="1" dirty="0" smtClean="0">
                <a:latin typeface="Times New Roman" pitchFamily="18" charset="0"/>
                <a:cs typeface="Times New Roman" pitchFamily="18" charset="0"/>
              </a:rPr>
              <a:t>FIT ! </a:t>
            </a:r>
            <a:endParaRPr lang="en-US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4268850" y="3580790"/>
            <a:ext cx="682625" cy="53181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14994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3"/>
          <p:cNvSpPr>
            <a:spLocks noGrp="1"/>
          </p:cNvSpPr>
          <p:nvPr>
            <p:ph type="ftr" idx="10"/>
          </p:nvPr>
        </p:nvSpPr>
        <p:spPr>
          <a:xfrm>
            <a:off x="457198" y="6313010"/>
            <a:ext cx="6132513" cy="476250"/>
          </a:xfrm>
        </p:spPr>
        <p:txBody>
          <a:bodyPr/>
          <a:lstStyle/>
          <a:p>
            <a:r>
              <a:rPr lang="en-US" dirty="0" smtClean="0"/>
              <a:t>20/05/2015 Kai Zhou, Goethe </a:t>
            </a:r>
            <a:r>
              <a:rPr lang="en-US" dirty="0" err="1" smtClean="0"/>
              <a:t>Uni</a:t>
            </a:r>
            <a:r>
              <a:rPr lang="en-US" dirty="0" smtClean="0"/>
              <a:t> Frankfurt, Transport Theory Meeting</a:t>
            </a:r>
            <a:endParaRPr lang="en-US" dirty="0"/>
          </a:p>
        </p:txBody>
      </p:sp>
      <p:sp>
        <p:nvSpPr>
          <p:cNvPr id="10" name="Foliennummernplatzhalt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0A6932D1-75E6-4643-9753-B8799A543003}" type="slidenum">
              <a:rPr lang="en-US"/>
              <a:pPr/>
              <a:t>24</a:t>
            </a:fld>
            <a:endParaRPr lang="en-US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-209385" y="-62170"/>
            <a:ext cx="9505175" cy="620712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ea typeface="楷体" charset="-122"/>
              </a:rPr>
              <a:t>Fast </a:t>
            </a:r>
            <a:r>
              <a:rPr lang="en-US" sz="2800" b="1" dirty="0" err="1" smtClean="0">
                <a:solidFill>
                  <a:srgbClr val="0000FF"/>
                </a:solidFill>
                <a:latin typeface="Arial" pitchFamily="34" charset="0"/>
                <a:ea typeface="楷体" charset="-122"/>
              </a:rPr>
              <a:t>thermalization</a:t>
            </a: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ea typeface="楷体" charset="-122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ea typeface="楷体" charset="-122"/>
              </a:rPr>
              <a:t>required</a:t>
            </a: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ea typeface="楷体" charset="-122"/>
              </a:rPr>
              <a:t> for Hydro</a:t>
            </a:r>
            <a:endParaRPr lang="en-US" sz="2800" b="1" dirty="0">
              <a:solidFill>
                <a:srgbClr val="0000FF"/>
              </a:solidFill>
              <a:latin typeface="Arial" pitchFamily="34" charset="0"/>
              <a:ea typeface="楷体" charset="-122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-57595" y="1543435"/>
            <a:ext cx="5084964" cy="1202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dirty="0" smtClean="0">
                <a:solidFill>
                  <a:srgbClr val="0000FF"/>
                </a:solidFill>
                <a:latin typeface="Arial" pitchFamily="34" charset="0"/>
              </a:rPr>
              <a:t>how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</a:rPr>
              <a:t> can 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</a:rPr>
              <a:t>a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</a:rPr>
              <a:t> system evolve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</a:rPr>
              <a:t> to thermal equilibrium 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</a:rPr>
              <a:t>in such a </a:t>
            </a:r>
            <a:r>
              <a:rPr lang="en-US" b="1" dirty="0">
                <a:solidFill>
                  <a:srgbClr val="0000FF"/>
                </a:solidFill>
                <a:latin typeface="Arial" pitchFamily="34" charset="0"/>
              </a:rPr>
              <a:t>very </a:t>
            </a:r>
            <a:r>
              <a:rPr lang="en-US" b="1" dirty="0" smtClean="0">
                <a:solidFill>
                  <a:srgbClr val="0000FF"/>
                </a:solidFill>
                <a:latin typeface="Arial" pitchFamily="34" charset="0"/>
              </a:rPr>
              <a:t>short time?</a:t>
            </a:r>
            <a:endParaRPr lang="en-US" b="1" i="1" u="sng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5124" name="Picture 3" descr="ellipt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5287" y="4795110"/>
            <a:ext cx="2575044" cy="207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3384550"/>
            <a:ext cx="4233863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 descr="无标题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3050" y="425747"/>
            <a:ext cx="5857321" cy="4065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3870645" y="3960265"/>
            <a:ext cx="510326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altLang="zh-CN" dirty="0" smtClean="0">
                <a:solidFill>
                  <a:srgbClr val="0000FF"/>
                </a:solidFill>
                <a:latin typeface="Arial" pitchFamily="34" charset="0"/>
              </a:rPr>
              <a:t>2+1QCD </a:t>
            </a:r>
            <a:r>
              <a:rPr lang="zh-CN" altLang="en-US" dirty="0" smtClean="0">
                <a:solidFill>
                  <a:srgbClr val="FF0000"/>
                </a:solidFill>
                <a:latin typeface="Arial" pitchFamily="34" charset="0"/>
              </a:rPr>
              <a:t>Hydro</a:t>
            </a:r>
            <a:r>
              <a:rPr lang="de-DE" altLang="zh-CN" dirty="0" smtClean="0">
                <a:solidFill>
                  <a:srgbClr val="FF0000"/>
                </a:solidFill>
                <a:latin typeface="Arial" pitchFamily="34" charset="0"/>
              </a:rPr>
              <a:t>-O</a:t>
            </a:r>
            <a:r>
              <a:rPr lang="zh-CN" altLang="en-US" dirty="0" smtClean="0">
                <a:solidFill>
                  <a:srgbClr val="FF0000"/>
                </a:solidFill>
                <a:latin typeface="Arial" pitchFamily="34" charset="0"/>
              </a:rPr>
              <a:t>nset</a:t>
            </a:r>
            <a:r>
              <a:rPr lang="zh-CN" altLang="de-DE" dirty="0" smtClean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zh-CN" altLang="en-US" dirty="0" smtClean="0">
                <a:solidFill>
                  <a:srgbClr val="0000FF"/>
                </a:solidFill>
                <a:latin typeface="Arial" pitchFamily="34" charset="0"/>
              </a:rPr>
              <a:t>time </a:t>
            </a:r>
            <a:r>
              <a:rPr lang="de-DE" altLang="zh-CN" b="1" dirty="0" smtClean="0">
                <a:solidFill>
                  <a:srgbClr val="FF0000"/>
                </a:solidFill>
                <a:latin typeface="Arial" pitchFamily="34" charset="0"/>
              </a:rPr>
              <a:t>&lt; </a:t>
            </a:r>
            <a:r>
              <a:rPr lang="zh-CN" altLang="en-US" b="1" dirty="0" smtClean="0">
                <a:solidFill>
                  <a:srgbClr val="FF0000"/>
                </a:solidFill>
                <a:latin typeface="Arial" pitchFamily="34" charset="0"/>
              </a:rPr>
              <a:t>1</a:t>
            </a:r>
            <a:r>
              <a:rPr lang="zh-CN" altLang="en-US" dirty="0" smtClean="0">
                <a:solidFill>
                  <a:srgbClr val="0000FF"/>
                </a:solidFill>
                <a:latin typeface="Arial" pitchFamily="34" charset="0"/>
              </a:rPr>
              <a:t>fm/c </a:t>
            </a:r>
            <a:r>
              <a:rPr lang="de-DE" altLang="zh-CN" sz="6000" b="1" dirty="0" smtClean="0">
                <a:solidFill>
                  <a:srgbClr val="0000FF"/>
                </a:solidFill>
                <a:latin typeface="Arial" pitchFamily="34" charset="0"/>
              </a:rPr>
              <a:t>?</a:t>
            </a:r>
            <a:endParaRPr lang="zh-CN" altLang="en-US" b="1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245985" y="2745945"/>
            <a:ext cx="5242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tx1"/>
                </a:solidFill>
                <a:latin typeface="Arial" pitchFamily="34" charset="0"/>
              </a:rPr>
              <a:t>Initial</a:t>
            </a:r>
            <a:r>
              <a:rPr lang="de-DE" altLang="zh-CN" b="1" dirty="0" err="1" smtClean="0">
                <a:solidFill>
                  <a:schemeClr val="tx1"/>
                </a:solidFill>
                <a:latin typeface="Arial" pitchFamily="34" charset="0"/>
              </a:rPr>
              <a:t>ly</a:t>
            </a:r>
            <a:r>
              <a:rPr lang="zh-CN" altLang="en-US" b="1" dirty="0" smtClean="0">
                <a:solidFill>
                  <a:schemeClr val="tx1"/>
                </a:solidFill>
                <a:latin typeface="Arial" pitchFamily="34" charset="0"/>
              </a:rPr>
              <a:t>: </a:t>
            </a:r>
            <a:r>
              <a:rPr lang="de-DE" altLang="zh-CN" b="1" dirty="0" err="1" smtClean="0">
                <a:solidFill>
                  <a:schemeClr val="tx1"/>
                </a:solidFill>
                <a:latin typeface="Arial" pitchFamily="34" charset="0"/>
              </a:rPr>
              <a:t>very</a:t>
            </a:r>
            <a:r>
              <a:rPr lang="zh-CN" altLang="en-US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de-DE" altLang="zh-CN" b="1" dirty="0" err="1" smtClean="0">
                <a:solidFill>
                  <a:srgbClr val="FF0000"/>
                </a:solidFill>
                <a:latin typeface="Arial" pitchFamily="34" charset="0"/>
              </a:rPr>
              <a:t>far</a:t>
            </a:r>
            <a:r>
              <a:rPr lang="de-DE" altLang="zh-CN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zh-CN" altLang="en-US" b="1" dirty="0" smtClean="0">
                <a:solidFill>
                  <a:schemeClr val="tx1"/>
                </a:solidFill>
                <a:latin typeface="Arial" pitchFamily="34" charset="0"/>
              </a:rPr>
              <a:t>from equilibrium </a:t>
            </a:r>
            <a:r>
              <a:rPr lang="de-DE" altLang="zh-CN" b="1" dirty="0" smtClean="0">
                <a:solidFill>
                  <a:schemeClr val="tx1"/>
                </a:solidFill>
                <a:latin typeface="Arial" pitchFamily="34" charset="0"/>
              </a:rPr>
              <a:t>!</a:t>
            </a:r>
            <a:endParaRPr lang="zh-CN" altLang="en-US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628422" y="2450410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Arial" pitchFamily="34" charset="0"/>
              </a:rPr>
              <a:t>?</a:t>
            </a:r>
            <a:endParaRPr lang="de-DE" sz="2800" dirty="0"/>
          </a:p>
        </p:txBody>
      </p:sp>
      <p:sp>
        <p:nvSpPr>
          <p:cNvPr id="12" name="Textfeld 11"/>
          <p:cNvSpPr txBox="1"/>
          <p:nvPr/>
        </p:nvSpPr>
        <p:spPr>
          <a:xfrm>
            <a:off x="5837412" y="2450410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Arial" pitchFamily="34" charset="0"/>
              </a:rPr>
              <a:t>?</a:t>
            </a:r>
            <a:endParaRPr lang="de-DE" sz="2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4313691" y="165515"/>
            <a:ext cx="526737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But: </a:t>
            </a:r>
          </a:p>
          <a:p>
            <a:r>
              <a:rPr lang="en-US" dirty="0" smtClean="0"/>
              <a:t>Time evolution of fugacity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of gluons and quarks (g, q) </a:t>
            </a:r>
          </a:p>
          <a:p>
            <a:r>
              <a:rPr lang="en-US" dirty="0" smtClean="0"/>
              <a:t>from </a:t>
            </a:r>
            <a:r>
              <a:rPr lang="en-US" dirty="0" err="1" smtClean="0"/>
              <a:t>pQCD</a:t>
            </a:r>
            <a:r>
              <a:rPr lang="en-US" dirty="0" smtClean="0"/>
              <a:t>-based rate eq.</a:t>
            </a:r>
            <a:r>
              <a:rPr lang="en-US" sz="1800" dirty="0" smtClean="0"/>
              <a:t> </a:t>
            </a:r>
            <a:endParaRPr lang="de-DE" altLang="en-US" sz="1800" dirty="0"/>
          </a:p>
        </p:txBody>
      </p:sp>
      <p:graphicFrame>
        <p:nvGraphicFramePr>
          <p:cNvPr id="2050" name="Object 3">
            <a:hlinkClick r:id="" action="ppaction://ole?verb=1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6748583"/>
              </p:ext>
            </p:extLst>
          </p:nvPr>
        </p:nvGraphicFramePr>
        <p:xfrm>
          <a:off x="4420210" y="1026800"/>
          <a:ext cx="235267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20" name="Formel" r:id="rId3" imgW="1066680" imgH="228600" progId="Equation.3">
                  <p:embed/>
                </p:oleObj>
              </mc:Choice>
              <mc:Fallback>
                <p:oleObj name="Formel" r:id="rId3" imgW="1066680" imgH="228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0210" y="1026800"/>
                        <a:ext cx="2352675" cy="504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4364210" y="2594155"/>
            <a:ext cx="5292755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Fast</a:t>
            </a:r>
            <a:r>
              <a:rPr lang="en-US" sz="2800" b="1" dirty="0"/>
              <a:t> gluon saturation,  </a:t>
            </a:r>
            <a:endParaRPr lang="en-US" sz="2800" b="1" dirty="0" smtClean="0"/>
          </a:p>
          <a:p>
            <a:endParaRPr lang="en-US" sz="2800" b="1" dirty="0" smtClean="0">
              <a:solidFill>
                <a:srgbClr val="0000FF"/>
              </a:solidFill>
            </a:endParaRPr>
          </a:p>
          <a:p>
            <a:r>
              <a:rPr lang="en-US" sz="2800" b="1" dirty="0" smtClean="0">
                <a:solidFill>
                  <a:srgbClr val="0000FF"/>
                </a:solidFill>
              </a:rPr>
              <a:t>slow</a:t>
            </a:r>
            <a:r>
              <a:rPr lang="en-US" sz="2800" b="1" dirty="0" smtClean="0"/>
              <a:t> </a:t>
            </a:r>
            <a:r>
              <a:rPr lang="en-US" sz="2800" b="1" dirty="0"/>
              <a:t>quark </a:t>
            </a:r>
            <a:r>
              <a:rPr lang="en-US" sz="2800" b="1" dirty="0" smtClean="0"/>
              <a:t>saturation</a:t>
            </a:r>
          </a:p>
          <a:p>
            <a:endParaRPr lang="en-US" b="1" dirty="0"/>
          </a:p>
          <a:p>
            <a:r>
              <a:rPr lang="en-US" sz="2000" dirty="0" smtClean="0"/>
              <a:t>T</a:t>
            </a:r>
            <a:r>
              <a:rPr lang="en-US" sz="2000" dirty="0"/>
              <a:t>. S. </a:t>
            </a:r>
            <a:r>
              <a:rPr lang="en-US" sz="2000" dirty="0" err="1" smtClean="0"/>
              <a:t>Biró</a:t>
            </a:r>
            <a:r>
              <a:rPr lang="en-US" sz="2000" dirty="0" smtClean="0"/>
              <a:t>, B. Mueller, X. N. Wang</a:t>
            </a:r>
            <a:r>
              <a:rPr lang="en-US" sz="1800" dirty="0" smtClean="0"/>
              <a:t>, </a:t>
            </a:r>
            <a:endParaRPr lang="en-US" sz="2000" dirty="0" smtClean="0"/>
          </a:p>
          <a:p>
            <a:r>
              <a:rPr lang="en-US" sz="2000" dirty="0" smtClean="0"/>
              <a:t>BMW-coll. , PRC48,1275 (</a:t>
            </a:r>
            <a:r>
              <a:rPr lang="en-US" sz="2000" dirty="0"/>
              <a:t>1993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also </a:t>
            </a:r>
            <a:r>
              <a:rPr lang="en-US" sz="2000" dirty="0" err="1" smtClean="0"/>
              <a:t>Kaempfer</a:t>
            </a:r>
            <a:r>
              <a:rPr lang="en-US" sz="2000" dirty="0" smtClean="0"/>
              <a:t> et al, </a:t>
            </a:r>
          </a:p>
          <a:p>
            <a:r>
              <a:rPr lang="en-US" sz="2000" dirty="0" smtClean="0"/>
              <a:t>also Strickland...</a:t>
            </a:r>
          </a:p>
          <a:p>
            <a:endParaRPr lang="en-US" sz="2000" dirty="0"/>
          </a:p>
        </p:txBody>
      </p:sp>
      <p:pic>
        <p:nvPicPr>
          <p:cNvPr id="2053" name="Picture 5" descr="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195" y="165514"/>
            <a:ext cx="4248150" cy="651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2B1E2A-1F73-4C2F-87F5-3AEB3CCEC220}" type="datetime1">
              <a:rPr lang="en-US" smtClean="0"/>
              <a:pPr>
                <a:defRPr/>
              </a:pPr>
              <a:t>1/28/2016</a:t>
            </a:fld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0F5CB2-1CEF-4BE7-A656-F97588886647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13" y="117475"/>
            <a:ext cx="8783637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080830" y="5947885"/>
            <a:ext cx="63244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en-US" sz="2000" dirty="0">
                <a:solidFill>
                  <a:srgbClr val="0000FF"/>
                </a:solidFill>
              </a:rPr>
              <a:t>D.M. Elliott, D.H. </a:t>
            </a:r>
            <a:r>
              <a:rPr lang="de-DE" altLang="en-US" sz="2000" dirty="0" err="1">
                <a:solidFill>
                  <a:srgbClr val="0000FF"/>
                </a:solidFill>
              </a:rPr>
              <a:t>Rischke</a:t>
            </a:r>
            <a:r>
              <a:rPr lang="en-US" sz="2000" dirty="0">
                <a:solidFill>
                  <a:srgbClr val="0000FF"/>
                </a:solidFill>
              </a:rPr>
              <a:t>,</a:t>
            </a:r>
            <a:r>
              <a:rPr lang="de-DE" altLang="en-US" sz="2000" dirty="0" err="1">
                <a:solidFill>
                  <a:srgbClr val="0000FF"/>
                </a:solidFill>
              </a:rPr>
              <a:t>Nucl.Phys</a:t>
            </a:r>
            <a:r>
              <a:rPr lang="de-DE" altLang="en-US" sz="2000" dirty="0">
                <a:solidFill>
                  <a:srgbClr val="0000FF"/>
                </a:solidFill>
              </a:rPr>
              <a:t>. A671</a:t>
            </a:r>
            <a:r>
              <a:rPr lang="en-US" sz="2000" dirty="0">
                <a:solidFill>
                  <a:srgbClr val="0000FF"/>
                </a:solidFill>
              </a:rPr>
              <a:t>,583</a:t>
            </a:r>
            <a:r>
              <a:rPr lang="de-DE" altLang="en-US" sz="2000" dirty="0">
                <a:solidFill>
                  <a:srgbClr val="0000FF"/>
                </a:solidFill>
              </a:rPr>
              <a:t> (2000)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998788" y="3743325"/>
            <a:ext cx="74136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RHIC</a:t>
            </a:r>
            <a:endParaRPr lang="de-DE" altLang="en-US"/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7646988" y="1071563"/>
            <a:ext cx="639762" cy="366712"/>
          </a:xfrm>
          <a:prstGeom prst="rect">
            <a:avLst/>
          </a:prstGeom>
          <a:noFill/>
          <a:ln w="9525">
            <a:noFill/>
            <a:bevel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LHC</a:t>
            </a:r>
            <a:endParaRPr lang="de-DE" altLang="en-US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113815" y="5402270"/>
            <a:ext cx="3609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Rate equation calculation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0E0152-DA7C-4E20-BF8A-9C5B799DF645}" type="datetime1">
              <a:rPr lang="en-US" smtClean="0"/>
              <a:pPr>
                <a:defRPr/>
              </a:pPr>
              <a:t>1/28/2016</a:t>
            </a:fld>
            <a:endParaRPr lang="en-GB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en-GB" dirty="0"/>
          </a:p>
        </p:txBody>
      </p:sp>
      <p:sp>
        <p:nvSpPr>
          <p:cNvPr id="2" name="Textfeld 1"/>
          <p:cNvSpPr txBox="1"/>
          <p:nvPr/>
        </p:nvSpPr>
        <p:spPr>
          <a:xfrm>
            <a:off x="4723790" y="2366470"/>
            <a:ext cx="368562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Fast</a:t>
            </a:r>
            <a:r>
              <a:rPr lang="en-US" sz="2800" dirty="0"/>
              <a:t> gluon saturation</a:t>
            </a:r>
            <a:r>
              <a:rPr lang="en-US" sz="2800" dirty="0" smtClean="0"/>
              <a:t>,</a:t>
            </a:r>
          </a:p>
          <a:p>
            <a:r>
              <a:rPr lang="en-US" sz="2800" dirty="0" smtClean="0"/>
              <a:t>  </a:t>
            </a:r>
            <a:endParaRPr lang="en-US" sz="2800" dirty="0"/>
          </a:p>
          <a:p>
            <a:r>
              <a:rPr lang="en-US" sz="2800" b="1" dirty="0">
                <a:solidFill>
                  <a:srgbClr val="0000FF"/>
                </a:solidFill>
              </a:rPr>
              <a:t>slow</a:t>
            </a:r>
            <a:r>
              <a:rPr lang="en-US" sz="2800" dirty="0"/>
              <a:t> quark saturation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25460" y="1683415"/>
            <a:ext cx="394050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Fast</a:t>
            </a:r>
            <a:r>
              <a:rPr lang="en-US" sz="2800" b="1" dirty="0"/>
              <a:t> gluon saturation</a:t>
            </a:r>
            <a:r>
              <a:rPr lang="en-US" sz="2800" b="1" dirty="0" smtClean="0"/>
              <a:t>,</a:t>
            </a:r>
          </a:p>
          <a:p>
            <a:r>
              <a:rPr lang="en-US" sz="2800" b="1" dirty="0" smtClean="0"/>
              <a:t>  </a:t>
            </a:r>
            <a:endParaRPr lang="en-US" sz="2800" b="1" dirty="0"/>
          </a:p>
          <a:p>
            <a:r>
              <a:rPr lang="en-US" sz="2800" b="1" dirty="0">
                <a:solidFill>
                  <a:srgbClr val="0000FF"/>
                </a:solidFill>
              </a:rPr>
              <a:t>slow</a:t>
            </a:r>
            <a:r>
              <a:rPr lang="en-US" sz="2800" b="1" dirty="0"/>
              <a:t> quark saturation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725"/>
            <a:ext cx="8820980" cy="6892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-26495" y="273938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/>
              <a:t>Time evolution of fugacity(</a:t>
            </a:r>
            <a:r>
              <a:rPr lang="en-US" sz="2800" dirty="0" err="1">
                <a:solidFill>
                  <a:srgbClr val="FF0000"/>
                </a:solidFill>
              </a:rPr>
              <a:t>g</a:t>
            </a:r>
            <a:r>
              <a:rPr lang="en-US" sz="2800" dirty="0" err="1"/>
              <a:t>,</a:t>
            </a:r>
            <a:r>
              <a:rPr lang="en-US" sz="2800" dirty="0" err="1">
                <a:solidFill>
                  <a:srgbClr val="0000FF"/>
                </a:solidFill>
              </a:rPr>
              <a:t>q</a:t>
            </a:r>
            <a:r>
              <a:rPr lang="en-US" sz="2800" dirty="0" smtClean="0"/>
              <a:t>) </a:t>
            </a:r>
            <a:r>
              <a:rPr lang="en-US" sz="2800" dirty="0"/>
              <a:t>-</a:t>
            </a:r>
            <a:r>
              <a:rPr lang="en-US" sz="2800" dirty="0" smtClean="0"/>
              <a:t>analogous to </a:t>
            </a:r>
            <a:r>
              <a:rPr lang="en-US" sz="2800" dirty="0" err="1" smtClean="0">
                <a:solidFill>
                  <a:srgbClr val="FF0000"/>
                </a:solidFill>
              </a:rPr>
              <a:t>Nf</a:t>
            </a:r>
            <a:r>
              <a:rPr lang="en-US" sz="2800" dirty="0" smtClean="0">
                <a:solidFill>
                  <a:srgbClr val="FF0000"/>
                </a:solidFill>
              </a:rPr>
              <a:t> (t)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 smtClean="0">
                <a:solidFill>
                  <a:srgbClr val="FF0000"/>
                </a:solidFill>
              </a:rPr>
              <a:t>BAMPS </a:t>
            </a:r>
            <a:r>
              <a:rPr lang="en-US" sz="2800" dirty="0"/>
              <a:t>Box calculation </a:t>
            </a:r>
            <a:endParaRPr lang="de-DE" altLang="en-US" sz="2800" dirty="0"/>
          </a:p>
        </p:txBody>
      </p:sp>
      <p:graphicFrame>
        <p:nvGraphicFramePr>
          <p:cNvPr id="1026" name="Object 4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3067050" y="1916113"/>
          <a:ext cx="4097338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43" name="Formel" r:id="rId4" imgW="1181117" imgH="228917" progId="Equation.3">
                  <p:embed/>
                </p:oleObj>
              </mc:Choice>
              <mc:Fallback>
                <p:oleObj name="Formel" r:id="rId4" imgW="1181117" imgH="228917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7050" y="1916113"/>
                        <a:ext cx="4097338" cy="792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4875580" y="1231893"/>
            <a:ext cx="318388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Z.Xu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C.Greiner</a:t>
            </a:r>
            <a:r>
              <a:rPr lang="en-US" dirty="0">
                <a:solidFill>
                  <a:srgbClr val="0000FF"/>
                </a:solidFill>
              </a:rPr>
              <a:t>,</a:t>
            </a:r>
          </a:p>
          <a:p>
            <a:r>
              <a:rPr lang="en-US" dirty="0">
                <a:solidFill>
                  <a:srgbClr val="0000FF"/>
                </a:solidFill>
              </a:rPr>
              <a:t>PRC71,064901(2005)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05DE13-5C4D-45F2-97B6-27F7D054DBE2}" type="datetime1">
              <a:rPr lang="en-US" smtClean="0"/>
              <a:pPr>
                <a:defRPr/>
              </a:pPr>
              <a:t>1/28/2016</a:t>
            </a:fld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0F5CB2-1CEF-4BE7-A656-F97588886647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en-US"/>
          </a:p>
        </p:txBody>
      </p:sp>
      <p:sp>
        <p:nvSpPr>
          <p:cNvPr id="9" name="Textfeld 8"/>
          <p:cNvSpPr txBox="1"/>
          <p:nvPr/>
        </p:nvSpPr>
        <p:spPr>
          <a:xfrm>
            <a:off x="7456010" y="2634379"/>
            <a:ext cx="710451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 smtClean="0">
                <a:solidFill>
                  <a:srgbClr val="FF0000"/>
                </a:solidFill>
              </a:rPr>
              <a:t>Nf</a:t>
            </a:r>
            <a:r>
              <a:rPr lang="de-DE" sz="2000" b="1" dirty="0" smtClean="0">
                <a:solidFill>
                  <a:srgbClr val="FF0000"/>
                </a:solidFill>
              </a:rPr>
              <a:t>(t)</a:t>
            </a:r>
          </a:p>
          <a:p>
            <a:r>
              <a:rPr lang="de-DE" sz="2000" b="1" dirty="0" smtClean="0">
                <a:solidFill>
                  <a:srgbClr val="FF0000"/>
                </a:solidFill>
              </a:rPr>
              <a:t>2</a:t>
            </a:r>
          </a:p>
          <a:p>
            <a:endParaRPr lang="de-DE" sz="2000" b="1" dirty="0" smtClean="0">
              <a:solidFill>
                <a:srgbClr val="FF0000"/>
              </a:solidFill>
            </a:endParaRPr>
          </a:p>
          <a:p>
            <a:endParaRPr lang="de-DE" sz="2000" b="1" dirty="0" smtClean="0">
              <a:solidFill>
                <a:srgbClr val="FF0000"/>
              </a:solidFill>
            </a:endParaRPr>
          </a:p>
          <a:p>
            <a:r>
              <a:rPr lang="de-DE" sz="2000" b="1" dirty="0" smtClean="0">
                <a:solidFill>
                  <a:srgbClr val="FF0000"/>
                </a:solidFill>
              </a:rPr>
              <a:t>1</a:t>
            </a:r>
          </a:p>
          <a:p>
            <a:endParaRPr lang="de-DE" sz="2000" b="1" dirty="0" smtClean="0">
              <a:solidFill>
                <a:srgbClr val="FF0000"/>
              </a:solidFill>
            </a:endParaRPr>
          </a:p>
          <a:p>
            <a:r>
              <a:rPr lang="de-DE" sz="2000" b="1" dirty="0" smtClean="0">
                <a:solidFill>
                  <a:srgbClr val="FF0000"/>
                </a:solidFill>
              </a:rPr>
              <a:t>0.2</a:t>
            </a:r>
          </a:p>
          <a:p>
            <a:r>
              <a:rPr lang="de-DE" sz="2000" b="1" dirty="0" smtClean="0">
                <a:solidFill>
                  <a:srgbClr val="FF0000"/>
                </a:solidFill>
              </a:rPr>
              <a:t>0.1</a:t>
            </a:r>
            <a:endParaRPr lang="de-DE" sz="2000" b="1" dirty="0">
              <a:solidFill>
                <a:srgbClr val="FF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281785" y="2594155"/>
            <a:ext cx="4382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fugacity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FF"/>
                </a:solidFill>
              </a:rPr>
              <a:t>~ ½ </a:t>
            </a:r>
            <a:r>
              <a:rPr lang="de-DE" dirty="0" err="1" smtClean="0">
                <a:solidFill>
                  <a:srgbClr val="0000FF"/>
                </a:solidFill>
              </a:rPr>
              <a:t>flavor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number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Nf</a:t>
            </a:r>
            <a:r>
              <a:rPr lang="de-DE" dirty="0" smtClean="0"/>
              <a:t>: 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6924745" y="5168290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t/</a:t>
            </a:r>
            <a:r>
              <a:rPr lang="de-DE" dirty="0" err="1" smtClean="0"/>
              <a:t>fm</a:t>
            </a:r>
            <a:r>
              <a:rPr lang="de-DE" dirty="0" smtClean="0"/>
              <a:t>/c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5103265" y="3201315"/>
            <a:ext cx="368562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Fast</a:t>
            </a:r>
            <a:r>
              <a:rPr lang="en-US" sz="2800" dirty="0"/>
              <a:t> gluon saturation</a:t>
            </a:r>
            <a:r>
              <a:rPr lang="en-US" sz="2800" dirty="0" smtClean="0"/>
              <a:t>,</a:t>
            </a:r>
          </a:p>
          <a:p>
            <a:r>
              <a:rPr lang="en-US" sz="2800" dirty="0" smtClean="0"/>
              <a:t>  </a:t>
            </a:r>
            <a:endParaRPr lang="en-US" sz="2800" dirty="0"/>
          </a:p>
          <a:p>
            <a:r>
              <a:rPr lang="en-US" sz="2800" b="1" dirty="0">
                <a:solidFill>
                  <a:srgbClr val="0000FF"/>
                </a:solidFill>
              </a:rPr>
              <a:t>slow</a:t>
            </a:r>
            <a:r>
              <a:rPr lang="en-US" sz="2800" dirty="0"/>
              <a:t> quark saturation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412" y="323655"/>
            <a:ext cx="9018588" cy="642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feld 3"/>
          <p:cNvSpPr txBox="1">
            <a:spLocks noChangeArrowheads="1"/>
          </p:cNvSpPr>
          <p:nvPr/>
        </p:nvSpPr>
        <p:spPr bwMode="auto">
          <a:xfrm>
            <a:off x="-38976" y="13725"/>
            <a:ext cx="95441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 dirty="0" err="1" smtClean="0">
                <a:solidFill>
                  <a:srgbClr val="0000FF"/>
                </a:solidFill>
              </a:rPr>
              <a:t>Gluon</a:t>
            </a:r>
            <a:r>
              <a:rPr lang="de-DE" b="1" dirty="0" smtClean="0">
                <a:solidFill>
                  <a:srgbClr val="0000FF"/>
                </a:solidFill>
              </a:rPr>
              <a:t> </a:t>
            </a:r>
            <a:r>
              <a:rPr lang="de-DE" b="1" dirty="0" err="1" smtClean="0">
                <a:solidFill>
                  <a:srgbClr val="0000FF"/>
                </a:solidFill>
              </a:rPr>
              <a:t>yields</a:t>
            </a:r>
            <a:r>
              <a:rPr lang="de-DE" b="1" dirty="0" smtClean="0">
                <a:solidFill>
                  <a:srgbClr val="0000FF"/>
                </a:solidFill>
              </a:rPr>
              <a:t> &amp; </a:t>
            </a:r>
            <a:r>
              <a:rPr lang="de-DE" b="1" dirty="0" err="1" smtClean="0">
                <a:solidFill>
                  <a:srgbClr val="0000FF"/>
                </a:solidFill>
              </a:rPr>
              <a:t>quark</a:t>
            </a:r>
            <a:r>
              <a:rPr lang="de-DE" b="1" dirty="0" smtClean="0">
                <a:solidFill>
                  <a:srgbClr val="0000FF"/>
                </a:solidFill>
              </a:rPr>
              <a:t> </a:t>
            </a:r>
            <a:r>
              <a:rPr lang="de-DE" b="1" dirty="0" err="1" smtClean="0">
                <a:solidFill>
                  <a:srgbClr val="0000FF"/>
                </a:solidFill>
              </a:rPr>
              <a:t>yields</a:t>
            </a:r>
            <a:r>
              <a:rPr lang="de-DE" b="1" dirty="0" smtClean="0">
                <a:solidFill>
                  <a:srgbClr val="0000FF"/>
                </a:solidFill>
              </a:rPr>
              <a:t> F. </a:t>
            </a:r>
            <a:r>
              <a:rPr lang="de-DE" b="1" dirty="0" err="1">
                <a:solidFill>
                  <a:srgbClr val="0000FF"/>
                </a:solidFill>
              </a:rPr>
              <a:t>Senzel</a:t>
            </a:r>
            <a:r>
              <a:rPr lang="de-DE" b="1" dirty="0">
                <a:solidFill>
                  <a:srgbClr val="0000FF"/>
                </a:solidFill>
              </a:rPr>
              <a:t>, </a:t>
            </a:r>
            <a:r>
              <a:rPr lang="de-DE" b="1" dirty="0" smtClean="0">
                <a:solidFill>
                  <a:srgbClr val="0000FF"/>
                </a:solidFill>
              </a:rPr>
              <a:t>Z. </a:t>
            </a:r>
            <a:r>
              <a:rPr lang="de-DE" b="1" dirty="0" err="1">
                <a:solidFill>
                  <a:srgbClr val="0000FF"/>
                </a:solidFill>
              </a:rPr>
              <a:t>Xu</a:t>
            </a:r>
            <a:r>
              <a:rPr lang="de-DE" b="1" dirty="0">
                <a:solidFill>
                  <a:srgbClr val="0000FF"/>
                </a:solidFill>
              </a:rPr>
              <a:t>, </a:t>
            </a:r>
            <a:r>
              <a:rPr lang="de-DE" b="1" dirty="0" smtClean="0">
                <a:solidFill>
                  <a:srgbClr val="0000FF"/>
                </a:solidFill>
              </a:rPr>
              <a:t>C. Greiner BAMPS</a:t>
            </a:r>
            <a:endParaRPr lang="de-DE" b="1" dirty="0">
              <a:solidFill>
                <a:srgbClr val="0000FF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006715" y="1628800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FF0000"/>
                </a:solidFill>
              </a:rPr>
              <a:t>Gluons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646675" y="5319210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00FF"/>
                </a:solidFill>
              </a:rPr>
              <a:t>quarks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0401DE-F165-40D2-BEA9-2EF8F756EB1D}" type="datetime1">
              <a:rPr lang="en-US" smtClean="0"/>
              <a:pPr>
                <a:defRPr/>
              </a:pPr>
              <a:t>1/28/2016</a:t>
            </a:fld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18300" y="13725"/>
            <a:ext cx="9410980" cy="65556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Times New Roman" pitchFamily="18" charset="0"/>
              </a:rPr>
              <a:t>P</a:t>
            </a:r>
            <a:r>
              <a:rPr lang="en-US" dirty="0" smtClean="0">
                <a:latin typeface="Times New Roman" pitchFamily="18" charset="0"/>
              </a:rPr>
              <a:t>ure YM Glue Matter created at FAIR*, RHIC, LHC ?</a:t>
            </a:r>
            <a:endParaRPr lang="en-US" dirty="0">
              <a:solidFill>
                <a:srgbClr val="0000FF"/>
              </a:solidFill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</a:rPr>
              <a:t>Early proposals for </a:t>
            </a:r>
            <a:r>
              <a:rPr lang="en-US" b="1" dirty="0" smtClean="0">
                <a:latin typeface="Times New Roman" pitchFamily="18" charset="0"/>
              </a:rPr>
              <a:t>two </a:t>
            </a:r>
            <a:r>
              <a:rPr lang="en-US" dirty="0" smtClean="0">
                <a:latin typeface="Times New Roman" pitchFamily="18" charset="0"/>
              </a:rPr>
              <a:t>phase transitions and </a:t>
            </a:r>
            <a:r>
              <a:rPr lang="en-US" b="1" dirty="0" smtClean="0">
                <a:latin typeface="Times New Roman" pitchFamily="18" charset="0"/>
              </a:rPr>
              <a:t>two timescales </a:t>
            </a:r>
            <a:r>
              <a:rPr lang="en-US" dirty="0" smtClean="0">
                <a:latin typeface="Times New Roman" pitchFamily="18" charset="0"/>
              </a:rPr>
              <a:t>in RHICs:</a:t>
            </a:r>
          </a:p>
          <a:p>
            <a:pPr algn="ctr">
              <a:spcBef>
                <a:spcPct val="50000"/>
              </a:spcBef>
            </a:pPr>
            <a:r>
              <a:rPr lang="en-US" b="1" dirty="0" err="1" smtClean="0">
                <a:latin typeface="Times New Roman" pitchFamily="18" charset="0"/>
              </a:rPr>
              <a:t>Svetitsky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Yaffe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Pisarski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Wilczek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Raha</a:t>
            </a:r>
            <a:r>
              <a:rPr lang="en-US" b="1" dirty="0" smtClean="0">
                <a:latin typeface="Times New Roman" pitchFamily="18" charset="0"/>
              </a:rPr>
              <a:t> Sinha </a:t>
            </a:r>
            <a:r>
              <a:rPr lang="en-US" b="1" dirty="0" err="1" smtClean="0">
                <a:latin typeface="Times New Roman" pitchFamily="18" charset="0"/>
              </a:rPr>
              <a:t>Shuryak</a:t>
            </a:r>
            <a:r>
              <a:rPr lang="en-US" b="1" dirty="0" smtClean="0">
                <a:latin typeface="Times New Roman" pitchFamily="18" charset="0"/>
              </a:rPr>
              <a:t> Biro </a:t>
            </a:r>
            <a:r>
              <a:rPr lang="en-US" b="1" dirty="0" err="1" smtClean="0">
                <a:latin typeface="Times New Roman" pitchFamily="18" charset="0"/>
              </a:rPr>
              <a:t>Kaempfer</a:t>
            </a:r>
            <a:r>
              <a:rPr lang="en-US" b="1" dirty="0" smtClean="0">
                <a:latin typeface="Times New Roman" pitchFamily="18" charset="0"/>
              </a:rPr>
              <a:t>  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</a:rPr>
              <a:t>1. </a:t>
            </a:r>
            <a:r>
              <a:rPr lang="en-US" b="1" dirty="0" smtClean="0">
                <a:latin typeface="Times New Roman" pitchFamily="18" charset="0"/>
              </a:rPr>
              <a:t>CGC</a:t>
            </a:r>
            <a:r>
              <a:rPr lang="en-US" dirty="0" smtClean="0">
                <a:latin typeface="Times New Roman" pitchFamily="18" charset="0"/>
              </a:rPr>
              <a:t> Gluon Supersaturation – </a:t>
            </a:r>
            <a:r>
              <a:rPr lang="en-US" dirty="0" err="1" smtClean="0">
                <a:latin typeface="Times New Roman" pitchFamily="18" charset="0"/>
              </a:rPr>
              <a:t>Overoccupied</a:t>
            </a:r>
            <a:r>
              <a:rPr lang="en-US" dirty="0" smtClean="0">
                <a:latin typeface="Times New Roman" pitchFamily="18" charset="0"/>
              </a:rPr>
              <a:t> Glue, BEC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</a:rPr>
              <a:t>2. </a:t>
            </a:r>
            <a:r>
              <a:rPr lang="en-US" b="1" dirty="0">
                <a:latin typeface="Times New Roman" pitchFamily="18" charset="0"/>
              </a:rPr>
              <a:t>F</a:t>
            </a:r>
            <a:r>
              <a:rPr lang="en-US" b="1" dirty="0" smtClean="0">
                <a:latin typeface="Times New Roman" pitchFamily="18" charset="0"/>
              </a:rPr>
              <a:t>ast</a:t>
            </a:r>
            <a:r>
              <a:rPr lang="en-US" dirty="0" smtClean="0">
                <a:latin typeface="Times New Roman" pitchFamily="18" charset="0"/>
              </a:rPr>
              <a:t> Gluon Equilibration – </a:t>
            </a:r>
            <a:r>
              <a:rPr lang="en-US" b="1" dirty="0" smtClean="0">
                <a:latin typeface="Times New Roman" pitchFamily="18" charset="0"/>
              </a:rPr>
              <a:t>slow</a:t>
            </a:r>
            <a:r>
              <a:rPr lang="en-US" dirty="0" smtClean="0">
                <a:latin typeface="Times New Roman" pitchFamily="18" charset="0"/>
              </a:rPr>
              <a:t> quark saturation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</a:rPr>
              <a:t>3. </a:t>
            </a:r>
            <a:r>
              <a:rPr lang="en-US" b="1" dirty="0">
                <a:latin typeface="Times New Roman" pitchFamily="18" charset="0"/>
              </a:rPr>
              <a:t>E</a:t>
            </a:r>
            <a:r>
              <a:rPr lang="en-US" b="1" dirty="0" smtClean="0">
                <a:latin typeface="Times New Roman" pitchFamily="18" charset="0"/>
              </a:rPr>
              <a:t>arly</a:t>
            </a:r>
            <a:r>
              <a:rPr lang="en-US" dirty="0" smtClean="0">
                <a:latin typeface="Times New Roman" pitchFamily="18" charset="0"/>
              </a:rPr>
              <a:t> 1.Order Phase Trans. in </a:t>
            </a:r>
            <a:r>
              <a:rPr lang="en-US" b="1" dirty="0" smtClean="0">
                <a:latin typeface="Times New Roman" pitchFamily="18" charset="0"/>
              </a:rPr>
              <a:t>Yang-Mills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</a:rPr>
              <a:t>gauge </a:t>
            </a:r>
            <a:r>
              <a:rPr lang="en-US" dirty="0" smtClean="0">
                <a:latin typeface="Times New Roman" pitchFamily="18" charset="0"/>
              </a:rPr>
              <a:t>theory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</a:rPr>
              <a:t>4. </a:t>
            </a:r>
            <a:r>
              <a:rPr lang="en-US" b="1" dirty="0" smtClean="0">
                <a:latin typeface="Times New Roman" pitchFamily="18" charset="0"/>
              </a:rPr>
              <a:t>Pure</a:t>
            </a:r>
            <a:r>
              <a:rPr lang="en-US" dirty="0" smtClean="0">
                <a:latin typeface="Times New Roman" pitchFamily="18" charset="0"/>
              </a:rPr>
              <a:t> YM </a:t>
            </a:r>
            <a:r>
              <a:rPr lang="en-US" dirty="0" err="1" smtClean="0">
                <a:latin typeface="Times New Roman" pitchFamily="18" charset="0"/>
              </a:rPr>
              <a:t>Gaugetheory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</a:t>
            </a:r>
            <a:r>
              <a:rPr lang="en-US" sz="2000" b="1" dirty="0" err="1" smtClean="0">
                <a:latin typeface="Times New Roman" pitchFamily="18" charset="0"/>
              </a:rPr>
              <a:t>f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</a:rPr>
              <a:t>=0</a:t>
            </a:r>
            <a:r>
              <a:rPr lang="en-US" sz="2800" b="1" dirty="0" smtClean="0">
                <a:latin typeface="Times New Roman" pitchFamily="18" charset="0"/>
              </a:rPr>
              <a:t> -</a:t>
            </a:r>
            <a:r>
              <a:rPr lang="en-US" dirty="0" smtClean="0">
                <a:latin typeface="Times New Roman" pitchFamily="18" charset="0"/>
              </a:rPr>
              <a:t>“physical” </a:t>
            </a:r>
            <a:r>
              <a:rPr lang="en-US" b="1" dirty="0" err="1" smtClean="0">
                <a:latin typeface="Times New Roman" pitchFamily="18" charset="0"/>
              </a:rPr>
              <a:t>N</a:t>
            </a:r>
            <a:r>
              <a:rPr lang="en-US" sz="1800" b="1" dirty="0" err="1" smtClean="0">
                <a:latin typeface="Times New Roman" pitchFamily="18" charset="0"/>
              </a:rPr>
              <a:t>f</a:t>
            </a:r>
            <a:r>
              <a:rPr lang="en-US" b="1" dirty="0" smtClean="0">
                <a:latin typeface="Times New Roman" pitchFamily="18" charset="0"/>
              </a:rPr>
              <a:t>=2+1 </a:t>
            </a:r>
            <a:r>
              <a:rPr lang="en-US" dirty="0" smtClean="0">
                <a:latin typeface="Times New Roman" pitchFamily="18" charset="0"/>
              </a:rPr>
              <a:t>QCD </a:t>
            </a:r>
            <a:r>
              <a:rPr lang="en-US" b="1" dirty="0" err="1" smtClean="0">
                <a:latin typeface="Times New Roman" pitchFamily="18" charset="0"/>
              </a:rPr>
              <a:t>Nf</a:t>
            </a:r>
            <a:r>
              <a:rPr lang="en-US" b="1" dirty="0" smtClean="0">
                <a:latin typeface="Times New Roman" pitchFamily="18" charset="0"/>
              </a:rPr>
              <a:t>=</a:t>
            </a:r>
            <a:r>
              <a:rPr lang="en-US" b="1" dirty="0" err="1" smtClean="0">
                <a:latin typeface="Times New Roman" pitchFamily="18" charset="0"/>
              </a:rPr>
              <a:t>fct</a:t>
            </a:r>
            <a:r>
              <a:rPr lang="en-US" b="1" dirty="0" smtClean="0">
                <a:latin typeface="Times New Roman" pitchFamily="18" charset="0"/>
              </a:rPr>
              <a:t> of time!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</a:rPr>
              <a:t>5. </a:t>
            </a:r>
            <a:r>
              <a:rPr lang="en-US" b="1" dirty="0" smtClean="0">
                <a:latin typeface="Times New Roman" pitchFamily="18" charset="0"/>
              </a:rPr>
              <a:t>Second</a:t>
            </a:r>
            <a:r>
              <a:rPr lang="en-US" dirty="0" smtClean="0">
                <a:latin typeface="Times New Roman" pitchFamily="18" charset="0"/>
              </a:rPr>
              <a:t> Transition Quarks-Hadrons 2+1-QuarkGluonPlasma”</a:t>
            </a:r>
            <a:r>
              <a:rPr lang="en-US" b="1" dirty="0" smtClean="0">
                <a:latin typeface="Times New Roman" pitchFamily="18" charset="0"/>
              </a:rPr>
              <a:t>crossing”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</a:rPr>
              <a:t>6. </a:t>
            </a:r>
            <a:r>
              <a:rPr lang="en-US" b="1" dirty="0" err="1" smtClean="0">
                <a:latin typeface="Times New Roman" pitchFamily="18" charset="0"/>
              </a:rPr>
              <a:t>GlueBalls</a:t>
            </a:r>
            <a:r>
              <a:rPr lang="en-US" dirty="0" err="1" smtClean="0">
                <a:latin typeface="Times New Roman" pitchFamily="18" charset="0"/>
              </a:rPr>
              <a:t>-HagedornStates</a:t>
            </a:r>
            <a:r>
              <a:rPr lang="en-US" dirty="0" smtClean="0">
                <a:latin typeface="Times New Roman" pitchFamily="18" charset="0"/>
              </a:rPr>
              <a:t>, two body sequential </a:t>
            </a:r>
            <a:r>
              <a:rPr lang="en-US" b="1" dirty="0" smtClean="0">
                <a:latin typeface="Times New Roman" pitchFamily="18" charset="0"/>
              </a:rPr>
              <a:t>decay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</a:rPr>
              <a:t>cascade 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</a:rPr>
              <a:t>7. </a:t>
            </a:r>
            <a:r>
              <a:rPr lang="en-US" b="1" dirty="0">
                <a:latin typeface="Times New Roman" pitchFamily="18" charset="0"/>
              </a:rPr>
              <a:t>H</a:t>
            </a:r>
            <a:r>
              <a:rPr lang="en-US" b="1" dirty="0" smtClean="0">
                <a:latin typeface="Times New Roman" pitchFamily="18" charset="0"/>
              </a:rPr>
              <a:t>adron</a:t>
            </a:r>
            <a:r>
              <a:rPr lang="en-US" dirty="0" smtClean="0">
                <a:latin typeface="Times New Roman" pitchFamily="18" charset="0"/>
              </a:rPr>
              <a:t> yields</a:t>
            </a:r>
            <a:r>
              <a:rPr lang="en-US" b="1" dirty="0" smtClean="0">
                <a:latin typeface="Times New Roman" pitchFamily="18" charset="0"/>
              </a:rPr>
              <a:t>, &lt;</a:t>
            </a:r>
            <a:r>
              <a:rPr lang="en-US" b="1" dirty="0" err="1" smtClean="0">
                <a:latin typeface="Times New Roman" pitchFamily="18" charset="0"/>
              </a:rPr>
              <a:t>pt</a:t>
            </a:r>
            <a:r>
              <a:rPr lang="en-US" b="1" dirty="0" smtClean="0">
                <a:latin typeface="Times New Roman" pitchFamily="18" charset="0"/>
              </a:rPr>
              <a:t>&gt; </a:t>
            </a:r>
            <a:r>
              <a:rPr lang="en-US" dirty="0" smtClean="0">
                <a:latin typeface="Times New Roman" pitchFamily="18" charset="0"/>
              </a:rPr>
              <a:t>vs. Multiplicity, Flow &amp; </a:t>
            </a:r>
            <a:r>
              <a:rPr lang="en-US" b="1" dirty="0" smtClean="0">
                <a:latin typeface="Times New Roman" pitchFamily="18" charset="0"/>
              </a:rPr>
              <a:t>Ridge</a:t>
            </a:r>
            <a:r>
              <a:rPr lang="en-US" dirty="0" smtClean="0">
                <a:latin typeface="Times New Roman" pitchFamily="18" charset="0"/>
              </a:rPr>
              <a:t> in pp, </a:t>
            </a:r>
            <a:r>
              <a:rPr lang="en-US" dirty="0" err="1" smtClean="0">
                <a:latin typeface="Times New Roman" pitchFamily="18" charset="0"/>
              </a:rPr>
              <a:t>pA</a:t>
            </a:r>
            <a:r>
              <a:rPr lang="en-US" dirty="0" smtClean="0">
                <a:latin typeface="Times New Roman" pitchFamily="18" charset="0"/>
              </a:rPr>
              <a:t>, AA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</a:rPr>
              <a:t>8. </a:t>
            </a:r>
            <a:r>
              <a:rPr lang="en-US" b="1" dirty="0" err="1" smtClean="0">
                <a:latin typeface="Times New Roman" pitchFamily="18" charset="0"/>
              </a:rPr>
              <a:t>Dileptons</a:t>
            </a:r>
            <a:r>
              <a:rPr lang="en-US" dirty="0" smtClean="0">
                <a:latin typeface="Times New Roman" pitchFamily="18" charset="0"/>
              </a:rPr>
              <a:t>, Photons vs. Multiplicity in pp, </a:t>
            </a:r>
            <a:r>
              <a:rPr lang="en-US" dirty="0" err="1" smtClean="0">
                <a:latin typeface="Times New Roman" pitchFamily="18" charset="0"/>
              </a:rPr>
              <a:t>pA</a:t>
            </a:r>
            <a:r>
              <a:rPr lang="en-US" dirty="0" smtClean="0">
                <a:latin typeface="Times New Roman" pitchFamily="18" charset="0"/>
              </a:rPr>
              <a:t>, AA</a:t>
            </a:r>
          </a:p>
          <a:p>
            <a:pPr>
              <a:spcBef>
                <a:spcPct val="50000"/>
              </a:spcBef>
            </a:pPr>
            <a:r>
              <a:rPr lang="en-US" sz="2000" dirty="0" smtClean="0">
                <a:latin typeface="Times New Roman" pitchFamily="18" charset="0"/>
              </a:rPr>
              <a:t>Horst </a:t>
            </a:r>
            <a:r>
              <a:rPr lang="en-US" sz="2000" dirty="0" err="1" smtClean="0">
                <a:latin typeface="Times New Roman" pitchFamily="18" charset="0"/>
              </a:rPr>
              <a:t>Stoecker</a:t>
            </a:r>
            <a:r>
              <a:rPr lang="en-US" sz="2000" dirty="0" smtClean="0">
                <a:latin typeface="Times New Roman" pitchFamily="18" charset="0"/>
              </a:rPr>
              <a:t>, Judah M. Eisenberg Prof., ITP  &amp; FIAS, Goethe Univ. Frankfurt</a:t>
            </a:r>
            <a:endParaRPr lang="en-US" sz="2000" b="1" dirty="0">
              <a:latin typeface="Times New Roman" pitchFamily="18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</a:t>
            </a:r>
            <a:fld id="{8B0F5CB2-1CEF-4BE7-A656-F97588886647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Frank Maas – </a:t>
            </a:r>
            <a:r>
              <a:rPr lang="de-DE" dirty="0" err="1"/>
              <a:t>KhuK</a:t>
            </a:r>
            <a:r>
              <a:rPr lang="de-DE" dirty="0"/>
              <a:t> 2015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6" y="152636"/>
            <a:ext cx="65862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66CC"/>
                </a:solidFill>
              </a:rPr>
              <a:t>PANDA Program: 2 </a:t>
            </a:r>
            <a:r>
              <a:rPr lang="en-US" sz="3200" dirty="0" err="1" smtClean="0">
                <a:solidFill>
                  <a:srgbClr val="0066CC"/>
                </a:solidFill>
              </a:rPr>
              <a:t>GeV</a:t>
            </a:r>
            <a:r>
              <a:rPr lang="en-US" sz="3200" dirty="0" smtClean="0">
                <a:solidFill>
                  <a:srgbClr val="0066CC"/>
                </a:solidFill>
              </a:rPr>
              <a:t> – 5.5 </a:t>
            </a:r>
            <a:r>
              <a:rPr lang="en-US" sz="3200" dirty="0" err="1" smtClean="0">
                <a:solidFill>
                  <a:srgbClr val="0066CC"/>
                </a:solidFill>
              </a:rPr>
              <a:t>GeV</a:t>
            </a:r>
            <a:endParaRPr lang="en-US" sz="3200" dirty="0">
              <a:solidFill>
                <a:srgbClr val="0066CC"/>
              </a:solidFill>
            </a:endParaRPr>
          </a:p>
        </p:txBody>
      </p:sp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503548" y="1304764"/>
            <a:ext cx="8280920" cy="4356484"/>
          </a:xfrm>
          <a:prstGeom prst="rect">
            <a:avLst/>
          </a:prstGeom>
        </p:spPr>
        <p:txBody>
          <a:bodyPr/>
          <a:lstStyle>
            <a:lvl1pPr marL="85725" indent="-85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charset="0"/>
              <a:defRPr sz="2400">
                <a:solidFill>
                  <a:srgbClr val="00599D"/>
                </a:solidFill>
                <a:latin typeface="+mn-lt"/>
                <a:ea typeface="+mn-ea"/>
                <a:cs typeface="ＭＳ Ｐゴシック" charset="0"/>
              </a:defRPr>
            </a:lvl1pPr>
            <a:lvl2pPr marL="4191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40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514350" indent="4000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714375" indent="-20638" algn="l" rtl="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990000"/>
                </a:solidFill>
                <a:latin typeface="+mn-lt"/>
                <a:ea typeface="+mn-ea"/>
              </a:defRPr>
            </a:lvl4pPr>
            <a:lvl5pPr marL="2143125" indent="-1247775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  <a:ea typeface="+mn-ea"/>
              </a:defRPr>
            </a:lvl5pPr>
            <a:lvl6pPr marL="2600325" indent="-1247775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  <a:ea typeface="+mn-ea"/>
              </a:defRPr>
            </a:lvl6pPr>
            <a:lvl7pPr marL="3057525" indent="-1247775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  <a:ea typeface="+mn-ea"/>
              </a:defRPr>
            </a:lvl7pPr>
            <a:lvl8pPr marL="3514725" indent="-1247775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  <a:ea typeface="+mn-ea"/>
              </a:defRPr>
            </a:lvl8pPr>
            <a:lvl9pPr marL="3971925" indent="-1247775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FontTx/>
              <a:buNone/>
            </a:pPr>
            <a:r>
              <a:rPr lang="en-GB" dirty="0" smtClean="0">
                <a:solidFill>
                  <a:srgbClr val="0066CC"/>
                </a:solidFill>
              </a:rPr>
              <a:t>I: Hadron spectroscopy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GB" dirty="0">
                <a:solidFill>
                  <a:srgbClr val="0066CC"/>
                </a:solidFill>
              </a:rPr>
              <a:t>	</a:t>
            </a:r>
            <a:r>
              <a:rPr lang="en-GB" dirty="0" smtClean="0">
                <a:solidFill>
                  <a:srgbClr val="0066CC"/>
                </a:solidFill>
              </a:rPr>
              <a:t>light mesons, baryons, </a:t>
            </a:r>
            <a:r>
              <a:rPr lang="en-GB" dirty="0" err="1" smtClean="0">
                <a:solidFill>
                  <a:srgbClr val="0066CC"/>
                </a:solidFill>
              </a:rPr>
              <a:t>charmonium</a:t>
            </a:r>
            <a:r>
              <a:rPr lang="en-GB" dirty="0" smtClean="0">
                <a:solidFill>
                  <a:srgbClr val="0066CC"/>
                </a:solidFill>
              </a:rPr>
              <a:t>, open charm,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GB" dirty="0">
                <a:solidFill>
                  <a:srgbClr val="0066CC"/>
                </a:solidFill>
              </a:rPr>
              <a:t>	</a:t>
            </a:r>
            <a:r>
              <a:rPr lang="en-GB" dirty="0" smtClean="0">
                <a:solidFill>
                  <a:srgbClr val="0066CC"/>
                </a:solidFill>
              </a:rPr>
              <a:t>QCD exotics: </a:t>
            </a:r>
            <a:r>
              <a:rPr lang="en-GB" b="1" dirty="0" err="1" smtClean="0">
                <a:solidFill>
                  <a:srgbClr val="0066CC"/>
                </a:solidFill>
              </a:rPr>
              <a:t>glueballs</a:t>
            </a:r>
            <a:r>
              <a:rPr lang="en-GB" dirty="0" smtClean="0">
                <a:solidFill>
                  <a:srgbClr val="0066CC"/>
                </a:solidFill>
              </a:rPr>
              <a:t>, hybrid states, </a:t>
            </a:r>
            <a:r>
              <a:rPr lang="en-GB" b="1" dirty="0" smtClean="0">
                <a:solidFill>
                  <a:srgbClr val="0066CC"/>
                </a:solidFill>
              </a:rPr>
              <a:t>X,Y,Z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GB" dirty="0" smtClean="0">
                <a:solidFill>
                  <a:srgbClr val="0066CC"/>
                </a:solidFill>
              </a:rPr>
              <a:t> 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GB" dirty="0" smtClean="0">
                <a:solidFill>
                  <a:srgbClr val="0066CC"/>
                </a:solidFill>
              </a:rPr>
              <a:t>II: Electromagnetic processes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GB" dirty="0">
                <a:solidFill>
                  <a:srgbClr val="0066CC"/>
                </a:solidFill>
              </a:rPr>
              <a:t>	</a:t>
            </a:r>
            <a:r>
              <a:rPr lang="en-GB" dirty="0" smtClean="0">
                <a:solidFill>
                  <a:srgbClr val="0066CC"/>
                </a:solidFill>
              </a:rPr>
              <a:t>time like form factors, transition distribution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GB" dirty="0">
                <a:solidFill>
                  <a:srgbClr val="0066CC"/>
                </a:solidFill>
              </a:rPr>
              <a:t>	</a:t>
            </a:r>
            <a:r>
              <a:rPr lang="en-GB" dirty="0" smtClean="0">
                <a:solidFill>
                  <a:srgbClr val="0066CC"/>
                </a:solidFill>
              </a:rPr>
              <a:t>amplitudes, TMDs, …</a:t>
            </a:r>
          </a:p>
          <a:p>
            <a:pPr marL="0" indent="0">
              <a:lnSpc>
                <a:spcPct val="90000"/>
              </a:lnSpc>
              <a:buFontTx/>
              <a:buNone/>
            </a:pPr>
            <a:endParaRPr lang="en-GB" dirty="0">
              <a:solidFill>
                <a:srgbClr val="0066CC"/>
              </a:solidFill>
            </a:endParaRP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GB" dirty="0" err="1" smtClean="0">
                <a:solidFill>
                  <a:srgbClr val="0066CC"/>
                </a:solidFill>
              </a:rPr>
              <a:t>III:Hadronic</a:t>
            </a:r>
            <a:r>
              <a:rPr lang="en-GB" dirty="0" smtClean="0">
                <a:solidFill>
                  <a:srgbClr val="0066CC"/>
                </a:solidFill>
              </a:rPr>
              <a:t> interactions: 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GB" dirty="0">
                <a:solidFill>
                  <a:srgbClr val="0066CC"/>
                </a:solidFill>
              </a:rPr>
              <a:t>	</a:t>
            </a:r>
            <a:r>
              <a:rPr lang="en-GB" dirty="0" smtClean="0">
                <a:solidFill>
                  <a:srgbClr val="0066CC"/>
                </a:solidFill>
              </a:rPr>
              <a:t>Hyperons, </a:t>
            </a:r>
            <a:r>
              <a:rPr lang="en-GB" b="1" dirty="0" err="1" smtClean="0">
                <a:solidFill>
                  <a:srgbClr val="0066CC"/>
                </a:solidFill>
              </a:rPr>
              <a:t>Hypernuclei</a:t>
            </a:r>
            <a:r>
              <a:rPr lang="en-GB" dirty="0" smtClean="0">
                <a:solidFill>
                  <a:srgbClr val="0066CC"/>
                </a:solidFill>
              </a:rPr>
              <a:t>, 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GB" dirty="0">
                <a:solidFill>
                  <a:srgbClr val="0066CC"/>
                </a:solidFill>
              </a:rPr>
              <a:t>	</a:t>
            </a:r>
            <a:r>
              <a:rPr lang="en-GB" dirty="0" smtClean="0">
                <a:solidFill>
                  <a:srgbClr val="0066CC"/>
                </a:solidFill>
              </a:rPr>
              <a:t>In medium-effects</a:t>
            </a:r>
            <a:endParaRPr lang="en-GB" dirty="0">
              <a:solidFill>
                <a:srgbClr val="0066CC"/>
              </a:solidFill>
            </a:endParaRPr>
          </a:p>
          <a:p>
            <a:pPr marL="0" indent="0">
              <a:lnSpc>
                <a:spcPct val="90000"/>
              </a:lnSpc>
              <a:buFontTx/>
              <a:buNone/>
            </a:pPr>
            <a:endParaRPr lang="en-GB" dirty="0" smtClean="0">
              <a:solidFill>
                <a:srgbClr val="0066CC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232" y="3825044"/>
            <a:ext cx="1773560" cy="22735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292" y="5877272"/>
            <a:ext cx="2743200" cy="571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3508" y="6129300"/>
            <a:ext cx="5967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PANDA physics workshop in Uppsala, June 8 – 12, 2015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52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F5166-C251-40A3-BA52-C9523A08DE1A}" type="slidenum">
              <a:rPr lang="en-US" altLang="ja-JP"/>
              <a:pPr/>
              <a:t>30</a:t>
            </a:fld>
            <a:endParaRPr lang="en-US" altLang="ja-JP"/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-57594" y="2138785"/>
            <a:ext cx="934631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4000" dirty="0" smtClean="0"/>
              <a:t>Time evolution of high multiplicity pp AA</a:t>
            </a:r>
          </a:p>
          <a:p>
            <a:r>
              <a:rPr lang="en-US" altLang="ja-JP" sz="4000" dirty="0" smtClean="0"/>
              <a:t>at RHIC and LHC in pure YM scenario</a:t>
            </a:r>
            <a:endParaRPr lang="en-US" altLang="ja-JP" sz="400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from_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87922" y="-62170"/>
            <a:ext cx="5615292" cy="34421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string_PbPb40_50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44315" y="-13192"/>
            <a:ext cx="4893169" cy="3669877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hape 127"/>
          <p:cNvSpPr/>
          <p:nvPr/>
        </p:nvSpPr>
        <p:spPr>
          <a:xfrm>
            <a:off x="170543" y="2967339"/>
            <a:ext cx="2743696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Quark Matter 2015 </a:t>
            </a:r>
          </a:p>
        </p:txBody>
      </p:sp>
      <p:pic>
        <p:nvPicPr>
          <p:cNvPr id="128" name="ToJiangYong_r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8074" y="3492910"/>
            <a:ext cx="5035443" cy="2922965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>
            <a:spLocks noGrp="1"/>
          </p:cNvSpPr>
          <p:nvPr>
            <p:ph type="body" sz="quarter" idx="4294967295"/>
          </p:nvPr>
        </p:nvSpPr>
        <p:spPr>
          <a:xfrm>
            <a:off x="5041352" y="3580790"/>
            <a:ext cx="3794627" cy="2207273"/>
          </a:xfrm>
          <a:prstGeom prst="rect">
            <a:avLst/>
          </a:prstGeom>
        </p:spPr>
        <p:txBody>
          <a:bodyPr/>
          <a:lstStyle/>
          <a:p>
            <a:pPr marL="160421" indent="-160421" algn="l">
              <a:buSzPct val="100000"/>
              <a:buChar char="•"/>
            </a:pPr>
            <a:r>
              <a:rPr sz="1800" dirty="0"/>
              <a:t>Event-by-event hydro confirms the de-correlation of anisotropic flow along rapidity</a:t>
            </a:r>
          </a:p>
          <a:p>
            <a:pPr marL="160421" indent="-160421" algn="l">
              <a:buSzPct val="100000"/>
              <a:buChar char="•"/>
            </a:pPr>
            <a:r>
              <a:rPr sz="1800" dirty="0"/>
              <a:t>Brain storms for longitudinal structure of QGP </a:t>
            </a:r>
          </a:p>
          <a:p>
            <a:pPr marL="160421" indent="-160421" algn="l">
              <a:buSzPct val="100000"/>
              <a:buChar char="•"/>
            </a:pPr>
            <a:r>
              <a:rPr sz="1800" dirty="0"/>
              <a:t>Question  flow measurements. (Event planes are different </a:t>
            </a:r>
            <a:r>
              <a:rPr sz="1800" dirty="0" smtClean="0"/>
              <a:t>with</a:t>
            </a:r>
            <a:r>
              <a:rPr lang="de-DE" sz="1800" dirty="0"/>
              <a:t> </a:t>
            </a:r>
            <a:r>
              <a:rPr sz="1800" dirty="0" smtClean="0"/>
              <a:t>big </a:t>
            </a:r>
            <a:r>
              <a:rPr sz="1800" dirty="0"/>
              <a:t>pseudo-rapidity gap</a:t>
            </a:r>
            <a:r>
              <a:rPr dirty="0"/>
              <a:t>)</a:t>
            </a:r>
          </a:p>
        </p:txBody>
      </p:sp>
      <p:sp>
        <p:nvSpPr>
          <p:cNvPr id="130" name="Shape 130"/>
          <p:cNvSpPr/>
          <p:nvPr/>
        </p:nvSpPr>
        <p:spPr>
          <a:xfrm>
            <a:off x="3664552" y="6306719"/>
            <a:ext cx="5385253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rPr dirty="0" err="1"/>
              <a:t>LongGang</a:t>
            </a:r>
            <a:r>
              <a:rPr dirty="0"/>
              <a:t> </a:t>
            </a:r>
            <a:r>
              <a:rPr dirty="0" smtClean="0"/>
              <a:t>Pang</a:t>
            </a:r>
            <a:r>
              <a:rPr lang="de-DE" dirty="0" smtClean="0"/>
              <a:t>,</a:t>
            </a:r>
            <a:r>
              <a:rPr dirty="0" smtClean="0"/>
              <a:t> Petersen</a:t>
            </a:r>
            <a:r>
              <a:rPr lang="de-DE" dirty="0" smtClean="0"/>
              <a:t>, </a:t>
            </a:r>
            <a:r>
              <a:rPr dirty="0" smtClean="0"/>
              <a:t>X</a:t>
            </a:r>
            <a:r>
              <a:rPr lang="de-DE" dirty="0" smtClean="0"/>
              <a:t>.N.</a:t>
            </a:r>
            <a:r>
              <a:rPr dirty="0" smtClean="0"/>
              <a:t> </a:t>
            </a:r>
            <a:r>
              <a:rPr dirty="0"/>
              <a:t>Wang</a:t>
            </a:r>
          </a:p>
        </p:txBody>
      </p:sp>
    </p:spTree>
    <p:extLst>
      <p:ext uri="{BB962C8B-B14F-4D97-AF65-F5344CB8AC3E}">
        <p14:creationId xmlns:p14="http://schemas.microsoft.com/office/powerpoint/2010/main" val="3904310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Tx_vs_tau_efrz0p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5753" y="848570"/>
            <a:ext cx="9231453" cy="4615727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Shape 133"/>
          <p:cNvSpPr/>
          <p:nvPr/>
        </p:nvSpPr>
        <p:spPr>
          <a:xfrm>
            <a:off x="1384410" y="6313009"/>
            <a:ext cx="7012108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rPr dirty="0" err="1"/>
              <a:t>LongGang</a:t>
            </a:r>
            <a:r>
              <a:rPr dirty="0"/>
              <a:t> </a:t>
            </a:r>
            <a:r>
              <a:rPr dirty="0" smtClean="0"/>
              <a:t>P</a:t>
            </a:r>
            <a:r>
              <a:rPr lang="de-DE" dirty="0" err="1" smtClean="0"/>
              <a:t>ang</a:t>
            </a:r>
            <a:r>
              <a:rPr lang="de-DE" dirty="0" smtClean="0"/>
              <a:t>, V. </a:t>
            </a:r>
            <a:r>
              <a:rPr lang="de-DE" dirty="0" err="1" smtClean="0"/>
              <a:t>Vovchenko</a:t>
            </a:r>
            <a:r>
              <a:rPr lang="de-DE" dirty="0" smtClean="0"/>
              <a:t>, H. Nieminen, HST</a:t>
            </a:r>
            <a:endParaRPr dirty="0"/>
          </a:p>
        </p:txBody>
      </p:sp>
      <p:sp>
        <p:nvSpPr>
          <p:cNvPr id="134" name="Shape 134"/>
          <p:cNvSpPr>
            <a:spLocks noGrp="1"/>
          </p:cNvSpPr>
          <p:nvPr>
            <p:ph type="body" sz="quarter" idx="4294967295"/>
          </p:nvPr>
        </p:nvSpPr>
        <p:spPr>
          <a:xfrm>
            <a:off x="394483" y="5326375"/>
            <a:ext cx="7365107" cy="829486"/>
          </a:xfrm>
          <a:prstGeom prst="rect">
            <a:avLst/>
          </a:prstGeom>
        </p:spPr>
        <p:txBody>
          <a:bodyPr/>
          <a:lstStyle/>
          <a:p>
            <a:pPr marL="160421" indent="-160421" algn="l">
              <a:buSzPct val="100000"/>
              <a:buChar char="•"/>
            </a:pPr>
            <a:r>
              <a:rPr sz="2000" dirty="0"/>
              <a:t>Energy density smaller than 0.15 GeV is masked as HRG or </a:t>
            </a:r>
            <a:r>
              <a:rPr sz="2000" dirty="0" err="1" smtClean="0"/>
              <a:t>glueball</a:t>
            </a:r>
            <a:r>
              <a:rPr lang="de-DE" sz="2000" dirty="0" smtClean="0"/>
              <a:t> fluid</a:t>
            </a:r>
            <a:endParaRPr sz="2000" dirty="0"/>
          </a:p>
          <a:p>
            <a:pPr marL="160421" indent="-160421" algn="l">
              <a:buSzPct val="100000"/>
              <a:buChar char="•"/>
            </a:pPr>
            <a:r>
              <a:rPr sz="2000" dirty="0"/>
              <a:t>The mixed phase lasts very long with pure SU(3) gauge EOS</a:t>
            </a:r>
          </a:p>
        </p:txBody>
      </p:sp>
      <p:sp>
        <p:nvSpPr>
          <p:cNvPr id="135" name="Shape 135"/>
          <p:cNvSpPr/>
          <p:nvPr/>
        </p:nvSpPr>
        <p:spPr>
          <a:xfrm>
            <a:off x="549565" y="89620"/>
            <a:ext cx="822955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/>
            </a:lvl1pPr>
          </a:lstStyle>
          <a:p>
            <a:r>
              <a:rPr dirty="0"/>
              <a:t>Hydrodynamic expansion of pure glue and QGP with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dirty="0" smtClean="0"/>
              <a:t>2 </a:t>
            </a:r>
            <a:r>
              <a:rPr dirty="0"/>
              <a:t>different </a:t>
            </a:r>
            <a:r>
              <a:rPr dirty="0" smtClean="0"/>
              <a:t>E</a:t>
            </a:r>
            <a:r>
              <a:rPr lang="de-DE" dirty="0" smtClean="0"/>
              <a:t>o</a:t>
            </a:r>
            <a:r>
              <a:rPr dirty="0" smtClean="0"/>
              <a:t>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36759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rs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355" y="165515"/>
            <a:ext cx="8182003" cy="5406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-57595" y="165515"/>
            <a:ext cx="123707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00FF"/>
                </a:solidFill>
              </a:rPr>
              <a:t>Eff.Nf</a:t>
            </a:r>
            <a:r>
              <a:rPr lang="de-DE" dirty="0" smtClean="0">
                <a:solidFill>
                  <a:srgbClr val="0000FF"/>
                </a:solidFill>
              </a:rPr>
              <a:t>(t)</a:t>
            </a:r>
          </a:p>
          <a:p>
            <a:r>
              <a:rPr lang="de-DE" dirty="0" smtClean="0">
                <a:solidFill>
                  <a:srgbClr val="0000FF"/>
                </a:solidFill>
              </a:rPr>
              <a:t>0.0</a:t>
            </a:r>
          </a:p>
          <a:p>
            <a:endParaRPr lang="de-DE" dirty="0" smtClean="0">
              <a:solidFill>
                <a:srgbClr val="0000FF"/>
              </a:solidFill>
            </a:endParaRPr>
          </a:p>
          <a:p>
            <a:r>
              <a:rPr lang="de-DE" dirty="0" smtClean="0">
                <a:solidFill>
                  <a:srgbClr val="0000FF"/>
                </a:solidFill>
              </a:rPr>
              <a:t>0.1</a:t>
            </a:r>
          </a:p>
          <a:p>
            <a:endParaRPr lang="de-DE" dirty="0" smtClean="0">
              <a:solidFill>
                <a:srgbClr val="0000FF"/>
              </a:solidFill>
            </a:endParaRPr>
          </a:p>
          <a:p>
            <a:r>
              <a:rPr lang="de-DE" dirty="0" smtClean="0">
                <a:solidFill>
                  <a:srgbClr val="0000FF"/>
                </a:solidFill>
              </a:rPr>
              <a:t>0.2</a:t>
            </a:r>
          </a:p>
          <a:p>
            <a:endParaRPr lang="de-DE" dirty="0" smtClean="0">
              <a:solidFill>
                <a:srgbClr val="0000FF"/>
              </a:solidFill>
            </a:endParaRPr>
          </a:p>
          <a:p>
            <a:r>
              <a:rPr lang="de-DE" dirty="0" smtClean="0">
                <a:solidFill>
                  <a:srgbClr val="0000FF"/>
                </a:solidFill>
              </a:rPr>
              <a:t>0.3</a:t>
            </a:r>
          </a:p>
          <a:p>
            <a:endParaRPr lang="de-DE" dirty="0" smtClean="0">
              <a:solidFill>
                <a:srgbClr val="0000FF"/>
              </a:solidFill>
            </a:endParaRPr>
          </a:p>
          <a:p>
            <a:r>
              <a:rPr lang="de-DE" dirty="0" smtClean="0">
                <a:solidFill>
                  <a:srgbClr val="0000FF"/>
                </a:solidFill>
              </a:rPr>
              <a:t>0.6</a:t>
            </a:r>
          </a:p>
          <a:p>
            <a:endParaRPr lang="de-DE" dirty="0" smtClean="0">
              <a:solidFill>
                <a:srgbClr val="0000FF"/>
              </a:solidFill>
            </a:endParaRPr>
          </a:p>
          <a:p>
            <a:r>
              <a:rPr lang="de-DE" dirty="0" smtClean="0">
                <a:solidFill>
                  <a:srgbClr val="0000FF"/>
                </a:solidFill>
              </a:rPr>
              <a:t>0.9 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21880" y="5478165"/>
            <a:ext cx="89010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00FF"/>
                </a:solidFill>
              </a:rPr>
              <a:t>Eff</a:t>
            </a:r>
            <a:r>
              <a:rPr lang="de-DE" dirty="0" smtClean="0">
                <a:solidFill>
                  <a:srgbClr val="0000FF"/>
                </a:solidFill>
              </a:rPr>
              <a:t>. </a:t>
            </a:r>
            <a:r>
              <a:rPr lang="de-DE" dirty="0" err="1" smtClean="0">
                <a:solidFill>
                  <a:srgbClr val="0000FF"/>
                </a:solidFill>
              </a:rPr>
              <a:t>Nf</a:t>
            </a:r>
            <a:r>
              <a:rPr lang="de-DE" dirty="0" smtClean="0">
                <a:solidFill>
                  <a:srgbClr val="0000FF"/>
                </a:solidFill>
              </a:rPr>
              <a:t>(t):   0    0.1         0.2                0.3           0.6              1.2  ...</a:t>
            </a:r>
          </a:p>
          <a:p>
            <a:endParaRPr lang="de-DE" dirty="0" smtClean="0">
              <a:solidFill>
                <a:srgbClr val="0000FF"/>
              </a:solidFill>
            </a:endParaRPr>
          </a:p>
          <a:p>
            <a:r>
              <a:rPr lang="de-DE" dirty="0" err="1" smtClean="0">
                <a:solidFill>
                  <a:srgbClr val="0000FF"/>
                </a:solidFill>
              </a:rPr>
              <a:t>Eff</a:t>
            </a:r>
            <a:r>
              <a:rPr lang="de-DE" dirty="0" smtClean="0">
                <a:solidFill>
                  <a:srgbClr val="0000FF"/>
                </a:solidFill>
              </a:rPr>
              <a:t>. </a:t>
            </a:r>
            <a:r>
              <a:rPr lang="de-DE" dirty="0" err="1" smtClean="0">
                <a:solidFill>
                  <a:srgbClr val="0000FF"/>
                </a:solidFill>
              </a:rPr>
              <a:t>Nf</a:t>
            </a:r>
            <a:r>
              <a:rPr lang="de-DE" dirty="0" smtClean="0">
                <a:solidFill>
                  <a:srgbClr val="0000FF"/>
                </a:solidFill>
              </a:rPr>
              <a:t>(t) </a:t>
            </a:r>
            <a:r>
              <a:rPr lang="de-DE" dirty="0" err="1" smtClean="0">
                <a:solidFill>
                  <a:srgbClr val="0000FF"/>
                </a:solidFill>
              </a:rPr>
              <a:t>is</a:t>
            </a:r>
            <a:r>
              <a:rPr lang="de-DE" dirty="0" smtClean="0">
                <a:solidFill>
                  <a:srgbClr val="0000FF"/>
                </a:solidFill>
              </a:rPr>
              <a:t> U.S. – </a:t>
            </a:r>
            <a:r>
              <a:rPr lang="de-DE" dirty="0" err="1" smtClean="0">
                <a:solidFill>
                  <a:srgbClr val="0000FF"/>
                </a:solidFill>
              </a:rPr>
              <a:t>parameter</a:t>
            </a:r>
            <a:r>
              <a:rPr lang="de-DE" dirty="0" smtClean="0">
                <a:solidFill>
                  <a:srgbClr val="0000FF"/>
                </a:solidFill>
              </a:rPr>
              <a:t> :    </a:t>
            </a:r>
            <a:r>
              <a:rPr lang="de-DE" dirty="0" err="1" smtClean="0">
                <a:solidFill>
                  <a:srgbClr val="0000FF"/>
                </a:solidFill>
              </a:rPr>
              <a:t>Nf</a:t>
            </a:r>
            <a:r>
              <a:rPr lang="de-DE" dirty="0" smtClean="0">
                <a:solidFill>
                  <a:srgbClr val="0000FF"/>
                </a:solidFill>
              </a:rPr>
              <a:t> = 2+1  ~  </a:t>
            </a:r>
            <a:r>
              <a:rPr lang="de-DE" dirty="0" err="1" smtClean="0">
                <a:solidFill>
                  <a:srgbClr val="0000FF"/>
                </a:solidFill>
              </a:rPr>
              <a:t>fugacity</a:t>
            </a:r>
            <a:r>
              <a:rPr lang="de-DE" dirty="0" smtClean="0">
                <a:solidFill>
                  <a:srgbClr val="0000FF"/>
                </a:solidFill>
              </a:rPr>
              <a:t> = 1</a:t>
            </a:r>
            <a:endParaRPr lang="de-DE" dirty="0">
              <a:solidFill>
                <a:srgbClr val="0000FF"/>
              </a:solidFill>
            </a:endParaRPr>
          </a:p>
        </p:txBody>
      </p:sp>
      <p:cxnSp>
        <p:nvCxnSpPr>
          <p:cNvPr id="6" name="Gerade Verbindung mit Pfeil 5"/>
          <p:cNvCxnSpPr/>
          <p:nvPr/>
        </p:nvCxnSpPr>
        <p:spPr bwMode="auto">
          <a:xfrm>
            <a:off x="5027370" y="2594155"/>
            <a:ext cx="4091002" cy="0"/>
          </a:xfrm>
          <a:prstGeom prst="straightConnector1">
            <a:avLst/>
          </a:prstGeom>
          <a:noFill/>
          <a:ln w="63500" cap="flat" cmpd="sng" algn="ctr">
            <a:solidFill>
              <a:srgbClr val="FF0000">
                <a:alpha val="50000"/>
              </a:srgbClr>
            </a:solidFill>
            <a:prstDash val="lgDash"/>
            <a:round/>
            <a:headEnd type="arrow"/>
            <a:tailEnd type="arrow"/>
          </a:ln>
          <a:effectLst/>
        </p:spPr>
      </p:cxnSp>
      <p:sp>
        <p:nvSpPr>
          <p:cNvPr id="2" name="Textfeld 1"/>
          <p:cNvSpPr txBox="1"/>
          <p:nvPr/>
        </p:nvSpPr>
        <p:spPr>
          <a:xfrm>
            <a:off x="5710425" y="2062890"/>
            <a:ext cx="256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FF0000"/>
                </a:solidFill>
              </a:rPr>
              <a:t>GlueBalls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decay</a:t>
            </a:r>
            <a:endParaRPr lang="de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00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rs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810" y="864405"/>
            <a:ext cx="8801100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ad 1"/>
          <p:cNvSpPr/>
          <p:nvPr/>
        </p:nvSpPr>
        <p:spPr bwMode="auto">
          <a:xfrm>
            <a:off x="6393480" y="5098690"/>
            <a:ext cx="914400" cy="914400"/>
          </a:xfrm>
          <a:prstGeom prst="donut">
            <a:avLst/>
          </a:prstGeom>
          <a:noFill/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380115" y="532008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6772955" y="4719215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 err="1" smtClean="0">
                <a:solidFill>
                  <a:srgbClr val="FF0000"/>
                </a:solidFill>
              </a:rPr>
              <a:t>Hadronic</a:t>
            </a:r>
            <a:r>
              <a:rPr lang="de-DE" b="1" i="1" dirty="0" smtClean="0">
                <a:solidFill>
                  <a:srgbClr val="FF0000"/>
                </a:solidFill>
              </a:rPr>
              <a:t> Gas?</a:t>
            </a:r>
            <a:endParaRPr lang="de-DE" b="1" i="1" dirty="0">
              <a:solidFill>
                <a:srgbClr val="FF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004935" y="3125420"/>
            <a:ext cx="27334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FF0000"/>
                </a:solidFill>
              </a:rPr>
              <a:t>Hadronization</a:t>
            </a:r>
            <a:endParaRPr lang="de-DE" b="1" dirty="0" smtClean="0">
              <a:solidFill>
                <a:srgbClr val="FF0000"/>
              </a:solidFill>
            </a:endParaRPr>
          </a:p>
          <a:p>
            <a:r>
              <a:rPr lang="de-DE" b="1" dirty="0" err="1">
                <a:solidFill>
                  <a:srgbClr val="FF0000"/>
                </a:solidFill>
              </a:rPr>
              <a:t>o</a:t>
            </a:r>
            <a:r>
              <a:rPr lang="de-DE" b="1" dirty="0" err="1" smtClean="0">
                <a:solidFill>
                  <a:srgbClr val="FF0000"/>
                </a:solidFill>
              </a:rPr>
              <a:t>f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GlueBalls</a:t>
            </a:r>
            <a:endParaRPr lang="de-DE" b="1" dirty="0" smtClean="0">
              <a:solidFill>
                <a:srgbClr val="FF0000"/>
              </a:solidFill>
            </a:endParaRPr>
          </a:p>
          <a:p>
            <a:r>
              <a:rPr lang="de-DE" b="1" dirty="0" smtClean="0">
                <a:solidFill>
                  <a:srgbClr val="FF0000"/>
                </a:solidFill>
              </a:rPr>
              <a:t>- </a:t>
            </a:r>
            <a:r>
              <a:rPr lang="de-DE" b="1" dirty="0" err="1" smtClean="0">
                <a:solidFill>
                  <a:srgbClr val="FF0000"/>
                </a:solidFill>
              </a:rPr>
              <a:t>HagedornStates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116630" y="3353105"/>
            <a:ext cx="29706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0000FF"/>
                </a:solidFill>
              </a:rPr>
              <a:t>Hadronization</a:t>
            </a:r>
            <a:r>
              <a:rPr lang="de-DE" b="1" dirty="0" smtClean="0">
                <a:solidFill>
                  <a:srgbClr val="0000FF"/>
                </a:solidFill>
              </a:rPr>
              <a:t> </a:t>
            </a:r>
            <a:r>
              <a:rPr lang="de-DE" b="1" dirty="0" err="1" smtClean="0">
                <a:solidFill>
                  <a:srgbClr val="0000FF"/>
                </a:solidFill>
              </a:rPr>
              <a:t>of</a:t>
            </a:r>
            <a:endParaRPr lang="de-DE" b="1" dirty="0" smtClean="0">
              <a:solidFill>
                <a:srgbClr val="0000FF"/>
              </a:solidFill>
            </a:endParaRPr>
          </a:p>
          <a:p>
            <a:r>
              <a:rPr lang="de-DE" b="1" dirty="0" err="1" smtClean="0">
                <a:solidFill>
                  <a:srgbClr val="0000FF"/>
                </a:solidFill>
              </a:rPr>
              <a:t>GlueBall</a:t>
            </a:r>
            <a:r>
              <a:rPr lang="de-DE" b="1" dirty="0" smtClean="0">
                <a:solidFill>
                  <a:srgbClr val="0000FF"/>
                </a:solidFill>
              </a:rPr>
              <a:t>-Hagedor</a:t>
            </a:r>
            <a:r>
              <a:rPr lang="de-DE" b="1" dirty="0">
                <a:solidFill>
                  <a:srgbClr val="0000FF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73006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657565" cy="733037"/>
          </a:xfrm>
        </p:spPr>
        <p:txBody>
          <a:bodyPr tIns="35203">
            <a:no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000" b="1" dirty="0" smtClean="0">
                <a:solidFill>
                  <a:srgbClr val="0000FF"/>
                </a:solidFill>
              </a:rPr>
              <a:t>Pure YM LGT </a:t>
            </a:r>
            <a:r>
              <a:rPr lang="en-US" sz="2000" b="1" dirty="0" smtClean="0">
                <a:solidFill>
                  <a:srgbClr val="000000"/>
                </a:solidFill>
              </a:rPr>
              <a:t>vs. 2+1 flavor Lattice QCD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0000FF"/>
                </a:solidFill>
              </a:rPr>
              <a:t>Energy density (</a:t>
            </a:r>
            <a:r>
              <a:rPr lang="en-US" sz="2000" b="1" dirty="0" err="1" smtClean="0">
                <a:solidFill>
                  <a:srgbClr val="0000FF"/>
                </a:solidFill>
              </a:rPr>
              <a:t>EoS</a:t>
            </a:r>
            <a:r>
              <a:rPr lang="en-US" sz="2000" b="1" dirty="0" smtClean="0">
                <a:solidFill>
                  <a:srgbClr val="0000FF"/>
                </a:solidFill>
              </a:rPr>
              <a:t>)</a:t>
            </a:r>
            <a:r>
              <a:rPr lang="en-US" sz="2000" b="1" dirty="0" smtClean="0">
                <a:solidFill>
                  <a:srgbClr val="FF0000"/>
                </a:solidFill>
              </a:rPr>
              <a:t> DIFFERENT</a:t>
            </a:r>
            <a:r>
              <a:rPr lang="en-US" sz="2000" b="1" dirty="0" smtClean="0">
                <a:solidFill>
                  <a:srgbClr val="000000"/>
                </a:solidFill>
              </a:rPr>
              <a:t> for different </a:t>
            </a:r>
            <a:r>
              <a:rPr lang="en-US" sz="2000" b="1" dirty="0" smtClean="0">
                <a:solidFill>
                  <a:srgbClr val="0000CC"/>
                </a:solidFill>
              </a:rPr>
              <a:t>quark </a:t>
            </a:r>
            <a:r>
              <a:rPr lang="en-US" sz="2000" b="1" dirty="0" smtClean="0">
                <a:solidFill>
                  <a:srgbClr val="FF0000"/>
                </a:solidFill>
              </a:rPr>
              <a:t>masses</a:t>
            </a:r>
          </a:p>
        </p:txBody>
      </p:sp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286560" y="728700"/>
            <a:ext cx="8570880" cy="10369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en-US" sz="2500" dirty="0">
              <a:solidFill>
                <a:srgbClr val="000000"/>
              </a:solidFill>
            </a:endParaRPr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6329860" y="935320"/>
            <a:ext cx="2644050" cy="47705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3620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Energy </a:t>
            </a:r>
            <a:r>
              <a:rPr lang="en-US" sz="2000" dirty="0" smtClean="0">
                <a:solidFill>
                  <a:srgbClr val="000000"/>
                </a:solidFill>
              </a:rPr>
              <a:t>density from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000" dirty="0" err="1" smtClean="0">
                <a:solidFill>
                  <a:srgbClr val="000000"/>
                </a:solidFill>
              </a:rPr>
              <a:t>Sz</a:t>
            </a:r>
            <a:r>
              <a:rPr lang="en-US" sz="2000" dirty="0" smtClean="0">
                <a:solidFill>
                  <a:srgbClr val="000000"/>
                </a:solidFill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</a:rPr>
              <a:t>Borsanyi</a:t>
            </a:r>
            <a:r>
              <a:rPr lang="en-US" sz="2000" dirty="0" smtClean="0">
                <a:solidFill>
                  <a:srgbClr val="000000"/>
                </a:solidFill>
              </a:rPr>
              <a:t> et al., W.P.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000" dirty="0" smtClean="0">
                <a:solidFill>
                  <a:srgbClr val="000000"/>
                </a:solidFill>
              </a:rPr>
              <a:t>Wuppertal-Budapest </a:t>
            </a:r>
            <a:r>
              <a:rPr lang="en-US" sz="2000" dirty="0" err="1" smtClean="0">
                <a:solidFill>
                  <a:srgbClr val="000000"/>
                </a:solidFill>
              </a:rPr>
              <a:t>coll</a:t>
            </a:r>
            <a:endParaRPr lang="en-US" sz="2000" dirty="0" smtClean="0">
              <a:solidFill>
                <a:srgbClr val="000000"/>
              </a:solidFill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000" dirty="0" smtClean="0">
                <a:solidFill>
                  <a:srgbClr val="000000"/>
                </a:solidFill>
              </a:rPr>
              <a:t>JHEP 1011, 2010,077;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000" dirty="0" smtClean="0">
                <a:solidFill>
                  <a:srgbClr val="000000"/>
                </a:solidFill>
              </a:rPr>
              <a:t>PLB730, 2014, 99 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endParaRPr lang="en-US" sz="2000" dirty="0" smtClean="0">
              <a:solidFill>
                <a:srgbClr val="000000"/>
              </a:solidFill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endParaRPr lang="en-US" sz="2000" dirty="0" smtClean="0">
              <a:solidFill>
                <a:srgbClr val="000000"/>
              </a:solidFill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000" b="1" dirty="0" smtClean="0">
                <a:solidFill>
                  <a:srgbClr val="00B050"/>
                </a:solidFill>
              </a:rPr>
              <a:t>“physical point” 2+1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000" b="1" dirty="0" err="1" smtClean="0">
                <a:solidFill>
                  <a:srgbClr val="00B050"/>
                </a:solidFill>
              </a:rPr>
              <a:t>T_c.o</a:t>
            </a:r>
            <a:r>
              <a:rPr lang="en-US" sz="2000" b="1" dirty="0" smtClean="0">
                <a:solidFill>
                  <a:srgbClr val="00B050"/>
                </a:solidFill>
              </a:rPr>
              <a:t>. = 155 </a:t>
            </a:r>
            <a:r>
              <a:rPr lang="en-US" sz="2000" b="1" dirty="0" err="1" smtClean="0">
                <a:solidFill>
                  <a:srgbClr val="00B050"/>
                </a:solidFill>
              </a:rPr>
              <a:t>MeV</a:t>
            </a:r>
            <a:endParaRPr lang="en-US" sz="2000" b="1" dirty="0" smtClean="0">
              <a:solidFill>
                <a:srgbClr val="00B050"/>
              </a:solidFill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000" b="1" dirty="0" smtClean="0">
                <a:solidFill>
                  <a:srgbClr val="00B050"/>
                </a:solidFill>
              </a:rPr>
              <a:t> </a:t>
            </a:r>
            <a:endParaRPr lang="en-US" sz="2000" b="1" dirty="0" smtClean="0">
              <a:solidFill>
                <a:srgbClr val="0000CC"/>
              </a:solidFill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000" b="1" dirty="0" err="1" smtClean="0">
                <a:solidFill>
                  <a:srgbClr val="0000CC"/>
                </a:solidFill>
              </a:rPr>
              <a:t>N_f</a:t>
            </a:r>
            <a:r>
              <a:rPr lang="en-US" sz="2000" b="1" dirty="0" smtClean="0">
                <a:solidFill>
                  <a:srgbClr val="0000CC"/>
                </a:solidFill>
              </a:rPr>
              <a:t> = 3, </a:t>
            </a:r>
            <a:r>
              <a:rPr lang="en-US" sz="2000" b="1" dirty="0" err="1" smtClean="0">
                <a:solidFill>
                  <a:srgbClr val="0000CC"/>
                </a:solidFill>
              </a:rPr>
              <a:t>m</a:t>
            </a:r>
            <a:r>
              <a:rPr lang="en-US" sz="2000" b="1" baseline="-25000" dirty="0" err="1" smtClean="0">
                <a:solidFill>
                  <a:srgbClr val="0000CC"/>
                </a:solidFill>
              </a:rPr>
              <a:t>u,d</a:t>
            </a:r>
            <a:r>
              <a:rPr lang="en-US" sz="2000" b="1" baseline="-25000" dirty="0" smtClean="0">
                <a:solidFill>
                  <a:srgbClr val="0000CC"/>
                </a:solidFill>
              </a:rPr>
              <a:t> </a:t>
            </a:r>
            <a:r>
              <a:rPr lang="en-US" sz="2000" b="1" dirty="0" smtClean="0">
                <a:solidFill>
                  <a:srgbClr val="0000CC"/>
                </a:solidFill>
              </a:rPr>
              <a:t>= m</a:t>
            </a:r>
            <a:r>
              <a:rPr lang="en-US" sz="2000" b="1" baseline="-25000" dirty="0" smtClean="0">
                <a:solidFill>
                  <a:srgbClr val="0000CC"/>
                </a:solidFill>
              </a:rPr>
              <a:t>s</a:t>
            </a:r>
            <a:r>
              <a:rPr lang="en-US" sz="2000" baseline="-25000" dirty="0" smtClean="0">
                <a:solidFill>
                  <a:srgbClr val="000000"/>
                </a:solidFill>
              </a:rPr>
              <a:t> 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b="1" dirty="0" err="1" smtClean="0">
                <a:solidFill>
                  <a:srgbClr val="0000CC"/>
                </a:solidFill>
              </a:rPr>
              <a:t>T_c.o</a:t>
            </a:r>
            <a:r>
              <a:rPr lang="en-US" b="1" dirty="0" smtClean="0">
                <a:solidFill>
                  <a:srgbClr val="0000CC"/>
                </a:solidFill>
              </a:rPr>
              <a:t>. = 220 </a:t>
            </a:r>
            <a:r>
              <a:rPr lang="en-US" b="1" dirty="0" err="1" smtClean="0">
                <a:solidFill>
                  <a:srgbClr val="0000CC"/>
                </a:solidFill>
              </a:rPr>
              <a:t>MeV</a:t>
            </a:r>
            <a:endParaRPr lang="en-US" b="1" dirty="0" smtClean="0">
              <a:solidFill>
                <a:srgbClr val="FF0000"/>
              </a:solidFill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endParaRPr lang="en-US" sz="2000" b="1" dirty="0" smtClean="0">
              <a:solidFill>
                <a:srgbClr val="FF0000"/>
              </a:solidFill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000" b="1" dirty="0" smtClean="0">
                <a:solidFill>
                  <a:srgbClr val="FF0000"/>
                </a:solidFill>
              </a:rPr>
              <a:t>pure gauge YM</a:t>
            </a:r>
            <a:endParaRPr lang="en-US" sz="2000" dirty="0" smtClean="0">
              <a:solidFill>
                <a:srgbClr val="000000"/>
              </a:solidFill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b="1" dirty="0" err="1" smtClean="0">
                <a:solidFill>
                  <a:srgbClr val="FF0000"/>
                </a:solidFill>
              </a:rPr>
              <a:t>T_c</a:t>
            </a:r>
            <a:r>
              <a:rPr lang="en-US" b="1" dirty="0" smtClean="0">
                <a:solidFill>
                  <a:srgbClr val="FF0000"/>
                </a:solidFill>
              </a:rPr>
              <a:t> = 270 </a:t>
            </a:r>
            <a:r>
              <a:rPr lang="en-US" b="1" dirty="0" err="1" smtClean="0">
                <a:solidFill>
                  <a:srgbClr val="FF0000"/>
                </a:solidFill>
              </a:rPr>
              <a:t>MeV</a:t>
            </a:r>
            <a:endParaRPr lang="en-US" b="1" dirty="0" smtClean="0">
              <a:solidFill>
                <a:srgbClr val="FF0000"/>
              </a:solidFill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endParaRPr lang="en-US" b="1" dirty="0" smtClean="0">
              <a:solidFill>
                <a:srgbClr val="FF0000"/>
              </a:solidFill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de-DE" sz="2000" dirty="0" smtClean="0">
                <a:solidFill>
                  <a:srgbClr val="000000"/>
                </a:solidFill>
              </a:rPr>
              <a:t>Q</a:t>
            </a:r>
            <a:r>
              <a:rPr lang="en-US" sz="2000" dirty="0" err="1">
                <a:solidFill>
                  <a:srgbClr val="000000"/>
                </a:solidFill>
              </a:rPr>
              <a:t>uenched</a:t>
            </a:r>
            <a:r>
              <a:rPr lang="en-US" sz="2000" dirty="0">
                <a:solidFill>
                  <a:srgbClr val="000000"/>
                </a:solidFill>
              </a:rPr>
              <a:t>: </a:t>
            </a:r>
            <a:r>
              <a:rPr lang="en-US" sz="2000" dirty="0" smtClean="0">
                <a:solidFill>
                  <a:srgbClr val="000000"/>
                </a:solidFill>
              </a:rPr>
              <a:t>W.B. coll.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000" dirty="0" smtClean="0">
                <a:solidFill>
                  <a:srgbClr val="000000"/>
                </a:solidFill>
              </a:rPr>
              <a:t>JHEP 1207, 2012, 056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14342" name="Bild 9" descr="energy3.pd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7595" y="503675"/>
            <a:ext cx="6795755" cy="607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C784B8-47B5-41E4-93AA-24B31E36CBCA}" type="datetime1">
              <a:rPr lang="en-US" smtClean="0"/>
              <a:pPr>
                <a:defRPr/>
              </a:pPr>
              <a:t>1/28/2016</a:t>
            </a:fld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1308515" y="6245225"/>
            <a:ext cx="5236755" cy="476250"/>
          </a:xfrm>
        </p:spPr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en-GB" dirty="0"/>
          </a:p>
        </p:txBody>
      </p:sp>
      <p:sp>
        <p:nvSpPr>
          <p:cNvPr id="9" name="Eingekerbter Pfeil nach rechts 8"/>
          <p:cNvSpPr/>
          <p:nvPr/>
        </p:nvSpPr>
        <p:spPr bwMode="auto">
          <a:xfrm rot="10291581" flipV="1">
            <a:off x="2364099" y="5764909"/>
            <a:ext cx="1835073" cy="45719"/>
          </a:xfrm>
          <a:prstGeom prst="notchedRightArrow">
            <a:avLst/>
          </a:prstGeom>
          <a:noFill/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268420" y="5254328"/>
            <a:ext cx="2527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1. </a:t>
            </a:r>
            <a:r>
              <a:rPr lang="de-DE" sz="1600" dirty="0" err="1" smtClean="0">
                <a:solidFill>
                  <a:srgbClr val="FF0000"/>
                </a:solidFill>
              </a:rPr>
              <a:t>O.P.Transition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</a:rPr>
              <a:t>from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</a:rPr>
              <a:t>glue</a:t>
            </a:r>
            <a:r>
              <a:rPr lang="de-DE" sz="1600" dirty="0" smtClean="0">
                <a:solidFill>
                  <a:srgbClr val="FF0000"/>
                </a:solidFill>
              </a:rPr>
              <a:t>-plasma </a:t>
            </a:r>
            <a:r>
              <a:rPr lang="de-DE" sz="1600" dirty="0" err="1" smtClean="0">
                <a:solidFill>
                  <a:srgbClr val="FF0000"/>
                </a:solidFill>
              </a:rPr>
              <a:t>to</a:t>
            </a:r>
            <a:r>
              <a:rPr lang="de-DE" sz="1600" dirty="0" smtClean="0">
                <a:solidFill>
                  <a:srgbClr val="FF0000"/>
                </a:solidFill>
              </a:rPr>
              <a:t>     </a:t>
            </a:r>
            <a:r>
              <a:rPr lang="de-DE" sz="1600" dirty="0" err="1" smtClean="0">
                <a:solidFill>
                  <a:srgbClr val="FF0000"/>
                </a:solidFill>
              </a:rPr>
              <a:t>GlueBall</a:t>
            </a:r>
            <a:r>
              <a:rPr lang="de-DE" sz="1600" dirty="0" smtClean="0">
                <a:solidFill>
                  <a:srgbClr val="FF0000"/>
                </a:solidFill>
              </a:rPr>
              <a:t>-Hagedorn St.</a:t>
            </a: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 rot="21121780">
            <a:off x="2079973" y="5482132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HagedornStates </a:t>
            </a:r>
            <a:r>
              <a:rPr lang="de-DE" sz="1600" dirty="0" err="1" smtClean="0">
                <a:solidFill>
                  <a:srgbClr val="FF0000"/>
                </a:solidFill>
              </a:rPr>
              <a:t>decay</a:t>
            </a:r>
            <a:endParaRPr lang="de-DE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5193" y="-62170"/>
            <a:ext cx="8944612" cy="620712"/>
          </a:xfrm>
          <a:prstGeom prst="rect">
            <a:avLst/>
          </a:prstGeom>
          <a:ln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2400" b="1" dirty="0" smtClean="0">
                <a:latin typeface="Arial" pitchFamily="34" charset="0"/>
                <a:ea typeface="楷体" charset="-122"/>
              </a:rPr>
              <a:t>Multi-component </a:t>
            </a:r>
            <a:r>
              <a:rPr lang="en-US" altLang="zh-CN" sz="2400" b="1" dirty="0" err="1" smtClean="0">
                <a:latin typeface="Arial" pitchFamily="34" charset="0"/>
                <a:ea typeface="楷体" charset="-122"/>
              </a:rPr>
              <a:t>eigenvolume</a:t>
            </a:r>
            <a:r>
              <a:rPr lang="en-US" altLang="zh-CN" sz="2400" b="1" dirty="0" smtClean="0">
                <a:latin typeface="Arial" pitchFamily="34" charset="0"/>
                <a:ea typeface="楷体" charset="-122"/>
              </a:rPr>
              <a:t> HRG vs lattice QCD</a:t>
            </a:r>
            <a:endParaRPr lang="en-US" sz="2400" b="1" dirty="0">
              <a:solidFill>
                <a:srgbClr val="FF0000"/>
              </a:solidFill>
              <a:latin typeface="Arial" pitchFamily="34" charset="0"/>
              <a:ea typeface="楷体" charset="-12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14058" y="704420"/>
            <a:ext cx="25523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 pitchFamily="34" charset="0"/>
              </a:rPr>
              <a:t>“Diagonal” EV model</a:t>
            </a:r>
            <a:endParaRPr lang="uk-UA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941984" y="2320073"/>
            <a:ext cx="11817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</a:rPr>
              <a:t>pressure</a:t>
            </a:r>
            <a:endParaRPr lang="uk-U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8300" y="1189843"/>
                <a:ext cx="2090059" cy="7990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1−</m:t>
                          </m:r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uk-UA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00" y="1189843"/>
                <a:ext cx="2090059" cy="79906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Прямоугольник 26"/>
          <p:cNvSpPr/>
          <p:nvPr/>
        </p:nvSpPr>
        <p:spPr>
          <a:xfrm>
            <a:off x="4761318" y="704420"/>
            <a:ext cx="28472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 pitchFamily="34" charset="0"/>
              </a:rPr>
              <a:t>“</a:t>
            </a:r>
            <a:r>
              <a:rPr lang="en-US" sz="2000" dirty="0" err="1" smtClean="0">
                <a:latin typeface="Arial" pitchFamily="34" charset="0"/>
              </a:rPr>
              <a:t>Crossterms</a:t>
            </a:r>
            <a:r>
              <a:rPr lang="en-US" sz="2000" dirty="0" smtClean="0">
                <a:latin typeface="Arial" pitchFamily="34" charset="0"/>
              </a:rPr>
              <a:t>” EV model</a:t>
            </a:r>
            <a:endParaRPr lang="uk-U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143360" y="1233638"/>
                <a:ext cx="1709699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sSup>
                        <m:sSupPr>
                          <m:ctrlPr>
                            <a:rPr lang="en-US" b="1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360" y="1233638"/>
                <a:ext cx="1709699" cy="69384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964840" y="1014893"/>
                <a:ext cx="2648161" cy="896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1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b="0" i="1" smtClean="0">
                                              <a:latin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nary>
                            </m:den>
                          </m:f>
                        </m:e>
                      </m:nary>
                    </m:oMath>
                  </m:oMathPara>
                </a14:m>
                <a:endParaRPr lang="uk-UA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840" y="1014893"/>
                <a:ext cx="2648161" cy="89620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697060" y="1550349"/>
                <a:ext cx="1966692" cy="8268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b="1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acc>
                        </m:e>
                        <m:sub>
                          <m:r>
                            <a:rPr lang="en-US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en-US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𝒊𝒊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𝒊𝒋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𝒊𝒊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𝒋𝒋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uk-UA" b="1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7060" y="1550349"/>
                <a:ext cx="1966692" cy="82689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6697060" y="913676"/>
                <a:ext cx="2464649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uk-UA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7060" y="913676"/>
                <a:ext cx="2464649" cy="69384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Прямоугольник 31"/>
              <p:cNvSpPr/>
              <p:nvPr/>
            </p:nvSpPr>
            <p:spPr>
              <a:xfrm>
                <a:off x="170090" y="1962618"/>
                <a:ext cx="5713295" cy="5557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 pitchFamily="34" charset="0"/>
                  </a:rPr>
                  <a:t>Bag-model</a:t>
                </a:r>
                <a:r>
                  <a:rPr lang="en-US" sz="2000" dirty="0" smtClean="0">
                    <a:latin typeface="Arial" pitchFamily="34" charset="0"/>
                  </a:rPr>
                  <a:t> inspired parametrization</a:t>
                </a:r>
                <a:r>
                  <a:rPr lang="en-US" b="1" dirty="0" smtClean="0">
                    <a:solidFill>
                      <a:srgbClr val="0000FF"/>
                    </a:solidFill>
                    <a:latin typeface="Arial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sSubSup>
                      <m:sSubSupPr>
                        <m:ctrlPr>
                          <a:rPr lang="en-US" b="1" i="1" smtClean="0">
                            <a:solidFill>
                              <a:srgbClr val="0000FF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  <m:sup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sup>
                    </m:sSubSup>
                  </m:oMath>
                </a14:m>
                <a:endParaRPr lang="uk-UA" b="1" dirty="0"/>
              </a:p>
            </p:txBody>
          </p:sp>
        </mc:Choice>
        <mc:Fallback xmlns="">
          <p:sp>
            <p:nvSpPr>
              <p:cNvPr id="32" name="Прямоугольник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090" y="1962618"/>
                <a:ext cx="5713295" cy="555793"/>
              </a:xfrm>
              <a:prstGeom prst="rect">
                <a:avLst/>
              </a:prstGeom>
              <a:blipFill rotWithShape="1">
                <a:blip r:embed="rId7"/>
                <a:stretch>
                  <a:fillRect l="-1174" b="-1978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60" y="2684645"/>
            <a:ext cx="4050000" cy="35992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365" y="2684644"/>
            <a:ext cx="4050000" cy="3599274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6202338" y="2312479"/>
            <a:ext cx="18517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</a:rPr>
              <a:t>energy density</a:t>
            </a:r>
            <a:endParaRPr lang="uk-U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Прямоугольник 33"/>
              <p:cNvSpPr/>
              <p:nvPr/>
            </p:nvSpPr>
            <p:spPr>
              <a:xfrm>
                <a:off x="105193" y="6161220"/>
                <a:ext cx="7076168" cy="7315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 smtClean="0">
                    <a:latin typeface="Arial" pitchFamily="34" charset="0"/>
                  </a:rPr>
                  <a:t>Wuppertal-Budapest </a:t>
                </a:r>
                <a:r>
                  <a:rPr lang="en-US" sz="2000" dirty="0" smtClean="0">
                    <a:solidFill>
                      <a:schemeClr val="tx1"/>
                    </a:solidFill>
                    <a:latin typeface="Arial" pitchFamily="34" charset="0"/>
                  </a:rPr>
                  <a:t>Lattice data well described by EV HRG </a:t>
                </a:r>
              </a:p>
              <a:p>
                <a:r>
                  <a:rPr lang="en-US" sz="2000" dirty="0" smtClean="0">
                    <a:solidFill>
                      <a:schemeClr val="tx1"/>
                    </a:solidFill>
                    <a:latin typeface="Arial" pitchFamily="34" charset="0"/>
                  </a:rPr>
                  <a:t>w</a:t>
                </a:r>
                <a:r>
                  <a:rPr lang="en-US" sz="2000" dirty="0" smtClean="0">
                    <a:latin typeface="Arial" pitchFamily="34" charset="0"/>
                  </a:rPr>
                  <a:t>ith</a:t>
                </a:r>
                <a:r>
                  <a:rPr lang="en-US" sz="2000" dirty="0" smtClean="0">
                    <a:solidFill>
                      <a:schemeClr val="tx1"/>
                    </a:solidFill>
                    <a:latin typeface="Arial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=0.15−0.20</m:t>
                    </m:r>
                  </m:oMath>
                </a14:m>
                <a:r>
                  <a:rPr lang="en-US" sz="2000" dirty="0" smtClean="0">
                    <a:solidFill>
                      <a:schemeClr val="tx1"/>
                    </a:solidFill>
                    <a:latin typeface="Arial" pitchFamily="34" charset="0"/>
                  </a:rPr>
                  <a:t> </a:t>
                </a:r>
                <a:r>
                  <a:rPr lang="en-US" sz="2000" dirty="0" err="1" smtClean="0">
                    <a:solidFill>
                      <a:schemeClr val="tx1"/>
                    </a:solidFill>
                    <a:latin typeface="Arial" pitchFamily="34" charset="0"/>
                  </a:rPr>
                  <a:t>fm</a:t>
                </a:r>
                <a:r>
                  <a:rPr lang="en-US" sz="2000" dirty="0" smtClean="0">
                    <a:solidFill>
                      <a:schemeClr val="tx1"/>
                    </a:solidFill>
                    <a:latin typeface="Arial" pitchFamily="34" charset="0"/>
                  </a:rPr>
                  <a:t> up to T=250 MeV </a:t>
                </a:r>
                <a:endParaRPr lang="uk-U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Прямоугольник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93" y="6161220"/>
                <a:ext cx="7076168" cy="731547"/>
              </a:xfrm>
              <a:prstGeom prst="rect">
                <a:avLst/>
              </a:prstGeom>
              <a:blipFill rotWithShape="1">
                <a:blip r:embed="rId10"/>
                <a:stretch>
                  <a:fillRect l="-861" t="-3333" b="-108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/>
          <p:cNvSpPr txBox="1"/>
          <p:nvPr/>
        </p:nvSpPr>
        <p:spPr>
          <a:xfrm>
            <a:off x="6393480" y="6382610"/>
            <a:ext cx="2824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V. </a:t>
            </a:r>
            <a:r>
              <a:rPr lang="de-DE" dirty="0" err="1" smtClean="0"/>
              <a:t>Vovchenko</a:t>
            </a:r>
            <a:r>
              <a:rPr lang="de-DE" dirty="0" smtClean="0"/>
              <a:t>, HST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322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" y="-83357"/>
            <a:ext cx="9144000" cy="620712"/>
          </a:xfrm>
          <a:prstGeom prst="rect">
            <a:avLst/>
          </a:prstGeom>
          <a:ln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2400" b="1" dirty="0" smtClean="0">
                <a:latin typeface="Arial" pitchFamily="34" charset="0"/>
                <a:ea typeface="楷体" charset="-122"/>
              </a:rPr>
              <a:t>Multi-component bag-</a:t>
            </a:r>
            <a:r>
              <a:rPr lang="en-US" altLang="zh-CN" sz="2400" b="1" dirty="0" err="1" smtClean="0">
                <a:latin typeface="Arial" pitchFamily="34" charset="0"/>
                <a:ea typeface="楷体" charset="-122"/>
              </a:rPr>
              <a:t>eigenvolume</a:t>
            </a:r>
            <a:r>
              <a:rPr lang="en-US" altLang="zh-CN" sz="2400" b="1" dirty="0" smtClean="0">
                <a:latin typeface="Arial" pitchFamily="34" charset="0"/>
                <a:ea typeface="楷体" charset="-122"/>
              </a:rPr>
              <a:t> HRG vs lattice QCD</a:t>
            </a:r>
            <a:endParaRPr lang="en-US" sz="2400" b="1" dirty="0">
              <a:solidFill>
                <a:srgbClr val="FF0000"/>
              </a:solidFill>
              <a:latin typeface="Arial" pitchFamily="34" charset="0"/>
              <a:ea typeface="楷体" charset="-122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01441" y="4685991"/>
            <a:ext cx="522950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 pitchFamily="34" charset="0"/>
              </a:rPr>
              <a:t>r=0 : HRG of point particles </a:t>
            </a:r>
          </a:p>
          <a:p>
            <a:r>
              <a:rPr lang="en-US" sz="2000" dirty="0" smtClean="0">
                <a:latin typeface="Arial" pitchFamily="34" charset="0"/>
              </a:rPr>
              <a:t>cannot follow lattice data above T=160 MeV </a:t>
            </a:r>
          </a:p>
          <a:p>
            <a:r>
              <a:rPr lang="en-US" sz="2000" dirty="0" smtClean="0">
                <a:latin typeface="Arial" pitchFamily="34" charset="0"/>
              </a:rPr>
              <a:t>Finite </a:t>
            </a:r>
            <a:r>
              <a:rPr lang="en-US" sz="2000" dirty="0" err="1" smtClean="0">
                <a:latin typeface="Arial" pitchFamily="34" charset="0"/>
              </a:rPr>
              <a:t>eigenvolumes</a:t>
            </a:r>
            <a:r>
              <a:rPr lang="en-US" sz="2000" dirty="0" smtClean="0">
                <a:latin typeface="Arial" pitchFamily="34" charset="0"/>
              </a:rPr>
              <a:t> of hadron bags: </a:t>
            </a:r>
          </a:p>
          <a:p>
            <a:r>
              <a:rPr lang="en-US" sz="2000" dirty="0" smtClean="0">
                <a:latin typeface="Arial" pitchFamily="34" charset="0"/>
              </a:rPr>
              <a:t>dramatic improvement towards lattice data</a:t>
            </a:r>
            <a:endParaRPr lang="uk-UA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189873" y="4491530"/>
            <a:ext cx="41635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</a:rPr>
              <a:t>strange vs non-strange hadrons </a:t>
            </a:r>
          </a:p>
          <a:p>
            <a:pPr algn="ctr"/>
            <a:r>
              <a:rPr lang="en-US" sz="2000" dirty="0" smtClean="0">
                <a:latin typeface="Arial" pitchFamily="34" charset="0"/>
              </a:rPr>
              <a:t>- different volumes at same mass?</a:t>
            </a:r>
            <a:endParaRPr lang="uk-U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642423" y="1328598"/>
                <a:ext cx="598369" cy="4994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p>
                      </m:sSubSup>
                    </m:oMath>
                  </m:oMathPara>
                </a14:m>
                <a:endParaRPr lang="uk-UA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9897" y="1328598"/>
                <a:ext cx="577530" cy="49943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567688" y="1246135"/>
                <a:ext cx="603178" cy="5777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sup>
                      </m:sSubSup>
                    </m:oMath>
                  </m:oMathPara>
                </a14:m>
                <a:endParaRPr lang="uk-UA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250" y="1246134"/>
                <a:ext cx="582339" cy="577787"/>
              </a:xfrm>
              <a:prstGeom prst="rect">
                <a:avLst/>
              </a:prstGeom>
              <a:blipFill rotWithShape="0">
                <a:blip r:embed="rId3"/>
                <a:stretch>
                  <a:fillRect b="-1053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663503" y="1328599"/>
                <a:ext cx="567207" cy="5053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p>
                      </m:sSubSup>
                    </m:oMath>
                  </m:oMathPara>
                </a14:m>
                <a:endParaRPr lang="uk-UA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8003" y="1328598"/>
                <a:ext cx="546367" cy="50539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Прямоугольник 18"/>
          <p:cNvSpPr/>
          <p:nvPr/>
        </p:nvSpPr>
        <p:spPr>
          <a:xfrm>
            <a:off x="18300" y="720323"/>
            <a:ext cx="9185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 pitchFamily="34" charset="0"/>
              </a:rPr>
              <a:t>Susceptibilities</a:t>
            </a:r>
            <a:r>
              <a:rPr lang="en-US" sz="2000" dirty="0" smtClean="0">
                <a:latin typeface="Arial" pitchFamily="34" charset="0"/>
              </a:rPr>
              <a:t> carry information about finer details of the equation of state</a:t>
            </a:r>
            <a:endParaRPr lang="uk-UA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5" y="1877534"/>
            <a:ext cx="2970000" cy="264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185" y="1877534"/>
            <a:ext cx="2970000" cy="264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185" y="1877534"/>
            <a:ext cx="2970000" cy="264000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915675" y="6161220"/>
            <a:ext cx="4857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V. </a:t>
            </a:r>
            <a:r>
              <a:rPr lang="de-DE" dirty="0" err="1" smtClean="0"/>
              <a:t>Vovchenko</a:t>
            </a:r>
            <a:r>
              <a:rPr lang="de-DE" dirty="0" smtClean="0"/>
              <a:t>, HST, in </a:t>
            </a:r>
            <a:r>
              <a:rPr lang="de-DE" dirty="0" err="1" smtClean="0"/>
              <a:t>preparation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402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151790" y="-83357"/>
            <a:ext cx="9429280" cy="620712"/>
          </a:xfrm>
          <a:prstGeom prst="rect">
            <a:avLst/>
          </a:prstGeom>
          <a:ln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2400" b="1" dirty="0" smtClean="0">
                <a:latin typeface="Arial" pitchFamily="34" charset="0"/>
                <a:ea typeface="楷体" charset="-122"/>
              </a:rPr>
              <a:t>Multi-component </a:t>
            </a:r>
            <a:r>
              <a:rPr lang="en-US" altLang="zh-CN" sz="2400" b="1" dirty="0" err="1" smtClean="0">
                <a:latin typeface="Arial" pitchFamily="34" charset="0"/>
                <a:ea typeface="楷体" charset="-122"/>
              </a:rPr>
              <a:t>eigenvolume</a:t>
            </a:r>
            <a:r>
              <a:rPr lang="en-US" altLang="zh-CN" sz="2400" b="1" dirty="0" smtClean="0">
                <a:latin typeface="Arial" pitchFamily="34" charset="0"/>
                <a:ea typeface="楷体" charset="-122"/>
              </a:rPr>
              <a:t> HRG vs ALICE hadron yield data</a:t>
            </a:r>
            <a:endParaRPr lang="en-US" sz="2400" b="1" dirty="0">
              <a:solidFill>
                <a:srgbClr val="FF0000"/>
              </a:solidFill>
              <a:latin typeface="Arial" pitchFamily="34" charset="0"/>
              <a:ea typeface="楷体" charset="-12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96" y="904068"/>
            <a:ext cx="3589502" cy="48175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219" y="537355"/>
            <a:ext cx="3932484" cy="5316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/>
              <p:cNvSpPr/>
              <p:nvPr/>
            </p:nvSpPr>
            <p:spPr>
              <a:xfrm>
                <a:off x="26896" y="410356"/>
                <a:ext cx="4884542" cy="5557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 pitchFamily="34" charset="0"/>
                  </a:rPr>
                  <a:t>Bag-model</a:t>
                </a:r>
                <a:r>
                  <a:rPr lang="en-US" sz="2000" dirty="0" smtClean="0">
                    <a:latin typeface="Arial" pitchFamily="34" charset="0"/>
                  </a:rPr>
                  <a:t> inspired EV HRG: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sSubSup>
                      <m:sSubSupPr>
                        <m:ctrlPr>
                          <a:rPr lang="en-US" b="1" i="1" smtClean="0">
                            <a:solidFill>
                              <a:srgbClr val="0000FF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  <m:sup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sup>
                    </m:sSubSup>
                  </m:oMath>
                </a14:m>
                <a:endParaRPr lang="uk-UA" b="1" dirty="0"/>
              </a:p>
            </p:txBody>
          </p:sp>
        </mc:Choice>
        <mc:Fallback xmlns="">
          <p:sp>
            <p:nvSpPr>
              <p:cNvPr id="15" name="Прямоугольник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96" y="410356"/>
                <a:ext cx="4884542" cy="555793"/>
              </a:xfrm>
              <a:prstGeom prst="rect">
                <a:avLst/>
              </a:prstGeom>
              <a:blipFill rotWithShape="1">
                <a:blip r:embed="rId4"/>
                <a:stretch>
                  <a:fillRect l="-1247" b="-1208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Прямоугольник 19"/>
          <p:cNvSpPr/>
          <p:nvPr/>
        </p:nvSpPr>
        <p:spPr>
          <a:xfrm>
            <a:off x="26896" y="5862563"/>
            <a:ext cx="87192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</a:rPr>
              <a:t>ALICE</a:t>
            </a:r>
            <a:r>
              <a:rPr lang="en-US" sz="2000" dirty="0" smtClean="0">
                <a:latin typeface="Arial" pitchFamily="34" charset="0"/>
              </a:rPr>
              <a:t> yield data 3x improved fit in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</a:rPr>
              <a:t> wide</a:t>
            </a:r>
            <a:r>
              <a:rPr lang="en-US" sz="2000" dirty="0" smtClean="0">
                <a:latin typeface="Arial" pitchFamily="34" charset="0"/>
              </a:rPr>
              <a:t> temperature range T=170-270 MeV</a:t>
            </a:r>
            <a:endParaRPr lang="uk-UA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793971" y="6373551"/>
            <a:ext cx="63556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 pitchFamily="34" charset="0"/>
              </a:rPr>
              <a:t>V. Vovchenko, H. Stoecker, arXiv:1512.08046 [</a:t>
            </a:r>
            <a:r>
              <a:rPr lang="en-US" sz="2000" dirty="0" err="1" smtClean="0">
                <a:latin typeface="Arial" pitchFamily="34" charset="0"/>
              </a:rPr>
              <a:t>hep-ph</a:t>
            </a:r>
            <a:r>
              <a:rPr lang="en-US" sz="2000" dirty="0" smtClean="0">
                <a:latin typeface="Arial" pitchFamily="34" charset="0"/>
              </a:rPr>
              <a:t>]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3950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F5166-C251-40A3-BA52-C9523A08DE1A}" type="slidenum">
              <a:rPr lang="en-US" altLang="ja-JP"/>
              <a:pPr/>
              <a:t>39</a:t>
            </a:fld>
            <a:endParaRPr lang="en-US" altLang="ja-JP"/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-57595" y="2565400"/>
            <a:ext cx="958107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3600" dirty="0" smtClean="0"/>
              <a:t>Signatures for </a:t>
            </a:r>
            <a:r>
              <a:rPr lang="en-US" altLang="ja-JP" sz="3600" dirty="0" smtClean="0">
                <a:solidFill>
                  <a:srgbClr val="FF0000"/>
                </a:solidFill>
              </a:rPr>
              <a:t>pure glue =&gt; </a:t>
            </a:r>
            <a:r>
              <a:rPr lang="en-US" altLang="ja-JP" sz="3600" i="0" dirty="0" err="1" smtClean="0">
                <a:solidFill>
                  <a:srgbClr val="FF0000"/>
                </a:solidFill>
              </a:rPr>
              <a:t>glueball</a:t>
            </a:r>
            <a:r>
              <a:rPr lang="en-US" altLang="ja-JP" sz="3600" i="0" dirty="0" smtClean="0">
                <a:solidFill>
                  <a:srgbClr val="FF0000"/>
                </a:solidFill>
              </a:rPr>
              <a:t> </a:t>
            </a:r>
            <a:r>
              <a:rPr lang="en-US" altLang="ja-JP" sz="3600" dirty="0" smtClean="0"/>
              <a:t>scenario</a:t>
            </a:r>
          </a:p>
          <a:p>
            <a:endParaRPr lang="en-US" altLang="ja-JP" sz="3600" dirty="0" smtClean="0"/>
          </a:p>
          <a:p>
            <a:r>
              <a:rPr lang="en-US" altLang="ja-JP" sz="3600" dirty="0" smtClean="0"/>
              <a:t>New event-class in </a:t>
            </a:r>
            <a:r>
              <a:rPr lang="en-US" altLang="ja-JP" sz="3600" dirty="0" smtClean="0">
                <a:solidFill>
                  <a:srgbClr val="0000FF"/>
                </a:solidFill>
              </a:rPr>
              <a:t>high multiplicity pp &amp; </a:t>
            </a:r>
            <a:r>
              <a:rPr lang="en-US" altLang="ja-JP" sz="3600" dirty="0" err="1" smtClean="0">
                <a:solidFill>
                  <a:srgbClr val="0000FF"/>
                </a:solidFill>
              </a:rPr>
              <a:t>pA</a:t>
            </a:r>
            <a:r>
              <a:rPr lang="en-US" altLang="ja-JP" sz="36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altLang="ja-JP" sz="3600" dirty="0" smtClean="0"/>
              <a:t>a</a:t>
            </a:r>
            <a:r>
              <a:rPr lang="en-US" altLang="ja-JP" sz="3600" i="0" dirty="0" smtClean="0"/>
              <a:t>t FAIR*, RHIC and LHC</a:t>
            </a:r>
            <a:endParaRPr lang="en-US" altLang="ja-JP" sz="360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634559"/>
            <a:ext cx="4392613" cy="2508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/>
              <a:t>Frank Maas – </a:t>
            </a:r>
            <a:r>
              <a:rPr lang="de-DE" dirty="0"/>
              <a:t>Erice 2015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7564" y="4406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209835"/>
            <a:ext cx="2049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66CC"/>
                </a:solidFill>
              </a:rPr>
              <a:t>Energy scans</a:t>
            </a:r>
            <a:endParaRPr lang="en-US" sz="2400" dirty="0">
              <a:solidFill>
                <a:srgbClr val="0066C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24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728" y="3104964"/>
            <a:ext cx="3821472" cy="8539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300" y="2692400"/>
            <a:ext cx="61087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30, 2007</a:t>
            </a: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763885" y="6140340"/>
            <a:ext cx="6375180" cy="476250"/>
          </a:xfrm>
        </p:spPr>
        <p:txBody>
          <a:bodyPr/>
          <a:lstStyle/>
          <a:p>
            <a:r>
              <a:rPr lang="en-US" sz="2000" dirty="0" smtClean="0"/>
              <a:t>Courtesy of Curtis Meyer, Carnegie Mellon, ODU </a:t>
            </a:r>
            <a:r>
              <a:rPr lang="en-US" sz="2000" dirty="0"/>
              <a:t>Colloquium</a:t>
            </a:r>
          </a:p>
        </p:txBody>
      </p:sp>
      <p:sp>
        <p:nvSpPr>
          <p:cNvPr id="12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E3FA1-12C7-4B21-A4BE-8861FBE57470}" type="slidenum">
              <a:rPr lang="en-US"/>
              <a:pPr/>
              <a:t>40</a:t>
            </a:fld>
            <a:endParaRPr lang="en-US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92088" y="1770063"/>
            <a:ext cx="7356475" cy="1236662"/>
            <a:chOff x="150" y="637"/>
            <a:chExt cx="4634" cy="779"/>
          </a:xfrm>
        </p:grpSpPr>
        <p:sp>
          <p:nvSpPr>
            <p:cNvPr id="52228" name="Rectangle 4"/>
            <p:cNvSpPr>
              <a:spLocks noChangeArrowheads="1"/>
            </p:cNvSpPr>
            <p:nvPr/>
          </p:nvSpPr>
          <p:spPr bwMode="auto">
            <a:xfrm>
              <a:off x="336" y="1032"/>
              <a:ext cx="4384" cy="384"/>
            </a:xfrm>
            <a:prstGeom prst="rect">
              <a:avLst/>
            </a:prstGeom>
            <a:solidFill>
              <a:srgbClr val="99CCFF"/>
            </a:solidFill>
            <a:ln w="31750">
              <a:solidFill>
                <a:srgbClr val="33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2230" name="Text Box 6"/>
            <p:cNvSpPr txBox="1">
              <a:spLocks noChangeArrowheads="1"/>
            </p:cNvSpPr>
            <p:nvPr/>
          </p:nvSpPr>
          <p:spPr bwMode="auto">
            <a:xfrm>
              <a:off x="150" y="637"/>
              <a:ext cx="4634" cy="288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99FF"/>
                  </a:solidFill>
                </a:rPr>
                <a:t>Glueballs should decay in a flavor-blind fashion.</a:t>
              </a:r>
            </a:p>
          </p:txBody>
        </p:sp>
        <p:graphicFrame>
          <p:nvGraphicFramePr>
            <p:cNvPr id="52231" name="Object 7"/>
            <p:cNvGraphicFramePr>
              <a:graphicFrameLocks noChangeAspect="1"/>
            </p:cNvGraphicFramePr>
            <p:nvPr/>
          </p:nvGraphicFramePr>
          <p:xfrm>
            <a:off x="364" y="1060"/>
            <a:ext cx="4288" cy="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9147" name="Equation" r:id="rId3" imgW="4254480" imgH="317160" progId="Equation.3">
                    <p:embed/>
                  </p:oleObj>
                </mc:Choice>
                <mc:Fallback>
                  <p:oleObj name="Equation" r:id="rId3" imgW="4254480" imgH="3171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" y="1060"/>
                          <a:ext cx="4288" cy="32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2234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55675"/>
          </a:xfrm>
        </p:spPr>
        <p:txBody>
          <a:bodyPr/>
          <a:lstStyle/>
          <a:p>
            <a:r>
              <a:rPr lang="en-US" sz="3200" dirty="0"/>
              <a:t>Identification of </a:t>
            </a:r>
            <a:r>
              <a:rPr lang="en-US" sz="3200" dirty="0" err="1"/>
              <a:t>Glueballs</a:t>
            </a:r>
            <a:endParaRPr lang="en-US" sz="3200" dirty="0"/>
          </a:p>
        </p:txBody>
      </p:sp>
      <p:sp>
        <p:nvSpPr>
          <p:cNvPr id="52236" name="Text Box 12"/>
          <p:cNvSpPr txBox="1">
            <a:spLocks noChangeArrowheads="1"/>
          </p:cNvSpPr>
          <p:nvPr/>
        </p:nvSpPr>
        <p:spPr bwMode="auto">
          <a:xfrm>
            <a:off x="246063" y="844550"/>
            <a:ext cx="84137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990000"/>
                </a:solidFill>
              </a:rPr>
              <a:t>Lightest Glueball predicted near two states of same Q.N..</a:t>
            </a:r>
          </a:p>
          <a:p>
            <a:r>
              <a:rPr lang="en-US"/>
              <a:t>    </a:t>
            </a:r>
            <a:r>
              <a:rPr lang="en-US">
                <a:solidFill>
                  <a:srgbClr val="0000FF"/>
                </a:solidFill>
              </a:rPr>
              <a:t>“Over population” Predict 2, see 3 states</a:t>
            </a:r>
          </a:p>
        </p:txBody>
      </p:sp>
      <p:sp>
        <p:nvSpPr>
          <p:cNvPr id="52237" name="Text Box 13"/>
          <p:cNvSpPr txBox="1">
            <a:spLocks noChangeArrowheads="1"/>
          </p:cNvSpPr>
          <p:nvPr/>
        </p:nvSpPr>
        <p:spPr bwMode="auto">
          <a:xfrm>
            <a:off x="292100" y="3359150"/>
            <a:ext cx="712727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990000"/>
                </a:solidFill>
              </a:rPr>
              <a:t>Production Mechanisms:</a:t>
            </a:r>
          </a:p>
          <a:p>
            <a:r>
              <a:rPr lang="en-US" dirty="0"/>
              <a:t>    </a:t>
            </a:r>
            <a:r>
              <a:rPr lang="en-US" dirty="0">
                <a:solidFill>
                  <a:srgbClr val="0000FF"/>
                </a:solidFill>
              </a:rPr>
              <a:t>Certain are expected to by </a:t>
            </a:r>
            <a:r>
              <a:rPr lang="en-US" b="1" dirty="0">
                <a:solidFill>
                  <a:srgbClr val="0000FF"/>
                </a:solidFill>
              </a:rPr>
              <a:t>Glue-rich</a:t>
            </a:r>
            <a:r>
              <a:rPr lang="en-US" dirty="0">
                <a:solidFill>
                  <a:srgbClr val="0000FF"/>
                </a:solidFill>
              </a:rPr>
              <a:t>, others are</a:t>
            </a:r>
          </a:p>
          <a:p>
            <a:r>
              <a:rPr lang="en-US" dirty="0">
                <a:solidFill>
                  <a:srgbClr val="0000FF"/>
                </a:solidFill>
              </a:rPr>
              <a:t>    Glue-poor. Where do you see them?</a:t>
            </a:r>
          </a:p>
        </p:txBody>
      </p:sp>
      <p:sp>
        <p:nvSpPr>
          <p:cNvPr id="52238" name="Text Box 14"/>
          <p:cNvSpPr txBox="1">
            <a:spLocks noChangeArrowheads="1"/>
          </p:cNvSpPr>
          <p:nvPr/>
        </p:nvSpPr>
        <p:spPr bwMode="auto">
          <a:xfrm>
            <a:off x="612775" y="4565650"/>
            <a:ext cx="295305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Proton-antiproton</a:t>
            </a:r>
          </a:p>
          <a:p>
            <a:r>
              <a:rPr lang="en-US" b="1" dirty="0">
                <a:solidFill>
                  <a:srgbClr val="0000FF"/>
                </a:solidFill>
              </a:rPr>
              <a:t>Central Production</a:t>
            </a:r>
          </a:p>
          <a:p>
            <a:r>
              <a:rPr lang="en-US" dirty="0"/>
              <a:t>J/</a:t>
            </a:r>
            <a:r>
              <a:rPr lang="en-US" dirty="0">
                <a:latin typeface="Symbol" pitchFamily="18" charset="2"/>
              </a:rPr>
              <a:t>y</a:t>
            </a:r>
            <a:r>
              <a:rPr lang="en-US" dirty="0"/>
              <a:t> decays</a:t>
            </a:r>
          </a:p>
        </p:txBody>
      </p:sp>
    </p:spTree>
    <p:extLst>
      <p:ext uri="{BB962C8B-B14F-4D97-AF65-F5344CB8AC3E}">
        <p14:creationId xmlns:p14="http://schemas.microsoft.com/office/powerpoint/2010/main" val="42668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-133491" y="89620"/>
            <a:ext cx="5616231" cy="1214320"/>
          </a:xfrm>
          <a:ln/>
          <a:effectLst>
            <a:outerShdw dist="101823" dir="2700000" algn="ctr" rotWithShape="0">
              <a:srgbClr val="E6E6E6">
                <a:alpha val="50027"/>
              </a:srgbClr>
            </a:outerShdw>
          </a:effectLst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2800" dirty="0" smtClean="0"/>
              <a:t>Hagedorn </a:t>
            </a:r>
            <a:r>
              <a:rPr lang="de-DE" sz="2800" dirty="0" err="1" smtClean="0"/>
              <a:t>hadronization</a:t>
            </a:r>
            <a:r>
              <a:rPr lang="de-DE" sz="2800" dirty="0" smtClean="0"/>
              <a:t>: </a:t>
            </a:r>
            <a:r>
              <a:rPr lang="de-DE" sz="2800" dirty="0" err="1" smtClean="0"/>
              <a:t>cascade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sequential</a:t>
            </a:r>
            <a:r>
              <a:rPr lang="de-DE" sz="2800" dirty="0" smtClean="0"/>
              <a:t> 2-body </a:t>
            </a:r>
            <a:r>
              <a:rPr lang="de-DE" sz="2800" dirty="0" err="1" smtClean="0"/>
              <a:t>decays</a:t>
            </a:r>
            <a:r>
              <a:rPr lang="de-DE" sz="2800" dirty="0" smtClean="0"/>
              <a:t>:</a:t>
            </a:r>
            <a:br>
              <a:rPr lang="de-DE" sz="2800" dirty="0" smtClean="0"/>
            </a:br>
            <a:r>
              <a:rPr lang="de-DE" sz="2800" dirty="0" smtClean="0"/>
              <a:t> </a:t>
            </a:r>
            <a:r>
              <a:rPr lang="de-DE" sz="2800" dirty="0" err="1" smtClean="0"/>
              <a:t>yields</a:t>
            </a:r>
            <a:r>
              <a:rPr lang="de-DE" sz="2800" dirty="0" smtClean="0"/>
              <a:t>/</a:t>
            </a:r>
            <a:r>
              <a:rPr lang="de-DE" sz="2800" dirty="0" err="1" smtClean="0"/>
              <a:t>ratios</a:t>
            </a:r>
            <a:r>
              <a:rPr lang="de-DE" sz="2800" dirty="0" smtClean="0"/>
              <a:t> </a:t>
            </a:r>
            <a:r>
              <a:rPr lang="de-DE" sz="2800" dirty="0" err="1" smtClean="0"/>
              <a:t>vs</a:t>
            </a:r>
            <a:r>
              <a:rPr lang="de-DE" sz="2800" dirty="0" smtClean="0"/>
              <a:t> ALICE </a:t>
            </a:r>
            <a:r>
              <a:rPr lang="de-DE" sz="2800" dirty="0" err="1" smtClean="0"/>
              <a:t>data</a:t>
            </a:r>
            <a:endParaRPr lang="de-DE" sz="2800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906285" y="-548244"/>
            <a:ext cx="4036475" cy="485683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775" y="3687457"/>
            <a:ext cx="8417700" cy="292913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321880" y="3884370"/>
            <a:ext cx="3263485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dirty="0" err="1">
                <a:solidFill>
                  <a:srgbClr val="0000FF"/>
                </a:solidFill>
                <a:ea typeface="DejaVu Sans" charset="0"/>
                <a:cs typeface="DejaVu Sans" charset="0"/>
              </a:rPr>
              <a:t>data</a:t>
            </a:r>
            <a:r>
              <a:rPr lang="de-DE" dirty="0">
                <a:solidFill>
                  <a:srgbClr val="000000"/>
                </a:solidFill>
                <a:ea typeface="DejaVu Sans" charset="0"/>
                <a:cs typeface="DejaVu Sans" charset="0"/>
              </a:rPr>
              <a:t>: ALICE @ LHC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39253" y="1717183"/>
            <a:ext cx="3173797" cy="1256447"/>
            <a:chOff x="4037" y="3083"/>
            <a:chExt cx="1518" cy="318"/>
          </a:xfrm>
        </p:grpSpPr>
        <p:sp>
          <p:nvSpPr>
            <p:cNvPr id="11272" name="Freeform 8"/>
            <p:cNvSpPr>
              <a:spLocks noChangeArrowheads="1"/>
            </p:cNvSpPr>
            <p:nvPr/>
          </p:nvSpPr>
          <p:spPr bwMode="auto">
            <a:xfrm>
              <a:off x="4037" y="3083"/>
              <a:ext cx="1518" cy="318"/>
            </a:xfrm>
            <a:custGeom>
              <a:avLst/>
              <a:gdLst/>
              <a:ahLst/>
              <a:cxnLst>
                <a:cxn ang="0">
                  <a:pos x="3349" y="1404"/>
                </a:cxn>
                <a:cxn ang="0">
                  <a:pos x="0" y="1404"/>
                </a:cxn>
                <a:cxn ang="0">
                  <a:pos x="0" y="0"/>
                </a:cxn>
                <a:cxn ang="0">
                  <a:pos x="6696" y="0"/>
                </a:cxn>
                <a:cxn ang="0">
                  <a:pos x="6696" y="1404"/>
                </a:cxn>
                <a:cxn ang="0">
                  <a:pos x="3349" y="1404"/>
                </a:cxn>
              </a:cxnLst>
              <a:rect l="0" t="0" r="r" b="b"/>
              <a:pathLst>
                <a:path w="6697" h="1405">
                  <a:moveTo>
                    <a:pt x="3349" y="1404"/>
                  </a:moveTo>
                  <a:lnTo>
                    <a:pt x="0" y="1404"/>
                  </a:lnTo>
                  <a:lnTo>
                    <a:pt x="0" y="0"/>
                  </a:lnTo>
                  <a:lnTo>
                    <a:pt x="6696" y="0"/>
                  </a:lnTo>
                  <a:lnTo>
                    <a:pt x="6696" y="1404"/>
                  </a:lnTo>
                  <a:lnTo>
                    <a:pt x="3349" y="1404"/>
                  </a:lnTo>
                </a:path>
              </a:pathLst>
            </a:custGeom>
            <a:solidFill>
              <a:srgbClr val="FFFFFF">
                <a:alpha val="0"/>
              </a:srgbClr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73" name="Freeform 9"/>
            <p:cNvSpPr>
              <a:spLocks noChangeArrowheads="1"/>
            </p:cNvSpPr>
            <p:nvPr/>
          </p:nvSpPr>
          <p:spPr bwMode="auto">
            <a:xfrm>
              <a:off x="4215" y="3120"/>
              <a:ext cx="62" cy="81"/>
            </a:xfrm>
            <a:custGeom>
              <a:avLst/>
              <a:gdLst/>
              <a:ahLst/>
              <a:cxnLst>
                <a:cxn ang="0">
                  <a:pos x="82" y="37"/>
                </a:cxn>
                <a:cxn ang="0">
                  <a:pos x="82" y="0"/>
                </a:cxn>
                <a:cxn ang="0">
                  <a:pos x="0" y="6"/>
                </a:cxn>
                <a:cxn ang="0">
                  <a:pos x="0" y="24"/>
                </a:cxn>
                <a:cxn ang="0">
                  <a:pos x="45" y="51"/>
                </a:cxn>
                <a:cxn ang="0">
                  <a:pos x="45" y="317"/>
                </a:cxn>
                <a:cxn ang="0">
                  <a:pos x="0" y="342"/>
                </a:cxn>
                <a:cxn ang="0">
                  <a:pos x="0" y="360"/>
                </a:cxn>
                <a:cxn ang="0">
                  <a:pos x="64" y="357"/>
                </a:cxn>
                <a:cxn ang="0">
                  <a:pos x="128" y="360"/>
                </a:cxn>
                <a:cxn ang="0">
                  <a:pos x="128" y="342"/>
                </a:cxn>
                <a:cxn ang="0">
                  <a:pos x="83" y="317"/>
                </a:cxn>
                <a:cxn ang="0">
                  <a:pos x="83" y="221"/>
                </a:cxn>
                <a:cxn ang="0">
                  <a:pos x="83" y="216"/>
                </a:cxn>
                <a:cxn ang="0">
                  <a:pos x="152" y="256"/>
                </a:cxn>
                <a:cxn ang="0">
                  <a:pos x="278" y="128"/>
                </a:cxn>
                <a:cxn ang="0">
                  <a:pos x="160" y="0"/>
                </a:cxn>
                <a:cxn ang="0">
                  <a:pos x="82" y="37"/>
                </a:cxn>
                <a:cxn ang="0">
                  <a:pos x="83" y="186"/>
                </a:cxn>
                <a:cxn ang="0">
                  <a:pos x="83" y="59"/>
                </a:cxn>
                <a:cxn ang="0">
                  <a:pos x="157" y="14"/>
                </a:cxn>
                <a:cxn ang="0">
                  <a:pos x="232" y="128"/>
                </a:cxn>
                <a:cxn ang="0">
                  <a:pos x="150" y="243"/>
                </a:cxn>
                <a:cxn ang="0">
                  <a:pos x="91" y="210"/>
                </a:cxn>
                <a:cxn ang="0">
                  <a:pos x="83" y="186"/>
                </a:cxn>
              </a:cxnLst>
              <a:rect l="0" t="0" r="r" b="b"/>
              <a:pathLst>
                <a:path w="279" h="361">
                  <a:moveTo>
                    <a:pt x="82" y="37"/>
                  </a:moveTo>
                  <a:lnTo>
                    <a:pt x="82" y="0"/>
                  </a:lnTo>
                  <a:lnTo>
                    <a:pt x="0" y="6"/>
                  </a:lnTo>
                  <a:lnTo>
                    <a:pt x="0" y="24"/>
                  </a:lnTo>
                  <a:cubicBezTo>
                    <a:pt x="40" y="24"/>
                    <a:pt x="45" y="27"/>
                    <a:pt x="45" y="51"/>
                  </a:cubicBezTo>
                  <a:lnTo>
                    <a:pt x="45" y="317"/>
                  </a:lnTo>
                  <a:cubicBezTo>
                    <a:pt x="45" y="342"/>
                    <a:pt x="38" y="342"/>
                    <a:pt x="0" y="342"/>
                  </a:cubicBezTo>
                  <a:lnTo>
                    <a:pt x="0" y="360"/>
                  </a:lnTo>
                  <a:cubicBezTo>
                    <a:pt x="19" y="358"/>
                    <a:pt x="48" y="357"/>
                    <a:pt x="64" y="357"/>
                  </a:cubicBezTo>
                  <a:cubicBezTo>
                    <a:pt x="78" y="357"/>
                    <a:pt x="107" y="358"/>
                    <a:pt x="128" y="360"/>
                  </a:cubicBezTo>
                  <a:lnTo>
                    <a:pt x="128" y="342"/>
                  </a:lnTo>
                  <a:cubicBezTo>
                    <a:pt x="90" y="342"/>
                    <a:pt x="83" y="342"/>
                    <a:pt x="83" y="317"/>
                  </a:cubicBezTo>
                  <a:lnTo>
                    <a:pt x="83" y="221"/>
                  </a:lnTo>
                  <a:lnTo>
                    <a:pt x="83" y="216"/>
                  </a:lnTo>
                  <a:cubicBezTo>
                    <a:pt x="86" y="226"/>
                    <a:pt x="110" y="256"/>
                    <a:pt x="152" y="256"/>
                  </a:cubicBezTo>
                  <a:cubicBezTo>
                    <a:pt x="219" y="256"/>
                    <a:pt x="278" y="200"/>
                    <a:pt x="278" y="128"/>
                  </a:cubicBezTo>
                  <a:cubicBezTo>
                    <a:pt x="278" y="56"/>
                    <a:pt x="224" y="0"/>
                    <a:pt x="160" y="0"/>
                  </a:cubicBezTo>
                  <a:cubicBezTo>
                    <a:pt x="117" y="0"/>
                    <a:pt x="93" y="26"/>
                    <a:pt x="82" y="37"/>
                  </a:cubicBezTo>
                  <a:close/>
                  <a:moveTo>
                    <a:pt x="83" y="186"/>
                  </a:moveTo>
                  <a:lnTo>
                    <a:pt x="83" y="59"/>
                  </a:lnTo>
                  <a:cubicBezTo>
                    <a:pt x="99" y="30"/>
                    <a:pt x="128" y="14"/>
                    <a:pt x="157" y="14"/>
                  </a:cubicBezTo>
                  <a:cubicBezTo>
                    <a:pt x="197" y="14"/>
                    <a:pt x="232" y="64"/>
                    <a:pt x="232" y="128"/>
                  </a:cubicBezTo>
                  <a:cubicBezTo>
                    <a:pt x="232" y="195"/>
                    <a:pt x="192" y="243"/>
                    <a:pt x="150" y="243"/>
                  </a:cubicBezTo>
                  <a:cubicBezTo>
                    <a:pt x="128" y="243"/>
                    <a:pt x="106" y="232"/>
                    <a:pt x="91" y="210"/>
                  </a:cubicBezTo>
                  <a:cubicBezTo>
                    <a:pt x="83" y="197"/>
                    <a:pt x="83" y="197"/>
                    <a:pt x="83" y="186"/>
                  </a:cubicBez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74" name="Freeform 10"/>
            <p:cNvSpPr>
              <a:spLocks noChangeArrowheads="1"/>
            </p:cNvSpPr>
            <p:nvPr/>
          </p:nvSpPr>
          <p:spPr bwMode="auto">
            <a:xfrm>
              <a:off x="4320" y="3142"/>
              <a:ext cx="78" cy="5"/>
            </a:xfrm>
            <a:custGeom>
              <a:avLst/>
              <a:gdLst/>
              <a:ahLst/>
              <a:cxnLst>
                <a:cxn ang="0">
                  <a:pos x="325" y="24"/>
                </a:cxn>
                <a:cxn ang="0">
                  <a:pos x="346" y="13"/>
                </a:cxn>
                <a:cxn ang="0">
                  <a:pos x="325" y="0"/>
                </a:cxn>
                <a:cxn ang="0">
                  <a:pos x="19" y="0"/>
                </a:cxn>
                <a:cxn ang="0">
                  <a:pos x="0" y="13"/>
                </a:cxn>
                <a:cxn ang="0">
                  <a:pos x="19" y="24"/>
                </a:cxn>
                <a:cxn ang="0">
                  <a:pos x="325" y="24"/>
                </a:cxn>
              </a:cxnLst>
              <a:rect l="0" t="0" r="r" b="b"/>
              <a:pathLst>
                <a:path w="347" h="25">
                  <a:moveTo>
                    <a:pt x="325" y="24"/>
                  </a:moveTo>
                  <a:cubicBezTo>
                    <a:pt x="334" y="24"/>
                    <a:pt x="346" y="24"/>
                    <a:pt x="346" y="13"/>
                  </a:cubicBezTo>
                  <a:cubicBezTo>
                    <a:pt x="346" y="0"/>
                    <a:pt x="334" y="0"/>
                    <a:pt x="325" y="0"/>
                  </a:cubicBezTo>
                  <a:lnTo>
                    <a:pt x="19" y="0"/>
                  </a:lnTo>
                  <a:cubicBezTo>
                    <a:pt x="10" y="0"/>
                    <a:pt x="0" y="0"/>
                    <a:pt x="0" y="13"/>
                  </a:cubicBezTo>
                  <a:cubicBezTo>
                    <a:pt x="0" y="24"/>
                    <a:pt x="10" y="24"/>
                    <a:pt x="19" y="24"/>
                  </a:cubicBezTo>
                  <a:lnTo>
                    <a:pt x="325" y="24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75" name="Freeform 11"/>
            <p:cNvSpPr>
              <a:spLocks noChangeArrowheads="1"/>
            </p:cNvSpPr>
            <p:nvPr/>
          </p:nvSpPr>
          <p:spPr bwMode="auto">
            <a:xfrm>
              <a:off x="4441" y="3120"/>
              <a:ext cx="62" cy="81"/>
            </a:xfrm>
            <a:custGeom>
              <a:avLst/>
              <a:gdLst/>
              <a:ahLst/>
              <a:cxnLst>
                <a:cxn ang="0">
                  <a:pos x="82" y="37"/>
                </a:cxn>
                <a:cxn ang="0">
                  <a:pos x="82" y="0"/>
                </a:cxn>
                <a:cxn ang="0">
                  <a:pos x="0" y="6"/>
                </a:cxn>
                <a:cxn ang="0">
                  <a:pos x="0" y="24"/>
                </a:cxn>
                <a:cxn ang="0">
                  <a:pos x="45" y="51"/>
                </a:cxn>
                <a:cxn ang="0">
                  <a:pos x="45" y="317"/>
                </a:cxn>
                <a:cxn ang="0">
                  <a:pos x="0" y="342"/>
                </a:cxn>
                <a:cxn ang="0">
                  <a:pos x="0" y="360"/>
                </a:cxn>
                <a:cxn ang="0">
                  <a:pos x="64" y="357"/>
                </a:cxn>
                <a:cxn ang="0">
                  <a:pos x="128" y="360"/>
                </a:cxn>
                <a:cxn ang="0">
                  <a:pos x="128" y="342"/>
                </a:cxn>
                <a:cxn ang="0">
                  <a:pos x="83" y="317"/>
                </a:cxn>
                <a:cxn ang="0">
                  <a:pos x="83" y="221"/>
                </a:cxn>
                <a:cxn ang="0">
                  <a:pos x="83" y="216"/>
                </a:cxn>
                <a:cxn ang="0">
                  <a:pos x="152" y="256"/>
                </a:cxn>
                <a:cxn ang="0">
                  <a:pos x="278" y="128"/>
                </a:cxn>
                <a:cxn ang="0">
                  <a:pos x="160" y="0"/>
                </a:cxn>
                <a:cxn ang="0">
                  <a:pos x="82" y="37"/>
                </a:cxn>
                <a:cxn ang="0">
                  <a:pos x="83" y="186"/>
                </a:cxn>
                <a:cxn ang="0">
                  <a:pos x="83" y="59"/>
                </a:cxn>
                <a:cxn ang="0">
                  <a:pos x="157" y="14"/>
                </a:cxn>
                <a:cxn ang="0">
                  <a:pos x="232" y="128"/>
                </a:cxn>
                <a:cxn ang="0">
                  <a:pos x="150" y="243"/>
                </a:cxn>
                <a:cxn ang="0">
                  <a:pos x="91" y="210"/>
                </a:cxn>
                <a:cxn ang="0">
                  <a:pos x="83" y="186"/>
                </a:cxn>
              </a:cxnLst>
              <a:rect l="0" t="0" r="r" b="b"/>
              <a:pathLst>
                <a:path w="279" h="361">
                  <a:moveTo>
                    <a:pt x="82" y="37"/>
                  </a:moveTo>
                  <a:lnTo>
                    <a:pt x="82" y="0"/>
                  </a:lnTo>
                  <a:lnTo>
                    <a:pt x="0" y="6"/>
                  </a:lnTo>
                  <a:lnTo>
                    <a:pt x="0" y="24"/>
                  </a:lnTo>
                  <a:cubicBezTo>
                    <a:pt x="40" y="24"/>
                    <a:pt x="45" y="27"/>
                    <a:pt x="45" y="51"/>
                  </a:cubicBezTo>
                  <a:lnTo>
                    <a:pt x="45" y="317"/>
                  </a:lnTo>
                  <a:cubicBezTo>
                    <a:pt x="45" y="342"/>
                    <a:pt x="38" y="342"/>
                    <a:pt x="0" y="342"/>
                  </a:cubicBezTo>
                  <a:lnTo>
                    <a:pt x="0" y="360"/>
                  </a:lnTo>
                  <a:cubicBezTo>
                    <a:pt x="19" y="358"/>
                    <a:pt x="48" y="357"/>
                    <a:pt x="64" y="357"/>
                  </a:cubicBezTo>
                  <a:cubicBezTo>
                    <a:pt x="78" y="357"/>
                    <a:pt x="107" y="358"/>
                    <a:pt x="128" y="360"/>
                  </a:cubicBezTo>
                  <a:lnTo>
                    <a:pt x="128" y="342"/>
                  </a:lnTo>
                  <a:cubicBezTo>
                    <a:pt x="90" y="342"/>
                    <a:pt x="83" y="342"/>
                    <a:pt x="83" y="317"/>
                  </a:cubicBezTo>
                  <a:lnTo>
                    <a:pt x="83" y="221"/>
                  </a:lnTo>
                  <a:lnTo>
                    <a:pt x="83" y="216"/>
                  </a:lnTo>
                  <a:cubicBezTo>
                    <a:pt x="86" y="226"/>
                    <a:pt x="110" y="256"/>
                    <a:pt x="152" y="256"/>
                  </a:cubicBezTo>
                  <a:cubicBezTo>
                    <a:pt x="219" y="256"/>
                    <a:pt x="278" y="200"/>
                    <a:pt x="278" y="128"/>
                  </a:cubicBezTo>
                  <a:cubicBezTo>
                    <a:pt x="278" y="56"/>
                    <a:pt x="224" y="0"/>
                    <a:pt x="160" y="0"/>
                  </a:cubicBezTo>
                  <a:cubicBezTo>
                    <a:pt x="117" y="0"/>
                    <a:pt x="93" y="26"/>
                    <a:pt x="82" y="37"/>
                  </a:cubicBezTo>
                  <a:close/>
                  <a:moveTo>
                    <a:pt x="83" y="186"/>
                  </a:moveTo>
                  <a:lnTo>
                    <a:pt x="83" y="59"/>
                  </a:lnTo>
                  <a:cubicBezTo>
                    <a:pt x="99" y="30"/>
                    <a:pt x="128" y="14"/>
                    <a:pt x="157" y="14"/>
                  </a:cubicBezTo>
                  <a:cubicBezTo>
                    <a:pt x="197" y="14"/>
                    <a:pt x="232" y="64"/>
                    <a:pt x="232" y="128"/>
                  </a:cubicBezTo>
                  <a:cubicBezTo>
                    <a:pt x="232" y="195"/>
                    <a:pt x="192" y="243"/>
                    <a:pt x="150" y="243"/>
                  </a:cubicBezTo>
                  <a:cubicBezTo>
                    <a:pt x="128" y="243"/>
                    <a:pt x="106" y="232"/>
                    <a:pt x="91" y="210"/>
                  </a:cubicBezTo>
                  <a:cubicBezTo>
                    <a:pt x="83" y="197"/>
                    <a:pt x="83" y="197"/>
                    <a:pt x="83" y="186"/>
                  </a:cubicBez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76" name="Freeform 12"/>
            <p:cNvSpPr>
              <a:spLocks noChangeArrowheads="1"/>
            </p:cNvSpPr>
            <p:nvPr/>
          </p:nvSpPr>
          <p:spPr bwMode="auto">
            <a:xfrm>
              <a:off x="4555" y="3122"/>
              <a:ext cx="13" cy="54"/>
            </a:xfrm>
            <a:custGeom>
              <a:avLst/>
              <a:gdLst/>
              <a:ahLst/>
              <a:cxnLst>
                <a:cxn ang="0">
                  <a:pos x="61" y="30"/>
                </a:cxn>
                <a:cxn ang="0">
                  <a:pos x="30" y="0"/>
                </a:cxn>
                <a:cxn ang="0">
                  <a:pos x="0" y="30"/>
                </a:cxn>
                <a:cxn ang="0">
                  <a:pos x="30" y="61"/>
                </a:cxn>
                <a:cxn ang="0">
                  <a:pos x="61" y="30"/>
                </a:cxn>
                <a:cxn ang="0">
                  <a:pos x="61" y="214"/>
                </a:cxn>
                <a:cxn ang="0">
                  <a:pos x="30" y="184"/>
                </a:cxn>
                <a:cxn ang="0">
                  <a:pos x="0" y="214"/>
                </a:cxn>
                <a:cxn ang="0">
                  <a:pos x="30" y="243"/>
                </a:cxn>
                <a:cxn ang="0">
                  <a:pos x="61" y="214"/>
                </a:cxn>
              </a:cxnLst>
              <a:rect l="0" t="0" r="r" b="b"/>
              <a:pathLst>
                <a:path w="62" h="244">
                  <a:moveTo>
                    <a:pt x="61" y="30"/>
                  </a:moveTo>
                  <a:cubicBezTo>
                    <a:pt x="61" y="13"/>
                    <a:pt x="48" y="0"/>
                    <a:pt x="30" y="0"/>
                  </a:cubicBezTo>
                  <a:cubicBezTo>
                    <a:pt x="14" y="0"/>
                    <a:pt x="0" y="13"/>
                    <a:pt x="0" y="30"/>
                  </a:cubicBezTo>
                  <a:cubicBezTo>
                    <a:pt x="0" y="46"/>
                    <a:pt x="14" y="61"/>
                    <a:pt x="30" y="61"/>
                  </a:cubicBezTo>
                  <a:cubicBezTo>
                    <a:pt x="48" y="61"/>
                    <a:pt x="61" y="46"/>
                    <a:pt x="61" y="30"/>
                  </a:cubicBezTo>
                  <a:close/>
                  <a:moveTo>
                    <a:pt x="61" y="214"/>
                  </a:moveTo>
                  <a:cubicBezTo>
                    <a:pt x="61" y="197"/>
                    <a:pt x="48" y="184"/>
                    <a:pt x="30" y="184"/>
                  </a:cubicBezTo>
                  <a:cubicBezTo>
                    <a:pt x="14" y="184"/>
                    <a:pt x="0" y="197"/>
                    <a:pt x="0" y="214"/>
                  </a:cubicBezTo>
                  <a:cubicBezTo>
                    <a:pt x="0" y="230"/>
                    <a:pt x="14" y="243"/>
                    <a:pt x="30" y="243"/>
                  </a:cubicBezTo>
                  <a:cubicBezTo>
                    <a:pt x="48" y="243"/>
                    <a:pt x="61" y="230"/>
                    <a:pt x="61" y="214"/>
                  </a:cubicBez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77" name="Freeform 13"/>
            <p:cNvSpPr>
              <a:spLocks noChangeArrowheads="1"/>
            </p:cNvSpPr>
            <p:nvPr/>
          </p:nvSpPr>
          <p:spPr bwMode="auto">
            <a:xfrm>
              <a:off x="4624" y="3083"/>
              <a:ext cx="99" cy="127"/>
            </a:xfrm>
            <a:custGeom>
              <a:avLst/>
              <a:gdLst/>
              <a:ahLst/>
              <a:cxnLst>
                <a:cxn ang="0">
                  <a:pos x="178" y="504"/>
                </a:cxn>
                <a:cxn ang="0">
                  <a:pos x="78" y="285"/>
                </a:cxn>
                <a:cxn ang="0">
                  <a:pos x="70" y="277"/>
                </a:cxn>
                <a:cxn ang="0">
                  <a:pos x="61" y="282"/>
                </a:cxn>
                <a:cxn ang="0">
                  <a:pos x="8" y="322"/>
                </a:cxn>
                <a:cxn ang="0">
                  <a:pos x="0" y="331"/>
                </a:cxn>
                <a:cxn ang="0">
                  <a:pos x="6" y="336"/>
                </a:cxn>
                <a:cxn ang="0">
                  <a:pos x="26" y="325"/>
                </a:cxn>
                <a:cxn ang="0">
                  <a:pos x="43" y="310"/>
                </a:cxn>
                <a:cxn ang="0">
                  <a:pos x="154" y="555"/>
                </a:cxn>
                <a:cxn ang="0">
                  <a:pos x="166" y="563"/>
                </a:cxn>
                <a:cxn ang="0">
                  <a:pos x="181" y="552"/>
                </a:cxn>
                <a:cxn ang="0">
                  <a:pos x="437" y="22"/>
                </a:cxn>
                <a:cxn ang="0">
                  <a:pos x="440" y="11"/>
                </a:cxn>
                <a:cxn ang="0">
                  <a:pos x="429" y="0"/>
                </a:cxn>
                <a:cxn ang="0">
                  <a:pos x="416" y="11"/>
                </a:cxn>
                <a:cxn ang="0">
                  <a:pos x="178" y="504"/>
                </a:cxn>
              </a:cxnLst>
              <a:rect l="0" t="0" r="r" b="b"/>
              <a:pathLst>
                <a:path w="441" h="564">
                  <a:moveTo>
                    <a:pt x="178" y="504"/>
                  </a:moveTo>
                  <a:lnTo>
                    <a:pt x="78" y="285"/>
                  </a:lnTo>
                  <a:cubicBezTo>
                    <a:pt x="75" y="277"/>
                    <a:pt x="72" y="277"/>
                    <a:pt x="70" y="277"/>
                  </a:cubicBezTo>
                  <a:cubicBezTo>
                    <a:pt x="70" y="277"/>
                    <a:pt x="67" y="277"/>
                    <a:pt x="61" y="282"/>
                  </a:cubicBezTo>
                  <a:lnTo>
                    <a:pt x="8" y="322"/>
                  </a:lnTo>
                  <a:cubicBezTo>
                    <a:pt x="0" y="326"/>
                    <a:pt x="0" y="328"/>
                    <a:pt x="0" y="331"/>
                  </a:cubicBezTo>
                  <a:cubicBezTo>
                    <a:pt x="0" y="333"/>
                    <a:pt x="2" y="336"/>
                    <a:pt x="6" y="336"/>
                  </a:cubicBezTo>
                  <a:cubicBezTo>
                    <a:pt x="10" y="336"/>
                    <a:pt x="19" y="328"/>
                    <a:pt x="26" y="325"/>
                  </a:cubicBezTo>
                  <a:cubicBezTo>
                    <a:pt x="29" y="322"/>
                    <a:pt x="37" y="315"/>
                    <a:pt x="43" y="310"/>
                  </a:cubicBezTo>
                  <a:lnTo>
                    <a:pt x="154" y="555"/>
                  </a:lnTo>
                  <a:cubicBezTo>
                    <a:pt x="158" y="563"/>
                    <a:pt x="162" y="563"/>
                    <a:pt x="166" y="563"/>
                  </a:cubicBezTo>
                  <a:cubicBezTo>
                    <a:pt x="174" y="563"/>
                    <a:pt x="176" y="560"/>
                    <a:pt x="181" y="552"/>
                  </a:cubicBezTo>
                  <a:lnTo>
                    <a:pt x="437" y="22"/>
                  </a:lnTo>
                  <a:cubicBezTo>
                    <a:pt x="440" y="14"/>
                    <a:pt x="440" y="13"/>
                    <a:pt x="440" y="11"/>
                  </a:cubicBezTo>
                  <a:cubicBezTo>
                    <a:pt x="440" y="6"/>
                    <a:pt x="435" y="0"/>
                    <a:pt x="429" y="0"/>
                  </a:cubicBezTo>
                  <a:cubicBezTo>
                    <a:pt x="424" y="0"/>
                    <a:pt x="421" y="3"/>
                    <a:pt x="416" y="11"/>
                  </a:cubicBezTo>
                  <a:lnTo>
                    <a:pt x="178" y="504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78" name="Freeform 14"/>
            <p:cNvSpPr>
              <a:spLocks noChangeArrowheads="1"/>
            </p:cNvSpPr>
            <p:nvPr/>
          </p:nvSpPr>
          <p:spPr bwMode="auto">
            <a:xfrm>
              <a:off x="4721" y="3083"/>
              <a:ext cx="246" cy="5"/>
            </a:xfrm>
            <a:custGeom>
              <a:avLst/>
              <a:gdLst/>
              <a:ahLst/>
              <a:cxnLst>
                <a:cxn ang="0">
                  <a:pos x="546" y="24"/>
                </a:cxn>
                <a:cxn ang="0">
                  <a:pos x="0" y="24"/>
                </a:cxn>
                <a:cxn ang="0">
                  <a:pos x="0" y="0"/>
                </a:cxn>
                <a:cxn ang="0">
                  <a:pos x="1090" y="0"/>
                </a:cxn>
                <a:cxn ang="0">
                  <a:pos x="1090" y="24"/>
                </a:cxn>
                <a:cxn ang="0">
                  <a:pos x="546" y="24"/>
                </a:cxn>
              </a:cxnLst>
              <a:rect l="0" t="0" r="r" b="b"/>
              <a:pathLst>
                <a:path w="1091" h="25">
                  <a:moveTo>
                    <a:pt x="546" y="24"/>
                  </a:moveTo>
                  <a:lnTo>
                    <a:pt x="0" y="24"/>
                  </a:lnTo>
                  <a:lnTo>
                    <a:pt x="0" y="0"/>
                  </a:lnTo>
                  <a:lnTo>
                    <a:pt x="1090" y="0"/>
                  </a:lnTo>
                  <a:lnTo>
                    <a:pt x="1090" y="24"/>
                  </a:lnTo>
                  <a:lnTo>
                    <a:pt x="546" y="24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79" name="Freeform 15"/>
            <p:cNvSpPr>
              <a:spLocks noChangeArrowheads="1"/>
            </p:cNvSpPr>
            <p:nvPr/>
          </p:nvSpPr>
          <p:spPr bwMode="auto">
            <a:xfrm>
              <a:off x="4728" y="3120"/>
              <a:ext cx="46" cy="57"/>
            </a:xfrm>
            <a:custGeom>
              <a:avLst/>
              <a:gdLst/>
              <a:ahLst/>
              <a:cxnLst>
                <a:cxn ang="0">
                  <a:pos x="192" y="38"/>
                </a:cxn>
                <a:cxn ang="0">
                  <a:pos x="165" y="64"/>
                </a:cxn>
                <a:cxn ang="0">
                  <a:pos x="182" y="80"/>
                </a:cxn>
                <a:cxn ang="0">
                  <a:pos x="208" y="48"/>
                </a:cxn>
                <a:cxn ang="0">
                  <a:pos x="141" y="0"/>
                </a:cxn>
                <a:cxn ang="0">
                  <a:pos x="45" y="83"/>
                </a:cxn>
                <a:cxn ang="0">
                  <a:pos x="104" y="139"/>
                </a:cxn>
                <a:cxn ang="0">
                  <a:pos x="163" y="182"/>
                </a:cxn>
                <a:cxn ang="0">
                  <a:pos x="82" y="243"/>
                </a:cxn>
                <a:cxn ang="0">
                  <a:pos x="18" y="214"/>
                </a:cxn>
                <a:cxn ang="0">
                  <a:pos x="53" y="184"/>
                </a:cxn>
                <a:cxn ang="0">
                  <a:pos x="32" y="165"/>
                </a:cxn>
                <a:cxn ang="0">
                  <a:pos x="0" y="202"/>
                </a:cxn>
                <a:cxn ang="0">
                  <a:pos x="82" y="256"/>
                </a:cxn>
                <a:cxn ang="0">
                  <a:pos x="195" y="163"/>
                </a:cxn>
                <a:cxn ang="0">
                  <a:pos x="178" y="122"/>
                </a:cxn>
                <a:cxn ang="0">
                  <a:pos x="120" y="98"/>
                </a:cxn>
                <a:cxn ang="0">
                  <a:pos x="78" y="64"/>
                </a:cxn>
                <a:cxn ang="0">
                  <a:pos x="141" y="13"/>
                </a:cxn>
                <a:cxn ang="0">
                  <a:pos x="192" y="38"/>
                </a:cxn>
              </a:cxnLst>
              <a:rect l="0" t="0" r="r" b="b"/>
              <a:pathLst>
                <a:path w="209" h="257">
                  <a:moveTo>
                    <a:pt x="192" y="38"/>
                  </a:moveTo>
                  <a:cubicBezTo>
                    <a:pt x="176" y="38"/>
                    <a:pt x="165" y="51"/>
                    <a:pt x="165" y="64"/>
                  </a:cubicBezTo>
                  <a:cubicBezTo>
                    <a:pt x="165" y="72"/>
                    <a:pt x="170" y="80"/>
                    <a:pt x="182" y="80"/>
                  </a:cubicBezTo>
                  <a:cubicBezTo>
                    <a:pt x="195" y="80"/>
                    <a:pt x="208" y="70"/>
                    <a:pt x="208" y="48"/>
                  </a:cubicBezTo>
                  <a:cubicBezTo>
                    <a:pt x="208" y="22"/>
                    <a:pt x="184" y="0"/>
                    <a:pt x="141" y="0"/>
                  </a:cubicBezTo>
                  <a:cubicBezTo>
                    <a:pt x="66" y="0"/>
                    <a:pt x="45" y="58"/>
                    <a:pt x="45" y="83"/>
                  </a:cubicBezTo>
                  <a:cubicBezTo>
                    <a:pt x="45" y="126"/>
                    <a:pt x="88" y="136"/>
                    <a:pt x="104" y="139"/>
                  </a:cubicBezTo>
                  <a:cubicBezTo>
                    <a:pt x="133" y="144"/>
                    <a:pt x="163" y="150"/>
                    <a:pt x="163" y="182"/>
                  </a:cubicBezTo>
                  <a:cubicBezTo>
                    <a:pt x="163" y="197"/>
                    <a:pt x="149" y="243"/>
                    <a:pt x="82" y="243"/>
                  </a:cubicBezTo>
                  <a:cubicBezTo>
                    <a:pt x="74" y="243"/>
                    <a:pt x="30" y="243"/>
                    <a:pt x="18" y="214"/>
                  </a:cubicBezTo>
                  <a:cubicBezTo>
                    <a:pt x="38" y="216"/>
                    <a:pt x="53" y="200"/>
                    <a:pt x="53" y="184"/>
                  </a:cubicBezTo>
                  <a:cubicBezTo>
                    <a:pt x="53" y="171"/>
                    <a:pt x="43" y="165"/>
                    <a:pt x="32" y="165"/>
                  </a:cubicBezTo>
                  <a:cubicBezTo>
                    <a:pt x="18" y="165"/>
                    <a:pt x="0" y="176"/>
                    <a:pt x="0" y="202"/>
                  </a:cubicBezTo>
                  <a:cubicBezTo>
                    <a:pt x="0" y="234"/>
                    <a:pt x="32" y="256"/>
                    <a:pt x="82" y="256"/>
                  </a:cubicBezTo>
                  <a:cubicBezTo>
                    <a:pt x="173" y="256"/>
                    <a:pt x="195" y="187"/>
                    <a:pt x="195" y="163"/>
                  </a:cubicBezTo>
                  <a:cubicBezTo>
                    <a:pt x="195" y="142"/>
                    <a:pt x="184" y="128"/>
                    <a:pt x="178" y="122"/>
                  </a:cubicBezTo>
                  <a:cubicBezTo>
                    <a:pt x="162" y="106"/>
                    <a:pt x="146" y="102"/>
                    <a:pt x="120" y="98"/>
                  </a:cubicBezTo>
                  <a:cubicBezTo>
                    <a:pt x="101" y="93"/>
                    <a:pt x="78" y="90"/>
                    <a:pt x="78" y="64"/>
                  </a:cubicBezTo>
                  <a:cubicBezTo>
                    <a:pt x="78" y="46"/>
                    <a:pt x="91" y="13"/>
                    <a:pt x="141" y="13"/>
                  </a:cubicBezTo>
                  <a:cubicBezTo>
                    <a:pt x="155" y="13"/>
                    <a:pt x="184" y="16"/>
                    <a:pt x="192" y="38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80" name="Freeform 16"/>
            <p:cNvSpPr>
              <a:spLocks noChangeArrowheads="1"/>
            </p:cNvSpPr>
            <p:nvPr/>
          </p:nvSpPr>
          <p:spPr bwMode="auto">
            <a:xfrm>
              <a:off x="4787" y="3135"/>
              <a:ext cx="79" cy="60"/>
            </a:xfrm>
            <a:custGeom>
              <a:avLst/>
              <a:gdLst/>
              <a:ahLst/>
              <a:cxnLst>
                <a:cxn ang="0">
                  <a:pos x="302" y="43"/>
                </a:cxn>
                <a:cxn ang="0">
                  <a:pos x="344" y="14"/>
                </a:cxn>
                <a:cxn ang="0">
                  <a:pos x="352" y="5"/>
                </a:cxn>
                <a:cxn ang="0">
                  <a:pos x="346" y="0"/>
                </a:cxn>
                <a:cxn ang="0">
                  <a:pos x="306" y="2"/>
                </a:cxn>
                <a:cxn ang="0">
                  <a:pos x="264" y="0"/>
                </a:cxn>
                <a:cxn ang="0">
                  <a:pos x="256" y="8"/>
                </a:cxn>
                <a:cxn ang="0">
                  <a:pos x="264" y="14"/>
                </a:cxn>
                <a:cxn ang="0">
                  <a:pos x="290" y="30"/>
                </a:cxn>
                <a:cxn ang="0">
                  <a:pos x="288" y="40"/>
                </a:cxn>
                <a:cxn ang="0">
                  <a:pos x="245" y="213"/>
                </a:cxn>
                <a:cxn ang="0">
                  <a:pos x="144" y="6"/>
                </a:cxn>
                <a:cxn ang="0">
                  <a:pos x="131" y="0"/>
                </a:cxn>
                <a:cxn ang="0">
                  <a:pos x="77" y="0"/>
                </a:cxn>
                <a:cxn ang="0">
                  <a:pos x="64" y="8"/>
                </a:cxn>
                <a:cxn ang="0">
                  <a:pos x="77" y="14"/>
                </a:cxn>
                <a:cxn ang="0">
                  <a:pos x="102" y="16"/>
                </a:cxn>
                <a:cxn ang="0">
                  <a:pos x="50" y="229"/>
                </a:cxn>
                <a:cxn ang="0">
                  <a:pos x="8" y="256"/>
                </a:cxn>
                <a:cxn ang="0">
                  <a:pos x="0" y="264"/>
                </a:cxn>
                <a:cxn ang="0">
                  <a:pos x="6" y="270"/>
                </a:cxn>
                <a:cxn ang="0">
                  <a:pos x="46" y="269"/>
                </a:cxn>
                <a:cxn ang="0">
                  <a:pos x="90" y="270"/>
                </a:cxn>
                <a:cxn ang="0">
                  <a:pos x="98" y="262"/>
                </a:cxn>
                <a:cxn ang="0">
                  <a:pos x="88" y="256"/>
                </a:cxn>
                <a:cxn ang="0">
                  <a:pos x="62" y="240"/>
                </a:cxn>
                <a:cxn ang="0">
                  <a:pos x="64" y="230"/>
                </a:cxn>
                <a:cxn ang="0">
                  <a:pos x="115" y="27"/>
                </a:cxn>
                <a:cxn ang="0">
                  <a:pos x="230" y="264"/>
                </a:cxn>
                <a:cxn ang="0">
                  <a:pos x="240" y="270"/>
                </a:cxn>
                <a:cxn ang="0">
                  <a:pos x="248" y="262"/>
                </a:cxn>
                <a:cxn ang="0">
                  <a:pos x="302" y="43"/>
                </a:cxn>
              </a:cxnLst>
              <a:rect l="0" t="0" r="r" b="b"/>
              <a:pathLst>
                <a:path w="353" h="271">
                  <a:moveTo>
                    <a:pt x="302" y="43"/>
                  </a:moveTo>
                  <a:cubicBezTo>
                    <a:pt x="307" y="29"/>
                    <a:pt x="312" y="14"/>
                    <a:pt x="344" y="14"/>
                  </a:cubicBezTo>
                  <a:cubicBezTo>
                    <a:pt x="346" y="14"/>
                    <a:pt x="352" y="14"/>
                    <a:pt x="352" y="5"/>
                  </a:cubicBezTo>
                  <a:cubicBezTo>
                    <a:pt x="352" y="3"/>
                    <a:pt x="350" y="0"/>
                    <a:pt x="346" y="0"/>
                  </a:cubicBezTo>
                  <a:cubicBezTo>
                    <a:pt x="333" y="0"/>
                    <a:pt x="318" y="2"/>
                    <a:pt x="306" y="2"/>
                  </a:cubicBezTo>
                  <a:cubicBezTo>
                    <a:pt x="296" y="2"/>
                    <a:pt x="274" y="0"/>
                    <a:pt x="264" y="0"/>
                  </a:cubicBezTo>
                  <a:cubicBezTo>
                    <a:pt x="261" y="0"/>
                    <a:pt x="256" y="0"/>
                    <a:pt x="256" y="8"/>
                  </a:cubicBezTo>
                  <a:cubicBezTo>
                    <a:pt x="256" y="14"/>
                    <a:pt x="261" y="14"/>
                    <a:pt x="264" y="14"/>
                  </a:cubicBezTo>
                  <a:cubicBezTo>
                    <a:pt x="283" y="14"/>
                    <a:pt x="290" y="21"/>
                    <a:pt x="290" y="30"/>
                  </a:cubicBezTo>
                  <a:cubicBezTo>
                    <a:pt x="290" y="34"/>
                    <a:pt x="290" y="35"/>
                    <a:pt x="288" y="40"/>
                  </a:cubicBezTo>
                  <a:lnTo>
                    <a:pt x="245" y="213"/>
                  </a:lnTo>
                  <a:lnTo>
                    <a:pt x="144" y="6"/>
                  </a:lnTo>
                  <a:cubicBezTo>
                    <a:pt x="141" y="0"/>
                    <a:pt x="141" y="0"/>
                    <a:pt x="131" y="0"/>
                  </a:cubicBezTo>
                  <a:lnTo>
                    <a:pt x="77" y="0"/>
                  </a:lnTo>
                  <a:cubicBezTo>
                    <a:pt x="69" y="0"/>
                    <a:pt x="64" y="0"/>
                    <a:pt x="64" y="8"/>
                  </a:cubicBezTo>
                  <a:cubicBezTo>
                    <a:pt x="64" y="14"/>
                    <a:pt x="69" y="14"/>
                    <a:pt x="77" y="14"/>
                  </a:cubicBezTo>
                  <a:cubicBezTo>
                    <a:pt x="85" y="14"/>
                    <a:pt x="94" y="14"/>
                    <a:pt x="102" y="16"/>
                  </a:cubicBezTo>
                  <a:lnTo>
                    <a:pt x="50" y="229"/>
                  </a:lnTo>
                  <a:cubicBezTo>
                    <a:pt x="46" y="243"/>
                    <a:pt x="38" y="254"/>
                    <a:pt x="8" y="256"/>
                  </a:cubicBezTo>
                  <a:cubicBezTo>
                    <a:pt x="5" y="256"/>
                    <a:pt x="0" y="256"/>
                    <a:pt x="0" y="264"/>
                  </a:cubicBezTo>
                  <a:cubicBezTo>
                    <a:pt x="0" y="269"/>
                    <a:pt x="3" y="270"/>
                    <a:pt x="6" y="270"/>
                  </a:cubicBezTo>
                  <a:cubicBezTo>
                    <a:pt x="19" y="270"/>
                    <a:pt x="34" y="269"/>
                    <a:pt x="46" y="269"/>
                  </a:cubicBezTo>
                  <a:cubicBezTo>
                    <a:pt x="56" y="269"/>
                    <a:pt x="80" y="270"/>
                    <a:pt x="90" y="270"/>
                  </a:cubicBezTo>
                  <a:cubicBezTo>
                    <a:pt x="93" y="270"/>
                    <a:pt x="98" y="269"/>
                    <a:pt x="98" y="262"/>
                  </a:cubicBezTo>
                  <a:cubicBezTo>
                    <a:pt x="98" y="256"/>
                    <a:pt x="93" y="256"/>
                    <a:pt x="88" y="256"/>
                  </a:cubicBezTo>
                  <a:cubicBezTo>
                    <a:pt x="62" y="256"/>
                    <a:pt x="62" y="245"/>
                    <a:pt x="62" y="240"/>
                  </a:cubicBezTo>
                  <a:cubicBezTo>
                    <a:pt x="62" y="238"/>
                    <a:pt x="62" y="237"/>
                    <a:pt x="64" y="230"/>
                  </a:cubicBezTo>
                  <a:lnTo>
                    <a:pt x="115" y="27"/>
                  </a:lnTo>
                  <a:lnTo>
                    <a:pt x="230" y="264"/>
                  </a:lnTo>
                  <a:cubicBezTo>
                    <a:pt x="234" y="270"/>
                    <a:pt x="235" y="270"/>
                    <a:pt x="240" y="270"/>
                  </a:cubicBezTo>
                  <a:cubicBezTo>
                    <a:pt x="245" y="270"/>
                    <a:pt x="245" y="269"/>
                    <a:pt x="248" y="262"/>
                  </a:cubicBezTo>
                  <a:lnTo>
                    <a:pt x="302" y="43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81" name="Freeform 17"/>
            <p:cNvSpPr>
              <a:spLocks noChangeArrowheads="1"/>
            </p:cNvSpPr>
            <p:nvPr/>
          </p:nvSpPr>
          <p:spPr bwMode="auto">
            <a:xfrm>
              <a:off x="4877" y="3135"/>
              <a:ext cx="79" cy="60"/>
            </a:xfrm>
            <a:custGeom>
              <a:avLst/>
              <a:gdLst/>
              <a:ahLst/>
              <a:cxnLst>
                <a:cxn ang="0">
                  <a:pos x="302" y="43"/>
                </a:cxn>
                <a:cxn ang="0">
                  <a:pos x="344" y="14"/>
                </a:cxn>
                <a:cxn ang="0">
                  <a:pos x="352" y="5"/>
                </a:cxn>
                <a:cxn ang="0">
                  <a:pos x="347" y="0"/>
                </a:cxn>
                <a:cxn ang="0">
                  <a:pos x="306" y="2"/>
                </a:cxn>
                <a:cxn ang="0">
                  <a:pos x="264" y="0"/>
                </a:cxn>
                <a:cxn ang="0">
                  <a:pos x="256" y="8"/>
                </a:cxn>
                <a:cxn ang="0">
                  <a:pos x="264" y="14"/>
                </a:cxn>
                <a:cxn ang="0">
                  <a:pos x="290" y="30"/>
                </a:cxn>
                <a:cxn ang="0">
                  <a:pos x="288" y="40"/>
                </a:cxn>
                <a:cxn ang="0">
                  <a:pos x="245" y="213"/>
                </a:cxn>
                <a:cxn ang="0">
                  <a:pos x="144" y="6"/>
                </a:cxn>
                <a:cxn ang="0">
                  <a:pos x="131" y="0"/>
                </a:cxn>
                <a:cxn ang="0">
                  <a:pos x="77" y="0"/>
                </a:cxn>
                <a:cxn ang="0">
                  <a:pos x="64" y="8"/>
                </a:cxn>
                <a:cxn ang="0">
                  <a:pos x="77" y="14"/>
                </a:cxn>
                <a:cxn ang="0">
                  <a:pos x="102" y="16"/>
                </a:cxn>
                <a:cxn ang="0">
                  <a:pos x="50" y="229"/>
                </a:cxn>
                <a:cxn ang="0">
                  <a:pos x="8" y="256"/>
                </a:cxn>
                <a:cxn ang="0">
                  <a:pos x="0" y="264"/>
                </a:cxn>
                <a:cxn ang="0">
                  <a:pos x="6" y="270"/>
                </a:cxn>
                <a:cxn ang="0">
                  <a:pos x="46" y="269"/>
                </a:cxn>
                <a:cxn ang="0">
                  <a:pos x="90" y="270"/>
                </a:cxn>
                <a:cxn ang="0">
                  <a:pos x="98" y="262"/>
                </a:cxn>
                <a:cxn ang="0">
                  <a:pos x="88" y="256"/>
                </a:cxn>
                <a:cxn ang="0">
                  <a:pos x="62" y="240"/>
                </a:cxn>
                <a:cxn ang="0">
                  <a:pos x="64" y="230"/>
                </a:cxn>
                <a:cxn ang="0">
                  <a:pos x="115" y="27"/>
                </a:cxn>
                <a:cxn ang="0">
                  <a:pos x="230" y="264"/>
                </a:cxn>
                <a:cxn ang="0">
                  <a:pos x="240" y="270"/>
                </a:cxn>
                <a:cxn ang="0">
                  <a:pos x="248" y="262"/>
                </a:cxn>
                <a:cxn ang="0">
                  <a:pos x="302" y="43"/>
                </a:cxn>
              </a:cxnLst>
              <a:rect l="0" t="0" r="r" b="b"/>
              <a:pathLst>
                <a:path w="353" h="271">
                  <a:moveTo>
                    <a:pt x="302" y="43"/>
                  </a:moveTo>
                  <a:cubicBezTo>
                    <a:pt x="307" y="29"/>
                    <a:pt x="314" y="14"/>
                    <a:pt x="344" y="14"/>
                  </a:cubicBezTo>
                  <a:cubicBezTo>
                    <a:pt x="347" y="14"/>
                    <a:pt x="352" y="14"/>
                    <a:pt x="352" y="5"/>
                  </a:cubicBezTo>
                  <a:cubicBezTo>
                    <a:pt x="352" y="3"/>
                    <a:pt x="350" y="0"/>
                    <a:pt x="347" y="0"/>
                  </a:cubicBezTo>
                  <a:cubicBezTo>
                    <a:pt x="333" y="0"/>
                    <a:pt x="318" y="2"/>
                    <a:pt x="306" y="2"/>
                  </a:cubicBezTo>
                  <a:cubicBezTo>
                    <a:pt x="296" y="2"/>
                    <a:pt x="274" y="0"/>
                    <a:pt x="264" y="0"/>
                  </a:cubicBezTo>
                  <a:cubicBezTo>
                    <a:pt x="261" y="0"/>
                    <a:pt x="256" y="0"/>
                    <a:pt x="256" y="8"/>
                  </a:cubicBezTo>
                  <a:cubicBezTo>
                    <a:pt x="256" y="14"/>
                    <a:pt x="261" y="14"/>
                    <a:pt x="264" y="14"/>
                  </a:cubicBezTo>
                  <a:cubicBezTo>
                    <a:pt x="283" y="14"/>
                    <a:pt x="290" y="21"/>
                    <a:pt x="290" y="30"/>
                  </a:cubicBezTo>
                  <a:cubicBezTo>
                    <a:pt x="290" y="34"/>
                    <a:pt x="290" y="35"/>
                    <a:pt x="288" y="40"/>
                  </a:cubicBezTo>
                  <a:lnTo>
                    <a:pt x="245" y="213"/>
                  </a:lnTo>
                  <a:lnTo>
                    <a:pt x="144" y="6"/>
                  </a:lnTo>
                  <a:cubicBezTo>
                    <a:pt x="141" y="0"/>
                    <a:pt x="141" y="0"/>
                    <a:pt x="131" y="0"/>
                  </a:cubicBezTo>
                  <a:lnTo>
                    <a:pt x="77" y="0"/>
                  </a:lnTo>
                  <a:cubicBezTo>
                    <a:pt x="69" y="0"/>
                    <a:pt x="64" y="0"/>
                    <a:pt x="64" y="8"/>
                  </a:cubicBezTo>
                  <a:cubicBezTo>
                    <a:pt x="64" y="14"/>
                    <a:pt x="69" y="14"/>
                    <a:pt x="77" y="14"/>
                  </a:cubicBezTo>
                  <a:cubicBezTo>
                    <a:pt x="85" y="14"/>
                    <a:pt x="94" y="14"/>
                    <a:pt x="102" y="16"/>
                  </a:cubicBezTo>
                  <a:lnTo>
                    <a:pt x="50" y="229"/>
                  </a:lnTo>
                  <a:cubicBezTo>
                    <a:pt x="46" y="243"/>
                    <a:pt x="38" y="254"/>
                    <a:pt x="8" y="256"/>
                  </a:cubicBezTo>
                  <a:cubicBezTo>
                    <a:pt x="5" y="256"/>
                    <a:pt x="0" y="256"/>
                    <a:pt x="0" y="264"/>
                  </a:cubicBezTo>
                  <a:cubicBezTo>
                    <a:pt x="0" y="269"/>
                    <a:pt x="3" y="270"/>
                    <a:pt x="6" y="270"/>
                  </a:cubicBezTo>
                  <a:cubicBezTo>
                    <a:pt x="19" y="270"/>
                    <a:pt x="34" y="269"/>
                    <a:pt x="46" y="269"/>
                  </a:cubicBezTo>
                  <a:cubicBezTo>
                    <a:pt x="56" y="269"/>
                    <a:pt x="80" y="270"/>
                    <a:pt x="90" y="270"/>
                  </a:cubicBezTo>
                  <a:cubicBezTo>
                    <a:pt x="93" y="270"/>
                    <a:pt x="98" y="269"/>
                    <a:pt x="98" y="262"/>
                  </a:cubicBezTo>
                  <a:cubicBezTo>
                    <a:pt x="98" y="256"/>
                    <a:pt x="93" y="256"/>
                    <a:pt x="88" y="256"/>
                  </a:cubicBezTo>
                  <a:cubicBezTo>
                    <a:pt x="62" y="256"/>
                    <a:pt x="62" y="245"/>
                    <a:pt x="62" y="240"/>
                  </a:cubicBezTo>
                  <a:cubicBezTo>
                    <a:pt x="62" y="238"/>
                    <a:pt x="62" y="237"/>
                    <a:pt x="64" y="230"/>
                  </a:cubicBezTo>
                  <a:lnTo>
                    <a:pt x="115" y="27"/>
                  </a:lnTo>
                  <a:lnTo>
                    <a:pt x="230" y="264"/>
                  </a:lnTo>
                  <a:cubicBezTo>
                    <a:pt x="234" y="270"/>
                    <a:pt x="235" y="270"/>
                    <a:pt x="240" y="270"/>
                  </a:cubicBezTo>
                  <a:cubicBezTo>
                    <a:pt x="245" y="270"/>
                    <a:pt x="245" y="269"/>
                    <a:pt x="248" y="262"/>
                  </a:cubicBezTo>
                  <a:lnTo>
                    <a:pt x="302" y="43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82" name="Freeform 18"/>
            <p:cNvSpPr>
              <a:spLocks noChangeArrowheads="1"/>
            </p:cNvSpPr>
            <p:nvPr/>
          </p:nvSpPr>
          <p:spPr bwMode="auto">
            <a:xfrm>
              <a:off x="5010" y="3129"/>
              <a:ext cx="84" cy="29"/>
            </a:xfrm>
            <a:custGeom>
              <a:avLst/>
              <a:gdLst/>
              <a:ahLst/>
              <a:cxnLst>
                <a:cxn ang="0">
                  <a:pos x="357" y="22"/>
                </a:cxn>
                <a:cxn ang="0">
                  <a:pos x="376" y="11"/>
                </a:cxn>
                <a:cxn ang="0">
                  <a:pos x="357" y="0"/>
                </a:cxn>
                <a:cxn ang="0">
                  <a:pos x="19" y="0"/>
                </a:cxn>
                <a:cxn ang="0">
                  <a:pos x="0" y="11"/>
                </a:cxn>
                <a:cxn ang="0">
                  <a:pos x="19" y="22"/>
                </a:cxn>
                <a:cxn ang="0">
                  <a:pos x="357" y="22"/>
                </a:cxn>
                <a:cxn ang="0">
                  <a:pos x="357" y="133"/>
                </a:cxn>
                <a:cxn ang="0">
                  <a:pos x="376" y="122"/>
                </a:cxn>
                <a:cxn ang="0">
                  <a:pos x="357" y="110"/>
                </a:cxn>
                <a:cxn ang="0">
                  <a:pos x="19" y="110"/>
                </a:cxn>
                <a:cxn ang="0">
                  <a:pos x="0" y="122"/>
                </a:cxn>
                <a:cxn ang="0">
                  <a:pos x="19" y="133"/>
                </a:cxn>
                <a:cxn ang="0">
                  <a:pos x="357" y="133"/>
                </a:cxn>
              </a:cxnLst>
              <a:rect l="0" t="0" r="r" b="b"/>
              <a:pathLst>
                <a:path w="377" h="134">
                  <a:moveTo>
                    <a:pt x="357" y="22"/>
                  </a:moveTo>
                  <a:cubicBezTo>
                    <a:pt x="365" y="22"/>
                    <a:pt x="376" y="22"/>
                    <a:pt x="376" y="11"/>
                  </a:cubicBezTo>
                  <a:cubicBezTo>
                    <a:pt x="376" y="0"/>
                    <a:pt x="365" y="0"/>
                    <a:pt x="357" y="0"/>
                  </a:cubicBezTo>
                  <a:lnTo>
                    <a:pt x="19" y="0"/>
                  </a:lnTo>
                  <a:cubicBezTo>
                    <a:pt x="11" y="0"/>
                    <a:pt x="0" y="0"/>
                    <a:pt x="0" y="11"/>
                  </a:cubicBezTo>
                  <a:cubicBezTo>
                    <a:pt x="0" y="22"/>
                    <a:pt x="11" y="22"/>
                    <a:pt x="19" y="22"/>
                  </a:cubicBezTo>
                  <a:lnTo>
                    <a:pt x="357" y="22"/>
                  </a:lnTo>
                  <a:close/>
                  <a:moveTo>
                    <a:pt x="357" y="133"/>
                  </a:moveTo>
                  <a:cubicBezTo>
                    <a:pt x="365" y="133"/>
                    <a:pt x="376" y="133"/>
                    <a:pt x="376" y="122"/>
                  </a:cubicBezTo>
                  <a:cubicBezTo>
                    <a:pt x="376" y="110"/>
                    <a:pt x="365" y="110"/>
                    <a:pt x="357" y="110"/>
                  </a:cubicBezTo>
                  <a:lnTo>
                    <a:pt x="19" y="110"/>
                  </a:lnTo>
                  <a:cubicBezTo>
                    <a:pt x="11" y="110"/>
                    <a:pt x="0" y="110"/>
                    <a:pt x="0" y="122"/>
                  </a:cubicBezTo>
                  <a:cubicBezTo>
                    <a:pt x="0" y="133"/>
                    <a:pt x="11" y="133"/>
                    <a:pt x="19" y="133"/>
                  </a:cubicBezTo>
                  <a:lnTo>
                    <a:pt x="357" y="133"/>
                  </a:ln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83" name="Freeform 19"/>
            <p:cNvSpPr>
              <a:spLocks noChangeArrowheads="1"/>
            </p:cNvSpPr>
            <p:nvPr/>
          </p:nvSpPr>
          <p:spPr bwMode="auto">
            <a:xfrm>
              <a:off x="5142" y="3091"/>
              <a:ext cx="53" cy="87"/>
            </a:xfrm>
            <a:custGeom>
              <a:avLst/>
              <a:gdLst/>
              <a:ahLst/>
              <a:cxnLst>
                <a:cxn ang="0">
                  <a:pos x="238" y="195"/>
                </a:cxn>
                <a:cxn ang="0">
                  <a:pos x="216" y="64"/>
                </a:cxn>
                <a:cxn ang="0">
                  <a:pos x="120" y="0"/>
                </a:cxn>
                <a:cxn ang="0">
                  <a:pos x="21" y="67"/>
                </a:cxn>
                <a:cxn ang="0">
                  <a:pos x="0" y="195"/>
                </a:cxn>
                <a:cxn ang="0">
                  <a:pos x="26" y="331"/>
                </a:cxn>
                <a:cxn ang="0">
                  <a:pos x="118" y="389"/>
                </a:cxn>
                <a:cxn ang="0">
                  <a:pos x="218" y="323"/>
                </a:cxn>
                <a:cxn ang="0">
                  <a:pos x="238" y="195"/>
                </a:cxn>
                <a:cxn ang="0">
                  <a:pos x="118" y="376"/>
                </a:cxn>
                <a:cxn ang="0">
                  <a:pos x="53" y="307"/>
                </a:cxn>
                <a:cxn ang="0">
                  <a:pos x="46" y="189"/>
                </a:cxn>
                <a:cxn ang="0">
                  <a:pos x="51" y="85"/>
                </a:cxn>
                <a:cxn ang="0">
                  <a:pos x="118" y="13"/>
                </a:cxn>
                <a:cxn ang="0">
                  <a:pos x="186" y="78"/>
                </a:cxn>
                <a:cxn ang="0">
                  <a:pos x="192" y="189"/>
                </a:cxn>
                <a:cxn ang="0">
                  <a:pos x="186" y="306"/>
                </a:cxn>
                <a:cxn ang="0">
                  <a:pos x="118" y="376"/>
                </a:cxn>
              </a:cxnLst>
              <a:rect l="0" t="0" r="r" b="b"/>
              <a:pathLst>
                <a:path w="239" h="390">
                  <a:moveTo>
                    <a:pt x="238" y="195"/>
                  </a:moveTo>
                  <a:cubicBezTo>
                    <a:pt x="238" y="150"/>
                    <a:pt x="235" y="106"/>
                    <a:pt x="216" y="64"/>
                  </a:cubicBezTo>
                  <a:cubicBezTo>
                    <a:pt x="190" y="10"/>
                    <a:pt x="144" y="0"/>
                    <a:pt x="120" y="0"/>
                  </a:cubicBezTo>
                  <a:cubicBezTo>
                    <a:pt x="85" y="0"/>
                    <a:pt x="45" y="14"/>
                    <a:pt x="21" y="67"/>
                  </a:cubicBezTo>
                  <a:cubicBezTo>
                    <a:pt x="3" y="106"/>
                    <a:pt x="0" y="150"/>
                    <a:pt x="0" y="195"/>
                  </a:cubicBezTo>
                  <a:cubicBezTo>
                    <a:pt x="0" y="238"/>
                    <a:pt x="2" y="288"/>
                    <a:pt x="26" y="331"/>
                  </a:cubicBezTo>
                  <a:cubicBezTo>
                    <a:pt x="50" y="377"/>
                    <a:pt x="91" y="389"/>
                    <a:pt x="118" y="389"/>
                  </a:cubicBezTo>
                  <a:cubicBezTo>
                    <a:pt x="149" y="389"/>
                    <a:pt x="192" y="376"/>
                    <a:pt x="218" y="323"/>
                  </a:cubicBezTo>
                  <a:cubicBezTo>
                    <a:pt x="235" y="285"/>
                    <a:pt x="238" y="240"/>
                    <a:pt x="238" y="195"/>
                  </a:cubicBezTo>
                  <a:close/>
                  <a:moveTo>
                    <a:pt x="118" y="376"/>
                  </a:moveTo>
                  <a:cubicBezTo>
                    <a:pt x="96" y="376"/>
                    <a:pt x="64" y="361"/>
                    <a:pt x="53" y="307"/>
                  </a:cubicBezTo>
                  <a:cubicBezTo>
                    <a:pt x="46" y="274"/>
                    <a:pt x="46" y="222"/>
                    <a:pt x="46" y="189"/>
                  </a:cubicBezTo>
                  <a:cubicBezTo>
                    <a:pt x="46" y="152"/>
                    <a:pt x="46" y="115"/>
                    <a:pt x="51" y="85"/>
                  </a:cubicBezTo>
                  <a:cubicBezTo>
                    <a:pt x="62" y="18"/>
                    <a:pt x="104" y="13"/>
                    <a:pt x="118" y="13"/>
                  </a:cubicBezTo>
                  <a:cubicBezTo>
                    <a:pt x="138" y="13"/>
                    <a:pt x="174" y="22"/>
                    <a:pt x="186" y="78"/>
                  </a:cubicBezTo>
                  <a:cubicBezTo>
                    <a:pt x="192" y="110"/>
                    <a:pt x="192" y="154"/>
                    <a:pt x="192" y="189"/>
                  </a:cubicBezTo>
                  <a:cubicBezTo>
                    <a:pt x="192" y="230"/>
                    <a:pt x="192" y="269"/>
                    <a:pt x="186" y="306"/>
                  </a:cubicBezTo>
                  <a:cubicBezTo>
                    <a:pt x="176" y="358"/>
                    <a:pt x="144" y="376"/>
                    <a:pt x="118" y="376"/>
                  </a:cubicBez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84" name="Freeform 20"/>
            <p:cNvSpPr>
              <a:spLocks noChangeArrowheads="1"/>
            </p:cNvSpPr>
            <p:nvPr/>
          </p:nvSpPr>
          <p:spPr bwMode="auto">
            <a:xfrm>
              <a:off x="5212" y="3163"/>
              <a:ext cx="13" cy="13"/>
            </a:xfrm>
            <a:custGeom>
              <a:avLst/>
              <a:gdLst/>
              <a:ahLst/>
              <a:cxnLst>
                <a:cxn ang="0">
                  <a:pos x="61" y="30"/>
                </a:cxn>
                <a:cxn ang="0">
                  <a:pos x="30" y="0"/>
                </a:cxn>
                <a:cxn ang="0">
                  <a:pos x="0" y="30"/>
                </a:cxn>
                <a:cxn ang="0">
                  <a:pos x="30" y="61"/>
                </a:cxn>
                <a:cxn ang="0">
                  <a:pos x="61" y="30"/>
                </a:cxn>
              </a:cxnLst>
              <a:rect l="0" t="0" r="r" b="b"/>
              <a:pathLst>
                <a:path w="62" h="62">
                  <a:moveTo>
                    <a:pt x="61" y="30"/>
                  </a:moveTo>
                  <a:cubicBezTo>
                    <a:pt x="61" y="14"/>
                    <a:pt x="48" y="0"/>
                    <a:pt x="30" y="0"/>
                  </a:cubicBezTo>
                  <a:cubicBezTo>
                    <a:pt x="14" y="0"/>
                    <a:pt x="0" y="14"/>
                    <a:pt x="0" y="30"/>
                  </a:cubicBezTo>
                  <a:cubicBezTo>
                    <a:pt x="0" y="48"/>
                    <a:pt x="14" y="61"/>
                    <a:pt x="30" y="61"/>
                  </a:cubicBezTo>
                  <a:cubicBezTo>
                    <a:pt x="48" y="61"/>
                    <a:pt x="61" y="48"/>
                    <a:pt x="61" y="30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85" name="Freeform 21"/>
            <p:cNvSpPr>
              <a:spLocks noChangeArrowheads="1"/>
            </p:cNvSpPr>
            <p:nvPr/>
          </p:nvSpPr>
          <p:spPr bwMode="auto">
            <a:xfrm>
              <a:off x="5242" y="3091"/>
              <a:ext cx="53" cy="87"/>
            </a:xfrm>
            <a:custGeom>
              <a:avLst/>
              <a:gdLst/>
              <a:ahLst/>
              <a:cxnLst>
                <a:cxn ang="0">
                  <a:pos x="184" y="197"/>
                </a:cxn>
                <a:cxn ang="0">
                  <a:pos x="184" y="214"/>
                </a:cxn>
                <a:cxn ang="0">
                  <a:pos x="93" y="373"/>
                </a:cxn>
                <a:cxn ang="0">
                  <a:pos x="37" y="352"/>
                </a:cxn>
                <a:cxn ang="0">
                  <a:pos x="66" y="326"/>
                </a:cxn>
                <a:cxn ang="0">
                  <a:pos x="40" y="301"/>
                </a:cxn>
                <a:cxn ang="0">
                  <a:pos x="14" y="328"/>
                </a:cxn>
                <a:cxn ang="0">
                  <a:pos x="93" y="389"/>
                </a:cxn>
                <a:cxn ang="0">
                  <a:pos x="235" y="190"/>
                </a:cxn>
                <a:cxn ang="0">
                  <a:pos x="120" y="0"/>
                </a:cxn>
                <a:cxn ang="0">
                  <a:pos x="37" y="35"/>
                </a:cxn>
                <a:cxn ang="0">
                  <a:pos x="0" y="126"/>
                </a:cxn>
                <a:cxn ang="0">
                  <a:pos x="114" y="253"/>
                </a:cxn>
                <a:cxn ang="0">
                  <a:pos x="184" y="197"/>
                </a:cxn>
                <a:cxn ang="0">
                  <a:pos x="114" y="240"/>
                </a:cxn>
                <a:cxn ang="0">
                  <a:pos x="61" y="205"/>
                </a:cxn>
                <a:cxn ang="0">
                  <a:pos x="51" y="128"/>
                </a:cxn>
                <a:cxn ang="0">
                  <a:pos x="62" y="50"/>
                </a:cxn>
                <a:cxn ang="0">
                  <a:pos x="120" y="14"/>
                </a:cxn>
                <a:cxn ang="0">
                  <a:pos x="174" y="59"/>
                </a:cxn>
                <a:cxn ang="0">
                  <a:pos x="182" y="138"/>
                </a:cxn>
                <a:cxn ang="0">
                  <a:pos x="114" y="240"/>
                </a:cxn>
              </a:cxnLst>
              <a:rect l="0" t="0" r="r" b="b"/>
              <a:pathLst>
                <a:path w="236" h="390">
                  <a:moveTo>
                    <a:pt x="184" y="197"/>
                  </a:moveTo>
                  <a:lnTo>
                    <a:pt x="184" y="214"/>
                  </a:lnTo>
                  <a:cubicBezTo>
                    <a:pt x="184" y="347"/>
                    <a:pt x="125" y="373"/>
                    <a:pt x="93" y="373"/>
                  </a:cubicBezTo>
                  <a:cubicBezTo>
                    <a:pt x="83" y="373"/>
                    <a:pt x="53" y="371"/>
                    <a:pt x="37" y="352"/>
                  </a:cubicBezTo>
                  <a:cubicBezTo>
                    <a:pt x="62" y="352"/>
                    <a:pt x="66" y="336"/>
                    <a:pt x="66" y="326"/>
                  </a:cubicBezTo>
                  <a:cubicBezTo>
                    <a:pt x="66" y="309"/>
                    <a:pt x="53" y="301"/>
                    <a:pt x="40" y="301"/>
                  </a:cubicBezTo>
                  <a:cubicBezTo>
                    <a:pt x="30" y="301"/>
                    <a:pt x="14" y="306"/>
                    <a:pt x="14" y="328"/>
                  </a:cubicBezTo>
                  <a:cubicBezTo>
                    <a:pt x="14" y="365"/>
                    <a:pt x="45" y="389"/>
                    <a:pt x="93" y="389"/>
                  </a:cubicBezTo>
                  <a:cubicBezTo>
                    <a:pt x="166" y="389"/>
                    <a:pt x="235" y="312"/>
                    <a:pt x="235" y="190"/>
                  </a:cubicBezTo>
                  <a:cubicBezTo>
                    <a:pt x="235" y="38"/>
                    <a:pt x="170" y="0"/>
                    <a:pt x="120" y="0"/>
                  </a:cubicBezTo>
                  <a:cubicBezTo>
                    <a:pt x="88" y="0"/>
                    <a:pt x="61" y="10"/>
                    <a:pt x="37" y="35"/>
                  </a:cubicBezTo>
                  <a:cubicBezTo>
                    <a:pt x="13" y="61"/>
                    <a:pt x="0" y="85"/>
                    <a:pt x="0" y="126"/>
                  </a:cubicBezTo>
                  <a:cubicBezTo>
                    <a:pt x="0" y="198"/>
                    <a:pt x="50" y="253"/>
                    <a:pt x="114" y="253"/>
                  </a:cubicBezTo>
                  <a:cubicBezTo>
                    <a:pt x="147" y="253"/>
                    <a:pt x="171" y="229"/>
                    <a:pt x="184" y="197"/>
                  </a:cubicBezTo>
                  <a:close/>
                  <a:moveTo>
                    <a:pt x="114" y="240"/>
                  </a:moveTo>
                  <a:cubicBezTo>
                    <a:pt x="104" y="240"/>
                    <a:pt x="78" y="240"/>
                    <a:pt x="61" y="205"/>
                  </a:cubicBezTo>
                  <a:cubicBezTo>
                    <a:pt x="51" y="184"/>
                    <a:pt x="51" y="155"/>
                    <a:pt x="51" y="128"/>
                  </a:cubicBezTo>
                  <a:cubicBezTo>
                    <a:pt x="51" y="98"/>
                    <a:pt x="51" y="70"/>
                    <a:pt x="62" y="50"/>
                  </a:cubicBezTo>
                  <a:cubicBezTo>
                    <a:pt x="78" y="21"/>
                    <a:pt x="99" y="14"/>
                    <a:pt x="120" y="14"/>
                  </a:cubicBezTo>
                  <a:cubicBezTo>
                    <a:pt x="146" y="14"/>
                    <a:pt x="165" y="34"/>
                    <a:pt x="174" y="59"/>
                  </a:cubicBezTo>
                  <a:cubicBezTo>
                    <a:pt x="181" y="77"/>
                    <a:pt x="182" y="112"/>
                    <a:pt x="182" y="138"/>
                  </a:cubicBezTo>
                  <a:cubicBezTo>
                    <a:pt x="182" y="186"/>
                    <a:pt x="163" y="240"/>
                    <a:pt x="114" y="240"/>
                  </a:cubicBez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86" name="Freeform 22"/>
            <p:cNvSpPr>
              <a:spLocks noChangeArrowheads="1"/>
            </p:cNvSpPr>
            <p:nvPr/>
          </p:nvSpPr>
          <p:spPr bwMode="auto">
            <a:xfrm>
              <a:off x="5326" y="3090"/>
              <a:ext cx="82" cy="86"/>
            </a:xfrm>
            <a:custGeom>
              <a:avLst/>
              <a:gdLst/>
              <a:ahLst/>
              <a:cxnLst>
                <a:cxn ang="0">
                  <a:pos x="355" y="0"/>
                </a:cxn>
                <a:cxn ang="0">
                  <a:pos x="11" y="0"/>
                </a:cxn>
                <a:cxn ang="0">
                  <a:pos x="0" y="126"/>
                </a:cxn>
                <a:cxn ang="0">
                  <a:pos x="14" y="126"/>
                </a:cxn>
                <a:cxn ang="0">
                  <a:pos x="115" y="18"/>
                </a:cxn>
                <a:cxn ang="0">
                  <a:pos x="146" y="19"/>
                </a:cxn>
                <a:cxn ang="0">
                  <a:pos x="158" y="40"/>
                </a:cxn>
                <a:cxn ang="0">
                  <a:pos x="158" y="338"/>
                </a:cxn>
                <a:cxn ang="0">
                  <a:pos x="99" y="365"/>
                </a:cxn>
                <a:cxn ang="0">
                  <a:pos x="77" y="365"/>
                </a:cxn>
                <a:cxn ang="0">
                  <a:pos x="77" y="382"/>
                </a:cxn>
                <a:cxn ang="0">
                  <a:pos x="182" y="381"/>
                </a:cxn>
                <a:cxn ang="0">
                  <a:pos x="290" y="382"/>
                </a:cxn>
                <a:cxn ang="0">
                  <a:pos x="290" y="365"/>
                </a:cxn>
                <a:cxn ang="0">
                  <a:pos x="267" y="365"/>
                </a:cxn>
                <a:cxn ang="0">
                  <a:pos x="208" y="338"/>
                </a:cxn>
                <a:cxn ang="0">
                  <a:pos x="208" y="40"/>
                </a:cxn>
                <a:cxn ang="0">
                  <a:pos x="219" y="19"/>
                </a:cxn>
                <a:cxn ang="0">
                  <a:pos x="251" y="18"/>
                </a:cxn>
                <a:cxn ang="0">
                  <a:pos x="352" y="126"/>
                </a:cxn>
                <a:cxn ang="0">
                  <a:pos x="366" y="126"/>
                </a:cxn>
                <a:cxn ang="0">
                  <a:pos x="355" y="0"/>
                </a:cxn>
              </a:cxnLst>
              <a:rect l="0" t="0" r="r" b="b"/>
              <a:pathLst>
                <a:path w="367" h="383">
                  <a:moveTo>
                    <a:pt x="355" y="0"/>
                  </a:moveTo>
                  <a:lnTo>
                    <a:pt x="11" y="0"/>
                  </a:lnTo>
                  <a:lnTo>
                    <a:pt x="0" y="126"/>
                  </a:lnTo>
                  <a:lnTo>
                    <a:pt x="14" y="126"/>
                  </a:lnTo>
                  <a:cubicBezTo>
                    <a:pt x="22" y="37"/>
                    <a:pt x="30" y="18"/>
                    <a:pt x="115" y="18"/>
                  </a:cubicBezTo>
                  <a:cubicBezTo>
                    <a:pt x="126" y="18"/>
                    <a:pt x="141" y="18"/>
                    <a:pt x="146" y="19"/>
                  </a:cubicBezTo>
                  <a:cubicBezTo>
                    <a:pt x="158" y="21"/>
                    <a:pt x="158" y="27"/>
                    <a:pt x="158" y="40"/>
                  </a:cubicBezTo>
                  <a:lnTo>
                    <a:pt x="158" y="338"/>
                  </a:lnTo>
                  <a:cubicBezTo>
                    <a:pt x="158" y="357"/>
                    <a:pt x="158" y="365"/>
                    <a:pt x="99" y="365"/>
                  </a:cubicBezTo>
                  <a:lnTo>
                    <a:pt x="77" y="365"/>
                  </a:lnTo>
                  <a:lnTo>
                    <a:pt x="77" y="382"/>
                  </a:lnTo>
                  <a:cubicBezTo>
                    <a:pt x="99" y="381"/>
                    <a:pt x="157" y="381"/>
                    <a:pt x="182" y="381"/>
                  </a:cubicBezTo>
                  <a:cubicBezTo>
                    <a:pt x="210" y="381"/>
                    <a:pt x="267" y="381"/>
                    <a:pt x="290" y="382"/>
                  </a:cubicBezTo>
                  <a:lnTo>
                    <a:pt x="290" y="365"/>
                  </a:lnTo>
                  <a:lnTo>
                    <a:pt x="267" y="365"/>
                  </a:lnTo>
                  <a:cubicBezTo>
                    <a:pt x="208" y="365"/>
                    <a:pt x="208" y="357"/>
                    <a:pt x="208" y="338"/>
                  </a:cubicBezTo>
                  <a:lnTo>
                    <a:pt x="208" y="40"/>
                  </a:lnTo>
                  <a:cubicBezTo>
                    <a:pt x="208" y="29"/>
                    <a:pt x="208" y="21"/>
                    <a:pt x="219" y="19"/>
                  </a:cubicBezTo>
                  <a:cubicBezTo>
                    <a:pt x="224" y="18"/>
                    <a:pt x="240" y="18"/>
                    <a:pt x="251" y="18"/>
                  </a:cubicBezTo>
                  <a:cubicBezTo>
                    <a:pt x="336" y="18"/>
                    <a:pt x="344" y="37"/>
                    <a:pt x="352" y="126"/>
                  </a:cubicBezTo>
                  <a:lnTo>
                    <a:pt x="366" y="126"/>
                  </a:lnTo>
                  <a:lnTo>
                    <a:pt x="355" y="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87" name="Freeform 23"/>
            <p:cNvSpPr>
              <a:spLocks noChangeArrowheads="1"/>
            </p:cNvSpPr>
            <p:nvPr/>
          </p:nvSpPr>
          <p:spPr bwMode="auto">
            <a:xfrm>
              <a:off x="5406" y="3119"/>
              <a:ext cx="49" cy="58"/>
            </a:xfrm>
            <a:custGeom>
              <a:avLst/>
              <a:gdLst/>
              <a:ahLst/>
              <a:cxnLst>
                <a:cxn ang="0">
                  <a:pos x="48" y="110"/>
                </a:cxn>
                <a:cxn ang="0">
                  <a:pos x="118" y="13"/>
                </a:cxn>
                <a:cxn ang="0">
                  <a:pos x="182" y="110"/>
                </a:cxn>
                <a:cxn ang="0">
                  <a:pos x="48" y="110"/>
                </a:cxn>
                <a:cxn ang="0">
                  <a:pos x="46" y="123"/>
                </a:cxn>
                <a:cxn ang="0">
                  <a:pos x="205" y="123"/>
                </a:cxn>
                <a:cxn ang="0">
                  <a:pos x="219" y="110"/>
                </a:cxn>
                <a:cxn ang="0">
                  <a:pos x="118" y="0"/>
                </a:cxn>
                <a:cxn ang="0">
                  <a:pos x="0" y="130"/>
                </a:cxn>
                <a:cxn ang="0">
                  <a:pos x="125" y="259"/>
                </a:cxn>
                <a:cxn ang="0">
                  <a:pos x="219" y="186"/>
                </a:cxn>
                <a:cxn ang="0">
                  <a:pos x="211" y="179"/>
                </a:cxn>
                <a:cxn ang="0">
                  <a:pos x="205" y="187"/>
                </a:cxn>
                <a:cxn ang="0">
                  <a:pos x="128" y="245"/>
                </a:cxn>
                <a:cxn ang="0">
                  <a:pos x="64" y="208"/>
                </a:cxn>
                <a:cxn ang="0">
                  <a:pos x="46" y="123"/>
                </a:cxn>
              </a:cxnLst>
              <a:rect l="0" t="0" r="r" b="b"/>
              <a:pathLst>
                <a:path w="220" h="260">
                  <a:moveTo>
                    <a:pt x="48" y="110"/>
                  </a:moveTo>
                  <a:cubicBezTo>
                    <a:pt x="51" y="27"/>
                    <a:pt x="99" y="13"/>
                    <a:pt x="118" y="13"/>
                  </a:cubicBezTo>
                  <a:cubicBezTo>
                    <a:pt x="176" y="13"/>
                    <a:pt x="182" y="90"/>
                    <a:pt x="182" y="110"/>
                  </a:cubicBezTo>
                  <a:lnTo>
                    <a:pt x="48" y="110"/>
                  </a:lnTo>
                  <a:close/>
                  <a:moveTo>
                    <a:pt x="46" y="123"/>
                  </a:moveTo>
                  <a:lnTo>
                    <a:pt x="205" y="123"/>
                  </a:lnTo>
                  <a:cubicBezTo>
                    <a:pt x="218" y="123"/>
                    <a:pt x="219" y="123"/>
                    <a:pt x="219" y="110"/>
                  </a:cubicBezTo>
                  <a:cubicBezTo>
                    <a:pt x="219" y="54"/>
                    <a:pt x="189" y="0"/>
                    <a:pt x="118" y="0"/>
                  </a:cubicBezTo>
                  <a:cubicBezTo>
                    <a:pt x="53" y="0"/>
                    <a:pt x="0" y="58"/>
                    <a:pt x="0" y="130"/>
                  </a:cubicBezTo>
                  <a:cubicBezTo>
                    <a:pt x="0" y="205"/>
                    <a:pt x="59" y="259"/>
                    <a:pt x="125" y="259"/>
                  </a:cubicBezTo>
                  <a:cubicBezTo>
                    <a:pt x="194" y="259"/>
                    <a:pt x="219" y="197"/>
                    <a:pt x="219" y="186"/>
                  </a:cubicBezTo>
                  <a:cubicBezTo>
                    <a:pt x="219" y="181"/>
                    <a:pt x="214" y="179"/>
                    <a:pt x="211" y="179"/>
                  </a:cubicBezTo>
                  <a:cubicBezTo>
                    <a:pt x="206" y="179"/>
                    <a:pt x="206" y="182"/>
                    <a:pt x="205" y="187"/>
                  </a:cubicBezTo>
                  <a:cubicBezTo>
                    <a:pt x="184" y="245"/>
                    <a:pt x="134" y="245"/>
                    <a:pt x="128" y="245"/>
                  </a:cubicBezTo>
                  <a:cubicBezTo>
                    <a:pt x="99" y="245"/>
                    <a:pt x="77" y="229"/>
                    <a:pt x="64" y="208"/>
                  </a:cubicBezTo>
                  <a:cubicBezTo>
                    <a:pt x="46" y="181"/>
                    <a:pt x="46" y="142"/>
                    <a:pt x="46" y="123"/>
                  </a:cubicBez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88" name="Freeform 24"/>
            <p:cNvSpPr>
              <a:spLocks noChangeArrowheads="1"/>
            </p:cNvSpPr>
            <p:nvPr/>
          </p:nvSpPr>
          <p:spPr bwMode="auto">
            <a:xfrm>
              <a:off x="5461" y="3089"/>
              <a:ext cx="90" cy="89"/>
            </a:xfrm>
            <a:custGeom>
              <a:avLst/>
              <a:gdLst/>
              <a:ahLst/>
              <a:cxnLst>
                <a:cxn ang="0">
                  <a:pos x="339" y="56"/>
                </a:cxn>
                <a:cxn ang="0">
                  <a:pos x="402" y="18"/>
                </a:cxn>
                <a:cxn ang="0">
                  <a:pos x="402" y="0"/>
                </a:cxn>
                <a:cxn ang="0">
                  <a:pos x="347" y="2"/>
                </a:cxn>
                <a:cxn ang="0">
                  <a:pos x="282" y="0"/>
                </a:cxn>
                <a:cxn ang="0">
                  <a:pos x="282" y="18"/>
                </a:cxn>
                <a:cxn ang="0">
                  <a:pos x="323" y="46"/>
                </a:cxn>
                <a:cxn ang="0">
                  <a:pos x="320" y="58"/>
                </a:cxn>
                <a:cxn ang="0">
                  <a:pos x="218" y="330"/>
                </a:cxn>
                <a:cxn ang="0">
                  <a:pos x="109" y="45"/>
                </a:cxn>
                <a:cxn ang="0">
                  <a:pos x="106" y="34"/>
                </a:cxn>
                <a:cxn ang="0">
                  <a:pos x="152" y="18"/>
                </a:cxn>
                <a:cxn ang="0">
                  <a:pos x="152" y="0"/>
                </a:cxn>
                <a:cxn ang="0">
                  <a:pos x="72" y="2"/>
                </a:cxn>
                <a:cxn ang="0">
                  <a:pos x="0" y="0"/>
                </a:cxn>
                <a:cxn ang="0">
                  <a:pos x="0" y="18"/>
                </a:cxn>
                <a:cxn ang="0">
                  <a:pos x="56" y="38"/>
                </a:cxn>
                <a:cxn ang="0">
                  <a:pos x="186" y="385"/>
                </a:cxn>
                <a:cxn ang="0">
                  <a:pos x="200" y="398"/>
                </a:cxn>
                <a:cxn ang="0">
                  <a:pos x="214" y="387"/>
                </a:cxn>
                <a:cxn ang="0">
                  <a:pos x="339" y="56"/>
                </a:cxn>
              </a:cxnLst>
              <a:rect l="0" t="0" r="r" b="b"/>
              <a:pathLst>
                <a:path w="403" h="399">
                  <a:moveTo>
                    <a:pt x="339" y="56"/>
                  </a:moveTo>
                  <a:cubicBezTo>
                    <a:pt x="347" y="35"/>
                    <a:pt x="363" y="18"/>
                    <a:pt x="402" y="18"/>
                  </a:cubicBezTo>
                  <a:lnTo>
                    <a:pt x="402" y="0"/>
                  </a:lnTo>
                  <a:cubicBezTo>
                    <a:pt x="384" y="2"/>
                    <a:pt x="362" y="2"/>
                    <a:pt x="347" y="2"/>
                  </a:cubicBezTo>
                  <a:cubicBezTo>
                    <a:pt x="330" y="2"/>
                    <a:pt x="298" y="0"/>
                    <a:pt x="282" y="0"/>
                  </a:cubicBezTo>
                  <a:lnTo>
                    <a:pt x="282" y="18"/>
                  </a:lnTo>
                  <a:cubicBezTo>
                    <a:pt x="312" y="18"/>
                    <a:pt x="323" y="32"/>
                    <a:pt x="323" y="46"/>
                  </a:cubicBezTo>
                  <a:cubicBezTo>
                    <a:pt x="323" y="50"/>
                    <a:pt x="322" y="54"/>
                    <a:pt x="320" y="58"/>
                  </a:cubicBezTo>
                  <a:lnTo>
                    <a:pt x="218" y="330"/>
                  </a:lnTo>
                  <a:lnTo>
                    <a:pt x="109" y="45"/>
                  </a:lnTo>
                  <a:cubicBezTo>
                    <a:pt x="106" y="37"/>
                    <a:pt x="106" y="35"/>
                    <a:pt x="106" y="34"/>
                  </a:cubicBezTo>
                  <a:cubicBezTo>
                    <a:pt x="106" y="18"/>
                    <a:pt x="138" y="18"/>
                    <a:pt x="152" y="18"/>
                  </a:cubicBezTo>
                  <a:lnTo>
                    <a:pt x="152" y="0"/>
                  </a:lnTo>
                  <a:cubicBezTo>
                    <a:pt x="133" y="2"/>
                    <a:pt x="93" y="2"/>
                    <a:pt x="72" y="2"/>
                  </a:cubicBezTo>
                  <a:cubicBezTo>
                    <a:pt x="45" y="2"/>
                    <a:pt x="21" y="0"/>
                    <a:pt x="0" y="0"/>
                  </a:cubicBezTo>
                  <a:lnTo>
                    <a:pt x="0" y="18"/>
                  </a:lnTo>
                  <a:cubicBezTo>
                    <a:pt x="37" y="18"/>
                    <a:pt x="48" y="18"/>
                    <a:pt x="56" y="38"/>
                  </a:cubicBezTo>
                  <a:lnTo>
                    <a:pt x="186" y="385"/>
                  </a:lnTo>
                  <a:cubicBezTo>
                    <a:pt x="190" y="397"/>
                    <a:pt x="194" y="398"/>
                    <a:pt x="200" y="398"/>
                  </a:cubicBezTo>
                  <a:cubicBezTo>
                    <a:pt x="210" y="398"/>
                    <a:pt x="211" y="395"/>
                    <a:pt x="214" y="387"/>
                  </a:cubicBezTo>
                  <a:lnTo>
                    <a:pt x="339" y="56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89" name="Freeform 25"/>
            <p:cNvSpPr>
              <a:spLocks noChangeArrowheads="1"/>
            </p:cNvSpPr>
            <p:nvPr/>
          </p:nvSpPr>
          <p:spPr bwMode="auto">
            <a:xfrm>
              <a:off x="4042" y="3280"/>
              <a:ext cx="75" cy="87"/>
            </a:xfrm>
            <a:custGeom>
              <a:avLst/>
              <a:gdLst/>
              <a:ahLst/>
              <a:cxnLst>
                <a:cxn ang="0">
                  <a:pos x="109" y="208"/>
                </a:cxn>
                <a:cxn ang="0">
                  <a:pos x="205" y="208"/>
                </a:cxn>
                <a:cxn ang="0">
                  <a:pos x="333" y="106"/>
                </a:cxn>
                <a:cxn ang="0">
                  <a:pos x="200" y="0"/>
                </a:cxn>
                <a:cxn ang="0">
                  <a:pos x="0" y="0"/>
                </a:cxn>
                <a:cxn ang="0">
                  <a:pos x="0" y="18"/>
                </a:cxn>
                <a:cxn ang="0">
                  <a:pos x="13" y="18"/>
                </a:cxn>
                <a:cxn ang="0">
                  <a:pos x="58" y="45"/>
                </a:cxn>
                <a:cxn ang="0">
                  <a:pos x="58" y="342"/>
                </a:cxn>
                <a:cxn ang="0">
                  <a:pos x="13" y="368"/>
                </a:cxn>
                <a:cxn ang="0">
                  <a:pos x="0" y="368"/>
                </a:cxn>
                <a:cxn ang="0">
                  <a:pos x="0" y="385"/>
                </a:cxn>
                <a:cxn ang="0">
                  <a:pos x="83" y="384"/>
                </a:cxn>
                <a:cxn ang="0">
                  <a:pos x="166" y="385"/>
                </a:cxn>
                <a:cxn ang="0">
                  <a:pos x="166" y="368"/>
                </a:cxn>
                <a:cxn ang="0">
                  <a:pos x="154" y="368"/>
                </a:cxn>
                <a:cxn ang="0">
                  <a:pos x="109" y="342"/>
                </a:cxn>
                <a:cxn ang="0">
                  <a:pos x="109" y="208"/>
                </a:cxn>
                <a:cxn ang="0">
                  <a:pos x="107" y="192"/>
                </a:cxn>
                <a:cxn ang="0">
                  <a:pos x="107" y="40"/>
                </a:cxn>
                <a:cxn ang="0">
                  <a:pos x="134" y="18"/>
                </a:cxn>
                <a:cxn ang="0">
                  <a:pos x="184" y="18"/>
                </a:cxn>
                <a:cxn ang="0">
                  <a:pos x="275" y="106"/>
                </a:cxn>
                <a:cxn ang="0">
                  <a:pos x="184" y="192"/>
                </a:cxn>
                <a:cxn ang="0">
                  <a:pos x="107" y="192"/>
                </a:cxn>
              </a:cxnLst>
              <a:rect l="0" t="0" r="r" b="b"/>
              <a:pathLst>
                <a:path w="334" h="386">
                  <a:moveTo>
                    <a:pt x="109" y="208"/>
                  </a:moveTo>
                  <a:lnTo>
                    <a:pt x="205" y="208"/>
                  </a:lnTo>
                  <a:cubicBezTo>
                    <a:pt x="272" y="208"/>
                    <a:pt x="333" y="162"/>
                    <a:pt x="333" y="106"/>
                  </a:cubicBezTo>
                  <a:cubicBezTo>
                    <a:pt x="333" y="50"/>
                    <a:pt x="277" y="0"/>
                    <a:pt x="200" y="0"/>
                  </a:cubicBezTo>
                  <a:lnTo>
                    <a:pt x="0" y="0"/>
                  </a:lnTo>
                  <a:lnTo>
                    <a:pt x="0" y="18"/>
                  </a:lnTo>
                  <a:lnTo>
                    <a:pt x="13" y="18"/>
                  </a:lnTo>
                  <a:cubicBezTo>
                    <a:pt x="58" y="18"/>
                    <a:pt x="58" y="24"/>
                    <a:pt x="58" y="45"/>
                  </a:cubicBezTo>
                  <a:lnTo>
                    <a:pt x="58" y="342"/>
                  </a:lnTo>
                  <a:cubicBezTo>
                    <a:pt x="58" y="361"/>
                    <a:pt x="58" y="368"/>
                    <a:pt x="13" y="368"/>
                  </a:cubicBezTo>
                  <a:lnTo>
                    <a:pt x="0" y="368"/>
                  </a:lnTo>
                  <a:lnTo>
                    <a:pt x="0" y="385"/>
                  </a:lnTo>
                  <a:cubicBezTo>
                    <a:pt x="19" y="384"/>
                    <a:pt x="61" y="384"/>
                    <a:pt x="83" y="384"/>
                  </a:cubicBezTo>
                  <a:cubicBezTo>
                    <a:pt x="104" y="384"/>
                    <a:pt x="147" y="384"/>
                    <a:pt x="166" y="385"/>
                  </a:cubicBezTo>
                  <a:lnTo>
                    <a:pt x="166" y="368"/>
                  </a:lnTo>
                  <a:lnTo>
                    <a:pt x="154" y="368"/>
                  </a:lnTo>
                  <a:cubicBezTo>
                    <a:pt x="110" y="368"/>
                    <a:pt x="109" y="361"/>
                    <a:pt x="109" y="342"/>
                  </a:cubicBezTo>
                  <a:lnTo>
                    <a:pt x="109" y="208"/>
                  </a:lnTo>
                  <a:close/>
                  <a:moveTo>
                    <a:pt x="107" y="192"/>
                  </a:moveTo>
                  <a:lnTo>
                    <a:pt x="107" y="40"/>
                  </a:lnTo>
                  <a:cubicBezTo>
                    <a:pt x="107" y="21"/>
                    <a:pt x="107" y="18"/>
                    <a:pt x="134" y="18"/>
                  </a:cubicBezTo>
                  <a:lnTo>
                    <a:pt x="184" y="18"/>
                  </a:lnTo>
                  <a:cubicBezTo>
                    <a:pt x="275" y="18"/>
                    <a:pt x="275" y="77"/>
                    <a:pt x="275" y="106"/>
                  </a:cubicBezTo>
                  <a:cubicBezTo>
                    <a:pt x="275" y="131"/>
                    <a:pt x="275" y="192"/>
                    <a:pt x="184" y="192"/>
                  </a:cubicBezTo>
                  <a:lnTo>
                    <a:pt x="107" y="192"/>
                  </a:ln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90" name="Freeform 26"/>
            <p:cNvSpPr>
              <a:spLocks noChangeArrowheads="1"/>
            </p:cNvSpPr>
            <p:nvPr/>
          </p:nvSpPr>
          <p:spPr bwMode="auto">
            <a:xfrm>
              <a:off x="4127" y="3279"/>
              <a:ext cx="62" cy="89"/>
            </a:xfrm>
            <a:custGeom>
              <a:avLst/>
              <a:gdLst/>
              <a:ahLst/>
              <a:cxnLst>
                <a:cxn ang="0">
                  <a:pos x="82" y="179"/>
                </a:cxn>
                <a:cxn ang="0">
                  <a:pos x="82" y="0"/>
                </a:cxn>
                <a:cxn ang="0">
                  <a:pos x="0" y="6"/>
                </a:cxn>
                <a:cxn ang="0">
                  <a:pos x="0" y="24"/>
                </a:cxn>
                <a:cxn ang="0">
                  <a:pos x="45" y="56"/>
                </a:cxn>
                <a:cxn ang="0">
                  <a:pos x="45" y="392"/>
                </a:cxn>
                <a:cxn ang="0">
                  <a:pos x="58" y="392"/>
                </a:cxn>
                <a:cxn ang="0">
                  <a:pos x="78" y="357"/>
                </a:cxn>
                <a:cxn ang="0">
                  <a:pos x="152" y="398"/>
                </a:cxn>
                <a:cxn ang="0">
                  <a:pos x="278" y="270"/>
                </a:cxn>
                <a:cxn ang="0">
                  <a:pos x="158" y="142"/>
                </a:cxn>
                <a:cxn ang="0">
                  <a:pos x="82" y="179"/>
                </a:cxn>
                <a:cxn ang="0">
                  <a:pos x="83" y="328"/>
                </a:cxn>
                <a:cxn ang="0">
                  <a:pos x="83" y="211"/>
                </a:cxn>
                <a:cxn ang="0">
                  <a:pos x="90" y="190"/>
                </a:cxn>
                <a:cxn ang="0">
                  <a:pos x="157" y="155"/>
                </a:cxn>
                <a:cxn ang="0">
                  <a:pos x="216" y="190"/>
                </a:cxn>
                <a:cxn ang="0">
                  <a:pos x="232" y="269"/>
                </a:cxn>
                <a:cxn ang="0">
                  <a:pos x="214" y="349"/>
                </a:cxn>
                <a:cxn ang="0">
                  <a:pos x="150" y="385"/>
                </a:cxn>
                <a:cxn ang="0">
                  <a:pos x="91" y="350"/>
                </a:cxn>
                <a:cxn ang="0">
                  <a:pos x="83" y="328"/>
                </a:cxn>
              </a:cxnLst>
              <a:rect l="0" t="0" r="r" b="b"/>
              <a:pathLst>
                <a:path w="279" h="399">
                  <a:moveTo>
                    <a:pt x="82" y="179"/>
                  </a:moveTo>
                  <a:lnTo>
                    <a:pt x="82" y="0"/>
                  </a:lnTo>
                  <a:lnTo>
                    <a:pt x="0" y="6"/>
                  </a:lnTo>
                  <a:lnTo>
                    <a:pt x="0" y="24"/>
                  </a:lnTo>
                  <a:cubicBezTo>
                    <a:pt x="40" y="24"/>
                    <a:pt x="45" y="27"/>
                    <a:pt x="45" y="56"/>
                  </a:cubicBezTo>
                  <a:lnTo>
                    <a:pt x="45" y="392"/>
                  </a:lnTo>
                  <a:lnTo>
                    <a:pt x="58" y="392"/>
                  </a:lnTo>
                  <a:cubicBezTo>
                    <a:pt x="59" y="392"/>
                    <a:pt x="64" y="384"/>
                    <a:pt x="78" y="357"/>
                  </a:cubicBezTo>
                  <a:cubicBezTo>
                    <a:pt x="86" y="369"/>
                    <a:pt x="110" y="398"/>
                    <a:pt x="152" y="398"/>
                  </a:cubicBezTo>
                  <a:cubicBezTo>
                    <a:pt x="221" y="398"/>
                    <a:pt x="278" y="342"/>
                    <a:pt x="278" y="270"/>
                  </a:cubicBezTo>
                  <a:cubicBezTo>
                    <a:pt x="278" y="198"/>
                    <a:pt x="224" y="142"/>
                    <a:pt x="158" y="142"/>
                  </a:cubicBezTo>
                  <a:cubicBezTo>
                    <a:pt x="115" y="142"/>
                    <a:pt x="91" y="170"/>
                    <a:pt x="82" y="179"/>
                  </a:cubicBezTo>
                  <a:close/>
                  <a:moveTo>
                    <a:pt x="83" y="328"/>
                  </a:moveTo>
                  <a:lnTo>
                    <a:pt x="83" y="211"/>
                  </a:lnTo>
                  <a:cubicBezTo>
                    <a:pt x="83" y="200"/>
                    <a:pt x="83" y="200"/>
                    <a:pt x="90" y="190"/>
                  </a:cubicBezTo>
                  <a:cubicBezTo>
                    <a:pt x="112" y="160"/>
                    <a:pt x="142" y="155"/>
                    <a:pt x="157" y="155"/>
                  </a:cubicBezTo>
                  <a:cubicBezTo>
                    <a:pt x="181" y="155"/>
                    <a:pt x="202" y="170"/>
                    <a:pt x="216" y="190"/>
                  </a:cubicBezTo>
                  <a:cubicBezTo>
                    <a:pt x="230" y="214"/>
                    <a:pt x="232" y="246"/>
                    <a:pt x="232" y="269"/>
                  </a:cubicBezTo>
                  <a:cubicBezTo>
                    <a:pt x="232" y="290"/>
                    <a:pt x="230" y="325"/>
                    <a:pt x="214" y="349"/>
                  </a:cubicBezTo>
                  <a:cubicBezTo>
                    <a:pt x="203" y="366"/>
                    <a:pt x="181" y="385"/>
                    <a:pt x="150" y="385"/>
                  </a:cubicBezTo>
                  <a:cubicBezTo>
                    <a:pt x="125" y="385"/>
                    <a:pt x="104" y="373"/>
                    <a:pt x="91" y="350"/>
                  </a:cubicBezTo>
                  <a:cubicBezTo>
                    <a:pt x="83" y="339"/>
                    <a:pt x="83" y="338"/>
                    <a:pt x="83" y="328"/>
                  </a:cubicBez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91" name="Freeform 27"/>
            <p:cNvSpPr>
              <a:spLocks noChangeArrowheads="1"/>
            </p:cNvSpPr>
            <p:nvPr/>
          </p:nvSpPr>
          <p:spPr bwMode="auto">
            <a:xfrm>
              <a:off x="4233" y="3333"/>
              <a:ext cx="78" cy="5"/>
            </a:xfrm>
            <a:custGeom>
              <a:avLst/>
              <a:gdLst/>
              <a:ahLst/>
              <a:cxnLst>
                <a:cxn ang="0">
                  <a:pos x="325" y="24"/>
                </a:cxn>
                <a:cxn ang="0">
                  <a:pos x="346" y="13"/>
                </a:cxn>
                <a:cxn ang="0">
                  <a:pos x="325" y="0"/>
                </a:cxn>
                <a:cxn ang="0">
                  <a:pos x="19" y="0"/>
                </a:cxn>
                <a:cxn ang="0">
                  <a:pos x="0" y="13"/>
                </a:cxn>
                <a:cxn ang="0">
                  <a:pos x="19" y="24"/>
                </a:cxn>
                <a:cxn ang="0">
                  <a:pos x="325" y="24"/>
                </a:cxn>
              </a:cxnLst>
              <a:rect l="0" t="0" r="r" b="b"/>
              <a:pathLst>
                <a:path w="347" h="25">
                  <a:moveTo>
                    <a:pt x="325" y="24"/>
                  </a:moveTo>
                  <a:cubicBezTo>
                    <a:pt x="334" y="24"/>
                    <a:pt x="346" y="24"/>
                    <a:pt x="346" y="13"/>
                  </a:cubicBezTo>
                  <a:cubicBezTo>
                    <a:pt x="346" y="0"/>
                    <a:pt x="334" y="0"/>
                    <a:pt x="325" y="0"/>
                  </a:cubicBezTo>
                  <a:lnTo>
                    <a:pt x="19" y="0"/>
                  </a:lnTo>
                  <a:cubicBezTo>
                    <a:pt x="10" y="0"/>
                    <a:pt x="0" y="0"/>
                    <a:pt x="0" y="13"/>
                  </a:cubicBezTo>
                  <a:cubicBezTo>
                    <a:pt x="0" y="24"/>
                    <a:pt x="10" y="24"/>
                    <a:pt x="19" y="24"/>
                  </a:cubicBezTo>
                  <a:lnTo>
                    <a:pt x="325" y="24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92" name="Freeform 28"/>
            <p:cNvSpPr>
              <a:spLocks noChangeArrowheads="1"/>
            </p:cNvSpPr>
            <p:nvPr/>
          </p:nvSpPr>
          <p:spPr bwMode="auto">
            <a:xfrm>
              <a:off x="4354" y="3280"/>
              <a:ext cx="75" cy="87"/>
            </a:xfrm>
            <a:custGeom>
              <a:avLst/>
              <a:gdLst/>
              <a:ahLst/>
              <a:cxnLst>
                <a:cxn ang="0">
                  <a:pos x="109" y="208"/>
                </a:cxn>
                <a:cxn ang="0">
                  <a:pos x="203" y="208"/>
                </a:cxn>
                <a:cxn ang="0">
                  <a:pos x="333" y="106"/>
                </a:cxn>
                <a:cxn ang="0">
                  <a:pos x="200" y="0"/>
                </a:cxn>
                <a:cxn ang="0">
                  <a:pos x="0" y="0"/>
                </a:cxn>
                <a:cxn ang="0">
                  <a:pos x="0" y="18"/>
                </a:cxn>
                <a:cxn ang="0">
                  <a:pos x="13" y="18"/>
                </a:cxn>
                <a:cxn ang="0">
                  <a:pos x="58" y="45"/>
                </a:cxn>
                <a:cxn ang="0">
                  <a:pos x="58" y="342"/>
                </a:cxn>
                <a:cxn ang="0">
                  <a:pos x="13" y="368"/>
                </a:cxn>
                <a:cxn ang="0">
                  <a:pos x="0" y="368"/>
                </a:cxn>
                <a:cxn ang="0">
                  <a:pos x="0" y="385"/>
                </a:cxn>
                <a:cxn ang="0">
                  <a:pos x="83" y="384"/>
                </a:cxn>
                <a:cxn ang="0">
                  <a:pos x="166" y="385"/>
                </a:cxn>
                <a:cxn ang="0">
                  <a:pos x="166" y="368"/>
                </a:cxn>
                <a:cxn ang="0">
                  <a:pos x="154" y="368"/>
                </a:cxn>
                <a:cxn ang="0">
                  <a:pos x="109" y="342"/>
                </a:cxn>
                <a:cxn ang="0">
                  <a:pos x="109" y="208"/>
                </a:cxn>
                <a:cxn ang="0">
                  <a:pos x="107" y="192"/>
                </a:cxn>
                <a:cxn ang="0">
                  <a:pos x="107" y="40"/>
                </a:cxn>
                <a:cxn ang="0">
                  <a:pos x="134" y="18"/>
                </a:cxn>
                <a:cxn ang="0">
                  <a:pos x="184" y="18"/>
                </a:cxn>
                <a:cxn ang="0">
                  <a:pos x="275" y="106"/>
                </a:cxn>
                <a:cxn ang="0">
                  <a:pos x="184" y="192"/>
                </a:cxn>
                <a:cxn ang="0">
                  <a:pos x="107" y="192"/>
                </a:cxn>
              </a:cxnLst>
              <a:rect l="0" t="0" r="r" b="b"/>
              <a:pathLst>
                <a:path w="334" h="386">
                  <a:moveTo>
                    <a:pt x="109" y="208"/>
                  </a:moveTo>
                  <a:lnTo>
                    <a:pt x="203" y="208"/>
                  </a:lnTo>
                  <a:cubicBezTo>
                    <a:pt x="272" y="208"/>
                    <a:pt x="333" y="162"/>
                    <a:pt x="333" y="106"/>
                  </a:cubicBezTo>
                  <a:cubicBezTo>
                    <a:pt x="333" y="50"/>
                    <a:pt x="277" y="0"/>
                    <a:pt x="200" y="0"/>
                  </a:cubicBezTo>
                  <a:lnTo>
                    <a:pt x="0" y="0"/>
                  </a:lnTo>
                  <a:lnTo>
                    <a:pt x="0" y="18"/>
                  </a:lnTo>
                  <a:lnTo>
                    <a:pt x="13" y="18"/>
                  </a:lnTo>
                  <a:cubicBezTo>
                    <a:pt x="58" y="18"/>
                    <a:pt x="58" y="24"/>
                    <a:pt x="58" y="45"/>
                  </a:cubicBezTo>
                  <a:lnTo>
                    <a:pt x="58" y="342"/>
                  </a:lnTo>
                  <a:cubicBezTo>
                    <a:pt x="58" y="361"/>
                    <a:pt x="58" y="368"/>
                    <a:pt x="13" y="368"/>
                  </a:cubicBezTo>
                  <a:lnTo>
                    <a:pt x="0" y="368"/>
                  </a:lnTo>
                  <a:lnTo>
                    <a:pt x="0" y="385"/>
                  </a:lnTo>
                  <a:cubicBezTo>
                    <a:pt x="19" y="384"/>
                    <a:pt x="61" y="384"/>
                    <a:pt x="83" y="384"/>
                  </a:cubicBezTo>
                  <a:cubicBezTo>
                    <a:pt x="104" y="384"/>
                    <a:pt x="147" y="384"/>
                    <a:pt x="166" y="385"/>
                  </a:cubicBezTo>
                  <a:lnTo>
                    <a:pt x="166" y="368"/>
                  </a:lnTo>
                  <a:lnTo>
                    <a:pt x="154" y="368"/>
                  </a:lnTo>
                  <a:cubicBezTo>
                    <a:pt x="110" y="368"/>
                    <a:pt x="109" y="361"/>
                    <a:pt x="109" y="342"/>
                  </a:cubicBezTo>
                  <a:lnTo>
                    <a:pt x="109" y="208"/>
                  </a:lnTo>
                  <a:close/>
                  <a:moveTo>
                    <a:pt x="107" y="192"/>
                  </a:moveTo>
                  <a:lnTo>
                    <a:pt x="107" y="40"/>
                  </a:lnTo>
                  <a:cubicBezTo>
                    <a:pt x="107" y="21"/>
                    <a:pt x="107" y="18"/>
                    <a:pt x="134" y="18"/>
                  </a:cubicBezTo>
                  <a:lnTo>
                    <a:pt x="184" y="18"/>
                  </a:lnTo>
                  <a:cubicBezTo>
                    <a:pt x="275" y="18"/>
                    <a:pt x="275" y="77"/>
                    <a:pt x="275" y="106"/>
                  </a:cubicBezTo>
                  <a:cubicBezTo>
                    <a:pt x="275" y="131"/>
                    <a:pt x="275" y="192"/>
                    <a:pt x="184" y="192"/>
                  </a:cubicBezTo>
                  <a:lnTo>
                    <a:pt x="107" y="192"/>
                  </a:ln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93" name="Freeform 29"/>
            <p:cNvSpPr>
              <a:spLocks noChangeArrowheads="1"/>
            </p:cNvSpPr>
            <p:nvPr/>
          </p:nvSpPr>
          <p:spPr bwMode="auto">
            <a:xfrm>
              <a:off x="4440" y="3279"/>
              <a:ext cx="62" cy="89"/>
            </a:xfrm>
            <a:custGeom>
              <a:avLst/>
              <a:gdLst/>
              <a:ahLst/>
              <a:cxnLst>
                <a:cxn ang="0">
                  <a:pos x="82" y="179"/>
                </a:cxn>
                <a:cxn ang="0">
                  <a:pos x="82" y="0"/>
                </a:cxn>
                <a:cxn ang="0">
                  <a:pos x="0" y="6"/>
                </a:cxn>
                <a:cxn ang="0">
                  <a:pos x="0" y="24"/>
                </a:cxn>
                <a:cxn ang="0">
                  <a:pos x="45" y="56"/>
                </a:cxn>
                <a:cxn ang="0">
                  <a:pos x="45" y="392"/>
                </a:cxn>
                <a:cxn ang="0">
                  <a:pos x="58" y="392"/>
                </a:cxn>
                <a:cxn ang="0">
                  <a:pos x="78" y="357"/>
                </a:cxn>
                <a:cxn ang="0">
                  <a:pos x="152" y="398"/>
                </a:cxn>
                <a:cxn ang="0">
                  <a:pos x="278" y="270"/>
                </a:cxn>
                <a:cxn ang="0">
                  <a:pos x="158" y="142"/>
                </a:cxn>
                <a:cxn ang="0">
                  <a:pos x="82" y="179"/>
                </a:cxn>
                <a:cxn ang="0">
                  <a:pos x="83" y="328"/>
                </a:cxn>
                <a:cxn ang="0">
                  <a:pos x="83" y="211"/>
                </a:cxn>
                <a:cxn ang="0">
                  <a:pos x="90" y="190"/>
                </a:cxn>
                <a:cxn ang="0">
                  <a:pos x="157" y="155"/>
                </a:cxn>
                <a:cxn ang="0">
                  <a:pos x="216" y="190"/>
                </a:cxn>
                <a:cxn ang="0">
                  <a:pos x="232" y="269"/>
                </a:cxn>
                <a:cxn ang="0">
                  <a:pos x="214" y="349"/>
                </a:cxn>
                <a:cxn ang="0">
                  <a:pos x="150" y="385"/>
                </a:cxn>
                <a:cxn ang="0">
                  <a:pos x="91" y="350"/>
                </a:cxn>
                <a:cxn ang="0">
                  <a:pos x="83" y="328"/>
                </a:cxn>
              </a:cxnLst>
              <a:rect l="0" t="0" r="r" b="b"/>
              <a:pathLst>
                <a:path w="279" h="399">
                  <a:moveTo>
                    <a:pt x="82" y="179"/>
                  </a:moveTo>
                  <a:lnTo>
                    <a:pt x="82" y="0"/>
                  </a:lnTo>
                  <a:lnTo>
                    <a:pt x="0" y="6"/>
                  </a:lnTo>
                  <a:lnTo>
                    <a:pt x="0" y="24"/>
                  </a:lnTo>
                  <a:cubicBezTo>
                    <a:pt x="40" y="24"/>
                    <a:pt x="45" y="27"/>
                    <a:pt x="45" y="56"/>
                  </a:cubicBezTo>
                  <a:lnTo>
                    <a:pt x="45" y="392"/>
                  </a:lnTo>
                  <a:lnTo>
                    <a:pt x="58" y="392"/>
                  </a:lnTo>
                  <a:cubicBezTo>
                    <a:pt x="59" y="392"/>
                    <a:pt x="64" y="384"/>
                    <a:pt x="78" y="357"/>
                  </a:cubicBezTo>
                  <a:cubicBezTo>
                    <a:pt x="86" y="369"/>
                    <a:pt x="110" y="398"/>
                    <a:pt x="152" y="398"/>
                  </a:cubicBezTo>
                  <a:cubicBezTo>
                    <a:pt x="219" y="398"/>
                    <a:pt x="278" y="342"/>
                    <a:pt x="278" y="270"/>
                  </a:cubicBezTo>
                  <a:cubicBezTo>
                    <a:pt x="278" y="198"/>
                    <a:pt x="224" y="142"/>
                    <a:pt x="158" y="142"/>
                  </a:cubicBezTo>
                  <a:cubicBezTo>
                    <a:pt x="115" y="142"/>
                    <a:pt x="91" y="170"/>
                    <a:pt x="82" y="179"/>
                  </a:cubicBezTo>
                  <a:close/>
                  <a:moveTo>
                    <a:pt x="83" y="328"/>
                  </a:moveTo>
                  <a:lnTo>
                    <a:pt x="83" y="211"/>
                  </a:lnTo>
                  <a:cubicBezTo>
                    <a:pt x="83" y="200"/>
                    <a:pt x="83" y="200"/>
                    <a:pt x="90" y="190"/>
                  </a:cubicBezTo>
                  <a:cubicBezTo>
                    <a:pt x="112" y="160"/>
                    <a:pt x="142" y="155"/>
                    <a:pt x="157" y="155"/>
                  </a:cubicBezTo>
                  <a:cubicBezTo>
                    <a:pt x="181" y="155"/>
                    <a:pt x="202" y="170"/>
                    <a:pt x="216" y="190"/>
                  </a:cubicBezTo>
                  <a:cubicBezTo>
                    <a:pt x="230" y="214"/>
                    <a:pt x="232" y="246"/>
                    <a:pt x="232" y="269"/>
                  </a:cubicBezTo>
                  <a:cubicBezTo>
                    <a:pt x="232" y="290"/>
                    <a:pt x="230" y="325"/>
                    <a:pt x="214" y="349"/>
                  </a:cubicBezTo>
                  <a:cubicBezTo>
                    <a:pt x="203" y="366"/>
                    <a:pt x="181" y="385"/>
                    <a:pt x="150" y="385"/>
                  </a:cubicBezTo>
                  <a:cubicBezTo>
                    <a:pt x="125" y="385"/>
                    <a:pt x="104" y="373"/>
                    <a:pt x="91" y="350"/>
                  </a:cubicBezTo>
                  <a:cubicBezTo>
                    <a:pt x="83" y="339"/>
                    <a:pt x="83" y="338"/>
                    <a:pt x="83" y="328"/>
                  </a:cubicBez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94" name="Freeform 30"/>
            <p:cNvSpPr>
              <a:spLocks noChangeArrowheads="1"/>
            </p:cNvSpPr>
            <p:nvPr/>
          </p:nvSpPr>
          <p:spPr bwMode="auto">
            <a:xfrm>
              <a:off x="4555" y="3313"/>
              <a:ext cx="13" cy="54"/>
            </a:xfrm>
            <a:custGeom>
              <a:avLst/>
              <a:gdLst/>
              <a:ahLst/>
              <a:cxnLst>
                <a:cxn ang="0">
                  <a:pos x="61" y="30"/>
                </a:cxn>
                <a:cxn ang="0">
                  <a:pos x="30" y="0"/>
                </a:cxn>
                <a:cxn ang="0">
                  <a:pos x="0" y="30"/>
                </a:cxn>
                <a:cxn ang="0">
                  <a:pos x="30" y="61"/>
                </a:cxn>
                <a:cxn ang="0">
                  <a:pos x="61" y="30"/>
                </a:cxn>
                <a:cxn ang="0">
                  <a:pos x="61" y="214"/>
                </a:cxn>
                <a:cxn ang="0">
                  <a:pos x="30" y="184"/>
                </a:cxn>
                <a:cxn ang="0">
                  <a:pos x="0" y="214"/>
                </a:cxn>
                <a:cxn ang="0">
                  <a:pos x="30" y="243"/>
                </a:cxn>
                <a:cxn ang="0">
                  <a:pos x="61" y="214"/>
                </a:cxn>
              </a:cxnLst>
              <a:rect l="0" t="0" r="r" b="b"/>
              <a:pathLst>
                <a:path w="62" h="244">
                  <a:moveTo>
                    <a:pt x="61" y="30"/>
                  </a:moveTo>
                  <a:cubicBezTo>
                    <a:pt x="61" y="13"/>
                    <a:pt x="48" y="0"/>
                    <a:pt x="30" y="0"/>
                  </a:cubicBezTo>
                  <a:cubicBezTo>
                    <a:pt x="14" y="0"/>
                    <a:pt x="0" y="13"/>
                    <a:pt x="0" y="30"/>
                  </a:cubicBezTo>
                  <a:cubicBezTo>
                    <a:pt x="0" y="46"/>
                    <a:pt x="14" y="61"/>
                    <a:pt x="30" y="61"/>
                  </a:cubicBezTo>
                  <a:cubicBezTo>
                    <a:pt x="48" y="61"/>
                    <a:pt x="61" y="46"/>
                    <a:pt x="61" y="30"/>
                  </a:cubicBezTo>
                  <a:close/>
                  <a:moveTo>
                    <a:pt x="61" y="214"/>
                  </a:moveTo>
                  <a:cubicBezTo>
                    <a:pt x="61" y="197"/>
                    <a:pt x="48" y="184"/>
                    <a:pt x="30" y="184"/>
                  </a:cubicBezTo>
                  <a:cubicBezTo>
                    <a:pt x="14" y="184"/>
                    <a:pt x="0" y="197"/>
                    <a:pt x="0" y="214"/>
                  </a:cubicBezTo>
                  <a:cubicBezTo>
                    <a:pt x="0" y="230"/>
                    <a:pt x="14" y="243"/>
                    <a:pt x="30" y="243"/>
                  </a:cubicBezTo>
                  <a:cubicBezTo>
                    <a:pt x="48" y="243"/>
                    <a:pt x="61" y="230"/>
                    <a:pt x="61" y="214"/>
                  </a:cubicBez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95" name="Freeform 31"/>
            <p:cNvSpPr>
              <a:spLocks noChangeArrowheads="1"/>
            </p:cNvSpPr>
            <p:nvPr/>
          </p:nvSpPr>
          <p:spPr bwMode="auto">
            <a:xfrm>
              <a:off x="4624" y="3274"/>
              <a:ext cx="99" cy="127"/>
            </a:xfrm>
            <a:custGeom>
              <a:avLst/>
              <a:gdLst/>
              <a:ahLst/>
              <a:cxnLst>
                <a:cxn ang="0">
                  <a:pos x="178" y="504"/>
                </a:cxn>
                <a:cxn ang="0">
                  <a:pos x="78" y="285"/>
                </a:cxn>
                <a:cxn ang="0">
                  <a:pos x="70" y="277"/>
                </a:cxn>
                <a:cxn ang="0">
                  <a:pos x="61" y="282"/>
                </a:cxn>
                <a:cxn ang="0">
                  <a:pos x="8" y="322"/>
                </a:cxn>
                <a:cxn ang="0">
                  <a:pos x="0" y="331"/>
                </a:cxn>
                <a:cxn ang="0">
                  <a:pos x="6" y="336"/>
                </a:cxn>
                <a:cxn ang="0">
                  <a:pos x="26" y="325"/>
                </a:cxn>
                <a:cxn ang="0">
                  <a:pos x="43" y="310"/>
                </a:cxn>
                <a:cxn ang="0">
                  <a:pos x="154" y="555"/>
                </a:cxn>
                <a:cxn ang="0">
                  <a:pos x="166" y="563"/>
                </a:cxn>
                <a:cxn ang="0">
                  <a:pos x="181" y="552"/>
                </a:cxn>
                <a:cxn ang="0">
                  <a:pos x="437" y="22"/>
                </a:cxn>
                <a:cxn ang="0">
                  <a:pos x="440" y="11"/>
                </a:cxn>
                <a:cxn ang="0">
                  <a:pos x="429" y="0"/>
                </a:cxn>
                <a:cxn ang="0">
                  <a:pos x="416" y="11"/>
                </a:cxn>
                <a:cxn ang="0">
                  <a:pos x="178" y="504"/>
                </a:cxn>
              </a:cxnLst>
              <a:rect l="0" t="0" r="r" b="b"/>
              <a:pathLst>
                <a:path w="441" h="564">
                  <a:moveTo>
                    <a:pt x="178" y="504"/>
                  </a:moveTo>
                  <a:lnTo>
                    <a:pt x="78" y="285"/>
                  </a:lnTo>
                  <a:cubicBezTo>
                    <a:pt x="75" y="277"/>
                    <a:pt x="72" y="277"/>
                    <a:pt x="70" y="277"/>
                  </a:cubicBezTo>
                  <a:cubicBezTo>
                    <a:pt x="70" y="277"/>
                    <a:pt x="67" y="277"/>
                    <a:pt x="61" y="282"/>
                  </a:cubicBezTo>
                  <a:lnTo>
                    <a:pt x="8" y="322"/>
                  </a:lnTo>
                  <a:cubicBezTo>
                    <a:pt x="0" y="326"/>
                    <a:pt x="0" y="328"/>
                    <a:pt x="0" y="331"/>
                  </a:cubicBezTo>
                  <a:cubicBezTo>
                    <a:pt x="0" y="333"/>
                    <a:pt x="2" y="336"/>
                    <a:pt x="6" y="336"/>
                  </a:cubicBezTo>
                  <a:cubicBezTo>
                    <a:pt x="10" y="336"/>
                    <a:pt x="19" y="328"/>
                    <a:pt x="26" y="325"/>
                  </a:cubicBezTo>
                  <a:cubicBezTo>
                    <a:pt x="29" y="322"/>
                    <a:pt x="37" y="315"/>
                    <a:pt x="43" y="310"/>
                  </a:cubicBezTo>
                  <a:lnTo>
                    <a:pt x="154" y="555"/>
                  </a:lnTo>
                  <a:cubicBezTo>
                    <a:pt x="158" y="563"/>
                    <a:pt x="162" y="563"/>
                    <a:pt x="166" y="563"/>
                  </a:cubicBezTo>
                  <a:cubicBezTo>
                    <a:pt x="174" y="563"/>
                    <a:pt x="176" y="560"/>
                    <a:pt x="181" y="552"/>
                  </a:cubicBezTo>
                  <a:lnTo>
                    <a:pt x="437" y="22"/>
                  </a:lnTo>
                  <a:cubicBezTo>
                    <a:pt x="440" y="14"/>
                    <a:pt x="440" y="13"/>
                    <a:pt x="440" y="11"/>
                  </a:cubicBezTo>
                  <a:cubicBezTo>
                    <a:pt x="440" y="6"/>
                    <a:pt x="435" y="0"/>
                    <a:pt x="429" y="0"/>
                  </a:cubicBezTo>
                  <a:cubicBezTo>
                    <a:pt x="424" y="0"/>
                    <a:pt x="421" y="3"/>
                    <a:pt x="416" y="11"/>
                  </a:cubicBezTo>
                  <a:lnTo>
                    <a:pt x="178" y="504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96" name="Freeform 32"/>
            <p:cNvSpPr>
              <a:spLocks noChangeArrowheads="1"/>
            </p:cNvSpPr>
            <p:nvPr/>
          </p:nvSpPr>
          <p:spPr bwMode="auto">
            <a:xfrm>
              <a:off x="4721" y="3274"/>
              <a:ext cx="246" cy="5"/>
            </a:xfrm>
            <a:custGeom>
              <a:avLst/>
              <a:gdLst/>
              <a:ahLst/>
              <a:cxnLst>
                <a:cxn ang="0">
                  <a:pos x="546" y="24"/>
                </a:cxn>
                <a:cxn ang="0">
                  <a:pos x="0" y="24"/>
                </a:cxn>
                <a:cxn ang="0">
                  <a:pos x="0" y="0"/>
                </a:cxn>
                <a:cxn ang="0">
                  <a:pos x="1090" y="0"/>
                </a:cxn>
                <a:cxn ang="0">
                  <a:pos x="1090" y="24"/>
                </a:cxn>
                <a:cxn ang="0">
                  <a:pos x="546" y="24"/>
                </a:cxn>
              </a:cxnLst>
              <a:rect l="0" t="0" r="r" b="b"/>
              <a:pathLst>
                <a:path w="1091" h="25">
                  <a:moveTo>
                    <a:pt x="546" y="24"/>
                  </a:moveTo>
                  <a:lnTo>
                    <a:pt x="0" y="24"/>
                  </a:lnTo>
                  <a:lnTo>
                    <a:pt x="0" y="0"/>
                  </a:lnTo>
                  <a:lnTo>
                    <a:pt x="1090" y="0"/>
                  </a:lnTo>
                  <a:lnTo>
                    <a:pt x="1090" y="24"/>
                  </a:lnTo>
                  <a:lnTo>
                    <a:pt x="546" y="24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97" name="Freeform 33"/>
            <p:cNvSpPr>
              <a:spLocks noChangeArrowheads="1"/>
            </p:cNvSpPr>
            <p:nvPr/>
          </p:nvSpPr>
          <p:spPr bwMode="auto">
            <a:xfrm>
              <a:off x="4728" y="3311"/>
              <a:ext cx="46" cy="57"/>
            </a:xfrm>
            <a:custGeom>
              <a:avLst/>
              <a:gdLst/>
              <a:ahLst/>
              <a:cxnLst>
                <a:cxn ang="0">
                  <a:pos x="192" y="38"/>
                </a:cxn>
                <a:cxn ang="0">
                  <a:pos x="165" y="64"/>
                </a:cxn>
                <a:cxn ang="0">
                  <a:pos x="182" y="80"/>
                </a:cxn>
                <a:cxn ang="0">
                  <a:pos x="208" y="48"/>
                </a:cxn>
                <a:cxn ang="0">
                  <a:pos x="141" y="0"/>
                </a:cxn>
                <a:cxn ang="0">
                  <a:pos x="45" y="83"/>
                </a:cxn>
                <a:cxn ang="0">
                  <a:pos x="104" y="139"/>
                </a:cxn>
                <a:cxn ang="0">
                  <a:pos x="163" y="182"/>
                </a:cxn>
                <a:cxn ang="0">
                  <a:pos x="82" y="243"/>
                </a:cxn>
                <a:cxn ang="0">
                  <a:pos x="18" y="214"/>
                </a:cxn>
                <a:cxn ang="0">
                  <a:pos x="53" y="184"/>
                </a:cxn>
                <a:cxn ang="0">
                  <a:pos x="32" y="165"/>
                </a:cxn>
                <a:cxn ang="0">
                  <a:pos x="0" y="202"/>
                </a:cxn>
                <a:cxn ang="0">
                  <a:pos x="82" y="256"/>
                </a:cxn>
                <a:cxn ang="0">
                  <a:pos x="195" y="163"/>
                </a:cxn>
                <a:cxn ang="0">
                  <a:pos x="178" y="122"/>
                </a:cxn>
                <a:cxn ang="0">
                  <a:pos x="120" y="98"/>
                </a:cxn>
                <a:cxn ang="0">
                  <a:pos x="78" y="64"/>
                </a:cxn>
                <a:cxn ang="0">
                  <a:pos x="141" y="13"/>
                </a:cxn>
                <a:cxn ang="0">
                  <a:pos x="192" y="38"/>
                </a:cxn>
              </a:cxnLst>
              <a:rect l="0" t="0" r="r" b="b"/>
              <a:pathLst>
                <a:path w="209" h="257">
                  <a:moveTo>
                    <a:pt x="192" y="38"/>
                  </a:moveTo>
                  <a:cubicBezTo>
                    <a:pt x="176" y="38"/>
                    <a:pt x="165" y="51"/>
                    <a:pt x="165" y="64"/>
                  </a:cubicBezTo>
                  <a:cubicBezTo>
                    <a:pt x="165" y="72"/>
                    <a:pt x="170" y="80"/>
                    <a:pt x="182" y="80"/>
                  </a:cubicBezTo>
                  <a:cubicBezTo>
                    <a:pt x="195" y="80"/>
                    <a:pt x="208" y="70"/>
                    <a:pt x="208" y="48"/>
                  </a:cubicBezTo>
                  <a:cubicBezTo>
                    <a:pt x="208" y="24"/>
                    <a:pt x="184" y="0"/>
                    <a:pt x="141" y="0"/>
                  </a:cubicBezTo>
                  <a:cubicBezTo>
                    <a:pt x="66" y="0"/>
                    <a:pt x="45" y="58"/>
                    <a:pt x="45" y="83"/>
                  </a:cubicBezTo>
                  <a:cubicBezTo>
                    <a:pt x="45" y="126"/>
                    <a:pt x="88" y="136"/>
                    <a:pt x="104" y="139"/>
                  </a:cubicBezTo>
                  <a:cubicBezTo>
                    <a:pt x="133" y="144"/>
                    <a:pt x="163" y="150"/>
                    <a:pt x="163" y="182"/>
                  </a:cubicBezTo>
                  <a:cubicBezTo>
                    <a:pt x="163" y="197"/>
                    <a:pt x="149" y="243"/>
                    <a:pt x="82" y="243"/>
                  </a:cubicBezTo>
                  <a:cubicBezTo>
                    <a:pt x="74" y="243"/>
                    <a:pt x="30" y="243"/>
                    <a:pt x="18" y="214"/>
                  </a:cubicBezTo>
                  <a:cubicBezTo>
                    <a:pt x="38" y="216"/>
                    <a:pt x="53" y="200"/>
                    <a:pt x="53" y="184"/>
                  </a:cubicBezTo>
                  <a:cubicBezTo>
                    <a:pt x="53" y="171"/>
                    <a:pt x="43" y="165"/>
                    <a:pt x="32" y="165"/>
                  </a:cubicBezTo>
                  <a:cubicBezTo>
                    <a:pt x="18" y="165"/>
                    <a:pt x="0" y="176"/>
                    <a:pt x="0" y="202"/>
                  </a:cubicBezTo>
                  <a:cubicBezTo>
                    <a:pt x="0" y="234"/>
                    <a:pt x="32" y="256"/>
                    <a:pt x="82" y="256"/>
                  </a:cubicBezTo>
                  <a:cubicBezTo>
                    <a:pt x="173" y="256"/>
                    <a:pt x="195" y="187"/>
                    <a:pt x="195" y="163"/>
                  </a:cubicBezTo>
                  <a:cubicBezTo>
                    <a:pt x="195" y="142"/>
                    <a:pt x="184" y="128"/>
                    <a:pt x="178" y="122"/>
                  </a:cubicBezTo>
                  <a:cubicBezTo>
                    <a:pt x="162" y="106"/>
                    <a:pt x="146" y="102"/>
                    <a:pt x="120" y="98"/>
                  </a:cubicBezTo>
                  <a:cubicBezTo>
                    <a:pt x="101" y="93"/>
                    <a:pt x="78" y="90"/>
                    <a:pt x="78" y="64"/>
                  </a:cubicBezTo>
                  <a:cubicBezTo>
                    <a:pt x="78" y="46"/>
                    <a:pt x="91" y="13"/>
                    <a:pt x="141" y="13"/>
                  </a:cubicBezTo>
                  <a:cubicBezTo>
                    <a:pt x="155" y="13"/>
                    <a:pt x="184" y="16"/>
                    <a:pt x="192" y="38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98" name="Freeform 34"/>
            <p:cNvSpPr>
              <a:spLocks noChangeArrowheads="1"/>
            </p:cNvSpPr>
            <p:nvPr/>
          </p:nvSpPr>
          <p:spPr bwMode="auto">
            <a:xfrm>
              <a:off x="4787" y="3326"/>
              <a:ext cx="79" cy="60"/>
            </a:xfrm>
            <a:custGeom>
              <a:avLst/>
              <a:gdLst/>
              <a:ahLst/>
              <a:cxnLst>
                <a:cxn ang="0">
                  <a:pos x="302" y="43"/>
                </a:cxn>
                <a:cxn ang="0">
                  <a:pos x="344" y="14"/>
                </a:cxn>
                <a:cxn ang="0">
                  <a:pos x="352" y="5"/>
                </a:cxn>
                <a:cxn ang="0">
                  <a:pos x="346" y="0"/>
                </a:cxn>
                <a:cxn ang="0">
                  <a:pos x="306" y="2"/>
                </a:cxn>
                <a:cxn ang="0">
                  <a:pos x="264" y="0"/>
                </a:cxn>
                <a:cxn ang="0">
                  <a:pos x="256" y="8"/>
                </a:cxn>
                <a:cxn ang="0">
                  <a:pos x="264" y="14"/>
                </a:cxn>
                <a:cxn ang="0">
                  <a:pos x="290" y="30"/>
                </a:cxn>
                <a:cxn ang="0">
                  <a:pos x="288" y="40"/>
                </a:cxn>
                <a:cxn ang="0">
                  <a:pos x="245" y="213"/>
                </a:cxn>
                <a:cxn ang="0">
                  <a:pos x="144" y="6"/>
                </a:cxn>
                <a:cxn ang="0">
                  <a:pos x="131" y="0"/>
                </a:cxn>
                <a:cxn ang="0">
                  <a:pos x="77" y="0"/>
                </a:cxn>
                <a:cxn ang="0">
                  <a:pos x="64" y="8"/>
                </a:cxn>
                <a:cxn ang="0">
                  <a:pos x="77" y="14"/>
                </a:cxn>
                <a:cxn ang="0">
                  <a:pos x="102" y="16"/>
                </a:cxn>
                <a:cxn ang="0">
                  <a:pos x="50" y="229"/>
                </a:cxn>
                <a:cxn ang="0">
                  <a:pos x="8" y="256"/>
                </a:cxn>
                <a:cxn ang="0">
                  <a:pos x="0" y="264"/>
                </a:cxn>
                <a:cxn ang="0">
                  <a:pos x="6" y="270"/>
                </a:cxn>
                <a:cxn ang="0">
                  <a:pos x="46" y="269"/>
                </a:cxn>
                <a:cxn ang="0">
                  <a:pos x="90" y="270"/>
                </a:cxn>
                <a:cxn ang="0">
                  <a:pos x="98" y="262"/>
                </a:cxn>
                <a:cxn ang="0">
                  <a:pos x="88" y="256"/>
                </a:cxn>
                <a:cxn ang="0">
                  <a:pos x="62" y="240"/>
                </a:cxn>
                <a:cxn ang="0">
                  <a:pos x="64" y="230"/>
                </a:cxn>
                <a:cxn ang="0">
                  <a:pos x="115" y="27"/>
                </a:cxn>
                <a:cxn ang="0">
                  <a:pos x="230" y="264"/>
                </a:cxn>
                <a:cxn ang="0">
                  <a:pos x="240" y="270"/>
                </a:cxn>
                <a:cxn ang="0">
                  <a:pos x="248" y="262"/>
                </a:cxn>
                <a:cxn ang="0">
                  <a:pos x="302" y="43"/>
                </a:cxn>
              </a:cxnLst>
              <a:rect l="0" t="0" r="r" b="b"/>
              <a:pathLst>
                <a:path w="353" h="271">
                  <a:moveTo>
                    <a:pt x="302" y="43"/>
                  </a:moveTo>
                  <a:cubicBezTo>
                    <a:pt x="307" y="29"/>
                    <a:pt x="312" y="14"/>
                    <a:pt x="344" y="14"/>
                  </a:cubicBezTo>
                  <a:cubicBezTo>
                    <a:pt x="346" y="14"/>
                    <a:pt x="352" y="14"/>
                    <a:pt x="352" y="5"/>
                  </a:cubicBezTo>
                  <a:cubicBezTo>
                    <a:pt x="352" y="3"/>
                    <a:pt x="350" y="0"/>
                    <a:pt x="346" y="0"/>
                  </a:cubicBezTo>
                  <a:cubicBezTo>
                    <a:pt x="333" y="0"/>
                    <a:pt x="318" y="2"/>
                    <a:pt x="306" y="2"/>
                  </a:cubicBezTo>
                  <a:cubicBezTo>
                    <a:pt x="296" y="2"/>
                    <a:pt x="274" y="0"/>
                    <a:pt x="264" y="0"/>
                  </a:cubicBezTo>
                  <a:cubicBezTo>
                    <a:pt x="261" y="0"/>
                    <a:pt x="256" y="0"/>
                    <a:pt x="256" y="8"/>
                  </a:cubicBezTo>
                  <a:cubicBezTo>
                    <a:pt x="256" y="14"/>
                    <a:pt x="261" y="14"/>
                    <a:pt x="264" y="14"/>
                  </a:cubicBezTo>
                  <a:cubicBezTo>
                    <a:pt x="283" y="14"/>
                    <a:pt x="290" y="21"/>
                    <a:pt x="290" y="30"/>
                  </a:cubicBezTo>
                  <a:cubicBezTo>
                    <a:pt x="290" y="34"/>
                    <a:pt x="290" y="35"/>
                    <a:pt x="288" y="40"/>
                  </a:cubicBezTo>
                  <a:lnTo>
                    <a:pt x="245" y="213"/>
                  </a:lnTo>
                  <a:lnTo>
                    <a:pt x="144" y="6"/>
                  </a:lnTo>
                  <a:cubicBezTo>
                    <a:pt x="141" y="0"/>
                    <a:pt x="141" y="0"/>
                    <a:pt x="131" y="0"/>
                  </a:cubicBezTo>
                  <a:lnTo>
                    <a:pt x="77" y="0"/>
                  </a:lnTo>
                  <a:cubicBezTo>
                    <a:pt x="69" y="0"/>
                    <a:pt x="64" y="0"/>
                    <a:pt x="64" y="8"/>
                  </a:cubicBezTo>
                  <a:cubicBezTo>
                    <a:pt x="64" y="14"/>
                    <a:pt x="69" y="14"/>
                    <a:pt x="77" y="14"/>
                  </a:cubicBezTo>
                  <a:cubicBezTo>
                    <a:pt x="85" y="14"/>
                    <a:pt x="94" y="14"/>
                    <a:pt x="102" y="16"/>
                  </a:cubicBezTo>
                  <a:lnTo>
                    <a:pt x="50" y="229"/>
                  </a:lnTo>
                  <a:cubicBezTo>
                    <a:pt x="46" y="243"/>
                    <a:pt x="38" y="254"/>
                    <a:pt x="8" y="256"/>
                  </a:cubicBezTo>
                  <a:cubicBezTo>
                    <a:pt x="5" y="256"/>
                    <a:pt x="0" y="256"/>
                    <a:pt x="0" y="264"/>
                  </a:cubicBezTo>
                  <a:cubicBezTo>
                    <a:pt x="0" y="269"/>
                    <a:pt x="3" y="270"/>
                    <a:pt x="6" y="270"/>
                  </a:cubicBezTo>
                  <a:cubicBezTo>
                    <a:pt x="19" y="270"/>
                    <a:pt x="34" y="269"/>
                    <a:pt x="46" y="269"/>
                  </a:cubicBezTo>
                  <a:cubicBezTo>
                    <a:pt x="56" y="269"/>
                    <a:pt x="80" y="270"/>
                    <a:pt x="90" y="270"/>
                  </a:cubicBezTo>
                  <a:cubicBezTo>
                    <a:pt x="93" y="270"/>
                    <a:pt x="98" y="269"/>
                    <a:pt x="98" y="262"/>
                  </a:cubicBezTo>
                  <a:cubicBezTo>
                    <a:pt x="98" y="256"/>
                    <a:pt x="93" y="256"/>
                    <a:pt x="88" y="256"/>
                  </a:cubicBezTo>
                  <a:cubicBezTo>
                    <a:pt x="62" y="256"/>
                    <a:pt x="62" y="245"/>
                    <a:pt x="62" y="240"/>
                  </a:cubicBezTo>
                  <a:cubicBezTo>
                    <a:pt x="62" y="238"/>
                    <a:pt x="62" y="237"/>
                    <a:pt x="64" y="230"/>
                  </a:cubicBezTo>
                  <a:lnTo>
                    <a:pt x="115" y="27"/>
                  </a:lnTo>
                  <a:lnTo>
                    <a:pt x="230" y="264"/>
                  </a:lnTo>
                  <a:cubicBezTo>
                    <a:pt x="234" y="270"/>
                    <a:pt x="235" y="270"/>
                    <a:pt x="240" y="270"/>
                  </a:cubicBezTo>
                  <a:cubicBezTo>
                    <a:pt x="245" y="270"/>
                    <a:pt x="245" y="269"/>
                    <a:pt x="248" y="262"/>
                  </a:cubicBezTo>
                  <a:lnTo>
                    <a:pt x="302" y="43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99" name="Freeform 35"/>
            <p:cNvSpPr>
              <a:spLocks noChangeArrowheads="1"/>
            </p:cNvSpPr>
            <p:nvPr/>
          </p:nvSpPr>
          <p:spPr bwMode="auto">
            <a:xfrm>
              <a:off x="4877" y="3326"/>
              <a:ext cx="79" cy="60"/>
            </a:xfrm>
            <a:custGeom>
              <a:avLst/>
              <a:gdLst/>
              <a:ahLst/>
              <a:cxnLst>
                <a:cxn ang="0">
                  <a:pos x="302" y="43"/>
                </a:cxn>
                <a:cxn ang="0">
                  <a:pos x="344" y="14"/>
                </a:cxn>
                <a:cxn ang="0">
                  <a:pos x="352" y="5"/>
                </a:cxn>
                <a:cxn ang="0">
                  <a:pos x="347" y="0"/>
                </a:cxn>
                <a:cxn ang="0">
                  <a:pos x="306" y="2"/>
                </a:cxn>
                <a:cxn ang="0">
                  <a:pos x="264" y="0"/>
                </a:cxn>
                <a:cxn ang="0">
                  <a:pos x="256" y="8"/>
                </a:cxn>
                <a:cxn ang="0">
                  <a:pos x="264" y="14"/>
                </a:cxn>
                <a:cxn ang="0">
                  <a:pos x="290" y="30"/>
                </a:cxn>
                <a:cxn ang="0">
                  <a:pos x="288" y="40"/>
                </a:cxn>
                <a:cxn ang="0">
                  <a:pos x="245" y="213"/>
                </a:cxn>
                <a:cxn ang="0">
                  <a:pos x="144" y="6"/>
                </a:cxn>
                <a:cxn ang="0">
                  <a:pos x="131" y="0"/>
                </a:cxn>
                <a:cxn ang="0">
                  <a:pos x="77" y="0"/>
                </a:cxn>
                <a:cxn ang="0">
                  <a:pos x="64" y="8"/>
                </a:cxn>
                <a:cxn ang="0">
                  <a:pos x="77" y="14"/>
                </a:cxn>
                <a:cxn ang="0">
                  <a:pos x="102" y="16"/>
                </a:cxn>
                <a:cxn ang="0">
                  <a:pos x="50" y="229"/>
                </a:cxn>
                <a:cxn ang="0">
                  <a:pos x="8" y="256"/>
                </a:cxn>
                <a:cxn ang="0">
                  <a:pos x="0" y="264"/>
                </a:cxn>
                <a:cxn ang="0">
                  <a:pos x="6" y="270"/>
                </a:cxn>
                <a:cxn ang="0">
                  <a:pos x="46" y="269"/>
                </a:cxn>
                <a:cxn ang="0">
                  <a:pos x="90" y="270"/>
                </a:cxn>
                <a:cxn ang="0">
                  <a:pos x="98" y="262"/>
                </a:cxn>
                <a:cxn ang="0">
                  <a:pos x="88" y="256"/>
                </a:cxn>
                <a:cxn ang="0">
                  <a:pos x="62" y="240"/>
                </a:cxn>
                <a:cxn ang="0">
                  <a:pos x="64" y="230"/>
                </a:cxn>
                <a:cxn ang="0">
                  <a:pos x="115" y="27"/>
                </a:cxn>
                <a:cxn ang="0">
                  <a:pos x="230" y="264"/>
                </a:cxn>
                <a:cxn ang="0">
                  <a:pos x="240" y="270"/>
                </a:cxn>
                <a:cxn ang="0">
                  <a:pos x="248" y="262"/>
                </a:cxn>
                <a:cxn ang="0">
                  <a:pos x="302" y="43"/>
                </a:cxn>
              </a:cxnLst>
              <a:rect l="0" t="0" r="r" b="b"/>
              <a:pathLst>
                <a:path w="353" h="271">
                  <a:moveTo>
                    <a:pt x="302" y="43"/>
                  </a:moveTo>
                  <a:cubicBezTo>
                    <a:pt x="307" y="29"/>
                    <a:pt x="314" y="14"/>
                    <a:pt x="344" y="14"/>
                  </a:cubicBezTo>
                  <a:cubicBezTo>
                    <a:pt x="347" y="14"/>
                    <a:pt x="352" y="14"/>
                    <a:pt x="352" y="5"/>
                  </a:cubicBezTo>
                  <a:cubicBezTo>
                    <a:pt x="352" y="3"/>
                    <a:pt x="350" y="0"/>
                    <a:pt x="347" y="0"/>
                  </a:cubicBezTo>
                  <a:cubicBezTo>
                    <a:pt x="333" y="0"/>
                    <a:pt x="318" y="2"/>
                    <a:pt x="306" y="2"/>
                  </a:cubicBezTo>
                  <a:cubicBezTo>
                    <a:pt x="296" y="2"/>
                    <a:pt x="274" y="0"/>
                    <a:pt x="264" y="0"/>
                  </a:cubicBezTo>
                  <a:cubicBezTo>
                    <a:pt x="261" y="0"/>
                    <a:pt x="256" y="0"/>
                    <a:pt x="256" y="8"/>
                  </a:cubicBezTo>
                  <a:cubicBezTo>
                    <a:pt x="256" y="14"/>
                    <a:pt x="261" y="14"/>
                    <a:pt x="264" y="14"/>
                  </a:cubicBezTo>
                  <a:cubicBezTo>
                    <a:pt x="283" y="14"/>
                    <a:pt x="290" y="21"/>
                    <a:pt x="290" y="30"/>
                  </a:cubicBezTo>
                  <a:cubicBezTo>
                    <a:pt x="290" y="34"/>
                    <a:pt x="290" y="35"/>
                    <a:pt x="288" y="40"/>
                  </a:cubicBezTo>
                  <a:lnTo>
                    <a:pt x="245" y="213"/>
                  </a:lnTo>
                  <a:lnTo>
                    <a:pt x="144" y="6"/>
                  </a:lnTo>
                  <a:cubicBezTo>
                    <a:pt x="141" y="0"/>
                    <a:pt x="141" y="0"/>
                    <a:pt x="131" y="0"/>
                  </a:cubicBezTo>
                  <a:lnTo>
                    <a:pt x="77" y="0"/>
                  </a:lnTo>
                  <a:cubicBezTo>
                    <a:pt x="69" y="0"/>
                    <a:pt x="64" y="0"/>
                    <a:pt x="64" y="8"/>
                  </a:cubicBezTo>
                  <a:cubicBezTo>
                    <a:pt x="64" y="14"/>
                    <a:pt x="69" y="14"/>
                    <a:pt x="77" y="14"/>
                  </a:cubicBezTo>
                  <a:cubicBezTo>
                    <a:pt x="85" y="14"/>
                    <a:pt x="94" y="14"/>
                    <a:pt x="102" y="16"/>
                  </a:cubicBezTo>
                  <a:lnTo>
                    <a:pt x="50" y="229"/>
                  </a:lnTo>
                  <a:cubicBezTo>
                    <a:pt x="46" y="243"/>
                    <a:pt x="38" y="254"/>
                    <a:pt x="8" y="256"/>
                  </a:cubicBezTo>
                  <a:cubicBezTo>
                    <a:pt x="5" y="256"/>
                    <a:pt x="0" y="256"/>
                    <a:pt x="0" y="264"/>
                  </a:cubicBezTo>
                  <a:cubicBezTo>
                    <a:pt x="0" y="269"/>
                    <a:pt x="3" y="270"/>
                    <a:pt x="6" y="270"/>
                  </a:cubicBezTo>
                  <a:cubicBezTo>
                    <a:pt x="19" y="270"/>
                    <a:pt x="34" y="269"/>
                    <a:pt x="46" y="269"/>
                  </a:cubicBezTo>
                  <a:cubicBezTo>
                    <a:pt x="56" y="269"/>
                    <a:pt x="80" y="270"/>
                    <a:pt x="90" y="270"/>
                  </a:cubicBezTo>
                  <a:cubicBezTo>
                    <a:pt x="93" y="270"/>
                    <a:pt x="98" y="269"/>
                    <a:pt x="98" y="262"/>
                  </a:cubicBezTo>
                  <a:cubicBezTo>
                    <a:pt x="98" y="256"/>
                    <a:pt x="93" y="256"/>
                    <a:pt x="88" y="256"/>
                  </a:cubicBezTo>
                  <a:cubicBezTo>
                    <a:pt x="62" y="256"/>
                    <a:pt x="62" y="245"/>
                    <a:pt x="62" y="240"/>
                  </a:cubicBezTo>
                  <a:cubicBezTo>
                    <a:pt x="62" y="238"/>
                    <a:pt x="62" y="237"/>
                    <a:pt x="64" y="230"/>
                  </a:cubicBezTo>
                  <a:lnTo>
                    <a:pt x="115" y="27"/>
                  </a:lnTo>
                  <a:lnTo>
                    <a:pt x="230" y="264"/>
                  </a:lnTo>
                  <a:cubicBezTo>
                    <a:pt x="234" y="270"/>
                    <a:pt x="235" y="270"/>
                    <a:pt x="240" y="270"/>
                  </a:cubicBezTo>
                  <a:cubicBezTo>
                    <a:pt x="245" y="270"/>
                    <a:pt x="245" y="269"/>
                    <a:pt x="248" y="262"/>
                  </a:cubicBezTo>
                  <a:lnTo>
                    <a:pt x="302" y="43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00" name="Freeform 36"/>
            <p:cNvSpPr>
              <a:spLocks noChangeArrowheads="1"/>
            </p:cNvSpPr>
            <p:nvPr/>
          </p:nvSpPr>
          <p:spPr bwMode="auto">
            <a:xfrm>
              <a:off x="5010" y="3321"/>
              <a:ext cx="84" cy="29"/>
            </a:xfrm>
            <a:custGeom>
              <a:avLst/>
              <a:gdLst/>
              <a:ahLst/>
              <a:cxnLst>
                <a:cxn ang="0">
                  <a:pos x="357" y="22"/>
                </a:cxn>
                <a:cxn ang="0">
                  <a:pos x="376" y="11"/>
                </a:cxn>
                <a:cxn ang="0">
                  <a:pos x="357" y="0"/>
                </a:cxn>
                <a:cxn ang="0">
                  <a:pos x="19" y="0"/>
                </a:cxn>
                <a:cxn ang="0">
                  <a:pos x="0" y="11"/>
                </a:cxn>
                <a:cxn ang="0">
                  <a:pos x="19" y="22"/>
                </a:cxn>
                <a:cxn ang="0">
                  <a:pos x="357" y="22"/>
                </a:cxn>
                <a:cxn ang="0">
                  <a:pos x="357" y="133"/>
                </a:cxn>
                <a:cxn ang="0">
                  <a:pos x="376" y="122"/>
                </a:cxn>
                <a:cxn ang="0">
                  <a:pos x="357" y="110"/>
                </a:cxn>
                <a:cxn ang="0">
                  <a:pos x="19" y="110"/>
                </a:cxn>
                <a:cxn ang="0">
                  <a:pos x="0" y="122"/>
                </a:cxn>
                <a:cxn ang="0">
                  <a:pos x="19" y="133"/>
                </a:cxn>
                <a:cxn ang="0">
                  <a:pos x="357" y="133"/>
                </a:cxn>
              </a:cxnLst>
              <a:rect l="0" t="0" r="r" b="b"/>
              <a:pathLst>
                <a:path w="377" h="134">
                  <a:moveTo>
                    <a:pt x="357" y="22"/>
                  </a:moveTo>
                  <a:cubicBezTo>
                    <a:pt x="365" y="22"/>
                    <a:pt x="376" y="22"/>
                    <a:pt x="376" y="11"/>
                  </a:cubicBezTo>
                  <a:cubicBezTo>
                    <a:pt x="376" y="0"/>
                    <a:pt x="365" y="0"/>
                    <a:pt x="357" y="0"/>
                  </a:cubicBezTo>
                  <a:lnTo>
                    <a:pt x="19" y="0"/>
                  </a:lnTo>
                  <a:cubicBezTo>
                    <a:pt x="11" y="0"/>
                    <a:pt x="0" y="0"/>
                    <a:pt x="0" y="11"/>
                  </a:cubicBezTo>
                  <a:cubicBezTo>
                    <a:pt x="0" y="22"/>
                    <a:pt x="11" y="22"/>
                    <a:pt x="19" y="22"/>
                  </a:cubicBezTo>
                  <a:lnTo>
                    <a:pt x="357" y="22"/>
                  </a:lnTo>
                  <a:close/>
                  <a:moveTo>
                    <a:pt x="357" y="133"/>
                  </a:moveTo>
                  <a:cubicBezTo>
                    <a:pt x="365" y="133"/>
                    <a:pt x="376" y="133"/>
                    <a:pt x="376" y="122"/>
                  </a:cubicBezTo>
                  <a:cubicBezTo>
                    <a:pt x="376" y="110"/>
                    <a:pt x="365" y="110"/>
                    <a:pt x="357" y="110"/>
                  </a:cubicBezTo>
                  <a:lnTo>
                    <a:pt x="19" y="110"/>
                  </a:lnTo>
                  <a:cubicBezTo>
                    <a:pt x="11" y="110"/>
                    <a:pt x="0" y="110"/>
                    <a:pt x="0" y="122"/>
                  </a:cubicBezTo>
                  <a:cubicBezTo>
                    <a:pt x="0" y="133"/>
                    <a:pt x="11" y="133"/>
                    <a:pt x="19" y="133"/>
                  </a:cubicBezTo>
                  <a:lnTo>
                    <a:pt x="357" y="133"/>
                  </a:ln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01" name="Freeform 37"/>
            <p:cNvSpPr>
              <a:spLocks noChangeArrowheads="1"/>
            </p:cNvSpPr>
            <p:nvPr/>
          </p:nvSpPr>
          <p:spPr bwMode="auto">
            <a:xfrm>
              <a:off x="5144" y="3283"/>
              <a:ext cx="50" cy="84"/>
            </a:xfrm>
            <a:custGeom>
              <a:avLst/>
              <a:gdLst/>
              <a:ahLst/>
              <a:cxnLst>
                <a:cxn ang="0">
                  <a:pos x="43" y="333"/>
                </a:cxn>
                <a:cxn ang="0">
                  <a:pos x="104" y="275"/>
                </a:cxn>
                <a:cxn ang="0">
                  <a:pos x="226" y="109"/>
                </a:cxn>
                <a:cxn ang="0">
                  <a:pos x="106" y="0"/>
                </a:cxn>
                <a:cxn ang="0">
                  <a:pos x="0" y="102"/>
                </a:cxn>
                <a:cxn ang="0">
                  <a:pos x="30" y="134"/>
                </a:cxn>
                <a:cxn ang="0">
                  <a:pos x="59" y="104"/>
                </a:cxn>
                <a:cxn ang="0">
                  <a:pos x="29" y="75"/>
                </a:cxn>
                <a:cxn ang="0">
                  <a:pos x="22" y="75"/>
                </a:cxn>
                <a:cxn ang="0">
                  <a:pos x="99" y="18"/>
                </a:cxn>
                <a:cxn ang="0">
                  <a:pos x="174" y="109"/>
                </a:cxn>
                <a:cxn ang="0">
                  <a:pos x="115" y="234"/>
                </a:cxn>
                <a:cxn ang="0">
                  <a:pos x="6" y="355"/>
                </a:cxn>
                <a:cxn ang="0">
                  <a:pos x="0" y="376"/>
                </a:cxn>
                <a:cxn ang="0">
                  <a:pos x="210" y="376"/>
                </a:cxn>
                <a:cxn ang="0">
                  <a:pos x="226" y="278"/>
                </a:cxn>
                <a:cxn ang="0">
                  <a:pos x="211" y="278"/>
                </a:cxn>
                <a:cxn ang="0">
                  <a:pos x="200" y="328"/>
                </a:cxn>
                <a:cxn ang="0">
                  <a:pos x="146" y="333"/>
                </a:cxn>
                <a:cxn ang="0">
                  <a:pos x="43" y="333"/>
                </a:cxn>
              </a:cxnLst>
              <a:rect l="0" t="0" r="r" b="b"/>
              <a:pathLst>
                <a:path w="227" h="377">
                  <a:moveTo>
                    <a:pt x="43" y="333"/>
                  </a:moveTo>
                  <a:lnTo>
                    <a:pt x="104" y="275"/>
                  </a:lnTo>
                  <a:cubicBezTo>
                    <a:pt x="192" y="197"/>
                    <a:pt x="226" y="166"/>
                    <a:pt x="226" y="109"/>
                  </a:cubicBezTo>
                  <a:cubicBezTo>
                    <a:pt x="226" y="45"/>
                    <a:pt x="174" y="0"/>
                    <a:pt x="106" y="0"/>
                  </a:cubicBezTo>
                  <a:cubicBezTo>
                    <a:pt x="42" y="0"/>
                    <a:pt x="0" y="51"/>
                    <a:pt x="0" y="102"/>
                  </a:cubicBezTo>
                  <a:cubicBezTo>
                    <a:pt x="0" y="134"/>
                    <a:pt x="29" y="134"/>
                    <a:pt x="30" y="134"/>
                  </a:cubicBezTo>
                  <a:cubicBezTo>
                    <a:pt x="40" y="134"/>
                    <a:pt x="59" y="126"/>
                    <a:pt x="59" y="104"/>
                  </a:cubicBezTo>
                  <a:cubicBezTo>
                    <a:pt x="59" y="90"/>
                    <a:pt x="50" y="75"/>
                    <a:pt x="29" y="75"/>
                  </a:cubicBezTo>
                  <a:cubicBezTo>
                    <a:pt x="26" y="75"/>
                    <a:pt x="24" y="75"/>
                    <a:pt x="22" y="75"/>
                  </a:cubicBezTo>
                  <a:cubicBezTo>
                    <a:pt x="35" y="38"/>
                    <a:pt x="66" y="18"/>
                    <a:pt x="99" y="18"/>
                  </a:cubicBezTo>
                  <a:cubicBezTo>
                    <a:pt x="150" y="18"/>
                    <a:pt x="174" y="64"/>
                    <a:pt x="174" y="109"/>
                  </a:cubicBezTo>
                  <a:cubicBezTo>
                    <a:pt x="174" y="155"/>
                    <a:pt x="146" y="200"/>
                    <a:pt x="115" y="234"/>
                  </a:cubicBezTo>
                  <a:lnTo>
                    <a:pt x="6" y="355"/>
                  </a:lnTo>
                  <a:cubicBezTo>
                    <a:pt x="0" y="361"/>
                    <a:pt x="0" y="363"/>
                    <a:pt x="0" y="376"/>
                  </a:cubicBezTo>
                  <a:lnTo>
                    <a:pt x="210" y="376"/>
                  </a:lnTo>
                  <a:lnTo>
                    <a:pt x="226" y="278"/>
                  </a:lnTo>
                  <a:lnTo>
                    <a:pt x="211" y="278"/>
                  </a:lnTo>
                  <a:cubicBezTo>
                    <a:pt x="210" y="294"/>
                    <a:pt x="205" y="320"/>
                    <a:pt x="200" y="328"/>
                  </a:cubicBezTo>
                  <a:cubicBezTo>
                    <a:pt x="195" y="333"/>
                    <a:pt x="158" y="333"/>
                    <a:pt x="146" y="333"/>
                  </a:cubicBezTo>
                  <a:lnTo>
                    <a:pt x="43" y="333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02" name="Freeform 38"/>
            <p:cNvSpPr>
              <a:spLocks noChangeArrowheads="1"/>
            </p:cNvSpPr>
            <p:nvPr/>
          </p:nvSpPr>
          <p:spPr bwMode="auto">
            <a:xfrm>
              <a:off x="5212" y="3354"/>
              <a:ext cx="13" cy="13"/>
            </a:xfrm>
            <a:custGeom>
              <a:avLst/>
              <a:gdLst/>
              <a:ahLst/>
              <a:cxnLst>
                <a:cxn ang="0">
                  <a:pos x="61" y="30"/>
                </a:cxn>
                <a:cxn ang="0">
                  <a:pos x="30" y="0"/>
                </a:cxn>
                <a:cxn ang="0">
                  <a:pos x="0" y="30"/>
                </a:cxn>
                <a:cxn ang="0">
                  <a:pos x="30" y="61"/>
                </a:cxn>
                <a:cxn ang="0">
                  <a:pos x="61" y="30"/>
                </a:cxn>
              </a:cxnLst>
              <a:rect l="0" t="0" r="r" b="b"/>
              <a:pathLst>
                <a:path w="62" h="62">
                  <a:moveTo>
                    <a:pt x="61" y="30"/>
                  </a:moveTo>
                  <a:cubicBezTo>
                    <a:pt x="61" y="14"/>
                    <a:pt x="48" y="0"/>
                    <a:pt x="30" y="0"/>
                  </a:cubicBezTo>
                  <a:cubicBezTo>
                    <a:pt x="14" y="0"/>
                    <a:pt x="0" y="14"/>
                    <a:pt x="0" y="30"/>
                  </a:cubicBezTo>
                  <a:cubicBezTo>
                    <a:pt x="0" y="48"/>
                    <a:pt x="14" y="61"/>
                    <a:pt x="30" y="61"/>
                  </a:cubicBezTo>
                  <a:cubicBezTo>
                    <a:pt x="48" y="61"/>
                    <a:pt x="61" y="48"/>
                    <a:pt x="61" y="30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03" name="Freeform 39"/>
            <p:cNvSpPr>
              <a:spLocks noChangeArrowheads="1"/>
            </p:cNvSpPr>
            <p:nvPr/>
          </p:nvSpPr>
          <p:spPr bwMode="auto">
            <a:xfrm>
              <a:off x="5242" y="3283"/>
              <a:ext cx="53" cy="87"/>
            </a:xfrm>
            <a:custGeom>
              <a:avLst/>
              <a:gdLst/>
              <a:ahLst/>
              <a:cxnLst>
                <a:cxn ang="0">
                  <a:pos x="69" y="118"/>
                </a:cxn>
                <a:cxn ang="0">
                  <a:pos x="40" y="72"/>
                </a:cxn>
                <a:cxn ang="0">
                  <a:pos x="117" y="14"/>
                </a:cxn>
                <a:cxn ang="0">
                  <a:pos x="195" y="85"/>
                </a:cxn>
                <a:cxn ang="0">
                  <a:pos x="139" y="163"/>
                </a:cxn>
                <a:cxn ang="0">
                  <a:pos x="69" y="118"/>
                </a:cxn>
                <a:cxn ang="0">
                  <a:pos x="150" y="171"/>
                </a:cxn>
                <a:cxn ang="0">
                  <a:pos x="219" y="85"/>
                </a:cxn>
                <a:cxn ang="0">
                  <a:pos x="118" y="0"/>
                </a:cxn>
                <a:cxn ang="0">
                  <a:pos x="16" y="94"/>
                </a:cxn>
                <a:cxn ang="0">
                  <a:pos x="40" y="157"/>
                </a:cxn>
                <a:cxn ang="0">
                  <a:pos x="82" y="187"/>
                </a:cxn>
                <a:cxn ang="0">
                  <a:pos x="0" y="291"/>
                </a:cxn>
                <a:cxn ang="0">
                  <a:pos x="117" y="389"/>
                </a:cxn>
                <a:cxn ang="0">
                  <a:pos x="235" y="282"/>
                </a:cxn>
                <a:cxn ang="0">
                  <a:pos x="208" y="211"/>
                </a:cxn>
                <a:cxn ang="0">
                  <a:pos x="150" y="171"/>
                </a:cxn>
                <a:cxn ang="0">
                  <a:pos x="94" y="195"/>
                </a:cxn>
                <a:cxn ang="0">
                  <a:pos x="165" y="240"/>
                </a:cxn>
                <a:cxn ang="0">
                  <a:pos x="206" y="301"/>
                </a:cxn>
                <a:cxn ang="0">
                  <a:pos x="118" y="373"/>
                </a:cxn>
                <a:cxn ang="0">
                  <a:pos x="29" y="291"/>
                </a:cxn>
                <a:cxn ang="0">
                  <a:pos x="94" y="195"/>
                </a:cxn>
              </a:cxnLst>
              <a:rect l="0" t="0" r="r" b="b"/>
              <a:pathLst>
                <a:path w="236" h="390">
                  <a:moveTo>
                    <a:pt x="69" y="118"/>
                  </a:moveTo>
                  <a:cubicBezTo>
                    <a:pt x="43" y="101"/>
                    <a:pt x="40" y="82"/>
                    <a:pt x="40" y="72"/>
                  </a:cubicBezTo>
                  <a:cubicBezTo>
                    <a:pt x="40" y="38"/>
                    <a:pt x="77" y="14"/>
                    <a:pt x="117" y="14"/>
                  </a:cubicBezTo>
                  <a:cubicBezTo>
                    <a:pt x="158" y="14"/>
                    <a:pt x="195" y="43"/>
                    <a:pt x="195" y="85"/>
                  </a:cubicBezTo>
                  <a:cubicBezTo>
                    <a:pt x="195" y="117"/>
                    <a:pt x="173" y="144"/>
                    <a:pt x="139" y="163"/>
                  </a:cubicBezTo>
                  <a:lnTo>
                    <a:pt x="69" y="118"/>
                  </a:lnTo>
                  <a:close/>
                  <a:moveTo>
                    <a:pt x="150" y="171"/>
                  </a:moveTo>
                  <a:cubicBezTo>
                    <a:pt x="192" y="150"/>
                    <a:pt x="219" y="122"/>
                    <a:pt x="219" y="85"/>
                  </a:cubicBezTo>
                  <a:cubicBezTo>
                    <a:pt x="219" y="32"/>
                    <a:pt x="170" y="0"/>
                    <a:pt x="118" y="0"/>
                  </a:cubicBezTo>
                  <a:cubicBezTo>
                    <a:pt x="61" y="0"/>
                    <a:pt x="16" y="42"/>
                    <a:pt x="16" y="94"/>
                  </a:cubicBezTo>
                  <a:cubicBezTo>
                    <a:pt x="16" y="104"/>
                    <a:pt x="16" y="130"/>
                    <a:pt x="40" y="157"/>
                  </a:cubicBezTo>
                  <a:cubicBezTo>
                    <a:pt x="46" y="163"/>
                    <a:pt x="67" y="178"/>
                    <a:pt x="82" y="187"/>
                  </a:cubicBezTo>
                  <a:cubicBezTo>
                    <a:pt x="48" y="203"/>
                    <a:pt x="0" y="235"/>
                    <a:pt x="0" y="291"/>
                  </a:cubicBezTo>
                  <a:cubicBezTo>
                    <a:pt x="0" y="350"/>
                    <a:pt x="58" y="389"/>
                    <a:pt x="117" y="389"/>
                  </a:cubicBezTo>
                  <a:cubicBezTo>
                    <a:pt x="181" y="389"/>
                    <a:pt x="235" y="342"/>
                    <a:pt x="235" y="282"/>
                  </a:cubicBezTo>
                  <a:cubicBezTo>
                    <a:pt x="235" y="261"/>
                    <a:pt x="229" y="235"/>
                    <a:pt x="208" y="211"/>
                  </a:cubicBezTo>
                  <a:cubicBezTo>
                    <a:pt x="197" y="200"/>
                    <a:pt x="187" y="194"/>
                    <a:pt x="150" y="171"/>
                  </a:cubicBezTo>
                  <a:close/>
                  <a:moveTo>
                    <a:pt x="94" y="195"/>
                  </a:moveTo>
                  <a:lnTo>
                    <a:pt x="165" y="240"/>
                  </a:lnTo>
                  <a:cubicBezTo>
                    <a:pt x="181" y="250"/>
                    <a:pt x="206" y="267"/>
                    <a:pt x="206" y="301"/>
                  </a:cubicBezTo>
                  <a:cubicBezTo>
                    <a:pt x="206" y="344"/>
                    <a:pt x="165" y="373"/>
                    <a:pt x="118" y="373"/>
                  </a:cubicBezTo>
                  <a:cubicBezTo>
                    <a:pt x="69" y="373"/>
                    <a:pt x="29" y="338"/>
                    <a:pt x="29" y="291"/>
                  </a:cubicBezTo>
                  <a:cubicBezTo>
                    <a:pt x="29" y="258"/>
                    <a:pt x="46" y="222"/>
                    <a:pt x="94" y="195"/>
                  </a:cubicBez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04" name="Freeform 40"/>
            <p:cNvSpPr>
              <a:spLocks noChangeArrowheads="1"/>
            </p:cNvSpPr>
            <p:nvPr/>
          </p:nvSpPr>
          <p:spPr bwMode="auto">
            <a:xfrm>
              <a:off x="5326" y="3281"/>
              <a:ext cx="82" cy="86"/>
            </a:xfrm>
            <a:custGeom>
              <a:avLst/>
              <a:gdLst/>
              <a:ahLst/>
              <a:cxnLst>
                <a:cxn ang="0">
                  <a:pos x="355" y="0"/>
                </a:cxn>
                <a:cxn ang="0">
                  <a:pos x="11" y="0"/>
                </a:cxn>
                <a:cxn ang="0">
                  <a:pos x="0" y="126"/>
                </a:cxn>
                <a:cxn ang="0">
                  <a:pos x="14" y="126"/>
                </a:cxn>
                <a:cxn ang="0">
                  <a:pos x="115" y="18"/>
                </a:cxn>
                <a:cxn ang="0">
                  <a:pos x="146" y="19"/>
                </a:cxn>
                <a:cxn ang="0">
                  <a:pos x="158" y="40"/>
                </a:cxn>
                <a:cxn ang="0">
                  <a:pos x="158" y="338"/>
                </a:cxn>
                <a:cxn ang="0">
                  <a:pos x="99" y="365"/>
                </a:cxn>
                <a:cxn ang="0">
                  <a:pos x="77" y="365"/>
                </a:cxn>
                <a:cxn ang="0">
                  <a:pos x="77" y="382"/>
                </a:cxn>
                <a:cxn ang="0">
                  <a:pos x="182" y="381"/>
                </a:cxn>
                <a:cxn ang="0">
                  <a:pos x="290" y="382"/>
                </a:cxn>
                <a:cxn ang="0">
                  <a:pos x="290" y="365"/>
                </a:cxn>
                <a:cxn ang="0">
                  <a:pos x="267" y="365"/>
                </a:cxn>
                <a:cxn ang="0">
                  <a:pos x="208" y="338"/>
                </a:cxn>
                <a:cxn ang="0">
                  <a:pos x="208" y="40"/>
                </a:cxn>
                <a:cxn ang="0">
                  <a:pos x="219" y="19"/>
                </a:cxn>
                <a:cxn ang="0">
                  <a:pos x="251" y="18"/>
                </a:cxn>
                <a:cxn ang="0">
                  <a:pos x="352" y="126"/>
                </a:cxn>
                <a:cxn ang="0">
                  <a:pos x="366" y="126"/>
                </a:cxn>
                <a:cxn ang="0">
                  <a:pos x="355" y="0"/>
                </a:cxn>
              </a:cxnLst>
              <a:rect l="0" t="0" r="r" b="b"/>
              <a:pathLst>
                <a:path w="367" h="383">
                  <a:moveTo>
                    <a:pt x="355" y="0"/>
                  </a:moveTo>
                  <a:lnTo>
                    <a:pt x="11" y="0"/>
                  </a:lnTo>
                  <a:lnTo>
                    <a:pt x="0" y="126"/>
                  </a:lnTo>
                  <a:lnTo>
                    <a:pt x="14" y="126"/>
                  </a:lnTo>
                  <a:cubicBezTo>
                    <a:pt x="22" y="37"/>
                    <a:pt x="30" y="18"/>
                    <a:pt x="115" y="18"/>
                  </a:cubicBezTo>
                  <a:cubicBezTo>
                    <a:pt x="126" y="18"/>
                    <a:pt x="141" y="18"/>
                    <a:pt x="146" y="19"/>
                  </a:cubicBezTo>
                  <a:cubicBezTo>
                    <a:pt x="158" y="21"/>
                    <a:pt x="158" y="27"/>
                    <a:pt x="158" y="40"/>
                  </a:cubicBezTo>
                  <a:lnTo>
                    <a:pt x="158" y="338"/>
                  </a:lnTo>
                  <a:cubicBezTo>
                    <a:pt x="158" y="357"/>
                    <a:pt x="158" y="365"/>
                    <a:pt x="99" y="365"/>
                  </a:cubicBezTo>
                  <a:lnTo>
                    <a:pt x="77" y="365"/>
                  </a:lnTo>
                  <a:lnTo>
                    <a:pt x="77" y="382"/>
                  </a:lnTo>
                  <a:cubicBezTo>
                    <a:pt x="99" y="381"/>
                    <a:pt x="157" y="381"/>
                    <a:pt x="182" y="381"/>
                  </a:cubicBezTo>
                  <a:cubicBezTo>
                    <a:pt x="210" y="381"/>
                    <a:pt x="267" y="381"/>
                    <a:pt x="290" y="382"/>
                  </a:cubicBezTo>
                  <a:lnTo>
                    <a:pt x="290" y="365"/>
                  </a:lnTo>
                  <a:lnTo>
                    <a:pt x="267" y="365"/>
                  </a:lnTo>
                  <a:cubicBezTo>
                    <a:pt x="208" y="365"/>
                    <a:pt x="208" y="357"/>
                    <a:pt x="208" y="338"/>
                  </a:cubicBezTo>
                  <a:lnTo>
                    <a:pt x="208" y="40"/>
                  </a:lnTo>
                  <a:cubicBezTo>
                    <a:pt x="208" y="29"/>
                    <a:pt x="208" y="21"/>
                    <a:pt x="219" y="19"/>
                  </a:cubicBezTo>
                  <a:cubicBezTo>
                    <a:pt x="224" y="18"/>
                    <a:pt x="240" y="18"/>
                    <a:pt x="251" y="18"/>
                  </a:cubicBezTo>
                  <a:cubicBezTo>
                    <a:pt x="336" y="18"/>
                    <a:pt x="344" y="37"/>
                    <a:pt x="352" y="126"/>
                  </a:cubicBezTo>
                  <a:lnTo>
                    <a:pt x="366" y="126"/>
                  </a:lnTo>
                  <a:lnTo>
                    <a:pt x="355" y="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05" name="Freeform 41"/>
            <p:cNvSpPr>
              <a:spLocks noChangeArrowheads="1"/>
            </p:cNvSpPr>
            <p:nvPr/>
          </p:nvSpPr>
          <p:spPr bwMode="auto">
            <a:xfrm>
              <a:off x="5406" y="3311"/>
              <a:ext cx="49" cy="58"/>
            </a:xfrm>
            <a:custGeom>
              <a:avLst/>
              <a:gdLst/>
              <a:ahLst/>
              <a:cxnLst>
                <a:cxn ang="0">
                  <a:pos x="48" y="110"/>
                </a:cxn>
                <a:cxn ang="0">
                  <a:pos x="118" y="13"/>
                </a:cxn>
                <a:cxn ang="0">
                  <a:pos x="182" y="110"/>
                </a:cxn>
                <a:cxn ang="0">
                  <a:pos x="48" y="110"/>
                </a:cxn>
                <a:cxn ang="0">
                  <a:pos x="46" y="123"/>
                </a:cxn>
                <a:cxn ang="0">
                  <a:pos x="205" y="123"/>
                </a:cxn>
                <a:cxn ang="0">
                  <a:pos x="219" y="110"/>
                </a:cxn>
                <a:cxn ang="0">
                  <a:pos x="118" y="0"/>
                </a:cxn>
                <a:cxn ang="0">
                  <a:pos x="0" y="130"/>
                </a:cxn>
                <a:cxn ang="0">
                  <a:pos x="125" y="259"/>
                </a:cxn>
                <a:cxn ang="0">
                  <a:pos x="219" y="186"/>
                </a:cxn>
                <a:cxn ang="0">
                  <a:pos x="211" y="179"/>
                </a:cxn>
                <a:cxn ang="0">
                  <a:pos x="205" y="187"/>
                </a:cxn>
                <a:cxn ang="0">
                  <a:pos x="128" y="245"/>
                </a:cxn>
                <a:cxn ang="0">
                  <a:pos x="64" y="208"/>
                </a:cxn>
                <a:cxn ang="0">
                  <a:pos x="46" y="123"/>
                </a:cxn>
              </a:cxnLst>
              <a:rect l="0" t="0" r="r" b="b"/>
              <a:pathLst>
                <a:path w="220" h="260">
                  <a:moveTo>
                    <a:pt x="48" y="110"/>
                  </a:moveTo>
                  <a:cubicBezTo>
                    <a:pt x="51" y="27"/>
                    <a:pt x="99" y="13"/>
                    <a:pt x="118" y="13"/>
                  </a:cubicBezTo>
                  <a:cubicBezTo>
                    <a:pt x="176" y="13"/>
                    <a:pt x="182" y="90"/>
                    <a:pt x="182" y="110"/>
                  </a:cubicBezTo>
                  <a:lnTo>
                    <a:pt x="48" y="110"/>
                  </a:lnTo>
                  <a:close/>
                  <a:moveTo>
                    <a:pt x="46" y="123"/>
                  </a:moveTo>
                  <a:lnTo>
                    <a:pt x="205" y="123"/>
                  </a:lnTo>
                  <a:cubicBezTo>
                    <a:pt x="218" y="123"/>
                    <a:pt x="219" y="123"/>
                    <a:pt x="219" y="110"/>
                  </a:cubicBezTo>
                  <a:cubicBezTo>
                    <a:pt x="219" y="54"/>
                    <a:pt x="189" y="0"/>
                    <a:pt x="118" y="0"/>
                  </a:cubicBezTo>
                  <a:cubicBezTo>
                    <a:pt x="53" y="0"/>
                    <a:pt x="0" y="58"/>
                    <a:pt x="0" y="130"/>
                  </a:cubicBezTo>
                  <a:cubicBezTo>
                    <a:pt x="0" y="205"/>
                    <a:pt x="59" y="259"/>
                    <a:pt x="125" y="259"/>
                  </a:cubicBezTo>
                  <a:cubicBezTo>
                    <a:pt x="194" y="259"/>
                    <a:pt x="219" y="197"/>
                    <a:pt x="219" y="186"/>
                  </a:cubicBezTo>
                  <a:cubicBezTo>
                    <a:pt x="219" y="181"/>
                    <a:pt x="214" y="179"/>
                    <a:pt x="211" y="179"/>
                  </a:cubicBezTo>
                  <a:cubicBezTo>
                    <a:pt x="206" y="179"/>
                    <a:pt x="206" y="182"/>
                    <a:pt x="205" y="187"/>
                  </a:cubicBezTo>
                  <a:cubicBezTo>
                    <a:pt x="184" y="245"/>
                    <a:pt x="134" y="245"/>
                    <a:pt x="128" y="245"/>
                  </a:cubicBezTo>
                  <a:cubicBezTo>
                    <a:pt x="99" y="245"/>
                    <a:pt x="77" y="229"/>
                    <a:pt x="64" y="208"/>
                  </a:cubicBezTo>
                  <a:cubicBezTo>
                    <a:pt x="46" y="181"/>
                    <a:pt x="46" y="142"/>
                    <a:pt x="46" y="123"/>
                  </a:cubicBez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06" name="Freeform 42"/>
            <p:cNvSpPr>
              <a:spLocks noChangeArrowheads="1"/>
            </p:cNvSpPr>
            <p:nvPr/>
          </p:nvSpPr>
          <p:spPr bwMode="auto">
            <a:xfrm>
              <a:off x="5461" y="3280"/>
              <a:ext cx="90" cy="89"/>
            </a:xfrm>
            <a:custGeom>
              <a:avLst/>
              <a:gdLst/>
              <a:ahLst/>
              <a:cxnLst>
                <a:cxn ang="0">
                  <a:pos x="339" y="56"/>
                </a:cxn>
                <a:cxn ang="0">
                  <a:pos x="402" y="18"/>
                </a:cxn>
                <a:cxn ang="0">
                  <a:pos x="402" y="0"/>
                </a:cxn>
                <a:cxn ang="0">
                  <a:pos x="347" y="2"/>
                </a:cxn>
                <a:cxn ang="0">
                  <a:pos x="282" y="0"/>
                </a:cxn>
                <a:cxn ang="0">
                  <a:pos x="282" y="18"/>
                </a:cxn>
                <a:cxn ang="0">
                  <a:pos x="323" y="46"/>
                </a:cxn>
                <a:cxn ang="0">
                  <a:pos x="320" y="58"/>
                </a:cxn>
                <a:cxn ang="0">
                  <a:pos x="218" y="330"/>
                </a:cxn>
                <a:cxn ang="0">
                  <a:pos x="109" y="45"/>
                </a:cxn>
                <a:cxn ang="0">
                  <a:pos x="106" y="34"/>
                </a:cxn>
                <a:cxn ang="0">
                  <a:pos x="152" y="18"/>
                </a:cxn>
                <a:cxn ang="0">
                  <a:pos x="152" y="0"/>
                </a:cxn>
                <a:cxn ang="0">
                  <a:pos x="72" y="2"/>
                </a:cxn>
                <a:cxn ang="0">
                  <a:pos x="0" y="0"/>
                </a:cxn>
                <a:cxn ang="0">
                  <a:pos x="0" y="18"/>
                </a:cxn>
                <a:cxn ang="0">
                  <a:pos x="56" y="38"/>
                </a:cxn>
                <a:cxn ang="0">
                  <a:pos x="186" y="385"/>
                </a:cxn>
                <a:cxn ang="0">
                  <a:pos x="200" y="398"/>
                </a:cxn>
                <a:cxn ang="0">
                  <a:pos x="214" y="387"/>
                </a:cxn>
                <a:cxn ang="0">
                  <a:pos x="339" y="56"/>
                </a:cxn>
              </a:cxnLst>
              <a:rect l="0" t="0" r="r" b="b"/>
              <a:pathLst>
                <a:path w="403" h="399">
                  <a:moveTo>
                    <a:pt x="339" y="56"/>
                  </a:moveTo>
                  <a:cubicBezTo>
                    <a:pt x="347" y="35"/>
                    <a:pt x="363" y="18"/>
                    <a:pt x="402" y="18"/>
                  </a:cubicBezTo>
                  <a:lnTo>
                    <a:pt x="402" y="0"/>
                  </a:lnTo>
                  <a:cubicBezTo>
                    <a:pt x="384" y="2"/>
                    <a:pt x="362" y="2"/>
                    <a:pt x="347" y="2"/>
                  </a:cubicBezTo>
                  <a:cubicBezTo>
                    <a:pt x="330" y="2"/>
                    <a:pt x="298" y="0"/>
                    <a:pt x="282" y="0"/>
                  </a:cubicBezTo>
                  <a:lnTo>
                    <a:pt x="282" y="18"/>
                  </a:lnTo>
                  <a:cubicBezTo>
                    <a:pt x="312" y="18"/>
                    <a:pt x="323" y="32"/>
                    <a:pt x="323" y="46"/>
                  </a:cubicBezTo>
                  <a:cubicBezTo>
                    <a:pt x="323" y="50"/>
                    <a:pt x="322" y="54"/>
                    <a:pt x="320" y="58"/>
                  </a:cubicBezTo>
                  <a:lnTo>
                    <a:pt x="218" y="330"/>
                  </a:lnTo>
                  <a:lnTo>
                    <a:pt x="109" y="45"/>
                  </a:lnTo>
                  <a:cubicBezTo>
                    <a:pt x="106" y="37"/>
                    <a:pt x="106" y="35"/>
                    <a:pt x="106" y="34"/>
                  </a:cubicBezTo>
                  <a:cubicBezTo>
                    <a:pt x="106" y="18"/>
                    <a:pt x="138" y="18"/>
                    <a:pt x="152" y="18"/>
                  </a:cubicBezTo>
                  <a:lnTo>
                    <a:pt x="152" y="0"/>
                  </a:lnTo>
                  <a:cubicBezTo>
                    <a:pt x="133" y="2"/>
                    <a:pt x="93" y="2"/>
                    <a:pt x="72" y="2"/>
                  </a:cubicBezTo>
                  <a:cubicBezTo>
                    <a:pt x="45" y="2"/>
                    <a:pt x="21" y="0"/>
                    <a:pt x="0" y="0"/>
                  </a:cubicBezTo>
                  <a:lnTo>
                    <a:pt x="0" y="18"/>
                  </a:lnTo>
                  <a:cubicBezTo>
                    <a:pt x="37" y="18"/>
                    <a:pt x="48" y="18"/>
                    <a:pt x="56" y="38"/>
                  </a:cubicBezTo>
                  <a:lnTo>
                    <a:pt x="186" y="385"/>
                  </a:lnTo>
                  <a:cubicBezTo>
                    <a:pt x="190" y="397"/>
                    <a:pt x="194" y="398"/>
                    <a:pt x="200" y="398"/>
                  </a:cubicBezTo>
                  <a:cubicBezTo>
                    <a:pt x="210" y="398"/>
                    <a:pt x="211" y="395"/>
                    <a:pt x="214" y="387"/>
                  </a:cubicBezTo>
                  <a:lnTo>
                    <a:pt x="339" y="56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1307" name="Text Box 43"/>
          <p:cNvSpPr txBox="1">
            <a:spLocks noChangeArrowheads="1"/>
          </p:cNvSpPr>
          <p:nvPr/>
        </p:nvSpPr>
        <p:spPr bwMode="auto">
          <a:xfrm>
            <a:off x="1695561" y="6473825"/>
            <a:ext cx="7448440" cy="5461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2000" b="1" dirty="0" err="1">
                <a:solidFill>
                  <a:srgbClr val="0000FF"/>
                </a:solidFill>
                <a:ea typeface="DejaVu Sans" charset="0"/>
                <a:cs typeface="DejaVu Sans" charset="0"/>
              </a:rPr>
              <a:t>M.Beitel</a:t>
            </a:r>
            <a:r>
              <a:rPr lang="de-DE" sz="2000" b="1" dirty="0">
                <a:solidFill>
                  <a:srgbClr val="0000FF"/>
                </a:solidFill>
                <a:ea typeface="DejaVu Sans" charset="0"/>
                <a:cs typeface="DejaVu Sans" charset="0"/>
              </a:rPr>
              <a:t>, </a:t>
            </a:r>
            <a:r>
              <a:rPr lang="de-DE" sz="2000" b="1" dirty="0" err="1" smtClean="0">
                <a:solidFill>
                  <a:srgbClr val="0000FF"/>
                </a:solidFill>
                <a:ea typeface="DejaVu Sans" charset="0"/>
                <a:cs typeface="DejaVu Sans" charset="0"/>
              </a:rPr>
              <a:t>K.Gallmeister</a:t>
            </a:r>
            <a:r>
              <a:rPr lang="de-DE" sz="2000" b="1" dirty="0" smtClean="0">
                <a:solidFill>
                  <a:srgbClr val="0000FF"/>
                </a:solidFill>
                <a:ea typeface="DejaVu Sans" charset="0"/>
                <a:cs typeface="DejaVu Sans" charset="0"/>
              </a:rPr>
              <a:t>, </a:t>
            </a:r>
            <a:r>
              <a:rPr lang="de-DE" sz="2000" b="1" dirty="0" err="1">
                <a:solidFill>
                  <a:srgbClr val="0000FF"/>
                </a:solidFill>
                <a:ea typeface="DejaVu Sans" charset="0"/>
                <a:cs typeface="DejaVu Sans" charset="0"/>
              </a:rPr>
              <a:t>C.Greiner</a:t>
            </a:r>
            <a:r>
              <a:rPr lang="de-DE" sz="2000" b="1" dirty="0">
                <a:solidFill>
                  <a:srgbClr val="0000FF"/>
                </a:solidFill>
                <a:ea typeface="DejaVu Sans" charset="0"/>
                <a:cs typeface="DejaVu Sans" charset="0"/>
              </a:rPr>
              <a:t>, PRC 90 (2014) 045203</a:t>
            </a:r>
          </a:p>
        </p:txBody>
      </p:sp>
    </p:spTree>
    <p:extLst>
      <p:ext uri="{BB962C8B-B14F-4D97-AF65-F5344CB8AC3E}">
        <p14:creationId xmlns:p14="http://schemas.microsoft.com/office/powerpoint/2010/main" val="38589465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3967737" y="114257"/>
            <a:ext cx="4931788" cy="635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/>
          <a:lstStyle>
            <a:lvl1pPr algn="r">
              <a:defRPr sz="2000" b="1">
                <a:solidFill>
                  <a:srgbClr val="064997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2000" b="1" dirty="0" smtClean="0">
                <a:solidFill>
                  <a:srgbClr val="064997"/>
                </a:solidFill>
              </a:rPr>
              <a:t>Electromagnetic probes of </a:t>
            </a:r>
          </a:p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2000" b="1" dirty="0" smtClean="0">
                <a:solidFill>
                  <a:srgbClr val="064997"/>
                </a:solidFill>
              </a:rPr>
              <a:t>pure glue initial scenario</a:t>
            </a:r>
            <a:endParaRPr sz="2000" b="1" dirty="0">
              <a:solidFill>
                <a:srgbClr val="064997"/>
              </a:solidFill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062978" y="1986995"/>
            <a:ext cx="2274582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Arial" pitchFamily="34" charset="0"/>
              </a:rPr>
              <a:t>Thermal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</a:rPr>
              <a:t>dileptons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940378" y="1966360"/>
            <a:ext cx="2274582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Arial" pitchFamily="34" charset="0"/>
              </a:rPr>
              <a:t>Direct photons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67996" y="5629955"/>
            <a:ext cx="8712657" cy="10156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>
                <a:latin typeface="Arial" pitchFamily="34" charset="0"/>
              </a:rPr>
              <a:t>C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</a:rPr>
              <a:t>ompared to equilibrium QGP scenario,</a:t>
            </a:r>
          </a:p>
          <a:p>
            <a:pPr marL="457200" indent="-457200">
              <a:buAutoNum type="arabicParenR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anose="020B0604020202020204" pitchFamily="34" charset="0"/>
              </a:rPr>
              <a:t>Thermal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anose="020B0604020202020204" pitchFamily="34" charset="0"/>
              </a:rPr>
              <a:t>dileptons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anose="020B0604020202020204" pitchFamily="34" charset="0"/>
              </a:rPr>
              <a:t> suppressed by a factor of ~10</a:t>
            </a:r>
          </a:p>
          <a:p>
            <a:pPr marL="457200" indent="-457200">
              <a:buAutoNum type="arabicParenR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anose="020B0604020202020204" pitchFamily="34" charset="0"/>
              </a:rPr>
              <a:t>Thermal photons suppressed by a factor of 2-3 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69164" y="903910"/>
            <a:ext cx="9295460" cy="338554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Vovchenko,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Karpenko,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Gorenstein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Satarov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Mishustin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Csernai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Kämpfer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Stoecker,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work in progress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6"/>
              <p:cNvSpPr txBox="1">
                <a:spLocks noChangeArrowheads="1"/>
              </p:cNvSpPr>
              <p:nvPr/>
            </p:nvSpPr>
            <p:spPr bwMode="auto">
              <a:xfrm>
                <a:off x="67996" y="1228045"/>
                <a:ext cx="8966276" cy="76944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2000" dirty="0" smtClean="0">
                    <a:solidFill>
                      <a:schemeClr val="tx1"/>
                    </a:solidFill>
                    <a:latin typeface="Arial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𝒒</m:t>
                        </m:r>
                      </m:e>
                    </m:acc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𝒒</m:t>
                    </m:r>
                  </m:oMath>
                </a14:m>
                <a:r>
                  <a:rPr lang="en-US" b="1" dirty="0" smtClean="0">
                    <a:solidFill>
                      <a:schemeClr val="tx1"/>
                    </a:solidFill>
                    <a:latin typeface="Arial" pitchFamily="34" charset="0"/>
                  </a:rPr>
                  <a:t> 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Arial" pitchFamily="34" charset="0"/>
                  </a:rPr>
                  <a:t>undersaturated</a:t>
                </a:r>
                <a:r>
                  <a:rPr lang="en-US" sz="2000" dirty="0" smtClean="0">
                    <a:solidFill>
                      <a:schemeClr val="tx1"/>
                    </a:solidFill>
                    <a:latin typeface="Arial" pitchFamily="34" charset="0"/>
                  </a:rPr>
                  <a:t> at the early pure glue stages of the fireball expansion:</a:t>
                </a:r>
              </a:p>
              <a:p>
                <a:r>
                  <a:rPr lang="en-US" sz="2000" b="1" dirty="0" smtClean="0">
                    <a:solidFill>
                      <a:schemeClr val="tx1"/>
                    </a:solidFill>
                    <a:latin typeface="Arial" pitchFamily="34" charset="0"/>
                    <a:cs typeface="Arial" panose="020B0604020202020204" pitchFamily="34" charset="0"/>
                  </a:rPr>
                  <a:t>suppression of EM radiation </a:t>
                </a:r>
                <a:r>
                  <a:rPr lang="en-US" sz="2000" dirty="0" smtClean="0">
                    <a:solidFill>
                      <a:schemeClr val="tx1"/>
                    </a:solidFill>
                    <a:latin typeface="Arial" pitchFamily="34" charset="0"/>
                    <a:cs typeface="Arial" panose="020B0604020202020204" pitchFamily="34" charset="0"/>
                  </a:rPr>
                  <a:t>from the plasma</a:t>
                </a:r>
                <a:endPara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996" y="1228045"/>
                <a:ext cx="8966276" cy="769441"/>
              </a:xfrm>
              <a:prstGeom prst="rect">
                <a:avLst/>
              </a:prstGeom>
              <a:blipFill rotWithShape="1">
                <a:blip r:embed="rId2"/>
                <a:stretch>
                  <a:fillRect l="-680" b="-13386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20" y="2387105"/>
            <a:ext cx="3960000" cy="33187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120" y="2387105"/>
            <a:ext cx="3960000" cy="334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378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5413"/>
            <a:ext cx="8229600" cy="1143000"/>
          </a:xfrm>
        </p:spPr>
        <p:txBody>
          <a:bodyPr>
            <a:normAutofit/>
          </a:bodyPr>
          <a:lstStyle/>
          <a:p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smtClean="0">
                <a:solidFill>
                  <a:schemeClr val="tx1"/>
                </a:solidFill>
              </a:rPr>
              <a:t>Observation </a:t>
            </a:r>
            <a:r>
              <a:rPr lang="de-DE" sz="1800" dirty="0" err="1" smtClean="0">
                <a:solidFill>
                  <a:schemeClr val="tx1"/>
                </a:solidFill>
              </a:rPr>
              <a:t>of</a:t>
            </a:r>
            <a:r>
              <a:rPr lang="de-DE" sz="1800" dirty="0" smtClean="0">
                <a:solidFill>
                  <a:schemeClr val="tx1"/>
                </a:solidFill>
              </a:rPr>
              <a:t>  </a:t>
            </a:r>
            <a:r>
              <a:rPr lang="de-DE" sz="2000" b="1" dirty="0" err="1" smtClean="0">
                <a:solidFill>
                  <a:srgbClr val="0000CC"/>
                </a:solidFill>
              </a:rPr>
              <a:t>Glueball</a:t>
            </a:r>
            <a:r>
              <a:rPr lang="de-DE" sz="2000" b="1" dirty="0" err="1" smtClean="0"/>
              <a:t>s</a:t>
            </a:r>
            <a:r>
              <a:rPr lang="de-DE" sz="2000" b="1" dirty="0" smtClean="0"/>
              <a:t> in pp, </a:t>
            </a:r>
            <a:r>
              <a:rPr lang="de-DE" sz="2000" b="1" dirty="0" err="1" smtClean="0"/>
              <a:t>pA</a:t>
            </a:r>
            <a:r>
              <a:rPr lang="de-DE" sz="2000" b="1" dirty="0" smtClean="0"/>
              <a:t>, AA</a:t>
            </a:r>
            <a:endParaRPr lang="de-DE" sz="2200" dirty="0">
              <a:solidFill>
                <a:srgbClr val="FF0000"/>
              </a:solidFill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sz="half" idx="1"/>
          </p:nvPr>
        </p:nvSpPr>
        <p:spPr>
          <a:xfrm>
            <a:off x="-63516" y="772675"/>
            <a:ext cx="4770531" cy="5556442"/>
          </a:xfrm>
        </p:spPr>
        <p:txBody>
          <a:bodyPr/>
          <a:lstStyle/>
          <a:p>
            <a:r>
              <a:rPr lang="de-DE" sz="1800" dirty="0" err="1" smtClean="0"/>
              <a:t>violent</a:t>
            </a:r>
            <a:r>
              <a:rPr lang="de-DE" sz="1800" dirty="0" smtClean="0"/>
              <a:t> pp (&amp; AA) </a:t>
            </a:r>
            <a:r>
              <a:rPr lang="de-DE" sz="1800" dirty="0" err="1" smtClean="0"/>
              <a:t>collisions</a:t>
            </a:r>
            <a:r>
              <a:rPr lang="de-DE" sz="1800" dirty="0" smtClean="0"/>
              <a:t> </a:t>
            </a:r>
          </a:p>
          <a:p>
            <a:r>
              <a:rPr lang="de-DE" sz="1800" dirty="0" err="1" smtClean="0"/>
              <a:t>initial</a:t>
            </a:r>
            <a:r>
              <a:rPr lang="de-DE" sz="1800" dirty="0" smtClean="0"/>
              <a:t> </a:t>
            </a:r>
            <a:r>
              <a:rPr lang="de-DE" sz="1800" dirty="0" err="1" smtClean="0"/>
              <a:t>state</a:t>
            </a:r>
            <a:r>
              <a:rPr lang="de-DE" sz="1800" dirty="0" smtClean="0"/>
              <a:t> </a:t>
            </a:r>
            <a:r>
              <a:rPr lang="de-DE" sz="1800" dirty="0" err="1" smtClean="0"/>
              <a:t>at</a:t>
            </a:r>
            <a:r>
              <a:rPr lang="de-DE" sz="1800" dirty="0" smtClean="0"/>
              <a:t> LHC: </a:t>
            </a:r>
          </a:p>
          <a:p>
            <a:r>
              <a:rPr lang="de-DE" sz="1800" dirty="0" smtClean="0"/>
              <a:t>Color Glass </a:t>
            </a:r>
            <a:r>
              <a:rPr lang="de-DE" sz="1800" dirty="0" err="1" smtClean="0"/>
              <a:t>Condensate</a:t>
            </a:r>
            <a:r>
              <a:rPr lang="de-DE" sz="1800" dirty="0" smtClean="0"/>
              <a:t> </a:t>
            </a:r>
          </a:p>
          <a:p>
            <a:r>
              <a:rPr lang="de-DE" sz="1800" dirty="0" smtClean="0"/>
              <a:t>t=0.1fm/c: </a:t>
            </a:r>
            <a:r>
              <a:rPr lang="de-DE" sz="1800" dirty="0" err="1" smtClean="0"/>
              <a:t>glue</a:t>
            </a:r>
            <a:r>
              <a:rPr lang="de-DE" sz="1800" dirty="0" smtClean="0"/>
              <a:t> </a:t>
            </a:r>
            <a:r>
              <a:rPr lang="de-DE" sz="1800" dirty="0" err="1" smtClean="0"/>
              <a:t>thermalizes</a:t>
            </a:r>
            <a:endParaRPr lang="de-DE" sz="1800" dirty="0" smtClean="0"/>
          </a:p>
          <a:p>
            <a:r>
              <a:rPr lang="de-DE" sz="1800" b="1" dirty="0" smtClean="0"/>
              <a:t>pure </a:t>
            </a:r>
            <a:r>
              <a:rPr lang="de-DE" sz="1800" b="1" dirty="0" err="1" smtClean="0"/>
              <a:t>glue-plasma</a:t>
            </a:r>
            <a:r>
              <a:rPr lang="de-DE" sz="1800" b="1" dirty="0" smtClean="0"/>
              <a:t> </a:t>
            </a:r>
            <a:r>
              <a:rPr lang="de-DE" sz="1800" dirty="0" err="1" smtClean="0"/>
              <a:t>created</a:t>
            </a:r>
            <a:r>
              <a:rPr lang="de-DE" sz="1800" dirty="0" smtClean="0"/>
              <a:t> </a:t>
            </a:r>
          </a:p>
          <a:p>
            <a:endParaRPr lang="de-DE" sz="1800" dirty="0" smtClean="0"/>
          </a:p>
          <a:p>
            <a:r>
              <a:rPr lang="de-DE" sz="1800" dirty="0" err="1" smtClean="0"/>
              <a:t>Quenched</a:t>
            </a:r>
            <a:r>
              <a:rPr lang="de-DE" sz="1800" dirty="0" smtClean="0"/>
              <a:t> </a:t>
            </a:r>
            <a:r>
              <a:rPr lang="de-DE" sz="1800" dirty="0" err="1" smtClean="0"/>
              <a:t>Lattice</a:t>
            </a:r>
            <a:r>
              <a:rPr lang="de-DE" sz="1800" dirty="0" smtClean="0"/>
              <a:t> SU(3)_c :</a:t>
            </a:r>
          </a:p>
          <a:p>
            <a:r>
              <a:rPr lang="de-DE" sz="1800" b="1" dirty="0" err="1" smtClean="0"/>
              <a:t>T_c</a:t>
            </a:r>
            <a:r>
              <a:rPr lang="de-DE" sz="1800" b="1" dirty="0" smtClean="0"/>
              <a:t> =270MeV </a:t>
            </a:r>
          </a:p>
          <a:p>
            <a:r>
              <a:rPr lang="de-DE" sz="1800" dirty="0" err="1" smtClean="0"/>
              <a:t>glue</a:t>
            </a:r>
            <a:r>
              <a:rPr lang="de-DE" sz="1800" dirty="0" smtClean="0"/>
              <a:t> </a:t>
            </a:r>
            <a:r>
              <a:rPr lang="de-DE" sz="1800" dirty="0" err="1" smtClean="0"/>
              <a:t>plasma</a:t>
            </a:r>
            <a:r>
              <a:rPr lang="de-DE" sz="1800" dirty="0" smtClean="0"/>
              <a:t> -&gt; </a:t>
            </a:r>
            <a:r>
              <a:rPr lang="de-DE" sz="1800" b="1" dirty="0" err="1" smtClean="0"/>
              <a:t>GlueBall</a:t>
            </a:r>
            <a:r>
              <a:rPr lang="de-DE" sz="1800" b="1" dirty="0" smtClean="0"/>
              <a:t> fluid</a:t>
            </a:r>
          </a:p>
          <a:p>
            <a:r>
              <a:rPr lang="de-DE" sz="1800" dirty="0" smtClean="0"/>
              <a:t>1. Order Phase Transition</a:t>
            </a:r>
          </a:p>
          <a:p>
            <a:endParaRPr lang="de-DE" sz="1800" dirty="0" smtClean="0"/>
          </a:p>
          <a:p>
            <a:r>
              <a:rPr lang="de-DE" sz="1800" dirty="0" smtClean="0"/>
              <a:t>Expansion </a:t>
            </a:r>
            <a:r>
              <a:rPr lang="de-DE" sz="1800" dirty="0" err="1" smtClean="0"/>
              <a:t>to</a:t>
            </a:r>
            <a:r>
              <a:rPr lang="de-DE" sz="1800" dirty="0" smtClean="0"/>
              <a:t> </a:t>
            </a:r>
            <a:r>
              <a:rPr lang="de-DE" sz="1800" dirty="0" err="1" smtClean="0"/>
              <a:t>critical</a:t>
            </a:r>
            <a:r>
              <a:rPr lang="de-DE" sz="1800" dirty="0" smtClean="0"/>
              <a:t> </a:t>
            </a:r>
            <a:r>
              <a:rPr lang="de-DE" sz="1800" dirty="0" err="1" smtClean="0"/>
              <a:t>point</a:t>
            </a:r>
            <a:r>
              <a:rPr lang="de-DE" sz="1800" dirty="0" smtClean="0"/>
              <a:t> </a:t>
            </a:r>
          </a:p>
          <a:p>
            <a:r>
              <a:rPr lang="de-DE" sz="1800" b="1" dirty="0" err="1" smtClean="0"/>
              <a:t>T_cp</a:t>
            </a:r>
            <a:r>
              <a:rPr lang="de-DE" sz="1800" b="1" dirty="0" smtClean="0"/>
              <a:t> =240 </a:t>
            </a:r>
            <a:r>
              <a:rPr lang="de-DE" sz="1800" b="1" dirty="0" err="1" smtClean="0"/>
              <a:t>MeV</a:t>
            </a:r>
            <a:r>
              <a:rPr lang="de-DE" sz="1800" dirty="0" smtClean="0"/>
              <a:t>  t~1-2 </a:t>
            </a:r>
            <a:r>
              <a:rPr lang="de-DE" sz="1800" dirty="0" err="1" smtClean="0"/>
              <a:t>fm</a:t>
            </a:r>
            <a:r>
              <a:rPr lang="de-DE" sz="1800" dirty="0" smtClean="0"/>
              <a:t>/c</a:t>
            </a:r>
          </a:p>
          <a:p>
            <a:r>
              <a:rPr lang="de-DE" sz="1800" b="1" dirty="0" err="1" smtClean="0"/>
              <a:t>GlueBalls</a:t>
            </a:r>
            <a:r>
              <a:rPr lang="de-DE" sz="1800" dirty="0" smtClean="0"/>
              <a:t> + Hagedorn States Mix</a:t>
            </a:r>
          </a:p>
          <a:p>
            <a:endParaRPr lang="de-DE" sz="1800" dirty="0" smtClean="0"/>
          </a:p>
          <a:p>
            <a:r>
              <a:rPr lang="de-DE" sz="1800" dirty="0" err="1" smtClean="0"/>
              <a:t>more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more</a:t>
            </a:r>
            <a:r>
              <a:rPr lang="de-DE" sz="1800" dirty="0" smtClean="0"/>
              <a:t> </a:t>
            </a:r>
            <a:r>
              <a:rPr lang="de-DE" sz="1800" dirty="0" err="1" smtClean="0"/>
              <a:t>quarks</a:t>
            </a:r>
            <a:r>
              <a:rPr lang="de-DE" sz="1800" dirty="0" smtClean="0"/>
              <a:t> </a:t>
            </a:r>
            <a:r>
              <a:rPr lang="de-DE" sz="1800" dirty="0" err="1" smtClean="0"/>
              <a:t>produced</a:t>
            </a:r>
            <a:r>
              <a:rPr lang="de-DE" sz="1800" dirty="0" smtClean="0"/>
              <a:t>: </a:t>
            </a:r>
            <a:r>
              <a:rPr lang="de-DE" sz="1800" b="1" dirty="0" err="1" smtClean="0"/>
              <a:t>T_c.o</a:t>
            </a:r>
            <a:r>
              <a:rPr lang="de-DE" sz="1800" b="1" dirty="0" smtClean="0"/>
              <a:t>. =155MeV </a:t>
            </a:r>
            <a:r>
              <a:rPr lang="de-DE" sz="1800" dirty="0" err="1" smtClean="0"/>
              <a:t>crossover</a:t>
            </a:r>
            <a:r>
              <a:rPr lang="de-DE" sz="1800" dirty="0" smtClean="0"/>
              <a:t> </a:t>
            </a:r>
            <a:r>
              <a:rPr lang="de-DE" sz="1800" dirty="0" err="1" smtClean="0"/>
              <a:t>transition</a:t>
            </a:r>
            <a:r>
              <a:rPr lang="de-DE" sz="1800" dirty="0" smtClean="0"/>
              <a:t> </a:t>
            </a:r>
          </a:p>
          <a:p>
            <a:endParaRPr lang="de-DE" sz="1800" dirty="0" smtClean="0">
              <a:solidFill>
                <a:srgbClr val="0000CC"/>
              </a:solidFill>
            </a:endParaRPr>
          </a:p>
          <a:p>
            <a:endParaRPr lang="de-DE" sz="1800" dirty="0" smtClean="0">
              <a:solidFill>
                <a:srgbClr val="0000CC"/>
              </a:solidFill>
            </a:endParaRPr>
          </a:p>
          <a:p>
            <a:endParaRPr lang="de-DE" sz="1800" dirty="0">
              <a:solidFill>
                <a:srgbClr val="0000CC"/>
              </a:solidFill>
            </a:endParaRPr>
          </a:p>
        </p:txBody>
      </p:sp>
      <p:sp>
        <p:nvSpPr>
          <p:cNvPr id="7" name="Inhaltsplatzhalter 6"/>
          <p:cNvSpPr>
            <a:spLocks noGrp="1"/>
          </p:cNvSpPr>
          <p:nvPr>
            <p:ph sz="half" idx="2"/>
          </p:nvPr>
        </p:nvSpPr>
        <p:spPr>
          <a:xfrm>
            <a:off x="4648203" y="696780"/>
            <a:ext cx="4495797" cy="5949280"/>
          </a:xfrm>
        </p:spPr>
        <p:txBody>
          <a:bodyPr/>
          <a:lstStyle/>
          <a:p>
            <a:r>
              <a:rPr lang="de-DE" sz="1800" b="1" dirty="0" smtClean="0"/>
              <a:t>Observables</a:t>
            </a:r>
            <a:r>
              <a:rPr lang="de-DE" sz="1800" dirty="0" smtClean="0"/>
              <a:t> </a:t>
            </a:r>
            <a:r>
              <a:rPr lang="de-DE" sz="1800" dirty="0" err="1" smtClean="0"/>
              <a:t>from</a:t>
            </a:r>
            <a:r>
              <a:rPr lang="de-DE" sz="1800" dirty="0" smtClean="0"/>
              <a:t> Columbia </a:t>
            </a:r>
            <a:r>
              <a:rPr lang="de-DE" sz="1800" dirty="0" err="1" smtClean="0"/>
              <a:t>plot</a:t>
            </a:r>
            <a:endParaRPr lang="de-DE" sz="1800" dirty="0" smtClean="0"/>
          </a:p>
          <a:p>
            <a:r>
              <a:rPr lang="de-DE" sz="1800" dirty="0" smtClean="0"/>
              <a:t>T&gt;</a:t>
            </a:r>
            <a:r>
              <a:rPr lang="de-DE" sz="1800" dirty="0" err="1" smtClean="0"/>
              <a:t>T_cp</a:t>
            </a:r>
            <a:r>
              <a:rPr lang="de-DE" sz="1800" dirty="0" smtClean="0"/>
              <a:t>: </a:t>
            </a:r>
            <a:r>
              <a:rPr lang="de-DE" sz="1800" b="1" dirty="0" smtClean="0"/>
              <a:t>Zero </a:t>
            </a:r>
            <a:r>
              <a:rPr lang="de-DE" sz="1800" b="1" dirty="0" err="1" smtClean="0"/>
              <a:t>e.m</a:t>
            </a:r>
            <a:r>
              <a:rPr lang="de-DE" sz="1800" b="1" dirty="0" smtClean="0"/>
              <a:t>. </a:t>
            </a:r>
            <a:r>
              <a:rPr lang="de-DE" sz="1800" b="1" dirty="0" err="1" smtClean="0"/>
              <a:t>radiat</a:t>
            </a:r>
            <a:r>
              <a:rPr lang="de-DE" sz="1800" dirty="0" err="1" smtClean="0"/>
              <a:t>ion</a:t>
            </a:r>
            <a:endParaRPr lang="de-DE" sz="1800" dirty="0" smtClean="0"/>
          </a:p>
          <a:p>
            <a:r>
              <a:rPr lang="de-DE" sz="1800" dirty="0" err="1" smtClean="0"/>
              <a:t>Measure</a:t>
            </a:r>
            <a:r>
              <a:rPr lang="de-DE" sz="1800" dirty="0" smtClean="0"/>
              <a:t> T~270 </a:t>
            </a:r>
            <a:r>
              <a:rPr lang="de-DE" sz="1800" dirty="0" err="1" smtClean="0"/>
              <a:t>MeV</a:t>
            </a:r>
            <a:r>
              <a:rPr lang="de-DE" sz="1800" dirty="0" smtClean="0"/>
              <a:t> </a:t>
            </a:r>
            <a:r>
              <a:rPr lang="de-DE" sz="1800" dirty="0" err="1" smtClean="0"/>
              <a:t>Dilepton</a:t>
            </a:r>
            <a:r>
              <a:rPr lang="de-DE" sz="1800" dirty="0" smtClean="0"/>
              <a:t> </a:t>
            </a:r>
            <a:r>
              <a:rPr lang="de-DE" sz="1800" dirty="0" err="1" smtClean="0"/>
              <a:t>mass</a:t>
            </a:r>
            <a:endParaRPr lang="de-DE" sz="1800" dirty="0" smtClean="0"/>
          </a:p>
          <a:p>
            <a:r>
              <a:rPr lang="de-DE" sz="1800" dirty="0" err="1" smtClean="0"/>
              <a:t>T_c</a:t>
            </a:r>
            <a:r>
              <a:rPr lang="de-DE" sz="1800" dirty="0" smtClean="0"/>
              <a:t>: </a:t>
            </a:r>
            <a:r>
              <a:rPr lang="de-DE" sz="1800" b="1" dirty="0" smtClean="0"/>
              <a:t>Flow </a:t>
            </a:r>
            <a:r>
              <a:rPr lang="de-DE" sz="1800" b="1" dirty="0" err="1" smtClean="0"/>
              <a:t>collapse</a:t>
            </a:r>
            <a:r>
              <a:rPr lang="de-DE" sz="1800" b="1" dirty="0" smtClean="0"/>
              <a:t> </a:t>
            </a:r>
            <a:r>
              <a:rPr lang="de-DE" sz="1800" dirty="0" err="1" smtClean="0"/>
              <a:t>as</a:t>
            </a:r>
            <a:r>
              <a:rPr lang="de-DE" sz="1800" dirty="0" smtClean="0"/>
              <a:t> </a:t>
            </a:r>
            <a:r>
              <a:rPr lang="de-DE" sz="1800" dirty="0" err="1" smtClean="0"/>
              <a:t>barometer</a:t>
            </a:r>
            <a:endParaRPr lang="de-DE" sz="1800" dirty="0" smtClean="0"/>
          </a:p>
          <a:p>
            <a:r>
              <a:rPr lang="de-DE" sz="1800" dirty="0" err="1" smtClean="0"/>
              <a:t>T_cp</a:t>
            </a:r>
            <a:r>
              <a:rPr lang="de-DE" sz="1800" dirty="0" smtClean="0"/>
              <a:t>: </a:t>
            </a:r>
            <a:r>
              <a:rPr lang="de-DE" sz="1800" b="1" dirty="0" smtClean="0"/>
              <a:t>Critical </a:t>
            </a:r>
            <a:r>
              <a:rPr lang="de-DE" sz="1800" b="1" dirty="0" err="1" smtClean="0"/>
              <a:t>Scattering</a:t>
            </a:r>
            <a:r>
              <a:rPr lang="de-DE" sz="1800" b="1" dirty="0" smtClean="0"/>
              <a:t> (MG,WG)</a:t>
            </a:r>
            <a:r>
              <a:rPr lang="de-DE" sz="1800" dirty="0" smtClean="0"/>
              <a:t>,</a:t>
            </a:r>
          </a:p>
          <a:p>
            <a:r>
              <a:rPr lang="de-DE" sz="1800" dirty="0" err="1" smtClean="0"/>
              <a:t>Kurtosis</a:t>
            </a:r>
            <a:r>
              <a:rPr lang="de-DE" sz="1800" dirty="0" smtClean="0"/>
              <a:t> , # </a:t>
            </a:r>
            <a:r>
              <a:rPr lang="de-DE" sz="1800" dirty="0" err="1" smtClean="0"/>
              <a:t>fluctuations</a:t>
            </a:r>
            <a:endParaRPr lang="de-DE" sz="1800" dirty="0" smtClean="0"/>
          </a:p>
          <a:p>
            <a:endParaRPr lang="de-DE" sz="1800" dirty="0" smtClean="0"/>
          </a:p>
          <a:p>
            <a:r>
              <a:rPr lang="de-DE" sz="1800" dirty="0" err="1" smtClean="0"/>
              <a:t>T_c</a:t>
            </a:r>
            <a:r>
              <a:rPr lang="de-DE" sz="1800" dirty="0" smtClean="0"/>
              <a:t> ~ 2*</a:t>
            </a:r>
            <a:r>
              <a:rPr lang="de-DE" sz="1800" dirty="0" err="1" smtClean="0"/>
              <a:t>T_co</a:t>
            </a:r>
            <a:r>
              <a:rPr lang="de-DE" sz="1800" dirty="0" smtClean="0"/>
              <a:t>   =&gt;</a:t>
            </a:r>
          </a:p>
          <a:p>
            <a:r>
              <a:rPr lang="de-DE" sz="1800" dirty="0" err="1" smtClean="0"/>
              <a:t>P_t</a:t>
            </a:r>
            <a:r>
              <a:rPr lang="de-DE" sz="1800" dirty="0" smtClean="0"/>
              <a:t>(pp) ~ </a:t>
            </a:r>
            <a:r>
              <a:rPr lang="de-DE" sz="1800" b="1" dirty="0" smtClean="0"/>
              <a:t>2*</a:t>
            </a:r>
            <a:r>
              <a:rPr lang="de-DE" sz="1800" dirty="0" err="1" smtClean="0"/>
              <a:t>p_t</a:t>
            </a:r>
            <a:r>
              <a:rPr lang="de-DE" sz="1800" dirty="0" smtClean="0"/>
              <a:t>(AA) </a:t>
            </a:r>
          </a:p>
          <a:p>
            <a:endParaRPr lang="de-DE" sz="1800" dirty="0" smtClean="0"/>
          </a:p>
          <a:p>
            <a:r>
              <a:rPr lang="de-DE" sz="1800" dirty="0" err="1" smtClean="0"/>
              <a:t>M_GlueBalls</a:t>
            </a:r>
            <a:r>
              <a:rPr lang="de-DE" sz="1800" dirty="0" smtClean="0"/>
              <a:t> &lt; 2GeV: „</a:t>
            </a:r>
            <a:r>
              <a:rPr lang="de-DE" sz="1800" b="1" dirty="0" err="1" smtClean="0"/>
              <a:t>No</a:t>
            </a:r>
            <a:r>
              <a:rPr lang="de-DE" sz="1800" dirty="0" smtClean="0"/>
              <a:t>“ Baryons</a:t>
            </a:r>
          </a:p>
          <a:p>
            <a:r>
              <a:rPr lang="de-DE" sz="1800" b="1" dirty="0" smtClean="0"/>
              <a:t>p/</a:t>
            </a:r>
            <a:r>
              <a:rPr lang="de-DE" sz="1800" b="1" dirty="0" err="1" smtClean="0"/>
              <a:t>pi</a:t>
            </a:r>
            <a:r>
              <a:rPr lang="de-DE" sz="1800" b="1" dirty="0" smtClean="0"/>
              <a:t> ~ 0</a:t>
            </a:r>
            <a:r>
              <a:rPr lang="de-DE" sz="1800" dirty="0" smtClean="0"/>
              <a:t> : </a:t>
            </a:r>
            <a:r>
              <a:rPr lang="de-DE" sz="1800" dirty="0" err="1" smtClean="0"/>
              <a:t>Yield</a:t>
            </a:r>
            <a:r>
              <a:rPr lang="de-DE" sz="1800" dirty="0" smtClean="0"/>
              <a:t> </a:t>
            </a:r>
            <a:r>
              <a:rPr lang="de-DE" sz="1800" dirty="0" err="1" smtClean="0"/>
              <a:t>p+pBar</a:t>
            </a:r>
            <a:r>
              <a:rPr lang="de-DE" sz="1800" dirty="0" smtClean="0"/>
              <a:t> </a:t>
            </a:r>
            <a:r>
              <a:rPr lang="de-DE" sz="1800" b="1" dirty="0" smtClean="0"/>
              <a:t>&lt;&lt; </a:t>
            </a:r>
            <a:r>
              <a:rPr lang="de-DE" sz="1800" dirty="0" err="1" smtClean="0"/>
              <a:t>mesons</a:t>
            </a:r>
            <a:r>
              <a:rPr lang="de-DE" sz="1800" dirty="0" smtClean="0"/>
              <a:t> </a:t>
            </a:r>
          </a:p>
          <a:p>
            <a:r>
              <a:rPr lang="de-DE" sz="1800" dirty="0" err="1" smtClean="0"/>
              <a:t>Lightest</a:t>
            </a:r>
            <a:r>
              <a:rPr lang="de-DE" sz="1800" dirty="0" smtClean="0"/>
              <a:t> </a:t>
            </a:r>
            <a:r>
              <a:rPr lang="de-DE" sz="1800" dirty="0" err="1" smtClean="0"/>
              <a:t>GlueBall</a:t>
            </a:r>
            <a:r>
              <a:rPr lang="de-DE" sz="1800" dirty="0" smtClean="0"/>
              <a:t> </a:t>
            </a:r>
            <a:r>
              <a:rPr lang="de-DE" sz="1800" dirty="0" err="1" smtClean="0"/>
              <a:t>decays</a:t>
            </a:r>
            <a:r>
              <a:rPr lang="de-DE" sz="1800" dirty="0" smtClean="0"/>
              <a:t>: </a:t>
            </a:r>
          </a:p>
          <a:p>
            <a:r>
              <a:rPr lang="de-DE" sz="1800" dirty="0" smtClean="0"/>
              <a:t>- </a:t>
            </a:r>
            <a:r>
              <a:rPr lang="de-DE" sz="1800" dirty="0" err="1" smtClean="0"/>
              <a:t>No</a:t>
            </a:r>
            <a:r>
              <a:rPr lang="de-DE" sz="1800" dirty="0" smtClean="0"/>
              <a:t> </a:t>
            </a:r>
            <a:r>
              <a:rPr lang="de-DE" sz="1800" dirty="0" err="1" smtClean="0"/>
              <a:t>decays</a:t>
            </a:r>
            <a:r>
              <a:rPr lang="de-DE" sz="1800" dirty="0" smtClean="0"/>
              <a:t> </a:t>
            </a:r>
            <a:r>
              <a:rPr lang="de-DE" sz="1800" dirty="0" err="1" smtClean="0"/>
              <a:t>to</a:t>
            </a:r>
            <a:r>
              <a:rPr lang="de-DE" sz="1800" dirty="0" smtClean="0"/>
              <a:t> 2 Omega, </a:t>
            </a:r>
            <a:r>
              <a:rPr lang="de-DE" sz="1800" dirty="0" err="1" smtClean="0"/>
              <a:t>no</a:t>
            </a:r>
            <a:r>
              <a:rPr lang="de-DE" sz="1800" dirty="0" smtClean="0"/>
              <a:t> 2 </a:t>
            </a:r>
            <a:r>
              <a:rPr lang="de-DE" sz="1800" dirty="0" err="1" smtClean="0"/>
              <a:t>Rho</a:t>
            </a:r>
            <a:endParaRPr lang="de-DE" sz="1800" dirty="0" smtClean="0"/>
          </a:p>
          <a:p>
            <a:endParaRPr lang="de-DE" sz="1800" dirty="0" smtClean="0"/>
          </a:p>
          <a:p>
            <a:r>
              <a:rPr lang="de-DE" sz="1800" dirty="0" err="1" smtClean="0"/>
              <a:t>Glue</a:t>
            </a:r>
            <a:r>
              <a:rPr lang="de-DE" sz="1800" dirty="0" smtClean="0"/>
              <a:t> </a:t>
            </a:r>
            <a:r>
              <a:rPr lang="de-DE" sz="1800" dirty="0" err="1" smtClean="0"/>
              <a:t>Flavor</a:t>
            </a:r>
            <a:r>
              <a:rPr lang="de-DE" sz="1800" dirty="0" smtClean="0"/>
              <a:t> blind ! </a:t>
            </a:r>
          </a:p>
          <a:p>
            <a:r>
              <a:rPr lang="de-DE" sz="1800" b="1" dirty="0" smtClean="0"/>
              <a:t>K/</a:t>
            </a:r>
            <a:r>
              <a:rPr lang="de-DE" sz="1800" b="1" dirty="0" err="1" smtClean="0"/>
              <a:t>pi</a:t>
            </a:r>
            <a:r>
              <a:rPr lang="de-DE" sz="1800" b="1" dirty="0" smtClean="0"/>
              <a:t>=1 </a:t>
            </a:r>
            <a:r>
              <a:rPr lang="de-DE" sz="1800" dirty="0" err="1" smtClean="0"/>
              <a:t>Yields</a:t>
            </a:r>
            <a:r>
              <a:rPr lang="de-DE" sz="1800" dirty="0" smtClean="0"/>
              <a:t>: </a:t>
            </a:r>
            <a:r>
              <a:rPr lang="de-DE" sz="1800" dirty="0" err="1" smtClean="0"/>
              <a:t>Kaons</a:t>
            </a:r>
            <a:r>
              <a:rPr lang="de-DE" sz="1800" dirty="0" smtClean="0"/>
              <a:t> ~ </a:t>
            </a:r>
            <a:r>
              <a:rPr lang="de-DE" sz="1800" dirty="0" err="1" smtClean="0"/>
              <a:t>pions</a:t>
            </a:r>
            <a:r>
              <a:rPr lang="de-DE" sz="1800" dirty="0" smtClean="0"/>
              <a:t> </a:t>
            </a:r>
            <a:endParaRPr lang="de-DE" sz="1800" b="1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5FE867-2FA9-4F96-A800-0D4913431C29}" type="datetime1">
              <a:rPr lang="en-US" smtClean="0"/>
              <a:pPr>
                <a:defRPr/>
              </a:pPr>
              <a:t>1/28/2016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43</a:t>
            </a:fld>
            <a:endParaRPr lang="en-GB" dirty="0"/>
          </a:p>
        </p:txBody>
      </p:sp>
      <p:sp>
        <p:nvSpPr>
          <p:cNvPr id="8" name="Textfeld 7"/>
          <p:cNvSpPr txBox="1"/>
          <p:nvPr/>
        </p:nvSpPr>
        <p:spPr>
          <a:xfrm>
            <a:off x="5201333" y="6161220"/>
            <a:ext cx="4000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V. </a:t>
            </a:r>
            <a:r>
              <a:rPr lang="de-DE" dirty="0" err="1" smtClean="0"/>
              <a:t>Vovchenko</a:t>
            </a:r>
            <a:r>
              <a:rPr lang="de-DE" dirty="0" smtClean="0"/>
              <a:t> &amp; HAST 2015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21165" y="6381750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 </a:t>
            </a:r>
            <a:fld id="{FE27732D-F746-4A13-AF01-9632074D25B9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0" y="13725"/>
            <a:ext cx="914400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2000"/>
              </a:spcBef>
              <a:buClr>
                <a:srgbClr val="FF0000"/>
              </a:buClr>
              <a:buSzPct val="100000"/>
              <a:buFont typeface="Wingdings" pitchFamily="2" charset="2"/>
              <a:buNone/>
            </a:pPr>
            <a:r>
              <a:rPr lang="en-GB" alt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Alternate Scenario: pure gauge matter in pp, </a:t>
            </a:r>
            <a:r>
              <a:rPr lang="en-GB" alt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pA</a:t>
            </a:r>
            <a:r>
              <a:rPr lang="en-GB" alt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– AA ? </a:t>
            </a:r>
            <a:endParaRPr lang="en-GB" alt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100" name="Text Box 11"/>
          <p:cNvSpPr txBox="1">
            <a:spLocks noChangeArrowheads="1"/>
          </p:cNvSpPr>
          <p:nvPr/>
        </p:nvSpPr>
        <p:spPr bwMode="auto">
          <a:xfrm>
            <a:off x="473670" y="696780"/>
            <a:ext cx="8272555" cy="1694952"/>
          </a:xfrm>
          <a:prstGeom prst="rect">
            <a:avLst/>
          </a:prstGeom>
          <a:noFill/>
          <a:ln w="31680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1625"/>
              </a:spcBef>
              <a:buClr>
                <a:srgbClr val="3333CC"/>
              </a:buClr>
              <a:buSzPct val="100000"/>
              <a:buFont typeface="Times New Roman" pitchFamily="18" charset="0"/>
              <a:buNone/>
            </a:pPr>
            <a:r>
              <a:rPr lang="en-GB" altLang="en-US" sz="2600" b="1" dirty="0" smtClean="0">
                <a:solidFill>
                  <a:srgbClr val="3333CC"/>
                </a:solidFill>
                <a:latin typeface="Times New Roman" pitchFamily="18" charset="0"/>
              </a:rPr>
              <a:t>Initial </a:t>
            </a:r>
            <a:r>
              <a:rPr lang="en-GB" altLang="en-US" sz="2600" b="1" dirty="0" err="1" smtClean="0">
                <a:solidFill>
                  <a:srgbClr val="3333CC"/>
                </a:solidFill>
                <a:latin typeface="Times New Roman" pitchFamily="18" charset="0"/>
              </a:rPr>
              <a:t>Color</a:t>
            </a:r>
            <a:r>
              <a:rPr lang="en-GB" altLang="en-US" sz="2600" b="1" dirty="0" smtClean="0">
                <a:solidFill>
                  <a:srgbClr val="3333CC"/>
                </a:solidFill>
                <a:latin typeface="Times New Roman" pitchFamily="18" charset="0"/>
              </a:rPr>
              <a:t> Glass Condensate         </a:t>
            </a:r>
            <a:r>
              <a:rPr lang="en-GB" altLang="en-US" sz="2600" b="1" dirty="0" err="1" smtClean="0">
                <a:solidFill>
                  <a:srgbClr val="3333CC"/>
                </a:solidFill>
                <a:latin typeface="Times New Roman" pitchFamily="18" charset="0"/>
              </a:rPr>
              <a:t>Glasma</a:t>
            </a:r>
            <a:r>
              <a:rPr lang="en-GB" altLang="en-US" sz="2600" b="1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GB" altLang="en-US" sz="2600" b="1" dirty="0" err="1" smtClean="0">
                <a:solidFill>
                  <a:srgbClr val="3333CC"/>
                </a:solidFill>
                <a:latin typeface="Times New Roman" pitchFamily="18" charset="0"/>
              </a:rPr>
              <a:t>thermalizes</a:t>
            </a:r>
            <a:r>
              <a:rPr lang="en-GB" altLang="en-US" sz="2600" b="1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GB" alt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fast</a:t>
            </a:r>
            <a:r>
              <a:rPr lang="en-GB" altLang="en-US" sz="2600" b="1" dirty="0" smtClean="0">
                <a:solidFill>
                  <a:srgbClr val="3333CC"/>
                </a:solidFill>
                <a:latin typeface="Times New Roman" pitchFamily="18" charset="0"/>
              </a:rPr>
              <a:t> equilibration of Gluons, </a:t>
            </a:r>
            <a:r>
              <a:rPr lang="en-GB" alt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slow</a:t>
            </a:r>
            <a:r>
              <a:rPr lang="en-GB" altLang="en-US" sz="2600" b="1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GB" altLang="en-US" sz="2600" b="1" dirty="0" err="1" smtClean="0">
                <a:solidFill>
                  <a:srgbClr val="3333CC"/>
                </a:solidFill>
                <a:latin typeface="Times New Roman" pitchFamily="18" charset="0"/>
              </a:rPr>
              <a:t>equil</a:t>
            </a:r>
            <a:r>
              <a:rPr lang="en-GB" altLang="en-US" sz="2600" b="1" dirty="0" smtClean="0">
                <a:solidFill>
                  <a:srgbClr val="3333CC"/>
                </a:solidFill>
                <a:latin typeface="Times New Roman" pitchFamily="18" charset="0"/>
              </a:rPr>
              <a:t>. of quarks               high pressure, entropy </a:t>
            </a:r>
            <a:r>
              <a:rPr lang="en-GB" alt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gluon</a:t>
            </a:r>
            <a:r>
              <a:rPr lang="en-GB" altLang="en-US" sz="2600" b="1" dirty="0" smtClean="0">
                <a:solidFill>
                  <a:srgbClr val="3333CC"/>
                </a:solidFill>
                <a:latin typeface="Times New Roman" pitchFamily="18" charset="0"/>
              </a:rPr>
              <a:t> plasma                               </a:t>
            </a:r>
            <a:r>
              <a:rPr lang="en-GB" alt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fast</a:t>
            </a:r>
            <a:r>
              <a:rPr lang="en-GB" altLang="en-US" sz="2600" b="1" dirty="0" smtClean="0">
                <a:solidFill>
                  <a:srgbClr val="3333CC"/>
                </a:solidFill>
                <a:latin typeface="Times New Roman" pitchFamily="18" charset="0"/>
              </a:rPr>
              <a:t> hydrodynamic expansion of </a:t>
            </a:r>
            <a:r>
              <a:rPr lang="en-GB" alt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gluon</a:t>
            </a:r>
            <a:r>
              <a:rPr lang="en-GB" altLang="en-US" sz="2600" b="1" dirty="0" smtClean="0">
                <a:solidFill>
                  <a:srgbClr val="3333CC"/>
                </a:solidFill>
                <a:latin typeface="Times New Roman" pitchFamily="18" charset="0"/>
              </a:rPr>
              <a:t> plasma.</a:t>
            </a:r>
            <a:endParaRPr lang="en-GB" altLang="en-US" sz="2600" b="1" dirty="0">
              <a:solidFill>
                <a:srgbClr val="3333CC"/>
              </a:solidFill>
              <a:latin typeface="Times New Roman" pitchFamily="18" charset="0"/>
            </a:endParaRPr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0" y="3012452"/>
            <a:ext cx="9144000" cy="492443"/>
          </a:xfrm>
          <a:prstGeom prst="rect">
            <a:avLst/>
          </a:prstGeom>
          <a:solidFill>
            <a:schemeClr val="bg1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6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1. Order Phase Transition at </a:t>
            </a:r>
            <a:r>
              <a:rPr lang="en-US" altLang="en-US" sz="26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T_c</a:t>
            </a:r>
            <a:r>
              <a:rPr lang="en-US" altLang="en-US" sz="26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= 270 </a:t>
            </a:r>
            <a:r>
              <a:rPr lang="en-US" altLang="en-US" sz="26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MeV</a:t>
            </a:r>
            <a:r>
              <a:rPr lang="en-US" altLang="en-US" sz="26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of flavorless QCD. </a:t>
            </a:r>
            <a:endParaRPr lang="en-US" altLang="en-US" sz="2000" dirty="0">
              <a:solidFill>
                <a:srgbClr val="4D4D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2" name="AutoShape 3"/>
          <p:cNvSpPr>
            <a:spLocks noChangeArrowheads="1"/>
          </p:cNvSpPr>
          <p:nvPr/>
        </p:nvSpPr>
        <p:spPr bwMode="auto">
          <a:xfrm>
            <a:off x="4268788" y="4794563"/>
            <a:ext cx="682625" cy="53181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4103" name="Text Box 6"/>
          <p:cNvSpPr txBox="1">
            <a:spLocks noChangeArrowheads="1"/>
          </p:cNvSpPr>
          <p:nvPr/>
        </p:nvSpPr>
        <p:spPr bwMode="auto">
          <a:xfrm>
            <a:off x="0" y="5402270"/>
            <a:ext cx="9143999" cy="492443"/>
          </a:xfrm>
          <a:prstGeom prst="rect">
            <a:avLst/>
          </a:prstGeom>
          <a:solidFill>
            <a:schemeClr val="bg1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6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Glueball-Hagedornstates</a:t>
            </a:r>
            <a:r>
              <a:rPr lang="en-US" altLang="en-US" sz="26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mix with quarks, decay into Hadrons</a:t>
            </a:r>
            <a:endParaRPr lang="en-US" altLang="en-US" sz="2000" dirty="0">
              <a:solidFill>
                <a:srgbClr val="4D4D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4" name="AutoShape 3"/>
          <p:cNvSpPr>
            <a:spLocks noChangeArrowheads="1"/>
          </p:cNvSpPr>
          <p:nvPr/>
        </p:nvSpPr>
        <p:spPr bwMode="auto">
          <a:xfrm>
            <a:off x="4268788" y="2442365"/>
            <a:ext cx="682625" cy="53181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6F1E84-4CA8-4FCD-A7C3-DFAEB18DDEBB}" type="datetime1">
              <a:rPr lang="en-US" smtClean="0"/>
              <a:pPr>
                <a:defRPr/>
              </a:pPr>
              <a:t>1/28/2016</a:t>
            </a:fld>
            <a:endParaRPr lang="en-US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en-US"/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 rot="16200000">
            <a:off x="5255329" y="696507"/>
            <a:ext cx="227686" cy="53181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 smtClean="0"/>
              <a:t> </a:t>
            </a:r>
            <a:endParaRPr lang="en-US" altLang="en-US" dirty="0"/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 rot="16200000">
            <a:off x="853419" y="1910827"/>
            <a:ext cx="227686" cy="53181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 smtClean="0"/>
              <a:t> </a:t>
            </a:r>
            <a:endParaRPr lang="en-US" altLang="en-US" dirty="0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322490" y="4187950"/>
            <a:ext cx="8652029" cy="492443"/>
          </a:xfrm>
          <a:prstGeom prst="rect">
            <a:avLst/>
          </a:prstGeom>
          <a:solidFill>
            <a:schemeClr val="bg1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6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Transition from glue plasma in </a:t>
            </a:r>
            <a:r>
              <a:rPr lang="en-US" altLang="en-US" sz="26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GlueBall</a:t>
            </a:r>
            <a:r>
              <a:rPr lang="en-US" altLang="en-US" sz="26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fluid </a:t>
            </a:r>
            <a:endParaRPr lang="en-US" altLang="en-US" sz="2000" dirty="0">
              <a:solidFill>
                <a:srgbClr val="4D4D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4268850" y="3580790"/>
            <a:ext cx="682625" cy="53181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14994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</a:t>
            </a:r>
            <a:fld id="{F9362E70-2815-4931-BD50-FAA5750DDC00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1004935" y="165515"/>
            <a:ext cx="6967537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57200">
              <a:spcBef>
                <a:spcPts val="2000"/>
              </a:spcBef>
              <a:buClr>
                <a:srgbClr val="FF0000"/>
              </a:buClr>
              <a:buSzPct val="100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</a:rPr>
              <a:t>Acknowledgements</a:t>
            </a:r>
            <a:endParaRPr lang="en-GB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124" name="Text Box 11"/>
          <p:cNvSpPr txBox="1">
            <a:spLocks noChangeArrowheads="1"/>
          </p:cNvSpPr>
          <p:nvPr/>
        </p:nvSpPr>
        <p:spPr bwMode="auto">
          <a:xfrm>
            <a:off x="170091" y="3875894"/>
            <a:ext cx="8879714" cy="463846"/>
          </a:xfrm>
          <a:prstGeom prst="rect">
            <a:avLst/>
          </a:prstGeom>
          <a:noFill/>
          <a:ln w="31680">
            <a:solidFill>
              <a:srgbClr val="99CC00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defTabSz="457200">
              <a:spcBef>
                <a:spcPts val="1625"/>
              </a:spcBef>
              <a:buClr>
                <a:srgbClr val="3333CC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Lattice colleagues: </a:t>
            </a:r>
            <a:r>
              <a:rPr lang="en-GB" b="1" dirty="0" err="1" smtClean="0">
                <a:solidFill>
                  <a:srgbClr val="3333CC"/>
                </a:solidFill>
                <a:latin typeface="Times New Roman" pitchFamily="18" charset="0"/>
              </a:rPr>
              <a:t>Fodor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, </a:t>
            </a:r>
            <a:r>
              <a:rPr lang="en-GB" b="1" dirty="0" err="1" smtClean="0">
                <a:solidFill>
                  <a:srgbClr val="FF0000"/>
                </a:solidFill>
                <a:latin typeface="Times New Roman" pitchFamily="18" charset="0"/>
              </a:rPr>
              <a:t>Borsanyi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, </a:t>
            </a:r>
            <a:r>
              <a:rPr lang="en-GB" b="1" dirty="0" err="1" smtClean="0">
                <a:solidFill>
                  <a:srgbClr val="3333CC"/>
                </a:solidFill>
                <a:latin typeface="Times New Roman" pitchFamily="18" charset="0"/>
              </a:rPr>
              <a:t>Szabo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, </a:t>
            </a:r>
            <a:r>
              <a:rPr lang="en-GB" b="1" dirty="0" err="1" smtClean="0">
                <a:solidFill>
                  <a:srgbClr val="3333CC"/>
                </a:solidFill>
                <a:latin typeface="Times New Roman" pitchFamily="18" charset="0"/>
              </a:rPr>
              <a:t>Karsch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, </a:t>
            </a:r>
            <a:r>
              <a:rPr lang="en-GB" b="1" dirty="0" err="1" smtClean="0">
                <a:solidFill>
                  <a:srgbClr val="3333CC"/>
                </a:solidFill>
                <a:latin typeface="Times New Roman" pitchFamily="18" charset="0"/>
              </a:rPr>
              <a:t>Philipsen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... </a:t>
            </a:r>
            <a:endParaRPr lang="en-GB" b="1" dirty="0">
              <a:solidFill>
                <a:srgbClr val="3333CC"/>
              </a:solidFill>
              <a:latin typeface="Times New Roman" pitchFamily="18" charset="0"/>
            </a:endParaRP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2683B6-2CE3-46D5-A6FD-CCA56B7BA856}" type="datetime1">
              <a:rPr lang="en-US" smtClean="0"/>
              <a:pPr>
                <a:defRPr/>
              </a:pPr>
              <a:t>1/28/2016</a:t>
            </a:fld>
            <a:endParaRPr lang="en-US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en-US"/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58517" y="2897735"/>
            <a:ext cx="8891288" cy="833178"/>
          </a:xfrm>
          <a:prstGeom prst="rect">
            <a:avLst/>
          </a:prstGeom>
          <a:noFill/>
          <a:ln w="31680">
            <a:solidFill>
              <a:srgbClr val="99CC00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defTabSz="457200">
              <a:spcBef>
                <a:spcPts val="1625"/>
              </a:spcBef>
              <a:buClr>
                <a:srgbClr val="3333CC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Early phase e-m probes colleagues: </a:t>
            </a:r>
            <a:r>
              <a:rPr lang="en-GB" b="1" dirty="0" err="1" smtClean="0">
                <a:solidFill>
                  <a:srgbClr val="3333CC"/>
                </a:solidFill>
                <a:latin typeface="Times New Roman" pitchFamily="18" charset="0"/>
              </a:rPr>
              <a:t>Raha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, Sinha, </a:t>
            </a:r>
            <a:r>
              <a:rPr lang="en-GB" b="1" dirty="0" err="1" smtClean="0">
                <a:solidFill>
                  <a:srgbClr val="3333CC"/>
                </a:solidFill>
                <a:latin typeface="Times New Roman" pitchFamily="18" charset="0"/>
              </a:rPr>
              <a:t>Gorenstein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, </a:t>
            </a:r>
            <a:r>
              <a:rPr lang="en-GB" b="1" dirty="0" err="1" smtClean="0">
                <a:solidFill>
                  <a:srgbClr val="FF0000"/>
                </a:solidFill>
                <a:latin typeface="Times New Roman" pitchFamily="18" charset="0"/>
              </a:rPr>
              <a:t>Vovchenko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, </a:t>
            </a:r>
            <a:r>
              <a:rPr lang="en-GB" b="1" dirty="0" err="1" smtClean="0">
                <a:solidFill>
                  <a:srgbClr val="3333CC"/>
                </a:solidFill>
                <a:latin typeface="Times New Roman" pitchFamily="18" charset="0"/>
              </a:rPr>
              <a:t>Satarov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, </a:t>
            </a:r>
            <a:r>
              <a:rPr lang="en-GB" b="1" dirty="0" err="1" smtClean="0">
                <a:solidFill>
                  <a:srgbClr val="3333CC"/>
                </a:solidFill>
                <a:latin typeface="Times New Roman" pitchFamily="18" charset="0"/>
              </a:rPr>
              <a:t>Mishustin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, </a:t>
            </a:r>
            <a:r>
              <a:rPr lang="en-GB" b="1" dirty="0" err="1">
                <a:solidFill>
                  <a:srgbClr val="3333CC"/>
                </a:solidFill>
                <a:latin typeface="Times New Roman" pitchFamily="18" charset="0"/>
              </a:rPr>
              <a:t>C</a:t>
            </a:r>
            <a:r>
              <a:rPr lang="en-GB" b="1" dirty="0" err="1" smtClean="0">
                <a:solidFill>
                  <a:srgbClr val="3333CC"/>
                </a:solidFill>
                <a:latin typeface="Times New Roman" pitchFamily="18" charset="0"/>
              </a:rPr>
              <a:t>sernai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  ... </a:t>
            </a:r>
            <a:endParaRPr lang="en-GB" b="1" dirty="0">
              <a:solidFill>
                <a:srgbClr val="3333CC"/>
              </a:solidFill>
              <a:latin typeface="Times New Roman" pitchFamily="18" charset="0"/>
            </a:endParaRP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170090" y="1076255"/>
            <a:ext cx="8879715" cy="463846"/>
          </a:xfrm>
          <a:prstGeom prst="rect">
            <a:avLst/>
          </a:prstGeom>
          <a:noFill/>
          <a:ln w="31680">
            <a:solidFill>
              <a:srgbClr val="99CC00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defTabSz="457200">
              <a:spcBef>
                <a:spcPts val="1625"/>
              </a:spcBef>
              <a:buClr>
                <a:srgbClr val="3333CC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Transport: </a:t>
            </a:r>
            <a:r>
              <a:rPr lang="en-GB" b="1" dirty="0" smtClean="0">
                <a:solidFill>
                  <a:srgbClr val="FF0000"/>
                </a:solidFill>
                <a:latin typeface="Times New Roman" pitchFamily="18" charset="0"/>
              </a:rPr>
              <a:t>Zhou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, </a:t>
            </a:r>
            <a:r>
              <a:rPr lang="en-GB" b="1" dirty="0" err="1" smtClean="0">
                <a:solidFill>
                  <a:srgbClr val="FF0000"/>
                </a:solidFill>
                <a:latin typeface="Times New Roman" pitchFamily="18" charset="0"/>
              </a:rPr>
              <a:t>Seizel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, Xu</a:t>
            </a:r>
            <a:r>
              <a:rPr lang="en-GB" b="1" smtClean="0">
                <a:solidFill>
                  <a:srgbClr val="3333CC"/>
                </a:solidFill>
                <a:latin typeface="Times New Roman" pitchFamily="18" charset="0"/>
              </a:rPr>
              <a:t>, Nara, 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Gang, </a:t>
            </a:r>
            <a:r>
              <a:rPr lang="en-GB" b="1" dirty="0" err="1" smtClean="0">
                <a:solidFill>
                  <a:srgbClr val="3333CC"/>
                </a:solidFill>
                <a:latin typeface="Times New Roman" pitchFamily="18" charset="0"/>
              </a:rPr>
              <a:t>Niemi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, C. Greiner...  </a:t>
            </a:r>
            <a:endParaRPr lang="en-GB" b="1" dirty="0">
              <a:solidFill>
                <a:srgbClr val="3333CC"/>
              </a:solidFill>
              <a:latin typeface="Times New Roman" pitchFamily="18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58517" y="2290575"/>
            <a:ext cx="8891288" cy="463846"/>
          </a:xfrm>
          <a:prstGeom prst="rect">
            <a:avLst/>
          </a:prstGeom>
          <a:noFill/>
          <a:ln w="31680">
            <a:solidFill>
              <a:srgbClr val="99CC00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defTabSz="457200">
              <a:spcBef>
                <a:spcPts val="1625"/>
              </a:spcBef>
              <a:buClr>
                <a:srgbClr val="3333CC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FIAS: Schramm, </a:t>
            </a:r>
            <a:r>
              <a:rPr lang="en-GB" b="1" dirty="0" smtClean="0">
                <a:solidFill>
                  <a:srgbClr val="FF0000"/>
                </a:solidFill>
                <a:latin typeface="Times New Roman" pitchFamily="18" charset="0"/>
              </a:rPr>
              <a:t>Dietrich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, </a:t>
            </a:r>
            <a:r>
              <a:rPr lang="en-GB" b="1" dirty="0" err="1" smtClean="0">
                <a:solidFill>
                  <a:srgbClr val="3333CC"/>
                </a:solidFill>
                <a:latin typeface="Times New Roman" pitchFamily="18" charset="0"/>
              </a:rPr>
              <a:t>Struckmeier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, </a:t>
            </a:r>
            <a:r>
              <a:rPr lang="en-GB" b="1" dirty="0" err="1" smtClean="0">
                <a:solidFill>
                  <a:srgbClr val="3333CC"/>
                </a:solidFill>
                <a:latin typeface="Times New Roman" pitchFamily="18" charset="0"/>
              </a:rPr>
              <a:t>Vasak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, ... </a:t>
            </a:r>
            <a:endParaRPr lang="en-GB" b="1" dirty="0">
              <a:solidFill>
                <a:srgbClr val="3333CC"/>
              </a:solidFill>
              <a:latin typeface="Times New Roman" pitchFamily="18" charset="0"/>
            </a:endParaRP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170090" y="1683415"/>
            <a:ext cx="8891288" cy="463846"/>
          </a:xfrm>
          <a:prstGeom prst="rect">
            <a:avLst/>
          </a:prstGeom>
          <a:noFill/>
          <a:ln w="31680">
            <a:solidFill>
              <a:srgbClr val="99CC00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defTabSz="457200">
              <a:spcBef>
                <a:spcPts val="1625"/>
              </a:spcBef>
              <a:buClr>
                <a:srgbClr val="3333CC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Hagedorn: </a:t>
            </a:r>
            <a:r>
              <a:rPr lang="en-GB" b="1" dirty="0" err="1" smtClean="0">
                <a:solidFill>
                  <a:srgbClr val="FF0000"/>
                </a:solidFill>
                <a:latin typeface="Times New Roman" pitchFamily="18" charset="0"/>
              </a:rPr>
              <a:t>Beitel</a:t>
            </a:r>
            <a:r>
              <a:rPr lang="en-GB" b="1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GB" b="1" dirty="0" err="1" smtClean="0">
                <a:solidFill>
                  <a:srgbClr val="FF0000"/>
                </a:solidFill>
                <a:latin typeface="Times New Roman" pitchFamily="18" charset="0"/>
              </a:rPr>
              <a:t>Gallmeister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, N.-</a:t>
            </a:r>
            <a:r>
              <a:rPr lang="en-GB" b="1" dirty="0" err="1" smtClean="0">
                <a:solidFill>
                  <a:srgbClr val="3333CC"/>
                </a:solidFill>
                <a:latin typeface="Times New Roman" pitchFamily="18" charset="0"/>
              </a:rPr>
              <a:t>Hostler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, </a:t>
            </a:r>
            <a:r>
              <a:rPr lang="en-GB" b="1" dirty="0" err="1" smtClean="0">
                <a:solidFill>
                  <a:srgbClr val="FF0000"/>
                </a:solidFill>
                <a:latin typeface="Times New Roman" pitchFamily="18" charset="0"/>
              </a:rPr>
              <a:t>Vovchenko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, C. Greiner... </a:t>
            </a:r>
            <a:endParaRPr lang="en-GB" b="1" dirty="0">
              <a:solidFill>
                <a:srgbClr val="3333CC"/>
              </a:solidFill>
              <a:latin typeface="Times New Roman" pitchFamily="18" charset="0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70090" y="4483054"/>
            <a:ext cx="8891288" cy="463846"/>
          </a:xfrm>
          <a:prstGeom prst="rect">
            <a:avLst/>
          </a:prstGeom>
          <a:noFill/>
          <a:ln w="31680">
            <a:solidFill>
              <a:srgbClr val="99CC00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defTabSz="457200">
              <a:spcBef>
                <a:spcPts val="1625"/>
              </a:spcBef>
              <a:buClr>
                <a:srgbClr val="3333CC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Experimentalists: </a:t>
            </a:r>
            <a:r>
              <a:rPr lang="en-GB" b="1" dirty="0" err="1" smtClean="0">
                <a:solidFill>
                  <a:srgbClr val="3333CC"/>
                </a:solidFill>
                <a:latin typeface="Times New Roman" pitchFamily="18" charset="0"/>
              </a:rPr>
              <a:t>Giubellino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, Harris, </a:t>
            </a:r>
            <a:r>
              <a:rPr lang="en-GB" b="1" dirty="0" err="1" smtClean="0">
                <a:solidFill>
                  <a:srgbClr val="3333CC"/>
                </a:solidFill>
                <a:latin typeface="Times New Roman" pitchFamily="18" charset="0"/>
              </a:rPr>
              <a:t>Oeschler</a:t>
            </a:r>
            <a:r>
              <a:rPr lang="en-GB" b="1" dirty="0" smtClean="0">
                <a:solidFill>
                  <a:srgbClr val="3333CC"/>
                </a:solidFill>
                <a:latin typeface="Times New Roman" pitchFamily="18" charset="0"/>
              </a:rPr>
              <a:t>, PBM, Masc.. </a:t>
            </a:r>
            <a:endParaRPr lang="en-GB" b="1" dirty="0">
              <a:solidFill>
                <a:srgbClr val="3333CC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/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</a:tabLst>
            </a:pPr>
            <a:r>
              <a:rPr lang="en-US" altLang="de-DE" sz="3300" u="sng"/>
              <a:t>Time evolution of density at 11.5GeV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0" y="1376784"/>
            <a:ext cx="8622720" cy="495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6558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04965" y="2084466"/>
            <a:ext cx="3039035" cy="1143480"/>
          </a:xfrm>
        </p:spPr>
        <p:txBody>
          <a:bodyPr/>
          <a:lstStyle/>
          <a:p>
            <a:r>
              <a:rPr lang="de-DE" sz="2400" dirty="0" smtClean="0"/>
              <a:t>JAM</a:t>
            </a:r>
            <a:br>
              <a:rPr lang="de-DE" sz="2400" dirty="0" smtClean="0"/>
            </a:b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> Akira, </a:t>
            </a:r>
            <a:r>
              <a:rPr lang="de-DE" sz="2400" dirty="0" err="1" smtClean="0"/>
              <a:t>Nara</a:t>
            </a:r>
            <a:r>
              <a:rPr lang="de-DE" sz="2400" dirty="0" smtClean="0"/>
              <a:t> &amp; HST</a:t>
            </a:r>
            <a:br>
              <a:rPr lang="de-DE" sz="2400" dirty="0" smtClean="0"/>
            </a:br>
            <a:r>
              <a:rPr lang="de-DE" sz="2400" dirty="0" smtClean="0"/>
              <a:t>  </a:t>
            </a:r>
            <a:br>
              <a:rPr lang="de-DE" sz="2400" dirty="0" smtClean="0"/>
            </a:br>
            <a:r>
              <a:rPr lang="de-DE" sz="2400" dirty="0" err="1" smtClean="0"/>
              <a:t>Directed</a:t>
            </a:r>
            <a:r>
              <a:rPr lang="de-DE" sz="2400" dirty="0" smtClean="0"/>
              <a:t> Flow v1 </a:t>
            </a:r>
            <a:br>
              <a:rPr lang="de-DE" sz="2400" dirty="0" smtClean="0"/>
            </a:br>
            <a:r>
              <a:rPr lang="de-DE" sz="2400" dirty="0" err="1" smtClean="0"/>
              <a:t>protons</a:t>
            </a:r>
            <a:r>
              <a:rPr lang="de-DE" sz="2400" dirty="0" smtClean="0"/>
              <a:t> </a:t>
            </a:r>
            <a:br>
              <a:rPr lang="de-DE" sz="2400" dirty="0" smtClean="0"/>
            </a:b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pions</a:t>
            </a:r>
            <a:r>
              <a:rPr lang="de-DE" sz="2400" dirty="0" smtClean="0"/>
              <a:t> </a:t>
            </a:r>
            <a:br>
              <a:rPr lang="de-DE" sz="2400" dirty="0" smtClean="0"/>
            </a:br>
            <a:r>
              <a:rPr lang="de-DE" sz="2400" dirty="0" smtClean="0"/>
              <a:t>STAR </a:t>
            </a:r>
            <a:r>
              <a:rPr lang="de-DE" sz="2400" dirty="0" err="1" smtClean="0"/>
              <a:t>data</a:t>
            </a:r>
            <a:endParaRPr lang="de-DE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885" y="673110"/>
            <a:ext cx="424815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850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92299" y="-83357"/>
            <a:ext cx="9369789" cy="620712"/>
          </a:xfrm>
          <a:prstGeom prst="rect">
            <a:avLst/>
          </a:prstGeom>
          <a:ln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2400" b="1" dirty="0" smtClean="0">
                <a:latin typeface="Arial" pitchFamily="34" charset="0"/>
                <a:ea typeface="楷体" charset="-122"/>
              </a:rPr>
              <a:t>Multi-component </a:t>
            </a:r>
            <a:r>
              <a:rPr lang="en-US" altLang="zh-CN" sz="2400" b="1" dirty="0" err="1" smtClean="0">
                <a:latin typeface="Arial" pitchFamily="34" charset="0"/>
                <a:ea typeface="楷体" charset="-122"/>
              </a:rPr>
              <a:t>eigenvolume</a:t>
            </a:r>
            <a:r>
              <a:rPr lang="en-US" altLang="zh-CN" sz="2400" b="1" dirty="0" smtClean="0">
                <a:latin typeface="Arial" pitchFamily="34" charset="0"/>
                <a:ea typeface="楷体" charset="-122"/>
              </a:rPr>
              <a:t> HRG vs NA49 hadron yield data</a:t>
            </a:r>
            <a:endParaRPr lang="en-US" sz="2400" b="1" dirty="0">
              <a:solidFill>
                <a:srgbClr val="FF0000"/>
              </a:solidFill>
              <a:latin typeface="Arial" pitchFamily="34" charset="0"/>
              <a:ea typeface="楷体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/>
              <p:cNvSpPr/>
              <p:nvPr/>
            </p:nvSpPr>
            <p:spPr>
              <a:xfrm>
                <a:off x="4553120" y="520652"/>
                <a:ext cx="4724370" cy="4797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 pitchFamily="34" charset="0"/>
                  </a:rPr>
                  <a:t>Bag-model</a:t>
                </a:r>
                <a:r>
                  <a:rPr lang="en-US" sz="2000" dirty="0" smtClean="0">
                    <a:latin typeface="Arial" pitchFamily="34" charset="0"/>
                  </a:rPr>
                  <a:t> inspired EV model: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00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1/3</m:t>
                        </m:r>
                      </m:sup>
                    </m:sSubSup>
                  </m:oMath>
                </a14:m>
                <a:endParaRPr lang="uk-UA" dirty="0"/>
              </a:p>
            </p:txBody>
          </p:sp>
        </mc:Choice>
        <mc:Fallback xmlns="">
          <p:sp>
            <p:nvSpPr>
              <p:cNvPr id="15" name="Прямоугольник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120" y="520652"/>
                <a:ext cx="4724370" cy="479747"/>
              </a:xfrm>
              <a:prstGeom prst="rect">
                <a:avLst/>
              </a:prstGeom>
              <a:blipFill rotWithShape="1">
                <a:blip r:embed="rId2"/>
                <a:stretch>
                  <a:fillRect l="-1419" b="-1645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Прямоугольник 19"/>
          <p:cNvSpPr/>
          <p:nvPr/>
        </p:nvSpPr>
        <p:spPr>
          <a:xfrm>
            <a:off x="4571407" y="1378705"/>
            <a:ext cx="47147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</a:rPr>
              <a:t>NA49</a:t>
            </a:r>
            <a:r>
              <a:rPr lang="en-US" sz="2000" dirty="0" smtClean="0">
                <a:latin typeface="Arial" pitchFamily="34" charset="0"/>
              </a:rPr>
              <a:t> data fitted by 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</a:rPr>
              <a:t>two</a:t>
            </a:r>
            <a:r>
              <a:rPr lang="en-US" sz="2000" dirty="0" smtClean="0">
                <a:latin typeface="Arial" pitchFamily="34" charset="0"/>
              </a:rPr>
              <a:t> EV-</a:t>
            </a:r>
            <a:r>
              <a:rPr lang="en-US" sz="2000" dirty="0" err="1" smtClean="0">
                <a:latin typeface="Arial" pitchFamily="34" charset="0"/>
              </a:rPr>
              <a:t>HRGmodels</a:t>
            </a:r>
            <a:endParaRPr lang="uk-UA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489708" y="6373550"/>
            <a:ext cx="49033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 pitchFamily="34" charset="0"/>
              </a:rPr>
              <a:t>V. Vovchenko, H. Stoecker, in preparation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2" y="537356"/>
            <a:ext cx="4498743" cy="560369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504795" y="2371751"/>
            <a:ext cx="50738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latin typeface="Arial" pitchFamily="34" charset="0"/>
              </a:rPr>
              <a:t>Eigenvolumes</a:t>
            </a:r>
            <a:r>
              <a:rPr lang="en-US" sz="2000" dirty="0" smtClean="0">
                <a:latin typeface="Arial" pitchFamily="34" charset="0"/>
              </a:rPr>
              <a:t> drastically improve fit quality</a:t>
            </a:r>
            <a:endParaRPr lang="uk-UA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603308" y="3357668"/>
            <a:ext cx="45223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000" dirty="0" smtClean="0">
                <a:latin typeface="Arial" pitchFamily="34" charset="0"/>
              </a:rPr>
              <a:t>Correct treatment of 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</a:rPr>
              <a:t>cross virial terms </a:t>
            </a:r>
          </a:p>
          <a:p>
            <a:pPr algn="just"/>
            <a:r>
              <a:rPr lang="en-US" sz="2000" dirty="0" smtClean="0">
                <a:latin typeface="Arial" pitchFamily="34" charset="0"/>
              </a:rPr>
              <a:t>yields further improvement</a:t>
            </a:r>
            <a:endParaRPr lang="uk-UA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572000" y="4263845"/>
            <a:ext cx="467070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000" dirty="0" smtClean="0">
                <a:latin typeface="Arial" pitchFamily="34" charset="0"/>
              </a:rPr>
              <a:t>HRG with bag-</a:t>
            </a:r>
            <a:r>
              <a:rPr lang="en-US" sz="2000" dirty="0" err="1" smtClean="0">
                <a:latin typeface="Arial" pitchFamily="34" charset="0"/>
              </a:rPr>
              <a:t>eigenvolumes</a:t>
            </a:r>
            <a:r>
              <a:rPr lang="en-US" sz="2000" dirty="0" smtClean="0">
                <a:latin typeface="Arial" pitchFamily="34" charset="0"/>
              </a:rPr>
              <a:t> improves</a:t>
            </a:r>
          </a:p>
          <a:p>
            <a:pPr algn="just"/>
            <a:r>
              <a:rPr lang="en-US" sz="2000" dirty="0">
                <a:solidFill>
                  <a:srgbClr val="FF0000"/>
                </a:solidFill>
                <a:latin typeface="Arial" pitchFamily="34" charset="0"/>
              </a:rPr>
              <a:t>d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</a:rPr>
              <a:t>rastically the best fit,     </a:t>
            </a:r>
          </a:p>
          <a:p>
            <a:pPr algn="just"/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</a:rPr>
              <a:t>4x better chi squared !</a:t>
            </a:r>
          </a:p>
          <a:p>
            <a:pPr algn="just"/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</a:rPr>
              <a:t>Quite different </a:t>
            </a:r>
            <a:r>
              <a:rPr lang="en-US" sz="2000" dirty="0" smtClean="0">
                <a:latin typeface="Arial" pitchFamily="34" charset="0"/>
              </a:rPr>
              <a:t>freeze-out </a:t>
            </a:r>
            <a:r>
              <a:rPr lang="en-US" sz="2000" dirty="0" err="1" smtClean="0">
                <a:latin typeface="Arial" pitchFamily="34" charset="0"/>
              </a:rPr>
              <a:t>param</a:t>
            </a:r>
            <a:r>
              <a:rPr lang="en-US" sz="2000" dirty="0" smtClean="0">
                <a:latin typeface="Arial" pitchFamily="34" charset="0"/>
              </a:rPr>
              <a:t> T, </a:t>
            </a:r>
            <a:r>
              <a:rPr lang="en-US" sz="2000" dirty="0" err="1" smtClean="0">
                <a:latin typeface="Arial" pitchFamily="34" charset="0"/>
              </a:rPr>
              <a:t>muB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9496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133490" y="-83357"/>
            <a:ext cx="9505174" cy="620712"/>
          </a:xfrm>
          <a:prstGeom prst="rect">
            <a:avLst/>
          </a:prstGeom>
          <a:ln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2400" b="1" dirty="0" smtClean="0">
                <a:latin typeface="Arial" pitchFamily="34" charset="0"/>
                <a:ea typeface="楷体" charset="-122"/>
              </a:rPr>
              <a:t>Multi-component </a:t>
            </a:r>
            <a:r>
              <a:rPr lang="en-US" altLang="zh-CN" sz="2400" b="1" dirty="0" err="1" smtClean="0">
                <a:latin typeface="Arial" pitchFamily="34" charset="0"/>
                <a:ea typeface="楷体" charset="-122"/>
              </a:rPr>
              <a:t>eigenvolume</a:t>
            </a:r>
            <a:r>
              <a:rPr lang="en-US" altLang="zh-CN" sz="2400" b="1" dirty="0" smtClean="0">
                <a:latin typeface="Arial" pitchFamily="34" charset="0"/>
                <a:ea typeface="楷体" charset="-122"/>
              </a:rPr>
              <a:t> HRG vs NA49 hadron yield data</a:t>
            </a:r>
            <a:endParaRPr lang="en-US" sz="2400" b="1" dirty="0">
              <a:solidFill>
                <a:srgbClr val="FF0000"/>
              </a:solidFill>
              <a:latin typeface="Arial" pitchFamily="34" charset="0"/>
              <a:ea typeface="楷体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/>
              <p:cNvSpPr/>
              <p:nvPr/>
            </p:nvSpPr>
            <p:spPr>
              <a:xfrm>
                <a:off x="2889644" y="410356"/>
                <a:ext cx="4724370" cy="4797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 pitchFamily="34" charset="0"/>
                  </a:rPr>
                  <a:t>Bag-model</a:t>
                </a:r>
                <a:r>
                  <a:rPr lang="en-US" sz="2000" dirty="0" smtClean="0">
                    <a:latin typeface="Arial" pitchFamily="34" charset="0"/>
                  </a:rPr>
                  <a:t> inspired EV model: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00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1/3</m:t>
                        </m:r>
                      </m:sup>
                    </m:sSubSup>
                  </m:oMath>
                </a14:m>
                <a:endParaRPr lang="uk-UA" dirty="0"/>
              </a:p>
            </p:txBody>
          </p:sp>
        </mc:Choice>
        <mc:Fallback xmlns="">
          <p:sp>
            <p:nvSpPr>
              <p:cNvPr id="15" name="Прямоугольник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2859" y="410355"/>
                <a:ext cx="4724370" cy="479747"/>
              </a:xfrm>
              <a:prstGeom prst="rect">
                <a:avLst/>
              </a:prstGeom>
              <a:blipFill rotWithShape="0">
                <a:blip r:embed="rId2"/>
                <a:stretch>
                  <a:fillRect l="-1290" b="-16456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Прямоугольник 19"/>
          <p:cNvSpPr/>
          <p:nvPr/>
        </p:nvSpPr>
        <p:spPr>
          <a:xfrm>
            <a:off x="0" y="4973563"/>
            <a:ext cx="90714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</a:rPr>
              <a:t>Chemical potential and temperature difficult to fix: 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</a:rPr>
              <a:t>large uncertainty in T,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</a:rPr>
              <a:t>mu_B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728939" y="6376732"/>
            <a:ext cx="49033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 pitchFamily="34" charset="0"/>
              </a:rPr>
              <a:t>V. Vovchenko, H. Stoecker, in preparation</a:t>
            </a: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5758"/>
            <a:ext cx="4454045" cy="39591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894" y="841511"/>
            <a:ext cx="4713546" cy="418981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74453" y="5413503"/>
            <a:ext cx="87081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</a:rPr>
              <a:t>E/N = const. </a:t>
            </a:r>
            <a:r>
              <a:rPr lang="en-US" sz="2000" dirty="0" smtClean="0">
                <a:latin typeface="Arial" pitchFamily="34" charset="0"/>
              </a:rPr>
              <a:t>freeze-out criterion holds… const. depends on </a:t>
            </a:r>
            <a:r>
              <a:rPr lang="en-US" sz="2000" dirty="0" err="1" smtClean="0">
                <a:latin typeface="Arial" pitchFamily="34" charset="0"/>
              </a:rPr>
              <a:t>eigenvolumes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4453" y="5848477"/>
            <a:ext cx="87081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</a:rPr>
              <a:t>Can freeze-out parameters extraction with HRG be at all  conclusive ?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3120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8620"/>
            <a:ext cx="7772400" cy="11430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0000CC"/>
                </a:solidFill>
              </a:rPr>
              <a:t>Particle production in pp collisions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495" y="1782978"/>
            <a:ext cx="1533042" cy="430887"/>
          </a:xfr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dirty="0" smtClean="0"/>
              <a:t>Formation: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 flipH="1">
            <a:off x="5292080" y="53625"/>
            <a:ext cx="211111" cy="41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005B8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_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5B8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4995" y="1485945"/>
            <a:ext cx="2223492" cy="1725662"/>
          </a:xfrm>
          <a:prstGeom prst="rect">
            <a:avLst/>
          </a:prstGeom>
          <a:noFill/>
          <a:ln w="50800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2832" y="1512736"/>
            <a:ext cx="2152055" cy="1666503"/>
          </a:xfrm>
          <a:prstGeom prst="rect">
            <a:avLst/>
          </a:prstGeom>
          <a:noFill/>
          <a:ln w="50800">
            <a:solidFill>
              <a:srgbClr val="99CCFF"/>
            </a:solidFill>
            <a:miter lim="800000"/>
            <a:headEnd/>
            <a:tailEnd/>
          </a:ln>
        </p:spPr>
      </p:pic>
      <p:sp>
        <p:nvSpPr>
          <p:cNvPr id="10" name="Textfeld 9"/>
          <p:cNvSpPr txBox="1"/>
          <p:nvPr/>
        </p:nvSpPr>
        <p:spPr>
          <a:xfrm>
            <a:off x="2444995" y="3502170"/>
            <a:ext cx="5067413" cy="4308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200" dirty="0" smtClean="0"/>
              <a:t>All J</a:t>
            </a:r>
            <a:r>
              <a:rPr lang="en-US" sz="2200" baseline="30000" dirty="0" smtClean="0"/>
              <a:t>PC</a:t>
            </a:r>
            <a:r>
              <a:rPr lang="en-US" sz="2200" dirty="0" smtClean="0"/>
              <a:t> allowed for (</a:t>
            </a:r>
            <a:r>
              <a:rPr lang="en-US" sz="2200" dirty="0" err="1" smtClean="0"/>
              <a:t>qq</a:t>
            </a:r>
            <a:r>
              <a:rPr lang="en-US" sz="2200" dirty="0" smtClean="0"/>
              <a:t>) accessible in   p </a:t>
            </a:r>
            <a:r>
              <a:rPr lang="en-US" sz="2200" dirty="0" err="1" smtClean="0"/>
              <a:t>p</a:t>
            </a:r>
            <a:endParaRPr lang="en-US" sz="2200" dirty="0"/>
          </a:p>
        </p:txBody>
      </p:sp>
      <p:sp>
        <p:nvSpPr>
          <p:cNvPr id="11" name="Textfeld 10"/>
          <p:cNvSpPr txBox="1"/>
          <p:nvPr/>
        </p:nvSpPr>
        <p:spPr>
          <a:xfrm>
            <a:off x="4924186" y="3286145"/>
            <a:ext cx="156906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200" dirty="0" smtClean="0"/>
              <a:t>_</a:t>
            </a:r>
            <a:endParaRPr lang="en-US" sz="2200" dirty="0"/>
          </a:p>
        </p:txBody>
      </p:sp>
      <p:sp>
        <p:nvSpPr>
          <p:cNvPr id="12" name="Textfeld 11"/>
          <p:cNvSpPr txBox="1"/>
          <p:nvPr/>
        </p:nvSpPr>
        <p:spPr>
          <a:xfrm>
            <a:off x="7093565" y="3286145"/>
            <a:ext cx="156906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200" dirty="0" smtClean="0"/>
              <a:t>_</a:t>
            </a:r>
            <a:endParaRPr lang="en-US" sz="2200" dirty="0"/>
          </a:p>
        </p:txBody>
      </p:sp>
      <p:sp>
        <p:nvSpPr>
          <p:cNvPr id="13" name="Pfeil nach rechts 12"/>
          <p:cNvSpPr>
            <a:spLocks noChangeAspect="1"/>
          </p:cNvSpPr>
          <p:nvPr/>
        </p:nvSpPr>
        <p:spPr bwMode="auto">
          <a:xfrm>
            <a:off x="1713836" y="3574177"/>
            <a:ext cx="451573" cy="242316"/>
          </a:xfrm>
          <a:prstGeom prst="right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476545" y="4335860"/>
            <a:ext cx="7452958" cy="1973461"/>
            <a:chOff x="0" y="0"/>
            <a:chExt cx="5940" cy="1768"/>
          </a:xfrm>
        </p:grpSpPr>
        <p:sp>
          <p:nvSpPr>
            <p:cNvPr id="15" name="Rectangle 24"/>
            <p:cNvSpPr>
              <a:spLocks/>
            </p:cNvSpPr>
            <p:nvPr/>
          </p:nvSpPr>
          <p:spPr bwMode="auto">
            <a:xfrm>
              <a:off x="2696" y="709"/>
              <a:ext cx="3244" cy="524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</p:spPr>
          <p:txBody>
            <a:bodyPr wrap="none" lIns="0" tIns="0" rIns="57799" bIns="0">
              <a:spAutoFit/>
            </a:bodyPr>
            <a:lstStyle/>
            <a:p>
              <a:pPr marL="42094"/>
              <a:r>
                <a:rPr lang="en-US" sz="2200" dirty="0" smtClean="0">
                  <a:solidFill>
                    <a:srgbClr val="000000"/>
                  </a:solidFill>
                  <a:latin typeface="+mn-lt"/>
                  <a:sym typeface="Chalkboard" pitchFamily="112" charset="0"/>
                </a:rPr>
                <a:t>Only J</a:t>
              </a:r>
              <a:r>
                <a:rPr lang="en-US" sz="2200" baseline="32000" dirty="0" smtClean="0">
                  <a:solidFill>
                    <a:srgbClr val="000000"/>
                  </a:solidFill>
                  <a:latin typeface="+mn-lt"/>
                  <a:sym typeface="Chalkboard" pitchFamily="112" charset="0"/>
                </a:rPr>
                <a:t>PC</a:t>
              </a:r>
              <a:r>
                <a:rPr lang="en-US" sz="2200" dirty="0" smtClean="0">
                  <a:solidFill>
                    <a:srgbClr val="000000"/>
                  </a:solidFill>
                  <a:latin typeface="+mn-lt"/>
                  <a:sym typeface="Chalkboard" pitchFamily="112" charset="0"/>
                </a:rPr>
                <a:t> = 1</a:t>
              </a:r>
              <a:r>
                <a:rPr lang="en-US" sz="2200" baseline="32000" dirty="0" smtClean="0">
                  <a:solidFill>
                    <a:srgbClr val="000000"/>
                  </a:solidFill>
                  <a:latin typeface="+mn-lt"/>
                  <a:sym typeface="Chalkboard" pitchFamily="112" charset="0"/>
                </a:rPr>
                <a:t>--</a:t>
              </a:r>
              <a:r>
                <a:rPr lang="en-US" sz="2200" dirty="0" smtClean="0">
                  <a:solidFill>
                    <a:srgbClr val="000000"/>
                  </a:solidFill>
                  <a:latin typeface="+mn-lt"/>
                  <a:sym typeface="Chalkboard" pitchFamily="112" charset="0"/>
                </a:rPr>
                <a:t> allowed in </a:t>
              </a:r>
              <a:r>
                <a:rPr lang="en-US" sz="2200" dirty="0" err="1" smtClean="0">
                  <a:solidFill>
                    <a:srgbClr val="000000"/>
                  </a:solidFill>
                  <a:latin typeface="+mn-lt"/>
                  <a:sym typeface="Chalkboard" pitchFamily="112" charset="0"/>
                </a:rPr>
                <a:t>e</a:t>
              </a:r>
              <a:r>
                <a:rPr lang="en-US" sz="2200" baseline="32000" dirty="0" err="1" smtClean="0">
                  <a:solidFill>
                    <a:srgbClr val="000000"/>
                  </a:solidFill>
                  <a:latin typeface="+mn-lt"/>
                  <a:sym typeface="Chalkboard" pitchFamily="112" charset="0"/>
                </a:rPr>
                <a:t>+</a:t>
              </a:r>
              <a:r>
                <a:rPr lang="en-US" sz="2200" dirty="0" err="1" smtClean="0">
                  <a:solidFill>
                    <a:srgbClr val="000000"/>
                  </a:solidFill>
                  <a:latin typeface="+mn-lt"/>
                  <a:sym typeface="Chalkboard" pitchFamily="112" charset="0"/>
                </a:rPr>
                <a:t>e</a:t>
              </a:r>
              <a:r>
                <a:rPr lang="en-US" sz="2200" baseline="32000" dirty="0" smtClean="0">
                  <a:solidFill>
                    <a:srgbClr val="000000"/>
                  </a:solidFill>
                  <a:latin typeface="+mn-lt"/>
                  <a:sym typeface="Chalkboard" pitchFamily="112" charset="0"/>
                </a:rPr>
                <a:t>-  </a:t>
              </a:r>
              <a:br>
                <a:rPr lang="en-US" sz="2200" baseline="32000" dirty="0" smtClean="0">
                  <a:solidFill>
                    <a:srgbClr val="000000"/>
                  </a:solidFill>
                  <a:latin typeface="+mn-lt"/>
                  <a:sym typeface="Chalkboard" pitchFamily="112" charset="0"/>
                </a:rPr>
              </a:br>
              <a:r>
                <a:rPr lang="en-US" sz="1600" dirty="0" smtClean="0">
                  <a:solidFill>
                    <a:srgbClr val="000000"/>
                  </a:solidFill>
                  <a:latin typeface="+mn-lt"/>
                  <a:sym typeface="Chalkboard" pitchFamily="112" charset="0"/>
                </a:rPr>
                <a:t>(to 1st order)</a:t>
              </a:r>
            </a:p>
          </p:txBody>
        </p:sp>
        <p:pic>
          <p:nvPicPr>
            <p:cNvPr id="16" name="Picture 2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9" y="0"/>
              <a:ext cx="1729" cy="1768"/>
            </a:xfrm>
            <a:prstGeom prst="rect">
              <a:avLst/>
            </a:prstGeom>
            <a:noFill/>
            <a:ln w="50800">
              <a:solidFill>
                <a:srgbClr val="99CCFF"/>
              </a:solidFill>
              <a:miter lim="800000"/>
              <a:headEnd/>
              <a:tailEnd/>
            </a:ln>
          </p:spPr>
        </p:pic>
        <p:sp>
          <p:nvSpPr>
            <p:cNvPr id="17" name="Rectangle 26"/>
            <p:cNvSpPr>
              <a:spLocks/>
            </p:cNvSpPr>
            <p:nvPr/>
          </p:nvSpPr>
          <p:spPr bwMode="auto">
            <a:xfrm>
              <a:off x="0" y="709"/>
              <a:ext cx="395" cy="30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57799" bIns="0">
              <a:spAutoFit/>
            </a:bodyPr>
            <a:lstStyle/>
            <a:p>
              <a:pPr marL="42094"/>
              <a:r>
                <a:rPr lang="en-US" sz="2200" dirty="0" smtClean="0">
                  <a:solidFill>
                    <a:srgbClr val="000000"/>
                  </a:solidFill>
                  <a:latin typeface="+mn-lt"/>
                  <a:sym typeface="Chalkboard" pitchFamily="112" charset="0"/>
                </a:rPr>
                <a:t>c.f.</a:t>
              </a:r>
            </a:p>
          </p:txBody>
        </p:sp>
      </p:grpSp>
      <p:sp>
        <p:nvSpPr>
          <p:cNvPr id="18" name="Datumsplatzhalt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3CC852-AFCA-4A7E-A012-6E83C689A912}" type="datetime1">
              <a:rPr lang="en-US" smtClean="0"/>
              <a:pPr>
                <a:defRPr/>
              </a:pPr>
              <a:t>1/28/2016</a:t>
            </a:fld>
            <a:endParaRPr lang="en-GB"/>
          </a:p>
        </p:txBody>
      </p:sp>
      <p:sp>
        <p:nvSpPr>
          <p:cNvPr id="19" name="Foliennummernplatzhalt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sp>
        <p:nvSpPr>
          <p:cNvPr id="20" name="Fußzeilenplatzhalt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96883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asellaDiTesto 4"/>
          <p:cNvSpPr txBox="1">
            <a:spLocks noChangeArrowheads="1"/>
          </p:cNvSpPr>
          <p:nvPr/>
        </p:nvSpPr>
        <p:spPr bwMode="auto">
          <a:xfrm>
            <a:off x="1" y="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X, Y, Z, Charm-</a:t>
            </a:r>
            <a:r>
              <a:rPr lang="it-IT" sz="2400" dirty="0" err="1" smtClean="0">
                <a:latin typeface="Times New Roman" pitchFamily="18" charset="0"/>
                <a:cs typeface="Times New Roman" pitchFamily="18" charset="0"/>
              </a:rPr>
              <a:t>Hybrids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, Penta-</a:t>
            </a:r>
            <a:r>
              <a:rPr lang="it-IT" sz="2400" dirty="0" err="1" smtClean="0">
                <a:latin typeface="Times New Roman" pitchFamily="18" charset="0"/>
                <a:cs typeface="Times New Roman" pitchFamily="18" charset="0"/>
              </a:rPr>
              <a:t>Quarks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dirty="0" smtClean="0">
                <a:cs typeface="Times New Roman" pitchFamily="18" charset="0"/>
              </a:rPr>
              <a:t>Tetra-</a:t>
            </a:r>
            <a:r>
              <a:rPr lang="it-IT" dirty="0" err="1" smtClean="0">
                <a:cs typeface="Times New Roman" pitchFamily="18" charset="0"/>
              </a:rPr>
              <a:t>quarks</a:t>
            </a:r>
            <a:r>
              <a:rPr lang="it-IT" dirty="0">
                <a:cs typeface="Times New Roman" pitchFamily="18" charset="0"/>
              </a:rPr>
              <a:t>, </a:t>
            </a:r>
            <a:r>
              <a:rPr lang="it-IT" dirty="0" err="1" smtClean="0">
                <a:cs typeface="Times New Roman" pitchFamily="18" charset="0"/>
              </a:rPr>
              <a:t>Glue-Balls</a:t>
            </a:r>
            <a:r>
              <a:rPr lang="it-IT" dirty="0" smtClean="0">
                <a:cs typeface="Times New Roman" pitchFamily="18" charset="0"/>
              </a:rPr>
              <a:t> </a:t>
            </a:r>
          </a:p>
          <a:p>
            <a:r>
              <a:rPr lang="it-IT" dirty="0" smtClean="0">
                <a:cs typeface="Times New Roman" pitchFamily="18" charset="0"/>
              </a:rPr>
              <a:t>- 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PANDA </a:t>
            </a:r>
            <a:r>
              <a:rPr lang="it-IT" sz="2400" dirty="0" err="1" smtClean="0">
                <a:latin typeface="Times New Roman" pitchFamily="18" charset="0"/>
                <a:cs typeface="Times New Roman" pitchFamily="18" charset="0"/>
              </a:rPr>
              <a:t>explores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err="1" smtClean="0">
                <a:latin typeface="Times New Roman" pitchFamily="18" charset="0"/>
                <a:cs typeface="Times New Roman" pitchFamily="18" charset="0"/>
              </a:rPr>
              <a:t>their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err="1" smtClean="0">
                <a:latin typeface="Times New Roman" pitchFamily="18" charset="0"/>
                <a:cs typeface="Times New Roman" pitchFamily="18" charset="0"/>
              </a:rPr>
              <a:t>properties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 up to </a:t>
            </a:r>
            <a:r>
              <a:rPr lang="it-IT" dirty="0" err="1">
                <a:cs typeface="Times New Roman" pitchFamily="18" charset="0"/>
              </a:rPr>
              <a:t>m</a:t>
            </a:r>
            <a:r>
              <a:rPr lang="it-IT" sz="2400" dirty="0" err="1" smtClean="0">
                <a:latin typeface="Times New Roman" pitchFamily="18" charset="0"/>
                <a:cs typeface="Times New Roman" pitchFamily="18" charset="0"/>
              </a:rPr>
              <a:t>asses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 ~ 5.5 </a:t>
            </a:r>
            <a:r>
              <a:rPr lang="it-IT" sz="2400" dirty="0" err="1" smtClean="0">
                <a:latin typeface="Times New Roman" pitchFamily="18" charset="0"/>
                <a:cs typeface="Times New Roman" pitchFamily="18" charset="0"/>
              </a:rPr>
              <a:t>GeV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it-IT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uppieren 5"/>
          <p:cNvGrpSpPr>
            <a:grpSpLocks/>
          </p:cNvGrpSpPr>
          <p:nvPr/>
        </p:nvGrpSpPr>
        <p:grpSpPr bwMode="auto">
          <a:xfrm>
            <a:off x="395536" y="980728"/>
            <a:ext cx="8316838" cy="5905078"/>
            <a:chOff x="3571868" y="1571612"/>
            <a:chExt cx="5304676" cy="3957268"/>
          </a:xfrm>
        </p:grpSpPr>
        <p:pic>
          <p:nvPicPr>
            <p:cNvPr id="26630" name="Grafik 3" descr="TJ14-100125_Bormio_talk_TJ_p06_Page_1_Image_0008.png"/>
            <p:cNvPicPr>
              <a:picLocks noChangeAspect="1"/>
            </p:cNvPicPr>
            <p:nvPr/>
          </p:nvPicPr>
          <p:blipFill>
            <a:blip r:embed="rId3" cstate="print"/>
            <a:srcRect l="5298" r="1765"/>
            <a:stretch>
              <a:fillRect/>
            </a:stretch>
          </p:blipFill>
          <p:spPr bwMode="auto">
            <a:xfrm>
              <a:off x="3571868" y="1571612"/>
              <a:ext cx="5304676" cy="395726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1" name="Rechteck 4"/>
            <p:cNvSpPr/>
            <p:nvPr/>
          </p:nvSpPr>
          <p:spPr>
            <a:xfrm>
              <a:off x="6006073" y="2071627"/>
              <a:ext cx="2170228" cy="298263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8" name="Inhaltsplatzhalter 3"/>
          <p:cNvSpPr txBox="1">
            <a:spLocks/>
          </p:cNvSpPr>
          <p:nvPr/>
        </p:nvSpPr>
        <p:spPr bwMode="auto">
          <a:xfrm>
            <a:off x="7236296" y="1484784"/>
            <a:ext cx="309634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None/>
              <a:tabLst/>
              <a:defRPr/>
            </a:pPr>
            <a:endParaRPr kumimoji="0" lang="de-DE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Tx/>
              <a:tabLst/>
              <a:defRPr/>
            </a:pPr>
            <a:endParaRPr kumimoji="0" lang="de-DE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8873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3820" y="98630"/>
            <a:ext cx="7772400" cy="587101"/>
          </a:xfrm>
        </p:spPr>
        <p:txBody>
          <a:bodyPr>
            <a:noAutofit/>
          </a:bodyPr>
          <a:lstStyle/>
          <a:p>
            <a:r>
              <a:rPr lang="en-US" sz="2400" dirty="0" smtClean="0"/>
              <a:t>Beyond standard quark configurations</a:t>
            </a:r>
            <a:endParaRPr lang="en-US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66471" y="667431"/>
            <a:ext cx="7659872" cy="400110"/>
          </a:xfr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QCD allows much more than what we have observed:</a:t>
            </a:r>
          </a:p>
        </p:txBody>
      </p:sp>
      <p:grpSp>
        <p:nvGrpSpPr>
          <p:cNvPr id="5" name="Gruppieren 28"/>
          <p:cNvGrpSpPr/>
          <p:nvPr/>
        </p:nvGrpSpPr>
        <p:grpSpPr>
          <a:xfrm>
            <a:off x="2104930" y="1053920"/>
            <a:ext cx="5046082" cy="1501135"/>
            <a:chOff x="1712640" y="1772816"/>
            <a:chExt cx="5466589" cy="1501135"/>
          </a:xfrm>
        </p:grpSpPr>
        <p:pic>
          <p:nvPicPr>
            <p:cNvPr id="15" name="Picture 14"/>
            <p:cNvPicPr>
              <a:picLocks noChangeAspect="1" noChangeArrowheads="1"/>
            </p:cNvPicPr>
            <p:nvPr/>
          </p:nvPicPr>
          <p:blipFill>
            <a:blip r:embed="rId2" cstate="print"/>
            <a:srcRect l="50933" t="20293" r="26657" b="56439"/>
            <a:stretch>
              <a:fillRect/>
            </a:stretch>
          </p:blipFill>
          <p:spPr bwMode="auto">
            <a:xfrm>
              <a:off x="1712640" y="1772816"/>
              <a:ext cx="1720811" cy="123826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6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 l="24277" t="22195" r="52361" b="57073"/>
            <a:stretch>
              <a:fillRect/>
            </a:stretch>
          </p:blipFill>
          <p:spPr bwMode="auto">
            <a:xfrm>
              <a:off x="5385048" y="1840291"/>
              <a:ext cx="1794181" cy="110331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7" name="Rectangle 11"/>
            <p:cNvSpPr>
              <a:spLocks/>
            </p:cNvSpPr>
            <p:nvPr/>
          </p:nvSpPr>
          <p:spPr bwMode="auto">
            <a:xfrm>
              <a:off x="2119992" y="2996952"/>
              <a:ext cx="950109" cy="2769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29933" bIns="0">
              <a:spAutoFit/>
            </a:bodyPr>
            <a:lstStyle/>
            <a:p>
              <a:pPr marL="29232"/>
              <a:r>
                <a:rPr lang="en-US" dirty="0" smtClean="0">
                  <a:solidFill>
                    <a:srgbClr val="000000"/>
                  </a:solidFill>
                  <a:cs typeface="Arial" charset="0"/>
                  <a:sym typeface="Arial" charset="0"/>
                </a:rPr>
                <a:t>Baryons</a:t>
              </a:r>
            </a:p>
          </p:txBody>
        </p:sp>
        <p:sp>
          <p:nvSpPr>
            <p:cNvPr id="18" name="Rectangle 12"/>
            <p:cNvSpPr>
              <a:spLocks/>
            </p:cNvSpPr>
            <p:nvPr/>
          </p:nvSpPr>
          <p:spPr bwMode="auto">
            <a:xfrm>
              <a:off x="5848321" y="2996952"/>
              <a:ext cx="908350" cy="2769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29933" bIns="0">
              <a:spAutoFit/>
            </a:bodyPr>
            <a:lstStyle/>
            <a:p>
              <a:pPr marL="29232"/>
              <a:r>
                <a:rPr lang="en-US" dirty="0" smtClean="0">
                  <a:solidFill>
                    <a:srgbClr val="000000"/>
                  </a:solidFill>
                  <a:cs typeface="Arial" charset="0"/>
                  <a:sym typeface="Arial" charset="0"/>
                </a:rPr>
                <a:t>Mesons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6505" y="2290575"/>
            <a:ext cx="5807111" cy="473414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545270" y="5933535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00FF"/>
                </a:solidFill>
              </a:rPr>
              <a:t>Courtesy C. </a:t>
            </a:r>
            <a:r>
              <a:rPr lang="en-US" sz="1800" b="1" dirty="0" err="1" smtClean="0">
                <a:solidFill>
                  <a:srgbClr val="0000FF"/>
                </a:solidFill>
              </a:rPr>
              <a:t>Hanhart</a:t>
            </a:r>
            <a:endParaRPr lang="en-US" sz="1800" b="1" dirty="0">
              <a:solidFill>
                <a:srgbClr val="0000FF"/>
              </a:solidFill>
            </a:endParaRPr>
          </a:p>
        </p:txBody>
      </p:sp>
      <p:sp>
        <p:nvSpPr>
          <p:cNvPr id="32" name="Rectangle 16"/>
          <p:cNvSpPr>
            <a:spLocks/>
          </p:cNvSpPr>
          <p:nvPr/>
        </p:nvSpPr>
        <p:spPr bwMode="auto">
          <a:xfrm>
            <a:off x="386535" y="1853825"/>
            <a:ext cx="134366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2573" bIns="0">
            <a:spAutoFit/>
          </a:bodyPr>
          <a:lstStyle/>
          <a:p>
            <a:pPr marL="42094"/>
            <a:r>
              <a:rPr lang="en-US" b="1" dirty="0" smtClean="0">
                <a:solidFill>
                  <a:srgbClr val="FF0000"/>
                </a:solidFill>
                <a:latin typeface="+mn-lt"/>
                <a:sym typeface="Chalkboard Bold" charset="0"/>
              </a:rPr>
              <a:t>Exotica</a:t>
            </a:r>
          </a:p>
        </p:txBody>
      </p:sp>
      <p:sp>
        <p:nvSpPr>
          <p:cNvPr id="34" name="Rectangle 27"/>
          <p:cNvSpPr>
            <a:spLocks/>
          </p:cNvSpPr>
          <p:nvPr/>
        </p:nvSpPr>
        <p:spPr bwMode="auto">
          <a:xfrm>
            <a:off x="6817393" y="3473177"/>
            <a:ext cx="2326607" cy="11079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57799" bIns="0">
            <a:spAutoFit/>
          </a:bodyPr>
          <a:lstStyle/>
          <a:p>
            <a:pPr marL="42094"/>
            <a:r>
              <a:rPr lang="en-US" dirty="0" smtClean="0">
                <a:solidFill>
                  <a:srgbClr val="000000"/>
                </a:solidFill>
                <a:latin typeface="+mn-lt"/>
                <a:sym typeface="Chalkboard" pitchFamily="112" charset="0"/>
              </a:rPr>
              <a:t>may have J</a:t>
            </a:r>
            <a:r>
              <a:rPr lang="en-US" baseline="32000" dirty="0" smtClean="0">
                <a:solidFill>
                  <a:srgbClr val="000000"/>
                </a:solidFill>
                <a:latin typeface="+mn-lt"/>
                <a:sym typeface="Chalkboard" pitchFamily="112" charset="0"/>
              </a:rPr>
              <a:t>PC</a:t>
            </a:r>
            <a:r>
              <a:rPr lang="en-US" dirty="0" smtClean="0">
                <a:solidFill>
                  <a:srgbClr val="000000"/>
                </a:solidFill>
                <a:latin typeface="+mn-lt"/>
                <a:sym typeface="Chalkboard" pitchFamily="112" charset="0"/>
              </a:rPr>
              <a:t> not allowed for </a:t>
            </a:r>
            <a:r>
              <a:rPr lang="en-US" dirty="0" err="1" smtClean="0">
                <a:solidFill>
                  <a:srgbClr val="000000"/>
                </a:solidFill>
                <a:latin typeface="+mn-lt"/>
                <a:sym typeface="Chalkboard" pitchFamily="112" charset="0"/>
              </a:rPr>
              <a:t>qq</a:t>
            </a:r>
            <a:endParaRPr lang="en-US" dirty="0" smtClean="0">
              <a:solidFill>
                <a:srgbClr val="000000"/>
              </a:solidFill>
              <a:latin typeface="+mn-lt"/>
              <a:sym typeface="Chalkboard" pitchFamily="112" charset="0"/>
            </a:endParaRPr>
          </a:p>
        </p:txBody>
      </p:sp>
      <p:sp>
        <p:nvSpPr>
          <p:cNvPr id="35" name="Textfeld 20"/>
          <p:cNvSpPr txBox="1"/>
          <p:nvPr/>
        </p:nvSpPr>
        <p:spPr>
          <a:xfrm>
            <a:off x="7587335" y="3924055"/>
            <a:ext cx="13333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4" name="Right Brace 3"/>
          <p:cNvSpPr/>
          <p:nvPr/>
        </p:nvSpPr>
        <p:spPr>
          <a:xfrm>
            <a:off x="6349572" y="2887579"/>
            <a:ext cx="323469" cy="1653468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atumsplatzhalt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FBB0C9-5526-419D-84C3-A1AC3F074826}" type="datetime1">
              <a:rPr lang="en-US" smtClean="0"/>
              <a:pPr>
                <a:defRPr/>
              </a:pPr>
              <a:t>1/28/2016</a:t>
            </a:fld>
            <a:endParaRPr lang="en-GB"/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21" name="Fußzeilenplatzhalt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Horst Stoecker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02425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F5166-C251-40A3-BA52-C9523A08DE1A}" type="slidenum">
              <a:rPr lang="en-US" altLang="ja-JP"/>
              <a:pPr/>
              <a:t>8</a:t>
            </a:fld>
            <a:endParaRPr lang="en-US" altLang="ja-JP"/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966967" y="2565400"/>
            <a:ext cx="80172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4000" dirty="0" smtClean="0"/>
              <a:t>Lattice QCD </a:t>
            </a:r>
            <a:r>
              <a:rPr lang="en-US" altLang="ja-JP" sz="4000" dirty="0" err="1" smtClean="0"/>
              <a:t>vs</a:t>
            </a:r>
            <a:r>
              <a:rPr lang="en-US" altLang="ja-JP" sz="4000" dirty="0" smtClean="0"/>
              <a:t> pure YM:</a:t>
            </a:r>
            <a:r>
              <a:rPr lang="en-US" altLang="ja-JP" sz="4000" i="0" dirty="0" smtClean="0"/>
              <a:t> </a:t>
            </a:r>
            <a:r>
              <a:rPr lang="en-US" altLang="ja-JP" sz="4000" i="0" dirty="0" err="1" smtClean="0"/>
              <a:t>glueballs</a:t>
            </a:r>
            <a:endParaRPr lang="en-US" altLang="ja-JP" sz="4000" i="0" dirty="0"/>
          </a:p>
        </p:txBody>
      </p:sp>
    </p:spTree>
    <p:extLst>
      <p:ext uri="{BB962C8B-B14F-4D97-AF65-F5344CB8AC3E}">
        <p14:creationId xmlns:p14="http://schemas.microsoft.com/office/powerpoint/2010/main" val="107281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b="1" dirty="0">
                <a:solidFill>
                  <a:srgbClr val="0000CC"/>
                </a:solidFill>
              </a:rPr>
              <a:t>Search for </a:t>
            </a:r>
            <a:r>
              <a:rPr lang="en-GB" sz="2400" b="1" dirty="0" smtClean="0">
                <a:solidFill>
                  <a:srgbClr val="0000CC"/>
                </a:solidFill>
              </a:rPr>
              <a:t>Heavy </a:t>
            </a:r>
            <a:r>
              <a:rPr lang="en-GB" sz="2400" b="1" dirty="0" smtClean="0">
                <a:solidFill>
                  <a:srgbClr val="FF0000"/>
                </a:solidFill>
              </a:rPr>
              <a:t>Glueballs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3573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076945" y="953725"/>
            <a:ext cx="5067055" cy="519505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2600" b="1" dirty="0" smtClean="0">
                <a:solidFill>
                  <a:srgbClr val="0000CC"/>
                </a:solidFill>
              </a:rPr>
              <a:t>Charmed</a:t>
            </a:r>
            <a:r>
              <a:rPr lang="en-GB" sz="2600" b="1" dirty="0" smtClean="0">
                <a:solidFill>
                  <a:srgbClr val="FF0000"/>
                </a:solidFill>
              </a:rPr>
              <a:t> </a:t>
            </a:r>
            <a:r>
              <a:rPr lang="en-GB" sz="2600" b="1" dirty="0" err="1">
                <a:solidFill>
                  <a:srgbClr val="FF0000"/>
                </a:solidFill>
              </a:rPr>
              <a:t>G</a:t>
            </a:r>
            <a:r>
              <a:rPr lang="en-GB" sz="2600" b="1" dirty="0" err="1" smtClean="0">
                <a:solidFill>
                  <a:srgbClr val="FF0000"/>
                </a:solidFill>
              </a:rPr>
              <a:t>lueballs</a:t>
            </a:r>
            <a:endParaRPr lang="en-GB" sz="2600" b="1" dirty="0">
              <a:solidFill>
                <a:srgbClr val="FF00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GB" sz="2000" b="1" dirty="0"/>
              <a:t>flavour blind </a:t>
            </a:r>
            <a:r>
              <a:rPr lang="en-GB" sz="2000" b="1" dirty="0" smtClean="0"/>
              <a:t>decays</a:t>
            </a:r>
          </a:p>
          <a:p>
            <a:pPr lvl="2">
              <a:lnSpc>
                <a:spcPct val="120000"/>
              </a:lnSpc>
            </a:pPr>
            <a:r>
              <a:rPr lang="en-GB" sz="1600" b="1" dirty="0" smtClean="0">
                <a:solidFill>
                  <a:srgbClr val="0000CC"/>
                </a:solidFill>
              </a:rPr>
              <a:t>charmed </a:t>
            </a:r>
            <a:r>
              <a:rPr lang="en-GB" sz="1600" b="1" dirty="0">
                <a:solidFill>
                  <a:schemeClr val="accent4"/>
                </a:solidFill>
              </a:rPr>
              <a:t>final </a:t>
            </a:r>
            <a:r>
              <a:rPr lang="en-GB" sz="1600" b="1" dirty="0" smtClean="0">
                <a:solidFill>
                  <a:schemeClr val="accent4"/>
                </a:solidFill>
              </a:rPr>
              <a:t>states</a:t>
            </a:r>
            <a:endParaRPr lang="en-GB" sz="1600" b="1" dirty="0">
              <a:solidFill>
                <a:schemeClr val="accent4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GB" sz="2000" b="1" dirty="0"/>
              <a:t>only a few </a:t>
            </a:r>
            <a:r>
              <a:rPr lang="en-GB" sz="2000" b="1" dirty="0">
                <a:solidFill>
                  <a:srgbClr val="0000CC"/>
                </a:solidFill>
              </a:rPr>
              <a:t>charmed</a:t>
            </a:r>
            <a:r>
              <a:rPr lang="en-GB" sz="2000" b="1" dirty="0"/>
              <a:t> mesons around 3 - 4 </a:t>
            </a:r>
            <a:r>
              <a:rPr lang="en-GB" sz="2000" b="1" dirty="0" smtClean="0"/>
              <a:t>MeV/c</a:t>
            </a:r>
            <a:r>
              <a:rPr lang="en-GB" sz="2000" b="1" baseline="30000" dirty="0" smtClean="0"/>
              <a:t>2</a:t>
            </a:r>
          </a:p>
          <a:p>
            <a:pPr lvl="2">
              <a:lnSpc>
                <a:spcPct val="120000"/>
              </a:lnSpc>
            </a:pPr>
            <a:r>
              <a:rPr lang="en-GB" sz="1600" b="1" dirty="0" smtClean="0"/>
              <a:t>less mixing</a:t>
            </a:r>
            <a:endParaRPr lang="en-GB" sz="1600" b="1" dirty="0"/>
          </a:p>
          <a:p>
            <a:pPr>
              <a:lnSpc>
                <a:spcPct val="120000"/>
              </a:lnSpc>
            </a:pPr>
            <a:r>
              <a:rPr lang="en-GB" sz="2600" b="1" dirty="0">
                <a:solidFill>
                  <a:srgbClr val="FF0000"/>
                </a:solidFill>
              </a:rPr>
              <a:t>Exotic </a:t>
            </a:r>
            <a:r>
              <a:rPr lang="en-GB" sz="2600" b="1" dirty="0" err="1" smtClean="0">
                <a:solidFill>
                  <a:srgbClr val="FF0000"/>
                </a:solidFill>
              </a:rPr>
              <a:t>glueballs</a:t>
            </a:r>
            <a:r>
              <a:rPr lang="en-GB" sz="2600" b="1" dirty="0" smtClean="0">
                <a:solidFill>
                  <a:srgbClr val="FF0000"/>
                </a:solidFill>
              </a:rPr>
              <a:t> (oddballs), no mixing!</a:t>
            </a:r>
            <a:endParaRPr lang="en-GB" sz="2600" b="1" dirty="0">
              <a:solidFill>
                <a:srgbClr val="FF00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GB" sz="2000" b="1" dirty="0"/>
              <a:t>m(2</a:t>
            </a:r>
            <a:r>
              <a:rPr lang="en-GB" sz="2000" b="1" baseline="30000" dirty="0"/>
              <a:t>+-</a:t>
            </a:r>
            <a:r>
              <a:rPr lang="en-GB" sz="2000" b="1" dirty="0"/>
              <a:t>) = 4140(50)(200) MeV</a:t>
            </a:r>
          </a:p>
          <a:p>
            <a:pPr lvl="1">
              <a:lnSpc>
                <a:spcPct val="120000"/>
              </a:lnSpc>
            </a:pPr>
            <a:r>
              <a:rPr lang="en-GB" sz="2000" b="1" dirty="0"/>
              <a:t>m(0</a:t>
            </a:r>
            <a:r>
              <a:rPr lang="en-GB" sz="2000" b="1" baseline="30000" dirty="0"/>
              <a:t>+-</a:t>
            </a:r>
            <a:r>
              <a:rPr lang="en-GB" sz="2000" b="1" dirty="0"/>
              <a:t>) = 4740(70)(230) </a:t>
            </a:r>
            <a:r>
              <a:rPr lang="en-GB" sz="2000" b="1" dirty="0" smtClean="0"/>
              <a:t>MeV</a:t>
            </a:r>
          </a:p>
          <a:p>
            <a:pPr lvl="1">
              <a:lnSpc>
                <a:spcPct val="90000"/>
              </a:lnSpc>
            </a:pPr>
            <a:r>
              <a:rPr lang="it-IT" sz="2000" b="1" dirty="0" smtClean="0">
                <a:sym typeface="Symbol" pitchFamily="18" charset="2"/>
              </a:rPr>
              <a:t>decay modes , , J/, J/ </a:t>
            </a:r>
            <a:endParaRPr lang="en-GB" sz="2000" b="1" dirty="0" smtClean="0"/>
          </a:p>
          <a:p>
            <a:pPr lvl="1">
              <a:lnSpc>
                <a:spcPct val="120000"/>
              </a:lnSpc>
            </a:pPr>
            <a:r>
              <a:rPr lang="en-GB" sz="2000" b="1" dirty="0" smtClean="0"/>
              <a:t>Narrow widths predicted</a:t>
            </a:r>
            <a:endParaRPr lang="en-GB" sz="2000" b="1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85297-9FEC-4C22-8A45-896439C1F73D}" type="slidenum">
              <a:rPr lang="en-GB" altLang="en-US"/>
              <a:pPr/>
              <a:t>9</a:t>
            </a:fld>
            <a:endParaRPr lang="en-GB" alt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28613" y="1085850"/>
            <a:ext cx="5908159" cy="5379971"/>
            <a:chOff x="340" y="754"/>
            <a:chExt cx="3515" cy="3294"/>
          </a:xfrm>
        </p:grpSpPr>
        <p:pic>
          <p:nvPicPr>
            <p:cNvPr id="357381" name="Picture 5" descr="Glueballs_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0" y="799"/>
              <a:ext cx="2204" cy="2813"/>
            </a:xfrm>
            <a:prstGeom prst="rect">
              <a:avLst/>
            </a:prstGeom>
            <a:noFill/>
          </p:spPr>
        </p:pic>
        <p:sp>
          <p:nvSpPr>
            <p:cNvPr id="357382" name="Rectangle 6"/>
            <p:cNvSpPr>
              <a:spLocks noChangeArrowheads="1"/>
            </p:cNvSpPr>
            <p:nvPr/>
          </p:nvSpPr>
          <p:spPr bwMode="auto">
            <a:xfrm>
              <a:off x="522" y="3596"/>
              <a:ext cx="3333" cy="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 sz="1200" i="1" dirty="0">
                  <a:solidFill>
                    <a:schemeClr val="tx1"/>
                  </a:solidFill>
                  <a:cs typeface="Times New Roman" pitchFamily="18" charset="0"/>
                </a:rPr>
                <a:t>Morningstar &amp; </a:t>
              </a:r>
              <a:r>
                <a:rPr lang="en-GB" sz="1200" i="1" dirty="0" err="1">
                  <a:solidFill>
                    <a:schemeClr val="tx1"/>
                  </a:solidFill>
                  <a:cs typeface="Times New Roman" pitchFamily="18" charset="0"/>
                </a:rPr>
                <a:t>Peardon</a:t>
              </a:r>
              <a:r>
                <a:rPr lang="en-GB" sz="1200" i="1" dirty="0">
                  <a:solidFill>
                    <a:schemeClr val="tx1"/>
                  </a:solidFill>
                  <a:cs typeface="Times New Roman" pitchFamily="18" charset="0"/>
                </a:rPr>
                <a:t>, PRD60(1999)34509</a:t>
              </a:r>
              <a:br>
                <a:rPr lang="en-GB" sz="1200" i="1" dirty="0">
                  <a:solidFill>
                    <a:schemeClr val="tx1"/>
                  </a:solidFill>
                  <a:cs typeface="Times New Roman" pitchFamily="18" charset="0"/>
                </a:rPr>
              </a:br>
              <a:r>
                <a:rPr lang="en-GB" sz="1200" i="1" dirty="0">
                  <a:solidFill>
                    <a:schemeClr val="tx1"/>
                  </a:solidFill>
                  <a:cs typeface="Times New Roman" pitchFamily="18" charset="0"/>
                </a:rPr>
                <a:t>Morningstar &amp; </a:t>
              </a:r>
              <a:r>
                <a:rPr lang="en-GB" sz="1200" i="1" dirty="0" err="1">
                  <a:solidFill>
                    <a:schemeClr val="tx1"/>
                  </a:solidFill>
                  <a:cs typeface="Times New Roman" pitchFamily="18" charset="0"/>
                </a:rPr>
                <a:t>Peardon</a:t>
              </a:r>
              <a:r>
                <a:rPr lang="en-GB" sz="1200" i="1" dirty="0">
                  <a:solidFill>
                    <a:schemeClr val="tx1"/>
                  </a:solidFill>
                  <a:cs typeface="Times New Roman" pitchFamily="18" charset="0"/>
                </a:rPr>
                <a:t>, </a:t>
              </a:r>
              <a:r>
                <a:rPr lang="en-GB" sz="1200" i="1" dirty="0" smtClean="0">
                  <a:solidFill>
                    <a:schemeClr val="tx1"/>
                  </a:solidFill>
                  <a:cs typeface="Times New Roman" pitchFamily="18" charset="0"/>
                </a:rPr>
                <a:t>PRD56(1997)4043 </a:t>
              </a:r>
              <a:r>
                <a:rPr lang="en-GB" sz="1200" b="1" dirty="0" smtClean="0">
                  <a:solidFill>
                    <a:srgbClr val="0000CC"/>
                  </a:solidFill>
                  <a:cs typeface="Times New Roman" pitchFamily="18" charset="0"/>
                </a:rPr>
                <a:t>QUENCHED pure gauge </a:t>
              </a:r>
              <a:r>
                <a:rPr lang="en-GB" sz="1200" i="1" dirty="0" smtClean="0">
                  <a:solidFill>
                    <a:schemeClr val="tx1"/>
                  </a:solidFill>
                  <a:cs typeface="Times New Roman" pitchFamily="18" charset="0"/>
                </a:rPr>
                <a:t>Lattice theory</a:t>
              </a:r>
            </a:p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 sz="1200" b="1" i="1" dirty="0" smtClean="0">
                  <a:latin typeface="Times New Roman" pitchFamily="18" charset="0"/>
                  <a:cs typeface="Times New Roman" pitchFamily="18" charset="0"/>
                </a:rPr>
                <a:t>Wuppertal </a:t>
              </a:r>
              <a:r>
                <a:rPr lang="en-GB" sz="1200" b="1" i="1" dirty="0" err="1" smtClean="0">
                  <a:latin typeface="Times New Roman" pitchFamily="18" charset="0"/>
                  <a:cs typeface="Times New Roman" pitchFamily="18" charset="0"/>
                </a:rPr>
                <a:t>Bcoll</a:t>
              </a:r>
              <a:r>
                <a:rPr lang="en-GB" sz="1200" b="1" i="1" dirty="0" smtClean="0">
                  <a:latin typeface="Times New Roman" pitchFamily="18" charset="0"/>
                  <a:cs typeface="Times New Roman" pitchFamily="18" charset="0"/>
                </a:rPr>
                <a:t>.,  RBRC-Bielefeld </a:t>
              </a:r>
              <a:r>
                <a:rPr lang="en-GB" sz="1200" b="1" i="1" dirty="0" err="1" smtClean="0">
                  <a:latin typeface="Times New Roman" pitchFamily="18" charset="0"/>
                  <a:cs typeface="Times New Roman" pitchFamily="18" charset="0"/>
                </a:rPr>
                <a:t>coll</a:t>
              </a:r>
              <a:r>
                <a:rPr lang="en-GB" sz="1200" b="1" i="1" dirty="0" smtClean="0">
                  <a:latin typeface="Times New Roman" pitchFamily="18" charset="0"/>
                  <a:cs typeface="Times New Roman" pitchFamily="18" charset="0"/>
                </a:rPr>
                <a:t>, Owe </a:t>
              </a:r>
              <a:r>
                <a:rPr lang="en-GB" sz="1200" b="1" i="1" dirty="0" err="1" smtClean="0">
                  <a:latin typeface="Times New Roman" pitchFamily="18" charset="0"/>
                  <a:cs typeface="Times New Roman" pitchFamily="18" charset="0"/>
                </a:rPr>
                <a:t>Pilipsen</a:t>
              </a:r>
              <a:r>
                <a:rPr lang="en-GB" sz="1200" b="1" i="1" dirty="0" smtClean="0">
                  <a:latin typeface="Times New Roman" pitchFamily="18" charset="0"/>
                  <a:cs typeface="Times New Roman" pitchFamily="18" charset="0"/>
                </a:rPr>
                <a:t>, Goethe </a:t>
              </a:r>
              <a:r>
                <a:rPr lang="en-GB" sz="1200" b="1" i="1" dirty="0" err="1" smtClean="0">
                  <a:latin typeface="Times New Roman" pitchFamily="18" charset="0"/>
                  <a:cs typeface="Times New Roman" pitchFamily="18" charset="0"/>
                </a:rPr>
                <a:t>Uni</a:t>
              </a:r>
              <a:r>
                <a:rPr lang="en-GB" sz="1200" b="1" i="1" dirty="0" smtClean="0">
                  <a:latin typeface="Times New Roman" pitchFamily="18" charset="0"/>
                  <a:cs typeface="Times New Roman" pitchFamily="18" charset="0"/>
                </a:rPr>
                <a:t> Frankfurt </a:t>
              </a:r>
              <a:endParaRPr lang="en-GB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7383" name="Oval 7"/>
            <p:cNvSpPr>
              <a:spLocks noChangeArrowheads="1"/>
            </p:cNvSpPr>
            <p:nvPr/>
          </p:nvSpPr>
          <p:spPr bwMode="auto">
            <a:xfrm>
              <a:off x="1428" y="754"/>
              <a:ext cx="545" cy="726"/>
            </a:xfrm>
            <a:prstGeom prst="ellipse">
              <a:avLst/>
            </a:prstGeom>
            <a:noFill/>
            <a:ln w="28575" algn="ctr">
              <a:solidFill>
                <a:srgbClr val="CC00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14313" y="6356350"/>
            <a:ext cx="2133600" cy="365125"/>
          </a:xfrm>
        </p:spPr>
        <p:txBody>
          <a:bodyPr/>
          <a:lstStyle/>
          <a:p>
            <a:pPr>
              <a:defRPr/>
            </a:pPr>
            <a:fld id="{F9CC3DAC-8203-435C-AF13-BA8107354B65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1/28/2016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H. Stoecker, GSI: Cosmic Matter at FCC, LHC, RHIC and FAIR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7583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7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57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57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57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73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FF33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FF33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2692</Words>
  <Application>Microsoft Office PowerPoint</Application>
  <PresentationFormat>Bildschirmpräsentation (4:3)</PresentationFormat>
  <Paragraphs>518</Paragraphs>
  <Slides>49</Slides>
  <Notes>11</Notes>
  <HiddenSlides>1</HiddenSlides>
  <MMClips>0</MMClips>
  <ScaleCrop>false</ScaleCrop>
  <HeadingPairs>
    <vt:vector size="6" baseType="variant">
      <vt:variant>
        <vt:lpstr>Design</vt:lpstr>
      </vt:variant>
      <vt:variant>
        <vt:i4>4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49</vt:i4>
      </vt:variant>
    </vt:vector>
  </HeadingPairs>
  <TitlesOfParts>
    <vt:vector size="55" baseType="lpstr">
      <vt:lpstr>Default Design</vt:lpstr>
      <vt:lpstr>2_Benutzerdefiniertes Design</vt:lpstr>
      <vt:lpstr>Benutzerdefiniertes Design</vt:lpstr>
      <vt:lpstr>1_Benutzerdefiniertes Design</vt:lpstr>
      <vt:lpstr>Formel</vt:lpstr>
      <vt:lpstr>Equation</vt:lpstr>
      <vt:lpstr>PowerPoint-Präsentation</vt:lpstr>
      <vt:lpstr>PowerPoint-Präsentation</vt:lpstr>
      <vt:lpstr>PowerPoint-Präsentation</vt:lpstr>
      <vt:lpstr>PowerPoint-Präsentation</vt:lpstr>
      <vt:lpstr>Particle production in pp collisions</vt:lpstr>
      <vt:lpstr>PowerPoint-Präsentation</vt:lpstr>
      <vt:lpstr>Beyond standard quark configurations</vt:lpstr>
      <vt:lpstr>PowerPoint-Präsentation</vt:lpstr>
      <vt:lpstr>Search for Heavy Glueballs</vt:lpstr>
      <vt:lpstr>Holographic vs. lattice glueball spectra  Seiji Terashima,YITP,Kyoto, Koji Hashimoto,Riken, Chung-I Tan,Brown, arXiv:0709.2208 </vt:lpstr>
      <vt:lpstr>Glueball spectrum</vt:lpstr>
      <vt:lpstr>PowerPoint-Präsentation</vt:lpstr>
      <vt:lpstr>PowerPoint-Präsentation</vt:lpstr>
      <vt:lpstr>Pure LGT thermal GlueBall-matter observed at RHIC and LHC !?</vt:lpstr>
      <vt:lpstr>Lattice Gauge Thermodynamics of the GlueBall-matter fluid</vt:lpstr>
      <vt:lpstr>PowerPoint-Präsentation</vt:lpstr>
      <vt:lpstr>SU(3)_color Lattice Gauge Theory  Columbia Plot: Order of Phase Transitions  depends on quark masses</vt:lpstr>
      <vt:lpstr>PowerPoint-Präsentation</vt:lpstr>
      <vt:lpstr>PowerPoint-Präsentation</vt:lpstr>
      <vt:lpstr>Cosmic GlueBall-Matter at CERN LHC and BNL RHIC</vt:lpstr>
      <vt:lpstr>PowerPoint-Präsentation</vt:lpstr>
      <vt:lpstr>PowerPoint-Präsentation</vt:lpstr>
      <vt:lpstr>PowerPoint-Präsentation</vt:lpstr>
      <vt:lpstr>Fast thermalization required for Hydro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Pure YM LGT vs. 2+1 flavor Lattice QCD  Energy density (EoS) DIFFERENT for different quark masses</vt:lpstr>
      <vt:lpstr>PowerPoint-Präsentation</vt:lpstr>
      <vt:lpstr>PowerPoint-Präsentation</vt:lpstr>
      <vt:lpstr>PowerPoint-Präsentation</vt:lpstr>
      <vt:lpstr>PowerPoint-Präsentation</vt:lpstr>
      <vt:lpstr>Identification of Glueballs</vt:lpstr>
      <vt:lpstr>Hagedorn hadronization: cascade of sequential 2-body decays:  yields/ratios vs ALICE data</vt:lpstr>
      <vt:lpstr>PowerPoint-Präsentation</vt:lpstr>
      <vt:lpstr> Observation of  Glueballs in pp, pA, AA</vt:lpstr>
      <vt:lpstr>PowerPoint-Präsentation</vt:lpstr>
      <vt:lpstr>PowerPoint-Präsentation</vt:lpstr>
      <vt:lpstr>Time evolution of density at 11.5GeV</vt:lpstr>
      <vt:lpstr>JAM   Akira, Nara &amp; HST    Directed Flow v1  protons  and pions  STAR data</vt:lpstr>
      <vt:lpstr>PowerPoint-Präsentation</vt:lpstr>
      <vt:lpstr>PowerPoint-Präsentation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stoecker@gsi.de</dc:creator>
  <cp:lastModifiedBy>Horst Stöcker</cp:lastModifiedBy>
  <cp:revision>2125</cp:revision>
  <cp:lastPrinted>2015-07-04T15:50:28Z</cp:lastPrinted>
  <dcterms:created xsi:type="dcterms:W3CDTF">2003-12-29T01:41:53Z</dcterms:created>
  <dcterms:modified xsi:type="dcterms:W3CDTF">2016-01-28T07:18:38Z</dcterms:modified>
</cp:coreProperties>
</file>