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358" r:id="rId3"/>
    <p:sldId id="359" r:id="rId4"/>
    <p:sldId id="257" r:id="rId5"/>
    <p:sldId id="261" r:id="rId6"/>
    <p:sldId id="258" r:id="rId7"/>
    <p:sldId id="326" r:id="rId8"/>
    <p:sldId id="262" r:id="rId9"/>
    <p:sldId id="360" r:id="rId10"/>
    <p:sldId id="320" r:id="rId11"/>
    <p:sldId id="352" r:id="rId12"/>
    <p:sldId id="351" r:id="rId13"/>
    <p:sldId id="321" r:id="rId14"/>
    <p:sldId id="270" r:id="rId15"/>
    <p:sldId id="335" r:id="rId16"/>
    <p:sldId id="336" r:id="rId17"/>
    <p:sldId id="337" r:id="rId18"/>
    <p:sldId id="338" r:id="rId19"/>
    <p:sldId id="273" r:id="rId20"/>
    <p:sldId id="330" r:id="rId21"/>
    <p:sldId id="274" r:id="rId22"/>
    <p:sldId id="304" r:id="rId23"/>
    <p:sldId id="328" r:id="rId24"/>
    <p:sldId id="275" r:id="rId25"/>
    <p:sldId id="281" r:id="rId26"/>
    <p:sldId id="276" r:id="rId27"/>
    <p:sldId id="361" r:id="rId28"/>
    <p:sldId id="305" r:id="rId29"/>
    <p:sldId id="277" r:id="rId30"/>
    <p:sldId id="278" r:id="rId31"/>
    <p:sldId id="279" r:id="rId32"/>
    <p:sldId id="329" r:id="rId33"/>
    <p:sldId id="334" r:id="rId34"/>
    <p:sldId id="284" r:id="rId35"/>
    <p:sldId id="286" r:id="rId36"/>
    <p:sldId id="288" r:id="rId37"/>
    <p:sldId id="285" r:id="rId38"/>
    <p:sldId id="287" r:id="rId39"/>
    <p:sldId id="289" r:id="rId40"/>
    <p:sldId id="339" r:id="rId41"/>
    <p:sldId id="341" r:id="rId42"/>
    <p:sldId id="342" r:id="rId43"/>
    <p:sldId id="343" r:id="rId44"/>
    <p:sldId id="344" r:id="rId45"/>
    <p:sldId id="345" r:id="rId46"/>
    <p:sldId id="293" r:id="rId47"/>
    <p:sldId id="296" r:id="rId48"/>
    <p:sldId id="298" r:id="rId49"/>
    <p:sldId id="297" r:id="rId50"/>
    <p:sldId id="313" r:id="rId51"/>
    <p:sldId id="302" r:id="rId52"/>
    <p:sldId id="303" r:id="rId53"/>
    <p:sldId id="346" r:id="rId54"/>
    <p:sldId id="347" r:id="rId55"/>
    <p:sldId id="348" r:id="rId56"/>
    <p:sldId id="349" r:id="rId57"/>
    <p:sldId id="350" r:id="rId58"/>
    <p:sldId id="306" r:id="rId59"/>
    <p:sldId id="331" r:id="rId60"/>
    <p:sldId id="325" r:id="rId61"/>
    <p:sldId id="333" r:id="rId62"/>
    <p:sldId id="353" r:id="rId63"/>
    <p:sldId id="354" r:id="rId64"/>
    <p:sldId id="355" r:id="rId65"/>
    <p:sldId id="356" r:id="rId66"/>
    <p:sldId id="36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7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2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56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5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2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4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1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BAE7-D2C4-46D2-A9BF-D22878AB934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781516-D3E1-422A-AFB3-DE54B45B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31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51.emf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8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311" y="1392073"/>
            <a:ext cx="10044302" cy="20335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 model for </a:t>
            </a: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large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non-standard interactions of neutrinos leading to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LMA-dark 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Yasaman </a:t>
            </a:r>
            <a:r>
              <a:rPr lang="en-US" sz="2400" dirty="0" err="1" smtClean="0"/>
              <a:t>Farzan</a:t>
            </a:r>
            <a:endParaRPr lang="en-US" sz="2400" dirty="0" smtClean="0"/>
          </a:p>
          <a:p>
            <a:r>
              <a:rPr lang="en-US" sz="2400" dirty="0" smtClean="0"/>
              <a:t>IPM, Tehran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63" y="5655139"/>
            <a:ext cx="4015458" cy="8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NuTeV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CHARM </a:t>
            </a:r>
            <a:r>
              <a:rPr lang="en-US" dirty="0" smtClean="0">
                <a:solidFill>
                  <a:schemeClr val="tx1"/>
                </a:solidFill>
              </a:rPr>
              <a:t>rule out a large part (but not all) of parameter space of </a:t>
            </a:r>
            <a:r>
              <a:rPr lang="en-US" dirty="0" smtClean="0">
                <a:solidFill>
                  <a:srgbClr val="FF0000"/>
                </a:solidFill>
              </a:rPr>
              <a:t>LMA-Dark </a:t>
            </a:r>
            <a:r>
              <a:rPr lang="en-US" dirty="0" smtClean="0">
                <a:solidFill>
                  <a:schemeClr val="tx1"/>
                </a:solidFill>
              </a:rPr>
              <a:t>solution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Davidson, Pena-</a:t>
            </a:r>
            <a:r>
              <a:rPr lang="en-US" dirty="0" err="1"/>
              <a:t>Garay</a:t>
            </a:r>
            <a:r>
              <a:rPr lang="en-US" dirty="0"/>
              <a:t>, </a:t>
            </a:r>
            <a:r>
              <a:rPr lang="en-US" dirty="0" err="1"/>
              <a:t>Rius</a:t>
            </a:r>
            <a:r>
              <a:rPr lang="en-US" dirty="0"/>
              <a:t>, </a:t>
            </a:r>
            <a:r>
              <a:rPr lang="en-US" dirty="0" err="1"/>
              <a:t>SantaMaria</a:t>
            </a:r>
            <a:r>
              <a:rPr lang="en-US" dirty="0"/>
              <a:t>, JHEP 2003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79" y="2243676"/>
            <a:ext cx="8333026" cy="6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133600"/>
            <a:ext cx="8790326" cy="2921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212" y="5346583"/>
            <a:ext cx="592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Davidson, Pena-</a:t>
            </a:r>
            <a:r>
              <a:rPr lang="en-US" dirty="0" err="1" smtClean="0"/>
              <a:t>Garay</a:t>
            </a:r>
            <a:r>
              <a:rPr lang="en-US" dirty="0" smtClean="0"/>
              <a:t>, </a:t>
            </a:r>
            <a:r>
              <a:rPr lang="en-US" dirty="0" err="1" smtClean="0"/>
              <a:t>Rius</a:t>
            </a:r>
            <a:r>
              <a:rPr lang="en-US" dirty="0" smtClean="0"/>
              <a:t>, </a:t>
            </a:r>
            <a:r>
              <a:rPr lang="en-US" dirty="0" err="1" smtClean="0"/>
              <a:t>SantaMaria</a:t>
            </a:r>
            <a:r>
              <a:rPr lang="en-US" dirty="0" smtClean="0"/>
              <a:t>, JHEP 2003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2382" y="6007179"/>
            <a:ext cx="551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NuTeV</a:t>
            </a:r>
            <a:r>
              <a:rPr lang="en-US" dirty="0" smtClean="0"/>
              <a:t>:    Muon neutrino              energy~75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97" y="2133600"/>
            <a:ext cx="8739515" cy="2820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212" y="5247792"/>
            <a:ext cx="592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Davidson, Pena-</a:t>
            </a:r>
            <a:r>
              <a:rPr lang="en-US" dirty="0" err="1" smtClean="0"/>
              <a:t>Garay</a:t>
            </a:r>
            <a:r>
              <a:rPr lang="en-US" dirty="0" smtClean="0"/>
              <a:t>, </a:t>
            </a:r>
            <a:r>
              <a:rPr lang="en-US" dirty="0" err="1" smtClean="0"/>
              <a:t>Rius</a:t>
            </a:r>
            <a:r>
              <a:rPr lang="en-US" dirty="0" smtClean="0"/>
              <a:t>, </a:t>
            </a:r>
            <a:r>
              <a:rPr lang="en-US" dirty="0" err="1" smtClean="0"/>
              <a:t>SantaMaria</a:t>
            </a:r>
            <a:r>
              <a:rPr lang="en-US" dirty="0" smtClean="0"/>
              <a:t>, JHEP 2003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26" y="6139822"/>
            <a:ext cx="3658402" cy="5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NuTeV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CHARM </a:t>
            </a:r>
            <a:r>
              <a:rPr lang="en-US" dirty="0" smtClean="0">
                <a:solidFill>
                  <a:schemeClr val="tx1"/>
                </a:solidFill>
              </a:rPr>
              <a:t>rule out a large part (but not all of) parameter space of </a:t>
            </a:r>
            <a:r>
              <a:rPr lang="en-US" dirty="0" smtClean="0">
                <a:solidFill>
                  <a:srgbClr val="FF0000"/>
                </a:solidFill>
              </a:rPr>
              <a:t>LMA-Dark </a:t>
            </a:r>
            <a:r>
              <a:rPr lang="en-US" dirty="0" smtClean="0">
                <a:solidFill>
                  <a:schemeClr val="tx1"/>
                </a:solidFill>
              </a:rPr>
              <a:t>solution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Davidson, Pena-</a:t>
            </a:r>
            <a:r>
              <a:rPr lang="en-US" dirty="0" err="1"/>
              <a:t>Garay</a:t>
            </a:r>
            <a:r>
              <a:rPr lang="en-US" dirty="0"/>
              <a:t>, </a:t>
            </a:r>
            <a:r>
              <a:rPr lang="en-US" dirty="0" err="1"/>
              <a:t>Rius</a:t>
            </a:r>
            <a:r>
              <a:rPr lang="en-US" dirty="0"/>
              <a:t>, </a:t>
            </a:r>
            <a:r>
              <a:rPr lang="en-US" dirty="0" err="1"/>
              <a:t>SantaMaria</a:t>
            </a:r>
            <a:r>
              <a:rPr lang="en-US" dirty="0"/>
              <a:t>, JHEP 2003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But not in the model that we shall present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366506"/>
            <a:ext cx="8333026" cy="6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Shedding light on LMA-Dark solar neutrino solution by medium baseline reactor experiments: JUNO and RENO-50</a:t>
            </a:r>
          </a:p>
          <a:p>
            <a:pPr marL="0" indent="0">
              <a:buNone/>
            </a:pPr>
            <a:r>
              <a:rPr lang="en-US" dirty="0" smtClean="0"/>
              <a:t>YF and </a:t>
            </a:r>
            <a:r>
              <a:rPr lang="en-US" dirty="0" err="1" smtClean="0"/>
              <a:t>Bakhti</a:t>
            </a:r>
            <a:r>
              <a:rPr lang="en-US" dirty="0" smtClean="0"/>
              <a:t>, JHEP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6" y="4022411"/>
            <a:ext cx="9678572" cy="16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Baseline reactor experiments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DAYA BAY in CHINA                               JUNO</a:t>
            </a:r>
          </a:p>
          <a:p>
            <a:pPr algn="l" rtl="0"/>
            <a:r>
              <a:rPr lang="en-US" dirty="0" smtClean="0"/>
              <a:t>RENO in South Korea                            RENO-50</a:t>
            </a:r>
          </a:p>
          <a:p>
            <a:pPr marL="114300" indent="0">
              <a:buNone/>
            </a:pPr>
            <a:r>
              <a:rPr lang="en-US" dirty="0" smtClean="0"/>
              <a:t>Ready for data taking in 2020.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Baseline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~</a:t>
            </a:r>
            <a:r>
              <a:rPr lang="en-US" dirty="0" smtClean="0"/>
              <a:t> 50 km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Main goal determination of </a:t>
            </a:r>
            <a:endParaRPr lang="en-US" dirty="0"/>
          </a:p>
          <a:p>
            <a:pPr marL="114300" indent="0">
              <a:buNone/>
            </a:pPr>
            <a:endParaRPr lang="fa-IR" dirty="0"/>
          </a:p>
        </p:txBody>
      </p:sp>
      <p:sp>
        <p:nvSpPr>
          <p:cNvPr id="4" name="Right Arrow 3"/>
          <p:cNvSpPr/>
          <p:nvPr/>
        </p:nvSpPr>
        <p:spPr>
          <a:xfrm>
            <a:off x="5659414" y="2239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22" y="5473072"/>
            <a:ext cx="1314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60" y="4284261"/>
            <a:ext cx="3805237" cy="6116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RENO-50 in South Korea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371601"/>
            <a:ext cx="70580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Daya</a:t>
            </a:r>
            <a:r>
              <a:rPr lang="en-US" dirty="0" smtClean="0"/>
              <a:t> Bay and Juno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438400"/>
            <a:ext cx="5686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61" y="6022328"/>
            <a:ext cx="4115702" cy="835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0" y="0"/>
            <a:ext cx="11564794" cy="5730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70" y="5743420"/>
            <a:ext cx="8303067" cy="2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theory for LMA-Dark?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0" y="4944040"/>
            <a:ext cx="2236437" cy="9002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10" y="2133600"/>
            <a:ext cx="5926187" cy="555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210" y="2917209"/>
            <a:ext cx="2273840" cy="48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053" y="3980387"/>
            <a:ext cx="9175559" cy="4955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72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NSI on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current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on-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tandard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nteraction (</a:t>
            </a:r>
            <a:r>
              <a:rPr lang="en-US" dirty="0" smtClean="0">
                <a:solidFill>
                  <a:srgbClr val="FF0000"/>
                </a:solidFill>
              </a:rPr>
              <a:t>NSI</a:t>
            </a:r>
            <a:r>
              <a:rPr lang="en-US" dirty="0" smtClean="0"/>
              <a:t>): propagation of neutrinos in matter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Charged current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on-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tandard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nteraction (</a:t>
            </a:r>
            <a:r>
              <a:rPr lang="en-US" dirty="0">
                <a:solidFill>
                  <a:srgbClr val="FF0000"/>
                </a:solidFill>
              </a:rPr>
              <a:t>NSI</a:t>
            </a:r>
            <a:r>
              <a:rPr lang="en-US" dirty="0" smtClean="0"/>
              <a:t>): production and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theory for LMA-Dark?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10" y="2133600"/>
            <a:ext cx="5926187" cy="555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10" y="2917209"/>
            <a:ext cx="2273840" cy="48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053" y="3980387"/>
            <a:ext cx="9175559" cy="4955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31210" y="4995081"/>
            <a:ext cx="550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model with </a:t>
            </a:r>
            <a:r>
              <a:rPr lang="en-US" dirty="0" smtClean="0">
                <a:solidFill>
                  <a:srgbClr val="FF0000"/>
                </a:solidFill>
              </a:rPr>
              <a:t>heavy</a:t>
            </a:r>
            <a:r>
              <a:rPr lang="en-US" dirty="0" smtClean="0"/>
              <a:t> intermediate particle</a:t>
            </a:r>
          </a:p>
          <a:p>
            <a:r>
              <a:rPr lang="en-US" dirty="0" smtClean="0"/>
              <a:t>For a review see: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106" y="5814784"/>
            <a:ext cx="9833612" cy="650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530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small NSI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931" y="4557277"/>
            <a:ext cx="2997857" cy="12067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10" y="2133600"/>
            <a:ext cx="5926187" cy="555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210" y="2917209"/>
            <a:ext cx="2273840" cy="487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654" y="5969554"/>
            <a:ext cx="1575145" cy="57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577" y="3773668"/>
            <a:ext cx="8638382" cy="50476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330" y="5969554"/>
            <a:ext cx="2896235" cy="5081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894303" y="60130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if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70" y="2895630"/>
            <a:ext cx="2540557" cy="52082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470245" y="5008728"/>
            <a:ext cx="879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YF, A model for large non-standard interactions leading to LMA-Dark solution,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Phys. Lett. B748 (2015) 311-315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2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Bounds can be avoided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because mass of the intermediate state is </a:t>
            </a:r>
            <a:r>
              <a:rPr lang="en-US" dirty="0" smtClean="0">
                <a:solidFill>
                  <a:srgbClr val="FF0000"/>
                </a:solidFill>
              </a:rPr>
              <a:t>high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because coupling is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70" y="2926704"/>
            <a:ext cx="2540557" cy="52082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04" y="3745697"/>
            <a:ext cx="3201101" cy="62245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307" y="3963298"/>
            <a:ext cx="1016223" cy="381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Right Arrow 6"/>
          <p:cNvSpPr/>
          <p:nvPr/>
        </p:nvSpPr>
        <p:spPr>
          <a:xfrm>
            <a:off x="4178565" y="38835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4367285"/>
            <a:ext cx="11987284" cy="1187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5984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6" y="1905000"/>
            <a:ext cx="10562916" cy="13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7" y="4572000"/>
            <a:ext cx="11987284" cy="1339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1905000"/>
            <a:ext cx="8915400" cy="107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6406" y="3501788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coupling to the </a:t>
            </a:r>
            <a:r>
              <a:rPr lang="en-US" dirty="0" smtClean="0">
                <a:solidFill>
                  <a:srgbClr val="FF0000"/>
                </a:solidFill>
              </a:rPr>
              <a:t>electron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133600"/>
            <a:ext cx="4901442" cy="2597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595" y="3114939"/>
            <a:ext cx="2388123" cy="635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778" y="5253060"/>
            <a:ext cx="3963268" cy="5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not to couple to electron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737" y="3478250"/>
            <a:ext cx="8915400" cy="4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LMA-Dark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946" y="1841185"/>
            <a:ext cx="5426266" cy="287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3933433"/>
            <a:ext cx="1524334" cy="635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222" y="4945784"/>
            <a:ext cx="4471380" cy="9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Big Bang Nucleosynthesis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Kamada</a:t>
            </a:r>
            <a:r>
              <a:rPr lang="en-US" dirty="0" smtClean="0"/>
              <a:t> and Yu, arXiv:1505.00711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98" y="3402747"/>
            <a:ext cx="3150290" cy="7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NSI on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current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on-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tandard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nteraction (</a:t>
            </a:r>
            <a:r>
              <a:rPr lang="en-US" dirty="0" smtClean="0">
                <a:solidFill>
                  <a:srgbClr val="FF0000"/>
                </a:solidFill>
              </a:rPr>
              <a:t>NSI</a:t>
            </a:r>
            <a:r>
              <a:rPr lang="en-US" dirty="0" smtClean="0"/>
              <a:t>): propagation of neutrinos in matter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Charged current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on-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tandard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nteraction (</a:t>
            </a:r>
            <a:r>
              <a:rPr lang="en-US" dirty="0">
                <a:solidFill>
                  <a:srgbClr val="FF0000"/>
                </a:solidFill>
              </a:rPr>
              <a:t>NSI</a:t>
            </a:r>
            <a:r>
              <a:rPr lang="en-US" dirty="0" smtClean="0"/>
              <a:t>): production and detection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421390">
            <a:off x="3930555" y="2600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50853" y="2773618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of this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scattering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5" y="2133600"/>
            <a:ext cx="1727579" cy="62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30" y="3267898"/>
            <a:ext cx="8129782" cy="6224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394579" y="3138985"/>
            <a:ext cx="5554639" cy="105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6340" y="3125337"/>
            <a:ext cx="5595582" cy="1009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7625" y="5195248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Suppression factor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28" y="5010995"/>
            <a:ext cx="3150290" cy="6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scattering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5" y="2133600"/>
            <a:ext cx="1727579" cy="62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30" y="3267898"/>
            <a:ext cx="8129782" cy="6224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394579" y="3138985"/>
            <a:ext cx="5554639" cy="105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6340" y="3125337"/>
            <a:ext cx="5595582" cy="1009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7625" y="5195248"/>
            <a:ext cx="757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Relaxing</a:t>
            </a:r>
            <a:r>
              <a:rPr lang="en-US" dirty="0" smtClean="0"/>
              <a:t> bounds  from scattering experiments, </a:t>
            </a:r>
            <a:r>
              <a:rPr lang="en-US" dirty="0" err="1" smtClean="0">
                <a:solidFill>
                  <a:srgbClr val="FF0000"/>
                </a:solidFill>
              </a:rPr>
              <a:t>NuTeV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CHARM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166" y="4329012"/>
            <a:ext cx="4979491" cy="6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Gauging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544" y="2683598"/>
            <a:ext cx="2642179" cy="724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75" y="1948398"/>
            <a:ext cx="4989206" cy="2753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64" y="763347"/>
            <a:ext cx="1023717" cy="501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183" y="5716775"/>
            <a:ext cx="1473523" cy="597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75" y="1948398"/>
            <a:ext cx="4989206" cy="2753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544" y="2683598"/>
            <a:ext cx="2642179" cy="724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621" y="5716775"/>
            <a:ext cx="1880012" cy="5716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8497971" y="5322627"/>
            <a:ext cx="1423951" cy="122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47415" y="5418161"/>
            <a:ext cx="955343" cy="116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764" y="763347"/>
            <a:ext cx="1023717" cy="5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53" y="858882"/>
            <a:ext cx="1023717" cy="50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33" y="2231613"/>
            <a:ext cx="6554636" cy="64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317" y="3310744"/>
            <a:ext cx="9441188" cy="711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049" y="4022411"/>
            <a:ext cx="5741658" cy="6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53" y="858882"/>
            <a:ext cx="1023717" cy="50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33" y="2231613"/>
            <a:ext cx="6554636" cy="647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3366950"/>
            <a:ext cx="8915400" cy="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coupling of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2133600"/>
            <a:ext cx="11432345" cy="661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74" y="3730239"/>
            <a:ext cx="5640036" cy="58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527" y="4543183"/>
            <a:ext cx="1422712" cy="4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coupling of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2133600"/>
            <a:ext cx="11432345" cy="661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5404" y="327855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Basis change: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3234564"/>
            <a:ext cx="2997857" cy="457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3366" y="5022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21984" y="4393814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Mix: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00" y="4436276"/>
            <a:ext cx="1829201" cy="419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26230" y="532440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mixing: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065" y="5260410"/>
            <a:ext cx="1676767" cy="457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194" y="5255354"/>
            <a:ext cx="1778390" cy="4446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8311487" y="4855479"/>
            <a:ext cx="1214650" cy="105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10654" y="5022166"/>
            <a:ext cx="1169873" cy="889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Majorana</a:t>
            </a:r>
            <a:r>
              <a:rPr lang="en-US" dirty="0" smtClean="0"/>
              <a:t>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there is no </a:t>
            </a:r>
            <a:r>
              <a:rPr lang="en-US" dirty="0" err="1" smtClean="0"/>
              <a:t>Majorana</a:t>
            </a:r>
            <a:r>
              <a:rPr lang="en-US" dirty="0" smtClean="0"/>
              <a:t> mass for right-handed neutrinos: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2) Smallness of neutrino mass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21" y="3698014"/>
            <a:ext cx="2184879" cy="44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30" y="3672316"/>
            <a:ext cx="1293309" cy="4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Majorana</a:t>
            </a:r>
            <a:r>
              <a:rPr lang="en-US" dirty="0" smtClean="0"/>
              <a:t>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16" y="2133600"/>
            <a:ext cx="2591368" cy="71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16" y="2844975"/>
            <a:ext cx="8485459" cy="673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516" y="3518241"/>
            <a:ext cx="6656259" cy="6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Non-standard </a:t>
            </a:r>
            <a:r>
              <a:rPr lang="en-US" dirty="0" smtClean="0">
                <a:solidFill>
                  <a:srgbClr val="FF0000"/>
                </a:solidFill>
              </a:rPr>
              <a:t>neutral current </a:t>
            </a:r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353" y="2491865"/>
            <a:ext cx="8333026" cy="673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186" y="5187143"/>
            <a:ext cx="3251913" cy="724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5212" y="5390866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Neutrino propagation: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362364" y="3165132"/>
            <a:ext cx="423081" cy="75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017457" y="3014108"/>
            <a:ext cx="488642" cy="90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73904" y="410062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Matter field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502555" y="3014107"/>
            <a:ext cx="1514902" cy="7181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12891" y="3699245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</a:t>
            </a:r>
          </a:p>
          <a:p>
            <a:r>
              <a:rPr lang="en-US" dirty="0" smtClean="0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93" y="2316436"/>
            <a:ext cx="6503825" cy="571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207434" y="4022411"/>
            <a:ext cx="689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Mixing between first and second generations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7434" y="4756809"/>
            <a:ext cx="744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mixing between third generation and the rest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704" y="3295349"/>
            <a:ext cx="1321089" cy="3937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724" y="5403097"/>
            <a:ext cx="2134068" cy="508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007" y="5351644"/>
            <a:ext cx="1778390" cy="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violation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516" y="5498410"/>
            <a:ext cx="2235690" cy="597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02" y="2654428"/>
            <a:ext cx="4420569" cy="57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377" y="4340602"/>
            <a:ext cx="3505968" cy="52082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2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VEV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43" y="1859557"/>
            <a:ext cx="9654116" cy="736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88" y="2941642"/>
            <a:ext cx="6503825" cy="6859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45" y="3925437"/>
            <a:ext cx="6392703" cy="101220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83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VEV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43" y="1859557"/>
            <a:ext cx="9654116" cy="736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88" y="2941642"/>
            <a:ext cx="6503825" cy="6859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45" y="3925437"/>
            <a:ext cx="6392703" cy="101220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5080311"/>
            <a:ext cx="7621670" cy="6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VEV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43" y="1859557"/>
            <a:ext cx="9654116" cy="736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88" y="2941642"/>
            <a:ext cx="6503825" cy="6859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45" y="3925437"/>
            <a:ext cx="6392703" cy="101220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5080311"/>
            <a:ext cx="7621670" cy="66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619" y="5977008"/>
            <a:ext cx="4877869" cy="66056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7404214">
            <a:off x="5985527" y="54410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of new gauge boson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16" y="2057139"/>
            <a:ext cx="8282215" cy="58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15" y="3686675"/>
            <a:ext cx="5081113" cy="45731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199828" y="2950192"/>
            <a:ext cx="484632" cy="2027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259" y="5159001"/>
            <a:ext cx="3658402" cy="4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Observational consequences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30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in Supernova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Reduced mean free path for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022411"/>
            <a:ext cx="8746825" cy="50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31" y="2133600"/>
            <a:ext cx="1197774" cy="39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21" y="4915009"/>
            <a:ext cx="1336560" cy="40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907" y="5580885"/>
            <a:ext cx="4044985" cy="432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6030" y="3125337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Kamada</a:t>
            </a:r>
            <a:r>
              <a:rPr lang="en-US" dirty="0" smtClean="0"/>
              <a:t> and Yu, arXiv:1504.00711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cosmic neutrino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Kamada</a:t>
            </a:r>
            <a:r>
              <a:rPr lang="en-US" dirty="0" smtClean="0"/>
              <a:t> and Yu, arXiv:1504.00711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03" y="2133600"/>
            <a:ext cx="1197774" cy="39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910" y="3149531"/>
            <a:ext cx="2642179" cy="55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58854" y="3575713"/>
            <a:ext cx="13647" cy="47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76" y="4271749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neutrino at rest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910" y="5492985"/>
            <a:ext cx="2489746" cy="3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 or gap in ICECUBE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1889309"/>
            <a:ext cx="6277969" cy="4022541"/>
          </a:xfrm>
        </p:spPr>
      </p:pic>
    </p:spTree>
    <p:extLst>
      <p:ext uri="{BB962C8B-B14F-4D97-AF65-F5344CB8AC3E}">
        <p14:creationId xmlns:p14="http://schemas.microsoft.com/office/powerpoint/2010/main" val="4225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315" y="4195320"/>
            <a:ext cx="8915400" cy="1429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15" y="1746354"/>
            <a:ext cx="3344287" cy="1499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15" y="3423748"/>
            <a:ext cx="8268769" cy="5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Theoretical prediction of dip in 400 </a:t>
            </a:r>
            <a:r>
              <a:rPr lang="en-US" dirty="0" err="1" smtClean="0"/>
              <a:t>TeV</a:t>
            </a:r>
            <a:r>
              <a:rPr lang="en-US" dirty="0" smtClean="0"/>
              <a:t> to </a:t>
            </a:r>
            <a:r>
              <a:rPr lang="en-US" dirty="0" err="1" smtClean="0"/>
              <a:t>PeV</a:t>
            </a:r>
            <a:r>
              <a:rPr lang="en-US" dirty="0" smtClean="0"/>
              <a:t> is robust!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Testing model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16657" y="38623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27413"/>
            <a:ext cx="6249770" cy="597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002044"/>
            <a:ext cx="7316803" cy="546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4697648"/>
            <a:ext cx="2438934" cy="508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2925" y="5994400"/>
            <a:ext cx="569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Gninenko</a:t>
            </a:r>
            <a:r>
              <a:rPr lang="en-US" dirty="0" smtClean="0"/>
              <a:t>, </a:t>
            </a:r>
            <a:r>
              <a:rPr lang="en-US" dirty="0" err="1" smtClean="0"/>
              <a:t>Krasnikov</a:t>
            </a:r>
            <a:r>
              <a:rPr lang="en-US" dirty="0" smtClean="0"/>
              <a:t> and </a:t>
            </a:r>
            <a:r>
              <a:rPr lang="en-US" dirty="0" err="1" smtClean="0"/>
              <a:t>Matveev</a:t>
            </a:r>
            <a:r>
              <a:rPr lang="en-US" dirty="0" smtClean="0"/>
              <a:t> PRD 91 (2015)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Gninenko</a:t>
            </a:r>
            <a:r>
              <a:rPr lang="en-US" dirty="0" smtClean="0"/>
              <a:t>, </a:t>
            </a:r>
            <a:r>
              <a:rPr lang="en-US" dirty="0" err="1" smtClean="0"/>
              <a:t>Krasnikov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Matveev</a:t>
            </a:r>
            <a:r>
              <a:rPr lang="en-US" dirty="0" smtClean="0"/>
              <a:t>, PRD 91 (2015)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773" y="427805"/>
            <a:ext cx="6453014" cy="627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024" y="3824784"/>
            <a:ext cx="1783574" cy="61489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5051598" y="3985146"/>
            <a:ext cx="3178002" cy="147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725" y="5663511"/>
            <a:ext cx="4014080" cy="4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Meson decay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454" y="2975212"/>
            <a:ext cx="542129" cy="3275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34519" y="3493827"/>
            <a:ext cx="777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26090" y="2770496"/>
            <a:ext cx="627797" cy="736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12442" y="3493827"/>
            <a:ext cx="887104" cy="395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9546" y="3889612"/>
            <a:ext cx="286603" cy="450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868827" y="3411940"/>
            <a:ext cx="576630" cy="464024"/>
          </a:xfrm>
          <a:custGeom>
            <a:avLst/>
            <a:gdLst>
              <a:gd name="connsiteX0" fmla="*/ 17072 w 576630"/>
              <a:gd name="connsiteY0" fmla="*/ 464024 h 464024"/>
              <a:gd name="connsiteX1" fmla="*/ 17072 w 576630"/>
              <a:gd name="connsiteY1" fmla="*/ 368490 h 464024"/>
              <a:gd name="connsiteX2" fmla="*/ 194492 w 576630"/>
              <a:gd name="connsiteY2" fmla="*/ 409433 h 464024"/>
              <a:gd name="connsiteX3" fmla="*/ 139901 w 576630"/>
              <a:gd name="connsiteY3" fmla="*/ 245660 h 464024"/>
              <a:gd name="connsiteX4" fmla="*/ 317322 w 576630"/>
              <a:gd name="connsiteY4" fmla="*/ 259308 h 464024"/>
              <a:gd name="connsiteX5" fmla="*/ 262731 w 576630"/>
              <a:gd name="connsiteY5" fmla="*/ 136478 h 464024"/>
              <a:gd name="connsiteX6" fmla="*/ 412857 w 576630"/>
              <a:gd name="connsiteY6" fmla="*/ 150126 h 464024"/>
              <a:gd name="connsiteX7" fmla="*/ 399209 w 576630"/>
              <a:gd name="connsiteY7" fmla="*/ 40944 h 464024"/>
              <a:gd name="connsiteX8" fmla="*/ 576630 w 576630"/>
              <a:gd name="connsiteY8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630" h="464024">
                <a:moveTo>
                  <a:pt x="17072" y="464024"/>
                </a:moveTo>
                <a:cubicBezTo>
                  <a:pt x="2287" y="420806"/>
                  <a:pt x="-12498" y="377589"/>
                  <a:pt x="17072" y="368490"/>
                </a:cubicBezTo>
                <a:cubicBezTo>
                  <a:pt x="46642" y="359391"/>
                  <a:pt x="174021" y="429905"/>
                  <a:pt x="194492" y="409433"/>
                </a:cubicBezTo>
                <a:cubicBezTo>
                  <a:pt x="214963" y="388961"/>
                  <a:pt x="119429" y="270681"/>
                  <a:pt x="139901" y="245660"/>
                </a:cubicBezTo>
                <a:cubicBezTo>
                  <a:pt x="160373" y="220639"/>
                  <a:pt x="296850" y="277505"/>
                  <a:pt x="317322" y="259308"/>
                </a:cubicBezTo>
                <a:cubicBezTo>
                  <a:pt x="337794" y="241111"/>
                  <a:pt x="246809" y="154675"/>
                  <a:pt x="262731" y="136478"/>
                </a:cubicBezTo>
                <a:cubicBezTo>
                  <a:pt x="278654" y="118281"/>
                  <a:pt x="390111" y="166048"/>
                  <a:pt x="412857" y="150126"/>
                </a:cubicBezTo>
                <a:cubicBezTo>
                  <a:pt x="435603" y="134204"/>
                  <a:pt x="371914" y="65965"/>
                  <a:pt x="399209" y="40944"/>
                </a:cubicBezTo>
                <a:cubicBezTo>
                  <a:pt x="426504" y="15923"/>
                  <a:pt x="501567" y="7961"/>
                  <a:pt x="5766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57" y="2331022"/>
            <a:ext cx="406489" cy="3683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45" y="3771216"/>
            <a:ext cx="406489" cy="2913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246" y="4318380"/>
            <a:ext cx="406489" cy="291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457" y="2934366"/>
            <a:ext cx="457300" cy="3683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534" y="5464791"/>
            <a:ext cx="1829201" cy="5716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2757" y="5759355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Lessa</a:t>
            </a:r>
            <a:r>
              <a:rPr lang="en-US" dirty="0" smtClean="0"/>
              <a:t> and Peres, PRD 75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Meson decay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454" y="2975212"/>
            <a:ext cx="542129" cy="3275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34519" y="3493827"/>
            <a:ext cx="777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26090" y="2770496"/>
            <a:ext cx="627797" cy="736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12442" y="3493827"/>
            <a:ext cx="887104" cy="395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9546" y="3889612"/>
            <a:ext cx="286603" cy="450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868827" y="3411940"/>
            <a:ext cx="576630" cy="464024"/>
          </a:xfrm>
          <a:custGeom>
            <a:avLst/>
            <a:gdLst>
              <a:gd name="connsiteX0" fmla="*/ 17072 w 576630"/>
              <a:gd name="connsiteY0" fmla="*/ 464024 h 464024"/>
              <a:gd name="connsiteX1" fmla="*/ 17072 w 576630"/>
              <a:gd name="connsiteY1" fmla="*/ 368490 h 464024"/>
              <a:gd name="connsiteX2" fmla="*/ 194492 w 576630"/>
              <a:gd name="connsiteY2" fmla="*/ 409433 h 464024"/>
              <a:gd name="connsiteX3" fmla="*/ 139901 w 576630"/>
              <a:gd name="connsiteY3" fmla="*/ 245660 h 464024"/>
              <a:gd name="connsiteX4" fmla="*/ 317322 w 576630"/>
              <a:gd name="connsiteY4" fmla="*/ 259308 h 464024"/>
              <a:gd name="connsiteX5" fmla="*/ 262731 w 576630"/>
              <a:gd name="connsiteY5" fmla="*/ 136478 h 464024"/>
              <a:gd name="connsiteX6" fmla="*/ 412857 w 576630"/>
              <a:gd name="connsiteY6" fmla="*/ 150126 h 464024"/>
              <a:gd name="connsiteX7" fmla="*/ 399209 w 576630"/>
              <a:gd name="connsiteY7" fmla="*/ 40944 h 464024"/>
              <a:gd name="connsiteX8" fmla="*/ 576630 w 576630"/>
              <a:gd name="connsiteY8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630" h="464024">
                <a:moveTo>
                  <a:pt x="17072" y="464024"/>
                </a:moveTo>
                <a:cubicBezTo>
                  <a:pt x="2287" y="420806"/>
                  <a:pt x="-12498" y="377589"/>
                  <a:pt x="17072" y="368490"/>
                </a:cubicBezTo>
                <a:cubicBezTo>
                  <a:pt x="46642" y="359391"/>
                  <a:pt x="174021" y="429905"/>
                  <a:pt x="194492" y="409433"/>
                </a:cubicBezTo>
                <a:cubicBezTo>
                  <a:pt x="214963" y="388961"/>
                  <a:pt x="119429" y="270681"/>
                  <a:pt x="139901" y="245660"/>
                </a:cubicBezTo>
                <a:cubicBezTo>
                  <a:pt x="160373" y="220639"/>
                  <a:pt x="296850" y="277505"/>
                  <a:pt x="317322" y="259308"/>
                </a:cubicBezTo>
                <a:cubicBezTo>
                  <a:pt x="337794" y="241111"/>
                  <a:pt x="246809" y="154675"/>
                  <a:pt x="262731" y="136478"/>
                </a:cubicBezTo>
                <a:cubicBezTo>
                  <a:pt x="278654" y="118281"/>
                  <a:pt x="390111" y="166048"/>
                  <a:pt x="412857" y="150126"/>
                </a:cubicBezTo>
                <a:cubicBezTo>
                  <a:pt x="435603" y="134204"/>
                  <a:pt x="371914" y="65965"/>
                  <a:pt x="399209" y="40944"/>
                </a:cubicBezTo>
                <a:cubicBezTo>
                  <a:pt x="426504" y="15923"/>
                  <a:pt x="501567" y="7961"/>
                  <a:pt x="5766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57" y="2331022"/>
            <a:ext cx="406489" cy="3683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45" y="3771216"/>
            <a:ext cx="406489" cy="2913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246" y="4318380"/>
            <a:ext cx="406489" cy="291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457" y="2934366"/>
            <a:ext cx="457300" cy="3683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534" y="5464791"/>
            <a:ext cx="1829201" cy="5716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2757" y="5759355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Lessa</a:t>
            </a:r>
            <a:r>
              <a:rPr lang="en-US" dirty="0" smtClean="0"/>
              <a:t> and Peres, PRD 75 (2007)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499" y="4006758"/>
            <a:ext cx="5081113" cy="4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magnetic dipole moment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90784"/>
            <a:ext cx="1676400" cy="1762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475" y="2745097"/>
            <a:ext cx="475079" cy="453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301" y="2427258"/>
            <a:ext cx="406489" cy="44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861" y="3217753"/>
            <a:ext cx="4623813" cy="635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808" y="5274120"/>
            <a:ext cx="4674624" cy="6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trident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CCFR collaboration: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CHARM II collaboration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43" y="2133600"/>
            <a:ext cx="5335169" cy="558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743" y="3823604"/>
            <a:ext cx="8509656" cy="379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802" y="5816971"/>
            <a:ext cx="8835920" cy="396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0743" y="4531057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PRL66 (1991)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50743" y="6578221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PLB 245 (1990)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trident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99" y="6139822"/>
            <a:ext cx="5335169" cy="558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8675" y="4804011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Altmannshofer</a:t>
            </a:r>
            <a:r>
              <a:rPr lang="en-US" dirty="0" smtClean="0"/>
              <a:t> et al., PRL113 (2014)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068" y="1860724"/>
            <a:ext cx="5347932" cy="49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via model for NSI required for  LMA-Dark solution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Rich phenomenology: Prospect of testing via</a:t>
            </a:r>
          </a:p>
          <a:p>
            <a:pPr>
              <a:buAutoNum type="arabicParenR"/>
            </a:pPr>
            <a:r>
              <a:rPr lang="en-US" dirty="0" smtClean="0"/>
              <a:t>SN neutrino</a:t>
            </a:r>
          </a:p>
          <a:p>
            <a:pPr>
              <a:buAutoNum type="arabicParenR"/>
            </a:pPr>
            <a:r>
              <a:rPr lang="en-US" dirty="0" smtClean="0"/>
              <a:t>Dip below </a:t>
            </a:r>
            <a:r>
              <a:rPr lang="en-US" dirty="0" err="1" smtClean="0"/>
              <a:t>PeV</a:t>
            </a:r>
            <a:r>
              <a:rPr lang="en-US" dirty="0" smtClean="0"/>
              <a:t> in the spectrum of cosmic neutrinos</a:t>
            </a:r>
          </a:p>
          <a:p>
            <a:pPr>
              <a:buAutoNum type="arabicParenR"/>
            </a:pPr>
            <a:r>
              <a:rPr lang="en-US" dirty="0" smtClean="0"/>
              <a:t>                                                       150 GeV  muon beam from SPS CERN                                                              </a:t>
            </a:r>
          </a:p>
          <a:p>
            <a:pPr>
              <a:buAutoNum type="arabicParenR"/>
            </a:pPr>
            <a:endParaRPr lang="en-US" dirty="0" smtClean="0"/>
          </a:p>
          <a:p>
            <a:pPr>
              <a:buAutoNum type="arabicParenR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711" y="2952072"/>
            <a:ext cx="2927059" cy="631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121" y="2129610"/>
            <a:ext cx="1023717" cy="50120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288" y="5416450"/>
            <a:ext cx="3270846" cy="3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LMA-Dark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Miranda, Tortola and Valle, JHEP 2006; </a:t>
            </a:r>
            <a:r>
              <a:rPr lang="en-US" dirty="0" err="1" smtClean="0"/>
              <a:t>Escrihuela</a:t>
            </a:r>
            <a:r>
              <a:rPr lang="en-US" dirty="0"/>
              <a:t> </a:t>
            </a:r>
            <a:r>
              <a:rPr lang="en-US" dirty="0" smtClean="0"/>
              <a:t>et al., PRD 2009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2715905"/>
            <a:ext cx="4139134" cy="2876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398" y="5625402"/>
            <a:ext cx="990751" cy="4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97" y="545390"/>
            <a:ext cx="10060605" cy="576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490" y="6311247"/>
            <a:ext cx="47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Maltoni</a:t>
            </a:r>
            <a:r>
              <a:rPr lang="en-US" dirty="0" smtClean="0"/>
              <a:t> and Gonzalez-Garcia, JHEP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183" y="5716775"/>
            <a:ext cx="1473523" cy="597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544" y="2683598"/>
            <a:ext cx="2642179" cy="724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621" y="5716775"/>
            <a:ext cx="1880012" cy="571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475" y="1948398"/>
            <a:ext cx="4989206" cy="2753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764" y="763347"/>
            <a:ext cx="1023717" cy="5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physics in quark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en-US" dirty="0" smtClean="0"/>
              <a:t>Diagonal in flavor basis   </a:t>
            </a:r>
          </a:p>
          <a:p>
            <a:r>
              <a:rPr lang="en-US" dirty="0" smtClean="0"/>
              <a:t>Non universal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Universal coupling of first and second generations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Avoiding large contribution to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704764" y="1905000"/>
            <a:ext cx="409433" cy="7699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114197" y="2122477"/>
            <a:ext cx="978408" cy="335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46961" y="2143413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in mass basis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3" y="4704363"/>
            <a:ext cx="3626206" cy="4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93" y="2316436"/>
            <a:ext cx="6503825" cy="571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207434" y="4022411"/>
            <a:ext cx="689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Mixing between first and second generations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7434" y="4756809"/>
            <a:ext cx="744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 mixing between third generation and the rest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704" y="3295349"/>
            <a:ext cx="1321089" cy="3937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724" y="5403097"/>
            <a:ext cx="2134068" cy="508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007" y="5351644"/>
            <a:ext cx="1778390" cy="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physics in quark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en-US" dirty="0" smtClean="0"/>
              <a:t>Diagonal in flavor basis   </a:t>
            </a:r>
          </a:p>
          <a:p>
            <a:r>
              <a:rPr lang="en-US" dirty="0" smtClean="0"/>
              <a:t>Non universal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Universal coupling of first and second generations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Avoiding large contribution to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704764" y="1905000"/>
            <a:ext cx="409433" cy="7699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114197" y="2122477"/>
            <a:ext cx="978408" cy="335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46961" y="2143413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in mass basis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3" y="4704363"/>
            <a:ext cx="3626206" cy="4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Crivellini</a:t>
            </a:r>
            <a:r>
              <a:rPr lang="en-US" dirty="0" smtClean="0"/>
              <a:t>, </a:t>
            </a:r>
            <a:r>
              <a:rPr lang="en-US" dirty="0" err="1" smtClean="0"/>
              <a:t>D’Amrosio</a:t>
            </a:r>
            <a:r>
              <a:rPr lang="en-US" dirty="0" smtClean="0"/>
              <a:t> and </a:t>
            </a:r>
            <a:r>
              <a:rPr lang="en-US" dirty="0" err="1" smtClean="0"/>
              <a:t>Heeck</a:t>
            </a:r>
            <a:r>
              <a:rPr lang="en-US" dirty="0" smtClean="0"/>
              <a:t>, PRD 91 (2015) 075006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769" y="2567799"/>
            <a:ext cx="3912457" cy="129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807" y="3808686"/>
            <a:ext cx="6605447" cy="901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5885759"/>
            <a:ext cx="5284358" cy="508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3451" y="5295331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fit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469" y="5295331"/>
            <a:ext cx="3302724" cy="342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345" y="5169960"/>
            <a:ext cx="411165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37685"/>
            <a:ext cx="9240369" cy="5875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439" y="6428096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Kamada</a:t>
            </a:r>
            <a:r>
              <a:rPr lang="en-US" dirty="0" smtClean="0"/>
              <a:t> and Yu, 1504.00711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21" y="0"/>
            <a:ext cx="9790779" cy="6195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490" y="6311247"/>
            <a:ext cx="47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Maltoni</a:t>
            </a:r>
            <a:r>
              <a:rPr lang="en-US" dirty="0" smtClean="0"/>
              <a:t> and Gonzalez-Garcia, JHEP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LMA-Dark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LMA-Dark solution provides even a better fit. (suppression  of low energy  upturn)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67" y="4554306"/>
            <a:ext cx="10314660" cy="533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45" y="5466613"/>
            <a:ext cx="1829201" cy="4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flux measurement at SNO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974" y="2351964"/>
            <a:ext cx="8915400" cy="3777622"/>
          </a:xfrm>
        </p:spPr>
        <p:txBody>
          <a:bodyPr/>
          <a:lstStyle/>
          <a:p>
            <a:r>
              <a:rPr lang="en-US" dirty="0" smtClean="0"/>
              <a:t>Neutral current</a:t>
            </a:r>
          </a:p>
          <a:p>
            <a:endParaRPr lang="en-US" dirty="0"/>
          </a:p>
          <a:p>
            <a:r>
              <a:rPr lang="en-US" dirty="0" smtClean="0"/>
              <a:t>Deuteron dissociation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Gamow-Teller transition</a:t>
            </a:r>
          </a:p>
          <a:p>
            <a:r>
              <a:rPr lang="en-US" dirty="0" smtClean="0"/>
              <a:t>Sensitive only to axial-vector interaction</a:t>
            </a:r>
          </a:p>
          <a:p>
            <a:r>
              <a:rPr lang="en-US" dirty="0" smtClean="0"/>
              <a:t>No effect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06" y="3664367"/>
            <a:ext cx="3505968" cy="45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14" y="5633025"/>
            <a:ext cx="2720453" cy="6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2143</TotalTime>
  <Words>741</Words>
  <Application>Microsoft Office PowerPoint</Application>
  <PresentationFormat>Widescreen</PresentationFormat>
  <Paragraphs>226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Algerian</vt:lpstr>
      <vt:lpstr>Arial</vt:lpstr>
      <vt:lpstr>Century Gothic</vt:lpstr>
      <vt:lpstr>Tahoma</vt:lpstr>
      <vt:lpstr>Wingdings 3</vt:lpstr>
      <vt:lpstr>Wisp</vt:lpstr>
      <vt:lpstr>A model for large non-standard interactions of neutrinos leading to the LMA-dark solution</vt:lpstr>
      <vt:lpstr>Effects of NSI on neutrinos</vt:lpstr>
      <vt:lpstr>Effects of NSI on neutrinos</vt:lpstr>
      <vt:lpstr>Non-standard neutral current interaction</vt:lpstr>
      <vt:lpstr>PowerPoint Presentation</vt:lpstr>
      <vt:lpstr>LMA-Dark solution</vt:lpstr>
      <vt:lpstr>PowerPoint Presentation</vt:lpstr>
      <vt:lpstr>LMA-Dark solution</vt:lpstr>
      <vt:lpstr>Total flux measurement at SNO</vt:lpstr>
      <vt:lpstr>Scattering experiments</vt:lpstr>
      <vt:lpstr>PowerPoint Presentation</vt:lpstr>
      <vt:lpstr>PowerPoint Presentation</vt:lpstr>
      <vt:lpstr>Scattering experiments</vt:lpstr>
      <vt:lpstr>Determining </vt:lpstr>
      <vt:lpstr>Medium Baseline reactor experiments</vt:lpstr>
      <vt:lpstr>RENO-50 in South Korea</vt:lpstr>
      <vt:lpstr>Daya Bay and Juno</vt:lpstr>
      <vt:lpstr>PowerPoint Presentation</vt:lpstr>
      <vt:lpstr>Underlying theory for LMA-Dark?</vt:lpstr>
      <vt:lpstr>Underlying theory for LMA-Dark?</vt:lpstr>
      <vt:lpstr>Too small NSI</vt:lpstr>
      <vt:lpstr>Suggestion</vt:lpstr>
      <vt:lpstr>Suggestion</vt:lpstr>
      <vt:lpstr>PowerPoint Presentation</vt:lpstr>
      <vt:lpstr>PowerPoint Presentation</vt:lpstr>
      <vt:lpstr>PowerPoint Presentation</vt:lpstr>
      <vt:lpstr>Why  not to couple to electron</vt:lpstr>
      <vt:lpstr>LMA-Dark solution</vt:lpstr>
      <vt:lpstr> Big Bang Nucleosynthesis</vt:lpstr>
      <vt:lpstr>Neutrino scattering experiments</vt:lpstr>
      <vt:lpstr>Neutrino scattering experiments</vt:lpstr>
      <vt:lpstr>Gauging </vt:lpstr>
      <vt:lpstr>Gauging </vt:lpstr>
      <vt:lpstr>PowerPoint Presentation</vt:lpstr>
      <vt:lpstr>PowerPoint Presentation</vt:lpstr>
      <vt:lpstr>Yukawa coupling of neutrinos</vt:lpstr>
      <vt:lpstr>Yukawa coupling of neutrinos</vt:lpstr>
      <vt:lpstr>Majorana masses</vt:lpstr>
      <vt:lpstr>Majorana masses</vt:lpstr>
      <vt:lpstr>Quark mixing</vt:lpstr>
      <vt:lpstr>Flavor violation</vt:lpstr>
      <vt:lpstr>Small VEV</vt:lpstr>
      <vt:lpstr>Small VEV</vt:lpstr>
      <vt:lpstr>Small VEV</vt:lpstr>
      <vt:lpstr>Mass of new gauge boson</vt:lpstr>
      <vt:lpstr>PowerPoint Presentation</vt:lpstr>
      <vt:lpstr>Emission in Supernova</vt:lpstr>
      <vt:lpstr>High energy cosmic neutrino</vt:lpstr>
      <vt:lpstr>Dip or gap in ICECUBE spectrum</vt:lpstr>
      <vt:lpstr>PowerPoint Presentation</vt:lpstr>
      <vt:lpstr>Proposal</vt:lpstr>
      <vt:lpstr>PowerPoint Presentation</vt:lpstr>
      <vt:lpstr>Meson decay</vt:lpstr>
      <vt:lpstr>Meson decay</vt:lpstr>
      <vt:lpstr>Muon magnetic dipole moment</vt:lpstr>
      <vt:lpstr>Neutrino trident scattering</vt:lpstr>
      <vt:lpstr>Neutrino trident scattering</vt:lpstr>
      <vt:lpstr>Summary</vt:lpstr>
      <vt:lpstr>Backup slides</vt:lpstr>
      <vt:lpstr>PowerPoint Presentation</vt:lpstr>
      <vt:lpstr>Gauging </vt:lpstr>
      <vt:lpstr>Flavor physics in quark sector</vt:lpstr>
      <vt:lpstr>Quark mixing</vt:lpstr>
      <vt:lpstr>Flavor physics in quark sector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 for large non-standard interactions of neutrinos leading to the LMA-dark solution</dc:title>
  <dc:creator>Yasaman</dc:creator>
  <cp:lastModifiedBy>Yasaman</cp:lastModifiedBy>
  <cp:revision>99</cp:revision>
  <dcterms:created xsi:type="dcterms:W3CDTF">2015-06-15T12:54:21Z</dcterms:created>
  <dcterms:modified xsi:type="dcterms:W3CDTF">2015-08-12T18:11:43Z</dcterms:modified>
</cp:coreProperties>
</file>