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708" r:id="rId4"/>
    <p:sldMasterId id="2147483744" r:id="rId5"/>
    <p:sldMasterId id="2147483756" r:id="rId6"/>
  </p:sldMasterIdLst>
  <p:notesMasterIdLst>
    <p:notesMasterId r:id="rId60"/>
  </p:notesMasterIdLst>
  <p:sldIdLst>
    <p:sldId id="313" r:id="rId7"/>
    <p:sldId id="373" r:id="rId8"/>
    <p:sldId id="284" r:id="rId9"/>
    <p:sldId id="372" r:id="rId10"/>
    <p:sldId id="337" r:id="rId11"/>
    <p:sldId id="338" r:id="rId12"/>
    <p:sldId id="339" r:id="rId13"/>
    <p:sldId id="340" r:id="rId14"/>
    <p:sldId id="341" r:id="rId15"/>
    <p:sldId id="342" r:id="rId16"/>
    <p:sldId id="343" r:id="rId17"/>
    <p:sldId id="348" r:id="rId18"/>
    <p:sldId id="371" r:id="rId19"/>
    <p:sldId id="318" r:id="rId20"/>
    <p:sldId id="319" r:id="rId21"/>
    <p:sldId id="417" r:id="rId22"/>
    <p:sldId id="322" r:id="rId23"/>
    <p:sldId id="324" r:id="rId24"/>
    <p:sldId id="325" r:id="rId25"/>
    <p:sldId id="326" r:id="rId26"/>
    <p:sldId id="327" r:id="rId27"/>
    <p:sldId id="332" r:id="rId28"/>
    <p:sldId id="328" r:id="rId29"/>
    <p:sldId id="369" r:id="rId30"/>
    <p:sldId id="370" r:id="rId31"/>
    <p:sldId id="329" r:id="rId32"/>
    <p:sldId id="331" r:id="rId33"/>
    <p:sldId id="390" r:id="rId34"/>
    <p:sldId id="413" r:id="rId35"/>
    <p:sldId id="414" r:id="rId36"/>
    <p:sldId id="415" r:id="rId37"/>
    <p:sldId id="392" r:id="rId38"/>
    <p:sldId id="394" r:id="rId39"/>
    <p:sldId id="416" r:id="rId40"/>
    <p:sldId id="410" r:id="rId41"/>
    <p:sldId id="411" r:id="rId42"/>
    <p:sldId id="412" r:id="rId43"/>
    <p:sldId id="387" r:id="rId44"/>
    <p:sldId id="374" r:id="rId45"/>
    <p:sldId id="375" r:id="rId46"/>
    <p:sldId id="376" r:id="rId47"/>
    <p:sldId id="388" r:id="rId48"/>
    <p:sldId id="389" r:id="rId49"/>
    <p:sldId id="359" r:id="rId50"/>
    <p:sldId id="360" r:id="rId51"/>
    <p:sldId id="380" r:id="rId52"/>
    <p:sldId id="381" r:id="rId53"/>
    <p:sldId id="382" r:id="rId54"/>
    <p:sldId id="383" r:id="rId55"/>
    <p:sldId id="384" r:id="rId56"/>
    <p:sldId id="385" r:id="rId57"/>
    <p:sldId id="386" r:id="rId58"/>
    <p:sldId id="366" r:id="rId59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974" y="-4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9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wmf"/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image" Target="../media/image53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image" Target="../media/image63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image" Target="../media/image6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168D6-E557-47D4-A9CD-38664468BB71}" type="datetimeFigureOut">
              <a:rPr lang="da-DK" smtClean="0"/>
              <a:t>24-07-2015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CD27C-12DC-4E26-B135-21E9F3A586C1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2080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9B373A-4AFF-41D0-B7E5-C7208DEAE16E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79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75D6E4-3E65-43BF-90A7-1D732E982F51}" type="slidenum">
              <a:rPr lang="en-US"/>
              <a:pPr/>
              <a:t>12</a:t>
            </a:fld>
            <a:endParaRPr lang="en-US"/>
          </a:p>
        </p:txBody>
      </p:sp>
      <p:sp>
        <p:nvSpPr>
          <p:cNvPr id="534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70B879-B35E-46F5-AEDC-1EC9F8D99CAA}" type="slidenum">
              <a:rPr lang="en-US"/>
              <a:pPr/>
              <a:t>13</a:t>
            </a:fld>
            <a:endParaRPr lang="en-US"/>
          </a:p>
        </p:txBody>
      </p:sp>
      <p:sp>
        <p:nvSpPr>
          <p:cNvPr id="53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32286C-854F-4F6F-93C4-B7576D88F1CF}" type="slidenum">
              <a:rPr lang="en-US"/>
              <a:pPr/>
              <a:t>14</a:t>
            </a:fld>
            <a:endParaRPr lang="en-US"/>
          </a:p>
        </p:txBody>
      </p:sp>
      <p:sp>
        <p:nvSpPr>
          <p:cNvPr id="66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57E24A-A6B9-441F-B950-61F6CA6EB5E7}" type="slidenum">
              <a:rPr lang="en-US"/>
              <a:pPr/>
              <a:t>19</a:t>
            </a:fld>
            <a:endParaRPr lang="en-US"/>
          </a:p>
        </p:txBody>
      </p:sp>
      <p:sp>
        <p:nvSpPr>
          <p:cNvPr id="80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827DBE-8FE0-4CA0-A3B6-910010F962BF}" type="slidenum">
              <a:rPr lang="en-US"/>
              <a:pPr/>
              <a:t>20</a:t>
            </a:fld>
            <a:endParaRPr lang="en-US"/>
          </a:p>
        </p:txBody>
      </p:sp>
      <p:sp>
        <p:nvSpPr>
          <p:cNvPr id="81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42745F-9D9F-415F-B6DC-A9EC7FFB1802}" type="slidenum">
              <a:rPr lang="en-US"/>
              <a:pPr/>
              <a:t>21</a:t>
            </a:fld>
            <a:endParaRPr lang="en-US"/>
          </a:p>
        </p:txBody>
      </p:sp>
      <p:sp>
        <p:nvSpPr>
          <p:cNvPr id="81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DF112A-A905-4B40-A90F-1C97496269C4}" type="slidenum">
              <a:rPr lang="en-US"/>
              <a:pPr/>
              <a:t>23</a:t>
            </a:fld>
            <a:endParaRPr lang="en-US"/>
          </a:p>
        </p:txBody>
      </p:sp>
      <p:sp>
        <p:nvSpPr>
          <p:cNvPr id="82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ECADAE6-5666-4C81-A4F7-B31AD2F97130}" type="slidenum">
              <a:rPr lang="en-US" altLang="en-US">
                <a:solidFill>
                  <a:prstClr val="black"/>
                </a:solidFill>
              </a:rPr>
              <a:pPr eaLnBrk="1" hangingPunct="1"/>
              <a:t>39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a-DK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9610645-B319-4AD7-86E8-EBF04B536DB8}" type="slidenum">
              <a:rPr lang="en-US" altLang="en-US">
                <a:solidFill>
                  <a:prstClr val="black"/>
                </a:solidFill>
              </a:rPr>
              <a:pPr eaLnBrk="1" hangingPunct="1"/>
              <a:t>40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a-DK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19CB39C-F15C-471E-A619-B574A0208B1D}" type="slidenum">
              <a:rPr lang="en-US" altLang="en-US">
                <a:solidFill>
                  <a:prstClr val="black"/>
                </a:solidFill>
              </a:rPr>
              <a:pPr eaLnBrk="1" hangingPunct="1"/>
              <a:t>49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a-DK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A5E000-D5CC-4EAF-B3BB-546551064004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68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710805-A677-4A0E-B088-08D63A056067}" type="slidenum">
              <a:rPr lang="en-US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3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AC2826-8021-4B8B-A963-C47BC8E0CC39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17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6DCC3B-D4E1-4990-BD65-1BD449F83F15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31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748C33-C2EF-4418-8B4E-4B2F73EA8881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6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9CBA9D-879A-46FB-8B73-BEBAB4EC47E4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C59D59-6EDF-455A-B799-DBF29DBBFA03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0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</p:spPr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9F8C48-97F6-43FD-9322-33200F21160D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1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</p:spPr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AA719E-218F-49AE-899D-0DE34EF75134}" type="slidenum">
              <a:rPr lang="en-US" altLang="da-DK">
                <a:solidFill>
                  <a:prstClr val="black"/>
                </a:solidFill>
              </a:rPr>
              <a:pPr/>
              <a:t>11</a:t>
            </a:fld>
            <a:endParaRPr lang="en-US" altLang="da-DK">
              <a:solidFill>
                <a:prstClr val="black"/>
              </a:solidFill>
            </a:endParaRPr>
          </a:p>
        </p:txBody>
      </p:sp>
      <p:sp>
        <p:nvSpPr>
          <p:cNvPr id="83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</p:spPr>
        <p:txBody>
          <a:bodyPr/>
          <a:lstStyle/>
          <a:p>
            <a:endParaRPr lang="da-DK" altLang="da-D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24-07-2015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2805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24-07-2015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2653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24-07-2015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58406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C7114C-E534-4115-86D2-F2D21A59E4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786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3522E-D926-485E-B737-B9EAD99511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60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E388F-DDDC-49A1-B783-33DD611543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281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6F438-F5F4-4FFD-AAD7-344F3C2A8F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671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48EEA0-DABE-4751-9EBF-4DE36C9C9A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387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14333-CE0C-421C-84A4-617152C7A8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403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73B3E-26B9-4EC3-B032-7853A8FA65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890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6A705-7476-4F5D-B36B-7F285802BA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436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24-07-2015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14013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09863-F399-428D-AA1D-1679E75480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84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52150-4F81-4EC3-BDFE-DF5AE8F9DB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684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CD395-8F1C-4932-BF22-50461F4536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6582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C7114C-E534-4115-86D2-F2D21A59E4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8513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3522E-D926-485E-B737-B9EAD99511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3662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E388F-DDDC-49A1-B783-33DD611543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7612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6F438-F5F4-4FFD-AAD7-344F3C2A8F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488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48EEA0-DABE-4751-9EBF-4DE36C9C9A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8816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14333-CE0C-421C-84A4-617152C7A8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716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73B3E-26B9-4EC3-B032-7853A8FA65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69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24-07-2015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245653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6A705-7476-4F5D-B36B-7F285802BA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4167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09863-F399-428D-AA1D-1679E75480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600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52150-4F81-4EC3-BDFE-DF5AE8F9DB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3981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CD395-8F1C-4932-BF22-50461F4536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975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C7114C-E534-4115-86D2-F2D21A59E4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8044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3522E-D926-485E-B737-B9EAD99511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1743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E388F-DDDC-49A1-B783-33DD611543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1729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96F438-F5F4-4FFD-AAD7-344F3C2A8F3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251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48EEA0-DABE-4751-9EBF-4DE36C9C9A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6034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14333-CE0C-421C-84A4-617152C7A8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982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24-07-2015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41187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73B3E-26B9-4EC3-B032-7853A8FA65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2056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6A705-7476-4F5D-B36B-7F285802BA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1701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09863-F399-428D-AA1D-1679E75480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13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52150-4F81-4EC3-BDFE-DF5AE8F9DB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6148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CD395-8F1C-4932-BF22-50461F4536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0055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9D92B-F0DC-4A0C-BD06-941C436F96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3064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85F4B-40A6-494A-BD05-D5C5E698CF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7044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85385-6E0F-4511-97D1-6EB0787293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8530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3327D-AEBD-4988-A6D8-973708B9A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8573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0067D-EC54-4B03-AF25-5309C85D8D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850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24-07-2015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68414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04F9D-39D7-4863-908B-4CF97E677C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858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74245-C118-47A3-96FC-962286C91B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077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71A28-240D-4F8C-8D99-9AFE56C1F0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4520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B4D6B-9576-4AC3-8EB6-E8F24191B5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2990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F0794-6A62-4F42-BEDD-92F80ECEDC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9630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9BC11-A948-440A-85FB-60C3F37F19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641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24-07-2015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637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24-07-2015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859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24-07-2015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1744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24-07-2015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383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24-07-2015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03501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24-07-2015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4011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24-07-2015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262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24-07-2015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0451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24-07-2015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7125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24-07-2015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0540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24-07-2015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9999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24-07-2015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390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24-07-2015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2006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24-07-2015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7742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C1CB4-270F-410A-90A7-927AFFFFAAB4}" type="datetimeFigureOut">
              <a:rPr lang="da-DK" smtClean="0"/>
              <a:t>24-07-2015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8624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C1CB4-270F-410A-90A7-927AFFFFAAB4}" type="datetimeFigureOut">
              <a:rPr lang="da-DK" smtClean="0"/>
              <a:t>24-07-2015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107C6-8272-4EC4-9EED-3254185EB8C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666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4BFC51-6DB6-4A52-AF79-CEBEA65B7B6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10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4BFC51-6DB6-4A52-AF79-CEBEA65B7B6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49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4BFC51-6DB6-4A52-AF79-CEBEA65B7B6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74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6E6286-875A-49A9-A816-3794D160E23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88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C1CB4-270F-410A-90A7-927AFFFFAAB4}" type="datetimeFigureOut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24-07-2015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107C6-8272-4EC4-9EED-3254185EB8CE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28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6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video" Target="../media/media1.wmv"/><Relationship Id="rId7" Type="http://schemas.openxmlformats.org/officeDocument/2006/relationships/image" Target="../media/image29.emf"/><Relationship Id="rId2" Type="http://schemas.microsoft.com/office/2007/relationships/media" Target="../media/media1.wmv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7" Type="http://schemas.openxmlformats.org/officeDocument/2006/relationships/image" Target="../media/image331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0.png"/><Relationship Id="rId5" Type="http://schemas.openxmlformats.org/officeDocument/2006/relationships/image" Target="../media/image370.png"/><Relationship Id="rId4" Type="http://schemas.openxmlformats.org/officeDocument/2006/relationships/image" Target="../media/image36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2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4.emf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53.e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55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3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67.emf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66.emf"/><Relationship Id="rId4" Type="http://schemas.openxmlformats.org/officeDocument/2006/relationships/oleObject" Target="../embeddings/oleObject17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7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554" name="Picture 2" descr="sim3_pos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95400" y="-1981200"/>
            <a:ext cx="11506200" cy="11506200"/>
          </a:xfrm>
          <a:prstGeom prst="rect">
            <a:avLst/>
          </a:prstGeom>
          <a:noFill/>
        </p:spPr>
      </p:pic>
      <p:sp>
        <p:nvSpPr>
          <p:cNvPr id="791555" name="Rectangle 3"/>
          <p:cNvSpPr>
            <a:spLocks noChangeArrowheads="1"/>
          </p:cNvSpPr>
          <p:nvPr/>
        </p:nvSpPr>
        <p:spPr bwMode="auto">
          <a:xfrm>
            <a:off x="-627063" y="381000"/>
            <a:ext cx="10591801" cy="106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 dirty="0"/>
          </a:p>
        </p:txBody>
      </p:sp>
      <p:sp>
        <p:nvSpPr>
          <p:cNvPr id="791556" name="Text Box 4"/>
          <p:cNvSpPr txBox="1">
            <a:spLocks noChangeArrowheads="1"/>
          </p:cNvSpPr>
          <p:nvPr/>
        </p:nvSpPr>
        <p:spPr bwMode="auto">
          <a:xfrm>
            <a:off x="1654062" y="381000"/>
            <a:ext cx="582319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da-DK" sz="3200" b="1" dirty="0" smtClean="0">
                <a:solidFill>
                  <a:srgbClr val="FFFFFF"/>
                </a:solidFill>
                <a:latin typeface="Helvetica" pitchFamily="34" charset="0"/>
              </a:rPr>
              <a:t>NEUTRINOS</a:t>
            </a:r>
            <a:r>
              <a:rPr lang="da-DK" sz="3200" b="1" dirty="0">
                <a:solidFill>
                  <a:srgbClr val="FFFFFF"/>
                </a:solidFill>
                <a:latin typeface="Helvetica" pitchFamily="34" charset="0"/>
              </a:rPr>
              <a:t> </a:t>
            </a:r>
            <a:r>
              <a:rPr lang="da-DK" sz="3200" b="1" dirty="0" smtClean="0">
                <a:solidFill>
                  <a:srgbClr val="FFFFFF"/>
                </a:solidFill>
                <a:latin typeface="Helvetica" pitchFamily="34" charset="0"/>
              </a:rPr>
              <a:t>IN THE ERA OF </a:t>
            </a:r>
          </a:p>
          <a:p>
            <a:pPr algn="ctr" eaLnBrk="0" hangingPunct="0"/>
            <a:r>
              <a:rPr lang="da-DK" sz="3200" b="1" dirty="0" smtClean="0">
                <a:solidFill>
                  <a:srgbClr val="FFFFFF"/>
                </a:solidFill>
                <a:latin typeface="Helvetica" pitchFamily="34" charset="0"/>
              </a:rPr>
              <a:t>PRECISION COSMOLOGY</a:t>
            </a:r>
          </a:p>
        </p:txBody>
      </p:sp>
      <p:sp>
        <p:nvSpPr>
          <p:cNvPr id="791557" name="Rectangle 5"/>
          <p:cNvSpPr>
            <a:spLocks noChangeArrowheads="1"/>
          </p:cNvSpPr>
          <p:nvPr/>
        </p:nvSpPr>
        <p:spPr bwMode="auto">
          <a:xfrm>
            <a:off x="-457200" y="5486400"/>
            <a:ext cx="10363200" cy="1219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 dirty="0"/>
          </a:p>
        </p:txBody>
      </p:sp>
      <p:sp>
        <p:nvSpPr>
          <p:cNvPr id="791558" name="Text Box 6"/>
          <p:cNvSpPr txBox="1">
            <a:spLocks noChangeArrowheads="1"/>
          </p:cNvSpPr>
          <p:nvPr/>
        </p:nvSpPr>
        <p:spPr bwMode="auto">
          <a:xfrm>
            <a:off x="1251585" y="5715000"/>
            <a:ext cx="654083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da-DK" sz="2400" dirty="0">
                <a:solidFill>
                  <a:srgbClr val="FFFFFF"/>
                </a:solidFill>
                <a:latin typeface="Helvetica" pitchFamily="34" charset="0"/>
              </a:rPr>
              <a:t>STEEN </a:t>
            </a:r>
            <a:r>
              <a:rPr lang="da-DK" sz="2400" dirty="0" smtClean="0">
                <a:solidFill>
                  <a:srgbClr val="FFFFFF"/>
                </a:solidFill>
                <a:latin typeface="Helvetica" pitchFamily="34" charset="0"/>
              </a:rPr>
              <a:t>HANNESTAD, AARHUS UNIVERSITY</a:t>
            </a:r>
            <a:endParaRPr lang="da-DK" sz="2400" dirty="0">
              <a:solidFill>
                <a:srgbClr val="FFFFFF"/>
              </a:solidFill>
              <a:latin typeface="Helvetica" pitchFamily="34" charset="0"/>
            </a:endParaRPr>
          </a:p>
          <a:p>
            <a:pPr algn="ctr" eaLnBrk="0" hangingPunct="0"/>
            <a:r>
              <a:rPr lang="da-DK" sz="2400" dirty="0" smtClean="0">
                <a:solidFill>
                  <a:srgbClr val="FFFFFF"/>
                </a:solidFill>
                <a:latin typeface="Helvetica" pitchFamily="34" charset="0"/>
              </a:rPr>
              <a:t>MAINZ, 21 JULY 2015</a:t>
            </a:r>
            <a:endParaRPr lang="da-DK" sz="2400" dirty="0">
              <a:solidFill>
                <a:srgbClr val="FFFFFF"/>
              </a:solidFill>
              <a:latin typeface="Palatino" pitchFamily="18" charset="0"/>
            </a:endParaRPr>
          </a:p>
        </p:txBody>
      </p:sp>
      <p:sp>
        <p:nvSpPr>
          <p:cNvPr id="791560" name="AutoShape 8"/>
          <p:cNvSpPr>
            <a:spLocks noChangeArrowheads="1"/>
          </p:cNvSpPr>
          <p:nvPr/>
        </p:nvSpPr>
        <p:spPr bwMode="auto">
          <a:xfrm rot="3309554">
            <a:off x="3084586" y="3410247"/>
            <a:ext cx="1121021" cy="409575"/>
          </a:xfrm>
          <a:prstGeom prst="leftRightArrow">
            <a:avLst>
              <a:gd name="adj1" fmla="val 50000"/>
              <a:gd name="adj2" fmla="val 32713"/>
            </a:avLst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 dirty="0"/>
          </a:p>
        </p:txBody>
      </p:sp>
      <p:sp>
        <p:nvSpPr>
          <p:cNvPr id="791561" name="AutoShape 9"/>
          <p:cNvSpPr>
            <a:spLocks noChangeArrowheads="1"/>
          </p:cNvSpPr>
          <p:nvPr/>
        </p:nvSpPr>
        <p:spPr bwMode="auto">
          <a:xfrm rot="-3316275">
            <a:off x="4673846" y="3426981"/>
            <a:ext cx="1083531" cy="409575"/>
          </a:xfrm>
          <a:prstGeom prst="leftRightArrow">
            <a:avLst>
              <a:gd name="adj1" fmla="val 50000"/>
              <a:gd name="adj2" fmla="val 32713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 dirty="0"/>
          </a:p>
        </p:txBody>
      </p:sp>
      <p:sp>
        <p:nvSpPr>
          <p:cNvPr id="791562" name="AutoShape 10"/>
          <p:cNvSpPr>
            <a:spLocks noChangeArrowheads="1"/>
          </p:cNvSpPr>
          <p:nvPr/>
        </p:nvSpPr>
        <p:spPr bwMode="auto">
          <a:xfrm>
            <a:off x="3828594" y="2440862"/>
            <a:ext cx="1143797" cy="381000"/>
          </a:xfrm>
          <a:prstGeom prst="leftRightArrow">
            <a:avLst>
              <a:gd name="adj1" fmla="val 50000"/>
              <a:gd name="adj2" fmla="val 44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 dirty="0"/>
          </a:p>
        </p:txBody>
      </p:sp>
      <p:sp>
        <p:nvSpPr>
          <p:cNvPr id="791563" name="Oval 11"/>
          <p:cNvSpPr>
            <a:spLocks noChangeArrowheads="1"/>
          </p:cNvSpPr>
          <p:nvPr/>
        </p:nvSpPr>
        <p:spPr bwMode="auto">
          <a:xfrm>
            <a:off x="6572591" y="2776835"/>
            <a:ext cx="838200" cy="8382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da-DK" sz="4800" baseline="-25000" dirty="0">
              <a:solidFill>
                <a:schemeClr val="bg1"/>
              </a:solidFill>
              <a:latin typeface="Palatino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950734" y="2776835"/>
                <a:ext cx="101393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da-DK" sz="5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da-DK" sz="5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0734" y="2776835"/>
                <a:ext cx="1013932" cy="92333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762591" y="2027159"/>
                <a:ext cx="101944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da-DK" sz="5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da-DK" sz="5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591" y="2027159"/>
                <a:ext cx="1019445" cy="92333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166965" y="2022834"/>
                <a:ext cx="1043491" cy="9902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da-DK" sz="5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6965" y="2022834"/>
                <a:ext cx="1043491" cy="99020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990986" y="3974278"/>
                <a:ext cx="997324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da-DK" sz="540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sub>
                      </m:sSub>
                    </m:oMath>
                  </m:oMathPara>
                </a14:m>
                <a:endParaRPr lang="da-DK" sz="5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986" y="3974278"/>
                <a:ext cx="997324" cy="92333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917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1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427038"/>
            <a:ext cx="10363200" cy="569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6188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490" name="Picture 2" descr="800px-Carlsberg-tankflytnin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76200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1491" name="Text Box 3"/>
          <p:cNvSpPr txBox="1">
            <a:spLocks noChangeArrowheads="1"/>
          </p:cNvSpPr>
          <p:nvPr/>
        </p:nvSpPr>
        <p:spPr bwMode="auto">
          <a:xfrm>
            <a:off x="1752600" y="152400"/>
            <a:ext cx="5297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altLang="da-DK" sz="2400">
                <a:solidFill>
                  <a:srgbClr val="FFFFFF"/>
                </a:solidFill>
                <a:latin typeface="Helvetica" pitchFamily="34" charset="0"/>
              </a:rPr>
              <a:t>A DANISH VERSION OF KATRIN???</a:t>
            </a:r>
            <a:endParaRPr lang="en-US" altLang="da-DK" sz="2400">
              <a:solidFill>
                <a:srgbClr val="FFFFFF"/>
              </a:solidFill>
              <a:latin typeface="Helvetica" pitchFamily="34" charset="0"/>
            </a:endParaRPr>
          </a:p>
        </p:txBody>
      </p:sp>
      <p:sp>
        <p:nvSpPr>
          <p:cNvPr id="831492" name="Text Box 4"/>
          <p:cNvSpPr txBox="1">
            <a:spLocks noChangeArrowheads="1"/>
          </p:cNvSpPr>
          <p:nvPr/>
        </p:nvSpPr>
        <p:spPr bwMode="auto">
          <a:xfrm>
            <a:off x="974725" y="6208713"/>
            <a:ext cx="5632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altLang="da-DK">
                <a:solidFill>
                  <a:srgbClr val="FFFFFF"/>
                </a:solidFill>
              </a:rPr>
              <a:t>THE CARLSBERG NEUTRINO MASS EXPERIMENT</a:t>
            </a:r>
            <a:endParaRPr lang="en-US" altLang="da-DK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16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Text Box 2"/>
          <p:cNvSpPr txBox="1">
            <a:spLocks noChangeArrowheads="1"/>
          </p:cNvSpPr>
          <p:nvPr/>
        </p:nvSpPr>
        <p:spPr bwMode="auto">
          <a:xfrm>
            <a:off x="1066800" y="228600"/>
            <a:ext cx="656942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400" dirty="0" smtClean="0">
                <a:solidFill>
                  <a:schemeClr val="bg1"/>
                </a:solidFill>
                <a:latin typeface="Comic Sans MS" pitchFamily="66" charset="0"/>
              </a:rPr>
              <a:t>NEUTRINO MASS AND ENERGY DENSITY</a:t>
            </a:r>
            <a:endParaRPr lang="da-DK" sz="2400" dirty="0">
              <a:solidFill>
                <a:schemeClr val="bg1"/>
              </a:solidFill>
              <a:latin typeface="Comic Sans MS" pitchFamily="66" charset="0"/>
            </a:endParaRPr>
          </a:p>
          <a:p>
            <a:pPr eaLnBrk="0" hangingPunct="0"/>
            <a:r>
              <a:rPr lang="da-DK" sz="2400" dirty="0">
                <a:solidFill>
                  <a:schemeClr val="bg1"/>
                </a:solidFill>
                <a:latin typeface="Comic Sans MS" pitchFamily="66" charset="0"/>
              </a:rPr>
              <a:t>FROM COSMOLOGY</a:t>
            </a:r>
          </a:p>
        </p:txBody>
      </p:sp>
      <p:sp>
        <p:nvSpPr>
          <p:cNvPr id="371715" name="Text Box 3"/>
          <p:cNvSpPr txBox="1">
            <a:spLocks noChangeArrowheads="1"/>
          </p:cNvSpPr>
          <p:nvPr/>
        </p:nvSpPr>
        <p:spPr bwMode="auto">
          <a:xfrm>
            <a:off x="974725" y="1384300"/>
            <a:ext cx="64595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NEUTRINOS AFFECT STRUCTURE FORMATION</a:t>
            </a:r>
          </a:p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BECAUSE THEY ARE A SOURCE OF DARK MATTER</a:t>
            </a:r>
          </a:p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(</a:t>
            </a:r>
            <a:r>
              <a:rPr lang="da-DK" sz="2000" i="1">
                <a:solidFill>
                  <a:schemeClr val="bg1"/>
                </a:solidFill>
                <a:latin typeface="Helvetica" pitchFamily="34" charset="0"/>
              </a:rPr>
              <a:t>n</a:t>
            </a:r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 ~ 100 cm</a:t>
            </a:r>
            <a:r>
              <a:rPr lang="da-DK" sz="2000" baseline="30000">
                <a:solidFill>
                  <a:schemeClr val="bg1"/>
                </a:solidFill>
                <a:latin typeface="Helvetica" pitchFamily="34" charset="0"/>
              </a:rPr>
              <a:t>-3</a:t>
            </a:r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)</a:t>
            </a:r>
          </a:p>
        </p:txBody>
      </p:sp>
      <p:sp>
        <p:nvSpPr>
          <p:cNvPr id="371716" name="Text Box 4"/>
          <p:cNvSpPr txBox="1">
            <a:spLocks noChangeArrowheads="1"/>
          </p:cNvSpPr>
          <p:nvPr/>
        </p:nvSpPr>
        <p:spPr bwMode="auto">
          <a:xfrm>
            <a:off x="990600" y="3962400"/>
            <a:ext cx="71469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HOWEVER, eV NEUTRINOS ARE DIFFERENT FROM CDM </a:t>
            </a:r>
          </a:p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BECAUSE THEY FREE STREAM</a:t>
            </a:r>
          </a:p>
        </p:txBody>
      </p:sp>
      <p:graphicFrame>
        <p:nvGraphicFramePr>
          <p:cNvPr id="371717" name="Object 5"/>
          <p:cNvGraphicFramePr>
            <a:graphicFrameLocks noChangeAspect="1"/>
          </p:cNvGraphicFramePr>
          <p:nvPr/>
        </p:nvGraphicFramePr>
        <p:xfrm>
          <a:off x="2590800" y="4800600"/>
          <a:ext cx="2778125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3" name="Ligning" r:id="rId4" imgW="977760" imgH="241200" progId="Equation.3">
                  <p:embed/>
                </p:oleObj>
              </mc:Choice>
              <mc:Fallback>
                <p:oleObj name="Ligning" r:id="rId4" imgW="9777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800600"/>
                        <a:ext cx="2778125" cy="681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1718" name="Text Box 6"/>
          <p:cNvSpPr txBox="1">
            <a:spLocks noChangeArrowheads="1"/>
          </p:cNvSpPr>
          <p:nvPr/>
        </p:nvSpPr>
        <p:spPr bwMode="auto">
          <a:xfrm>
            <a:off x="990600" y="5791200"/>
            <a:ext cx="70072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SCALES SMALLER THAN </a:t>
            </a:r>
            <a:r>
              <a:rPr lang="da-DK" sz="2000" i="1">
                <a:solidFill>
                  <a:schemeClr val="bg1"/>
                </a:solidFill>
                <a:latin typeface="Helvetica" pitchFamily="34" charset="0"/>
              </a:rPr>
              <a:t>d</a:t>
            </a:r>
            <a:r>
              <a:rPr lang="da-DK" sz="2000" baseline="-25000">
                <a:solidFill>
                  <a:schemeClr val="bg1"/>
                </a:solidFill>
                <a:latin typeface="Helvetica" pitchFamily="34" charset="0"/>
              </a:rPr>
              <a:t>FS</a:t>
            </a:r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 DAMPED AWAY, LEADS TO</a:t>
            </a:r>
          </a:p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SUPPRESSION OF POWER ON SMALL SCALES</a:t>
            </a:r>
          </a:p>
        </p:txBody>
      </p:sp>
      <p:graphicFrame>
        <p:nvGraphicFramePr>
          <p:cNvPr id="371719" name="Object 7"/>
          <p:cNvGraphicFramePr>
            <a:graphicFrameLocks noChangeAspect="1"/>
          </p:cNvGraphicFramePr>
          <p:nvPr/>
        </p:nvGraphicFramePr>
        <p:xfrm>
          <a:off x="1219200" y="2743200"/>
          <a:ext cx="2057400" cy="985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4" name="Ligning" r:id="rId6" imgW="901440" imgH="431640" progId="Equation.3">
                  <p:embed/>
                </p:oleObj>
              </mc:Choice>
              <mc:Fallback>
                <p:oleObj name="Ligning" r:id="rId6" imgW="9014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743200"/>
                        <a:ext cx="2057400" cy="985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1720" name="Text Box 8"/>
          <p:cNvSpPr txBox="1">
            <a:spLocks noChangeArrowheads="1"/>
          </p:cNvSpPr>
          <p:nvPr/>
        </p:nvSpPr>
        <p:spPr bwMode="auto">
          <a:xfrm>
            <a:off x="3733800" y="3019425"/>
            <a:ext cx="931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>
                <a:solidFill>
                  <a:schemeClr val="bg1"/>
                </a:solidFill>
                <a:latin typeface="Helvetica" pitchFamily="34" charset="0"/>
              </a:rPr>
              <a:t>FROM</a:t>
            </a:r>
            <a:endParaRPr lang="en-US" sz="2000">
              <a:solidFill>
                <a:schemeClr val="bg1"/>
              </a:solidFill>
              <a:latin typeface="Helvetica" pitchFamily="34" charset="0"/>
            </a:endParaRPr>
          </a:p>
        </p:txBody>
      </p:sp>
      <p:graphicFrame>
        <p:nvGraphicFramePr>
          <p:cNvPr id="371721" name="Object 9"/>
          <p:cNvGraphicFramePr>
            <a:graphicFrameLocks noChangeAspect="1"/>
          </p:cNvGraphicFramePr>
          <p:nvPr/>
        </p:nvGraphicFramePr>
        <p:xfrm>
          <a:off x="4953000" y="2667000"/>
          <a:ext cx="292735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5" name="Ligning" r:id="rId8" imgW="1282680" imgH="469800" progId="Equation.3">
                  <p:embed/>
                </p:oleObj>
              </mc:Choice>
              <mc:Fallback>
                <p:oleObj name="Ligning" r:id="rId8" imgW="1282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2667000"/>
                        <a:ext cx="2927350" cy="1073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097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6" name="Text Box 4"/>
          <p:cNvSpPr txBox="1">
            <a:spLocks noChangeArrowheads="1"/>
          </p:cNvSpPr>
          <p:nvPr/>
        </p:nvSpPr>
        <p:spPr bwMode="auto">
          <a:xfrm>
            <a:off x="609600" y="300038"/>
            <a:ext cx="81946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>
                <a:solidFill>
                  <a:schemeClr val="bg1"/>
                </a:solidFill>
              </a:rPr>
              <a:t>N-BODY SIMULATIONS OF </a:t>
            </a:r>
            <a:r>
              <a:rPr lang="da-DK" sz="2400">
                <a:solidFill>
                  <a:schemeClr val="bg1"/>
                </a:solidFill>
                <a:latin typeface="Symbol" pitchFamily="18" charset="2"/>
              </a:rPr>
              <a:t>L</a:t>
            </a:r>
            <a:r>
              <a:rPr lang="da-DK" sz="2400">
                <a:solidFill>
                  <a:schemeClr val="bg1"/>
                </a:solidFill>
              </a:rPr>
              <a:t>CDM WITH AND WITHOUT </a:t>
            </a:r>
          </a:p>
          <a:p>
            <a:r>
              <a:rPr lang="da-DK" sz="2400">
                <a:solidFill>
                  <a:schemeClr val="bg1"/>
                </a:solidFill>
              </a:rPr>
              <a:t>NEUTRINO MASS (768 Mpc</a:t>
            </a:r>
            <a:r>
              <a:rPr lang="da-DK" sz="2400" baseline="30000">
                <a:solidFill>
                  <a:schemeClr val="bg1"/>
                </a:solidFill>
              </a:rPr>
              <a:t>3</a:t>
            </a:r>
            <a:r>
              <a:rPr lang="da-DK" sz="2400">
                <a:solidFill>
                  <a:schemeClr val="bg1"/>
                </a:solidFill>
              </a:rPr>
              <a:t>) – GADGET 2</a:t>
            </a:r>
            <a:endParaRPr lang="en-US" sz="2400">
              <a:solidFill>
                <a:schemeClr val="bg1"/>
              </a:solidFill>
            </a:endParaRPr>
          </a:p>
        </p:txBody>
      </p:sp>
      <p:graphicFrame>
        <p:nvGraphicFramePr>
          <p:cNvPr id="499721" name="Object 9"/>
          <p:cNvGraphicFramePr>
            <a:graphicFrameLocks noChangeAspect="1"/>
          </p:cNvGraphicFramePr>
          <p:nvPr/>
        </p:nvGraphicFramePr>
        <p:xfrm>
          <a:off x="5257800" y="5562600"/>
          <a:ext cx="1981200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8" name="Ligning" r:id="rId6" imgW="952200" imgH="253800" progId="Equation.3">
                  <p:embed/>
                </p:oleObj>
              </mc:Choice>
              <mc:Fallback>
                <p:oleObj name="Ligning" r:id="rId6" imgW="9522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5562600"/>
                        <a:ext cx="1981200" cy="528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9722" name="Object 10"/>
          <p:cNvGraphicFramePr>
            <a:graphicFrameLocks noChangeAspect="1"/>
          </p:cNvGraphicFramePr>
          <p:nvPr/>
        </p:nvGraphicFramePr>
        <p:xfrm>
          <a:off x="2286000" y="5562600"/>
          <a:ext cx="1295400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9" name="Ligning" r:id="rId8" imgW="622080" imgH="253800" progId="Equation.3">
                  <p:embed/>
                </p:oleObj>
              </mc:Choice>
              <mc:Fallback>
                <p:oleObj name="Ligning" r:id="rId8" imgW="6220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5562600"/>
                        <a:ext cx="1295400" cy="528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9723" name="Text Box 11"/>
          <p:cNvSpPr txBox="1">
            <a:spLocks noChangeArrowheads="1"/>
          </p:cNvSpPr>
          <p:nvPr/>
        </p:nvSpPr>
        <p:spPr bwMode="auto">
          <a:xfrm>
            <a:off x="441325" y="6284913"/>
            <a:ext cx="34763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T </a:t>
            </a:r>
            <a:r>
              <a:rPr lang="da-DK" dirty="0" err="1">
                <a:solidFill>
                  <a:schemeClr val="bg1"/>
                </a:solidFill>
              </a:rPr>
              <a:t>Haugboelle</a:t>
            </a:r>
            <a:r>
              <a:rPr lang="da-DK" dirty="0">
                <a:solidFill>
                  <a:schemeClr val="bg1"/>
                </a:solidFill>
              </a:rPr>
              <a:t>, </a:t>
            </a:r>
            <a:r>
              <a:rPr lang="da-DK" dirty="0" smtClean="0">
                <a:solidFill>
                  <a:schemeClr val="bg1"/>
                </a:solidFill>
              </a:rPr>
              <a:t>Aarhus </a:t>
            </a:r>
            <a:r>
              <a:rPr lang="da-DK" smtClean="0">
                <a:solidFill>
                  <a:schemeClr val="bg1"/>
                </a:solidFill>
              </a:rPr>
              <a:t>University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9724" name="Line 12"/>
          <p:cNvSpPr>
            <a:spLocks noChangeShapeType="1"/>
          </p:cNvSpPr>
          <p:nvPr/>
        </p:nvSpPr>
        <p:spPr bwMode="auto">
          <a:xfrm flipV="1">
            <a:off x="1219200" y="2819400"/>
            <a:ext cx="0" cy="2057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499725" name="Text Box 13"/>
          <p:cNvSpPr txBox="1">
            <a:spLocks noChangeArrowheads="1"/>
          </p:cNvSpPr>
          <p:nvPr/>
        </p:nvSpPr>
        <p:spPr bwMode="auto">
          <a:xfrm>
            <a:off x="457200" y="3048000"/>
            <a:ext cx="615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256</a:t>
            </a:r>
          </a:p>
          <a:p>
            <a:r>
              <a:rPr lang="da-DK">
                <a:solidFill>
                  <a:schemeClr val="bg1"/>
                </a:solidFill>
              </a:rPr>
              <a:t>Mpc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499729" name="nu3lcdm.mpg">
            <a:hlinkClick r:id="" action="ppaction://media"/>
          </p:cNvPr>
          <p:cNvPicPr>
            <a:picLocks noChangeAspect="1" noChangeArrowheads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95400" y="1905000"/>
            <a:ext cx="7010400" cy="3505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358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8" fill="hold"/>
                                        <p:tgtEl>
                                          <p:spTgt spid="4997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9972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997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997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972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Text Box 2"/>
          <p:cNvSpPr txBox="1">
            <a:spLocks noChangeArrowheads="1"/>
          </p:cNvSpPr>
          <p:nvPr/>
        </p:nvSpPr>
        <p:spPr bwMode="auto">
          <a:xfrm>
            <a:off x="457200" y="2895600"/>
            <a:ext cx="8321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600" b="1">
                <a:solidFill>
                  <a:srgbClr val="E6F61A"/>
                </a:solidFill>
                <a:latin typeface="Comic Sans MS" pitchFamily="66" charset="0"/>
              </a:rPr>
              <a:t>AVAILABLE COSMOLOGICAL DATA</a:t>
            </a:r>
            <a:endParaRPr lang="en-US" sz="3600" b="1">
              <a:solidFill>
                <a:srgbClr val="E6F61A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4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533400"/>
            <a:ext cx="5562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0179" name="Text Box 3"/>
          <p:cNvSpPr txBox="1">
            <a:spLocks noChangeArrowheads="1"/>
          </p:cNvSpPr>
          <p:nvPr/>
        </p:nvSpPr>
        <p:spPr bwMode="auto">
          <a:xfrm>
            <a:off x="1381081" y="5791199"/>
            <a:ext cx="63056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</a:rPr>
              <a:t>CMB TEMPERATURE AND POLARISATION</a:t>
            </a:r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690180" name="Text Box 4"/>
          <p:cNvSpPr txBox="1">
            <a:spLocks noChangeArrowheads="1"/>
          </p:cNvSpPr>
          <p:nvPr/>
        </p:nvSpPr>
        <p:spPr bwMode="auto">
          <a:xfrm>
            <a:off x="457200" y="228600"/>
            <a:ext cx="84280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200">
                <a:solidFill>
                  <a:schemeClr val="bg1"/>
                </a:solidFill>
              </a:rPr>
              <a:t>THE COSMIC MICROWAVE BACKGROUND</a:t>
            </a:r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40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i0.wp.com/sci.esa.int/science-e-media/img/63/Planck_power_spectrum_or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7536029" cy="466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72941" y="5651956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>
                <a:solidFill>
                  <a:schemeClr val="bg1"/>
                </a:solidFill>
              </a:rPr>
              <a:t>Ade</a:t>
            </a:r>
            <a:r>
              <a:rPr lang="da-DK" dirty="0" smtClean="0">
                <a:solidFill>
                  <a:schemeClr val="bg1"/>
                </a:solidFill>
              </a:rPr>
              <a:t> et al. 2015 (Planck)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16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882" name="Picture 2" descr="2dFzco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5834063"/>
          </a:xfrm>
          <a:prstGeom prst="rect">
            <a:avLst/>
          </a:prstGeom>
          <a:noFill/>
        </p:spPr>
      </p:pic>
      <p:sp>
        <p:nvSpPr>
          <p:cNvPr id="762883" name="Text Box 3"/>
          <p:cNvSpPr txBox="1">
            <a:spLocks noChangeArrowheads="1"/>
          </p:cNvSpPr>
          <p:nvPr/>
        </p:nvSpPr>
        <p:spPr bwMode="auto">
          <a:xfrm>
            <a:off x="1981200" y="180945"/>
            <a:ext cx="49922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LARGE SCALE STRUCTURE </a:t>
            </a:r>
            <a:r>
              <a:rPr lang="da-DK" sz="2000" dirty="0" smtClean="0">
                <a:solidFill>
                  <a:schemeClr val="bg1"/>
                </a:solidFill>
              </a:rPr>
              <a:t>SURVEYS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72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38200"/>
            <a:ext cx="7423199" cy="40050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4905345"/>
            <a:ext cx="4131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 smtClean="0">
                <a:solidFill>
                  <a:schemeClr val="bg1"/>
                </a:solidFill>
              </a:rPr>
              <a:t>Anderson et al. 1312.4877 (SDSS)</a:t>
            </a:r>
            <a:endParaRPr lang="da-DK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39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6914" name="Picture 2" descr="ttfig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752600"/>
            <a:ext cx="5648325" cy="4824413"/>
          </a:xfrm>
          <a:prstGeom prst="rect">
            <a:avLst/>
          </a:prstGeom>
          <a:noFill/>
        </p:spPr>
      </p:pic>
      <p:sp>
        <p:nvSpPr>
          <p:cNvPr id="806915" name="Text Box 3"/>
          <p:cNvSpPr txBox="1">
            <a:spLocks noChangeArrowheads="1"/>
          </p:cNvSpPr>
          <p:nvPr/>
        </p:nvSpPr>
        <p:spPr bwMode="auto">
          <a:xfrm>
            <a:off x="7299325" y="3603625"/>
            <a:ext cx="1446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 i="1">
                <a:solidFill>
                  <a:srgbClr val="FF0000"/>
                </a:solidFill>
                <a:latin typeface="SymbolPS" pitchFamily="18" charset="2"/>
              </a:rPr>
              <a:t>S</a:t>
            </a:r>
            <a:r>
              <a:rPr lang="da-DK" i="1">
                <a:solidFill>
                  <a:srgbClr val="FF0000"/>
                </a:solidFill>
                <a:latin typeface="Arial Unicode MS" pitchFamily="34" charset="-128"/>
              </a:rPr>
              <a:t>m = </a:t>
            </a:r>
            <a:r>
              <a:rPr lang="da-DK">
                <a:solidFill>
                  <a:srgbClr val="FF0000"/>
                </a:solidFill>
                <a:latin typeface="Arial Unicode MS" pitchFamily="34" charset="-128"/>
              </a:rPr>
              <a:t>0.3</a:t>
            </a:r>
            <a:r>
              <a:rPr lang="da-DK">
                <a:solidFill>
                  <a:srgbClr val="FF0000"/>
                </a:solidFill>
              </a:rPr>
              <a:t> eV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806916" name="Text Box 4"/>
          <p:cNvSpPr txBox="1">
            <a:spLocks noChangeArrowheads="1"/>
          </p:cNvSpPr>
          <p:nvPr/>
        </p:nvSpPr>
        <p:spPr bwMode="auto">
          <a:xfrm>
            <a:off x="746125" y="341313"/>
            <a:ext cx="72834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FINITE NEUTRINO MASSES SUPPRESS THE MATTER POWER</a:t>
            </a:r>
          </a:p>
          <a:p>
            <a:r>
              <a:rPr lang="da-DK">
                <a:solidFill>
                  <a:schemeClr val="bg1"/>
                </a:solidFill>
              </a:rPr>
              <a:t>SPECTRUM ON SCALES SMALLER THAN THE FREE-STREAMING</a:t>
            </a:r>
          </a:p>
          <a:p>
            <a:r>
              <a:rPr lang="da-DK">
                <a:solidFill>
                  <a:schemeClr val="bg1"/>
                </a:solidFill>
              </a:rPr>
              <a:t>LENGTH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06917" name="Text Box 5"/>
          <p:cNvSpPr txBox="1">
            <a:spLocks noChangeArrowheads="1"/>
          </p:cNvSpPr>
          <p:nvPr/>
        </p:nvSpPr>
        <p:spPr bwMode="auto">
          <a:xfrm>
            <a:off x="7315200" y="4475163"/>
            <a:ext cx="1255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 i="1">
                <a:solidFill>
                  <a:schemeClr val="accent1"/>
                </a:solidFill>
                <a:latin typeface="SymbolPS" pitchFamily="18" charset="2"/>
              </a:rPr>
              <a:t>S</a:t>
            </a:r>
            <a:r>
              <a:rPr lang="da-DK" i="1">
                <a:solidFill>
                  <a:schemeClr val="accent1"/>
                </a:solidFill>
                <a:latin typeface="Arial Unicode MS" pitchFamily="34" charset="-128"/>
              </a:rPr>
              <a:t>m = </a:t>
            </a:r>
            <a:r>
              <a:rPr lang="da-DK">
                <a:solidFill>
                  <a:schemeClr val="accent1"/>
                </a:solidFill>
              </a:rPr>
              <a:t>1 eV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806918" name="Text Box 6"/>
          <p:cNvSpPr txBox="1">
            <a:spLocks noChangeArrowheads="1"/>
          </p:cNvSpPr>
          <p:nvPr/>
        </p:nvSpPr>
        <p:spPr bwMode="auto">
          <a:xfrm>
            <a:off x="7315200" y="3200400"/>
            <a:ext cx="1319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 i="1">
                <a:solidFill>
                  <a:schemeClr val="bg1"/>
                </a:solidFill>
                <a:latin typeface="SymbolPS" pitchFamily="18" charset="2"/>
              </a:rPr>
              <a:t>S</a:t>
            </a:r>
            <a:r>
              <a:rPr lang="da-DK" i="1">
                <a:solidFill>
                  <a:schemeClr val="bg1"/>
                </a:solidFill>
                <a:latin typeface="Arial Unicode MS" pitchFamily="34" charset="-128"/>
              </a:rPr>
              <a:t>m = </a:t>
            </a:r>
            <a:r>
              <a:rPr lang="da-DK">
                <a:solidFill>
                  <a:schemeClr val="bg1"/>
                </a:solidFill>
                <a:latin typeface="Arial Unicode MS" pitchFamily="34" charset="-128"/>
              </a:rPr>
              <a:t>0</a:t>
            </a:r>
            <a:r>
              <a:rPr lang="da-DK" i="1">
                <a:solidFill>
                  <a:schemeClr val="bg1"/>
                </a:solidFill>
                <a:latin typeface="Arial Unicode MS" pitchFamily="34" charset="-128"/>
              </a:rPr>
              <a:t> </a:t>
            </a:r>
            <a:r>
              <a:rPr lang="da-DK">
                <a:solidFill>
                  <a:schemeClr val="bg1"/>
                </a:solidFill>
              </a:rPr>
              <a:t>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06919" name="Text Box 7"/>
          <p:cNvSpPr txBox="1">
            <a:spLocks noChangeArrowheads="1"/>
          </p:cNvSpPr>
          <p:nvPr/>
        </p:nvSpPr>
        <p:spPr bwMode="auto">
          <a:xfrm rot="-5400000">
            <a:off x="964406" y="3531394"/>
            <a:ext cx="2185988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a-DK" sz="2400" b="1" i="1">
                <a:latin typeface="Times New Roman" pitchFamily="18" charset="0"/>
              </a:rPr>
              <a:t>P</a:t>
            </a:r>
            <a:r>
              <a:rPr lang="da-DK" sz="2400" b="1">
                <a:latin typeface="Times New Roman" pitchFamily="18" charset="0"/>
              </a:rPr>
              <a:t>(</a:t>
            </a:r>
            <a:r>
              <a:rPr lang="da-DK" sz="2400" b="1" i="1">
                <a:latin typeface="Times New Roman" pitchFamily="18" charset="0"/>
              </a:rPr>
              <a:t>k</a:t>
            </a:r>
            <a:r>
              <a:rPr lang="da-DK" sz="2400" b="1">
                <a:latin typeface="Times New Roman" pitchFamily="18" charset="0"/>
              </a:rPr>
              <a:t>)/</a:t>
            </a:r>
            <a:r>
              <a:rPr lang="da-DK" sz="2400" b="1" i="1">
                <a:latin typeface="Times New Roman" pitchFamily="18" charset="0"/>
              </a:rPr>
              <a:t>P</a:t>
            </a:r>
            <a:r>
              <a:rPr lang="da-DK" sz="2400" b="1">
                <a:latin typeface="Times New Roman" pitchFamily="18" charset="0"/>
              </a:rPr>
              <a:t>(</a:t>
            </a:r>
            <a:r>
              <a:rPr lang="da-DK" sz="2400" b="1" i="1">
                <a:latin typeface="Times New Roman" pitchFamily="18" charset="0"/>
              </a:rPr>
              <a:t>k,m</a:t>
            </a:r>
            <a:r>
              <a:rPr lang="da-DK" sz="2400" b="1" i="1" baseline="-25000">
                <a:latin typeface="Symbol" pitchFamily="18" charset="2"/>
              </a:rPr>
              <a:t>n</a:t>
            </a:r>
            <a:r>
              <a:rPr lang="da-DK" sz="2400" b="1">
                <a:latin typeface="Symbol" pitchFamily="18" charset="2"/>
              </a:rPr>
              <a:t>=0)</a:t>
            </a:r>
            <a:endParaRPr lang="en-US" sz="2400" b="1" i="1">
              <a:latin typeface="Times New Roman" pitchFamily="18" charset="0"/>
            </a:endParaRPr>
          </a:p>
        </p:txBody>
      </p:sp>
      <p:graphicFrame>
        <p:nvGraphicFramePr>
          <p:cNvPr id="806920" name="Object 8"/>
          <p:cNvGraphicFramePr>
            <a:graphicFrameLocks noChangeAspect="1"/>
          </p:cNvGraphicFramePr>
          <p:nvPr/>
        </p:nvGraphicFramePr>
        <p:xfrm>
          <a:off x="228600" y="5715000"/>
          <a:ext cx="3733800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6" name="Ligning" r:id="rId5" imgW="1612800" imgH="431640" progId="Equation.3">
                  <p:embed/>
                </p:oleObj>
              </mc:Choice>
              <mc:Fallback>
                <p:oleObj name="Ligning" r:id="rId5" imgW="1612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715000"/>
                        <a:ext cx="3733800" cy="1000125"/>
                      </a:xfrm>
                      <a:prstGeom prst="rect">
                        <a:avLst/>
                      </a:prstGeom>
                      <a:solidFill>
                        <a:srgbClr val="E6F61A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49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06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85800" y="116632"/>
                <a:ext cx="7570406" cy="73548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sz="3200" dirty="0" smtClean="0">
                    <a:solidFill>
                      <a:schemeClr val="bg1"/>
                    </a:solidFill>
                  </a:rPr>
                  <a:t>       </a:t>
                </a:r>
                <a:r>
                  <a:rPr lang="da-DK" sz="3200" dirty="0" err="1" smtClean="0">
                    <a:solidFill>
                      <a:schemeClr val="bg1"/>
                    </a:solidFill>
                  </a:rPr>
                  <a:t>What</a:t>
                </a:r>
                <a:r>
                  <a:rPr lang="da-DK" sz="3200" dirty="0" smtClean="0">
                    <a:solidFill>
                      <a:schemeClr val="bg1"/>
                    </a:solidFill>
                  </a:rPr>
                  <a:t> do </a:t>
                </a:r>
                <a:r>
                  <a:rPr lang="da-DK" sz="3200" dirty="0" err="1" smtClean="0">
                    <a:solidFill>
                      <a:schemeClr val="bg1"/>
                    </a:solidFill>
                  </a:rPr>
                  <a:t>we</a:t>
                </a:r>
                <a:r>
                  <a:rPr lang="da-DK" sz="3200" dirty="0" smtClean="0">
                    <a:solidFill>
                      <a:schemeClr val="bg1"/>
                    </a:solidFill>
                  </a:rPr>
                  <a:t> know </a:t>
                </a:r>
                <a:r>
                  <a:rPr lang="da-DK" sz="3200" dirty="0" err="1" smtClean="0">
                    <a:solidFill>
                      <a:schemeClr val="bg1"/>
                    </a:solidFill>
                  </a:rPr>
                  <a:t>about</a:t>
                </a:r>
                <a:r>
                  <a:rPr lang="da-DK" sz="3200" dirty="0" smtClean="0">
                    <a:solidFill>
                      <a:schemeClr val="bg1"/>
                    </a:solidFill>
                  </a:rPr>
                  <a:t> neutrinos?</a:t>
                </a:r>
              </a:p>
              <a:p>
                <a:endParaRPr lang="da-DK" dirty="0">
                  <a:solidFill>
                    <a:schemeClr val="bg1"/>
                  </a:solidFill>
                </a:endParaRPr>
              </a:p>
              <a:p>
                <a:r>
                  <a:rPr lang="da-DK" sz="2400" dirty="0" smtClean="0">
                    <a:solidFill>
                      <a:schemeClr val="bg1"/>
                    </a:solidFill>
                  </a:rPr>
                  <a:t>  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They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are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light (but not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massless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)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fermions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𝜈</m:t>
                        </m:r>
                      </m:sub>
                    </m:sSub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≤</m:t>
                    </m:r>
                    <m:r>
                      <m:rPr>
                        <m:sty m:val="p"/>
                      </m:rPr>
                      <a:rPr lang="da-DK" sz="2400" b="0" i="0" smtClean="0">
                        <a:solidFill>
                          <a:schemeClr val="bg1"/>
                        </a:solidFill>
                        <a:latin typeface="Cambria Math"/>
                      </a:rPr>
                      <m:t>eV</m:t>
                    </m:r>
                  </m:oMath>
                </a14:m>
                <a:endParaRPr lang="da-DK" sz="2400" dirty="0" smtClean="0">
                  <a:solidFill>
                    <a:schemeClr val="bg1"/>
                  </a:solidFill>
                </a:endParaRPr>
              </a:p>
              <a:p>
                <a:endParaRPr lang="da-DK" sz="2400" dirty="0" smtClean="0">
                  <a:solidFill>
                    <a:schemeClr val="bg1"/>
                  </a:solidFill>
                </a:endParaRPr>
              </a:p>
              <a:p>
                <a:r>
                  <a:rPr lang="da-DK" sz="2400" dirty="0" smtClean="0">
                    <a:solidFill>
                      <a:schemeClr val="bg1"/>
                    </a:solidFill>
                  </a:rPr>
                  <a:t>    The </a:t>
                </a:r>
                <a:r>
                  <a:rPr lang="da-DK" sz="2400" dirty="0" err="1">
                    <a:solidFill>
                      <a:schemeClr val="bg1"/>
                    </a:solidFill>
                  </a:rPr>
                  <a:t>c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arry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no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electric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or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strong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charge</a:t>
                </a:r>
              </a:p>
              <a:p>
                <a:endParaRPr lang="da-DK" sz="2400" dirty="0" smtClean="0">
                  <a:solidFill>
                    <a:schemeClr val="bg1"/>
                  </a:solidFill>
                </a:endParaRPr>
              </a:p>
              <a:p>
                <a:r>
                  <a:rPr lang="da-DK" sz="2400" dirty="0" smtClean="0">
                    <a:solidFill>
                      <a:schemeClr val="bg1"/>
                    </a:solidFill>
                  </a:rPr>
                  <a:t>   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They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do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carry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weak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charge</a:t>
                </a:r>
              </a:p>
              <a:p>
                <a:endParaRPr lang="da-DK" dirty="0" smtClean="0">
                  <a:solidFill>
                    <a:schemeClr val="bg1"/>
                  </a:solidFill>
                </a:endParaRPr>
              </a:p>
              <a:p>
                <a:r>
                  <a:rPr lang="da-DK" sz="2400" dirty="0" smtClean="0">
                    <a:solidFill>
                      <a:schemeClr val="bg1"/>
                    </a:solidFill>
                  </a:rPr>
                  <a:t>    3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known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charged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current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eigenstates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𝜇</m:t>
                        </m:r>
                      </m:sub>
                    </m:sSub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𝜏</m:t>
                        </m:r>
                      </m:sub>
                    </m:sSub>
                  </m:oMath>
                </a14:m>
                <a:endParaRPr lang="da-DK" sz="2400" dirty="0">
                  <a:solidFill>
                    <a:schemeClr val="bg1"/>
                  </a:solidFill>
                </a:endParaRPr>
              </a:p>
              <a:p>
                <a:endParaRPr lang="da-DK" sz="2400" dirty="0" smtClean="0">
                  <a:solidFill>
                    <a:schemeClr val="bg1"/>
                  </a:solidFill>
                </a:endParaRPr>
              </a:p>
              <a:p>
                <a:r>
                  <a:rPr lang="da-DK" sz="2400" dirty="0" smtClean="0">
                    <a:solidFill>
                      <a:schemeClr val="bg1"/>
                    </a:solidFill>
                  </a:rPr>
                  <a:t>    Must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correspond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to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three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eigenstates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of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energy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and </a:t>
                </a:r>
              </a:p>
              <a:p>
                <a:r>
                  <a:rPr lang="da-DK" sz="2400" dirty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  momentum: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endParaRPr lang="en-US" sz="2400" dirty="0" smtClean="0">
                  <a:solidFill>
                    <a:schemeClr val="bg1"/>
                  </a:solidFill>
                </a:endParaRPr>
              </a:p>
              <a:p>
                <a:endParaRPr lang="da-DK" sz="2400" dirty="0" smtClean="0">
                  <a:solidFill>
                    <a:schemeClr val="bg1"/>
                  </a:solidFill>
                </a:endParaRPr>
              </a:p>
              <a:p>
                <a:r>
                  <a:rPr lang="da-DK" sz="2400" dirty="0" smtClean="0">
                    <a:solidFill>
                      <a:schemeClr val="bg1"/>
                    </a:solidFill>
                  </a:rPr>
                  <a:t>   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Charged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current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eigenstates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and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energy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/momentum </a:t>
                </a:r>
              </a:p>
              <a:p>
                <a:r>
                  <a:rPr lang="da-DK" sz="2400" dirty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 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eigenstates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are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NOT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identical</a:t>
                </a:r>
                <a:endParaRPr lang="da-DK" sz="2400" dirty="0" smtClean="0">
                  <a:solidFill>
                    <a:schemeClr val="bg1"/>
                  </a:solidFill>
                </a:endParaRPr>
              </a:p>
              <a:p>
                <a:endParaRPr lang="da-DK" sz="2400" dirty="0">
                  <a:solidFill>
                    <a:schemeClr val="bg1"/>
                  </a:solidFill>
                </a:endParaRPr>
              </a:p>
              <a:p>
                <a:r>
                  <a:rPr lang="da-DK" sz="2400" dirty="0" smtClean="0">
                    <a:solidFill>
                      <a:schemeClr val="bg1"/>
                    </a:solidFill>
                  </a:rPr>
                  <a:t>   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Provided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that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𝑚</m:t>
                    </m:r>
                    <m:d>
                      <m:dPr>
                        <m:ctrlP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a-DK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a-DK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da-DK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, </m:t>
                    </m:r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𝑚</m:t>
                    </m:r>
                    <m:d>
                      <m:dPr>
                        <m:ctrlP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a-DK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a-DK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da-DK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, </m:t>
                    </m:r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𝑚</m:t>
                    </m:r>
                    <m:d>
                      <m:dPr>
                        <m:ctrlPr>
                          <a:rPr lang="da-DK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a-DK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a-DK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da-DK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da-DK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a-DK" sz="2400" dirty="0" err="1" smtClean="0">
                    <a:solidFill>
                      <a:schemeClr val="bg1"/>
                    </a:solidFill>
                  </a:rPr>
                  <a:t>are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not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identical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this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</a:t>
                </a:r>
              </a:p>
              <a:p>
                <a:r>
                  <a:rPr lang="da-DK" sz="2400" dirty="0">
                    <a:solidFill>
                      <a:schemeClr val="bg1"/>
                    </a:solidFill>
                  </a:rPr>
                  <a:t> 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  </a:t>
                </a:r>
                <a:r>
                  <a:rPr lang="da-DK" sz="2400" dirty="0" err="1" smtClean="0">
                    <a:solidFill>
                      <a:schemeClr val="bg1"/>
                    </a:solidFill>
                  </a:rPr>
                  <a:t>leads</a:t>
                </a:r>
                <a:r>
                  <a:rPr lang="da-DK" sz="2400" dirty="0" smtClean="0">
                    <a:solidFill>
                      <a:schemeClr val="bg1"/>
                    </a:solidFill>
                  </a:rPr>
                  <a:t> to neutrino oscillations</a:t>
                </a:r>
                <a:endParaRPr lang="da-DK" sz="2400" dirty="0">
                  <a:solidFill>
                    <a:schemeClr val="bg1"/>
                  </a:solidFill>
                </a:endParaRPr>
              </a:p>
              <a:p>
                <a:endParaRPr lang="da-DK" sz="2400" dirty="0" smtClean="0">
                  <a:solidFill>
                    <a:schemeClr val="bg1"/>
                  </a:solidFill>
                </a:endParaRPr>
              </a:p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16632"/>
                <a:ext cx="7570406" cy="7354834"/>
              </a:xfrm>
              <a:prstGeom prst="rect">
                <a:avLst/>
              </a:prstGeom>
              <a:blipFill rotWithShape="1">
                <a:blip r:embed="rId2"/>
                <a:stretch>
                  <a:fillRect t="-1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4"/>
          <p:cNvSpPr>
            <a:spLocks noChangeArrowheads="1"/>
          </p:cNvSpPr>
          <p:nvPr/>
        </p:nvSpPr>
        <p:spPr bwMode="auto">
          <a:xfrm>
            <a:off x="529493" y="97782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529493" y="169274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516414" y="2420888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516414" y="306896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516414" y="393305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529493" y="5085184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9" name="Oval 4"/>
          <p:cNvSpPr>
            <a:spLocks noChangeArrowheads="1"/>
          </p:cNvSpPr>
          <p:nvPr/>
        </p:nvSpPr>
        <p:spPr bwMode="auto">
          <a:xfrm>
            <a:off x="516414" y="6237312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78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106" name="Text Box 2"/>
          <p:cNvSpPr txBox="1">
            <a:spLocks noChangeArrowheads="1"/>
          </p:cNvSpPr>
          <p:nvPr/>
        </p:nvSpPr>
        <p:spPr bwMode="auto">
          <a:xfrm>
            <a:off x="685800" y="2286000"/>
            <a:ext cx="7899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3600" b="1">
                <a:solidFill>
                  <a:srgbClr val="E6F61A"/>
                </a:solidFill>
                <a:latin typeface="Comic Sans MS" pitchFamily="66" charset="0"/>
              </a:rPr>
              <a:t>NOW, WHAT ABOUT NEUTRINO</a:t>
            </a:r>
          </a:p>
          <a:p>
            <a:r>
              <a:rPr lang="da-DK" sz="3600" b="1">
                <a:solidFill>
                  <a:srgbClr val="E6F61A"/>
                </a:solidFill>
                <a:latin typeface="Comic Sans MS" pitchFamily="66" charset="0"/>
              </a:rPr>
              <a:t>PHYSICS?</a:t>
            </a:r>
            <a:endParaRPr lang="en-US" sz="3600" b="1">
              <a:solidFill>
                <a:srgbClr val="E6F61A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48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Text Box 2"/>
          <p:cNvSpPr txBox="1">
            <a:spLocks noChangeArrowheads="1"/>
          </p:cNvSpPr>
          <p:nvPr/>
        </p:nvSpPr>
        <p:spPr bwMode="auto">
          <a:xfrm>
            <a:off x="258763" y="228600"/>
            <a:ext cx="8885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>
                <a:solidFill>
                  <a:schemeClr val="bg1"/>
                </a:solidFill>
              </a:rPr>
              <a:t>WHAT IS THE PRESENT BOUND ON THE NEUTRINO MASS?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817160" name="Text Box 8"/>
          <p:cNvSpPr txBox="1">
            <a:spLocks noChangeArrowheads="1"/>
          </p:cNvSpPr>
          <p:nvPr/>
        </p:nvSpPr>
        <p:spPr bwMode="auto">
          <a:xfrm>
            <a:off x="304800" y="1193800"/>
            <a:ext cx="7943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>
                <a:solidFill>
                  <a:schemeClr val="bg1"/>
                </a:solidFill>
              </a:rPr>
              <a:t>DEPENDS ON DATA SETS USED AND ALLOWED PARAMETERS 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817163" name="Text Box 11"/>
          <p:cNvSpPr txBox="1">
            <a:spLocks noChangeArrowheads="1"/>
          </p:cNvSpPr>
          <p:nvPr/>
        </p:nvSpPr>
        <p:spPr bwMode="auto">
          <a:xfrm>
            <a:off x="304800" y="1828800"/>
            <a:ext cx="6488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</a:rPr>
              <a:t>THERE </a:t>
            </a:r>
            <a:r>
              <a:rPr lang="da-DK" sz="2000" dirty="0" smtClean="0">
                <a:solidFill>
                  <a:schemeClr val="bg1"/>
                </a:solidFill>
              </a:rPr>
              <a:t>ARE  </a:t>
            </a:r>
            <a:r>
              <a:rPr lang="da-DK" sz="2000" u="sng" dirty="0">
                <a:solidFill>
                  <a:schemeClr val="bg1"/>
                </a:solidFill>
              </a:rPr>
              <a:t>MANY</a:t>
            </a:r>
            <a:r>
              <a:rPr lang="da-DK" sz="2000" dirty="0">
                <a:solidFill>
                  <a:schemeClr val="bg1"/>
                </a:solidFill>
              </a:rPr>
              <a:t>  ANALYSES IN THE LITERATURE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6418" name="Picture 34" descr="C:\Users\steen\Desktop\test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564904"/>
            <a:ext cx="4758134" cy="368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01742" y="5569250"/>
            <a:ext cx="2150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ADE ET AL.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ARXIV:1502.01589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1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0403" y="5620598"/>
            <a:ext cx="430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 smtClean="0">
                <a:solidFill>
                  <a:schemeClr val="bg1"/>
                </a:solidFill>
              </a:rPr>
              <a:t>Palanque-Delabrouille</a:t>
            </a:r>
            <a:r>
              <a:rPr lang="da-DK" dirty="0" smtClean="0">
                <a:solidFill>
                  <a:schemeClr val="bg1"/>
                </a:solidFill>
              </a:rPr>
              <a:t> et al. 1506.05976</a:t>
            </a:r>
            <a:endParaRPr lang="da-DK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99592" y="1412776"/>
                <a:ext cx="691432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 smtClean="0">
                    <a:solidFill>
                      <a:schemeClr val="bg1"/>
                    </a:solidFill>
                  </a:rPr>
                  <a:t>THE STRONGEST BOUND IS CURRENTLY </a:t>
                </a:r>
                <a14:m>
                  <m:oMath xmlns:m="http://schemas.openxmlformats.org/officeDocument/2006/math">
                    <m:r>
                      <a:rPr lang="da-DK" b="0" i="1" smtClean="0">
                        <a:solidFill>
                          <a:schemeClr val="bg1"/>
                        </a:solidFill>
                        <a:latin typeface="Cambria Math"/>
                      </a:rPr>
                      <m:t>∑</m:t>
                    </m:r>
                    <m:sSub>
                      <m:sSubPr>
                        <m:ctrlPr>
                          <a:rPr lang="da-DK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da-DK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𝜈</m:t>
                        </m:r>
                      </m:sub>
                    </m:sSub>
                    <m:r>
                      <a:rPr lang="da-DK" b="0" i="1" smtClean="0">
                        <a:solidFill>
                          <a:schemeClr val="bg1"/>
                        </a:solidFill>
                        <a:latin typeface="Cambria Math"/>
                      </a:rPr>
                      <m:t>&lt;0.12</m:t>
                    </m:r>
                  </m:oMath>
                </a14:m>
                <a:r>
                  <a:rPr lang="da-DK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bg1"/>
                    </a:solidFill>
                  </a:rPr>
                  <a:t>eV</a:t>
                </a:r>
                <a:r>
                  <a:rPr lang="da-DK" dirty="0" smtClean="0">
                    <a:solidFill>
                      <a:schemeClr val="bg1"/>
                    </a:solidFill>
                  </a:rPr>
                  <a:t> BUT</a:t>
                </a:r>
              </a:p>
              <a:p>
                <a:r>
                  <a:rPr lang="da-DK" dirty="0" smtClean="0">
                    <a:solidFill>
                      <a:schemeClr val="bg1"/>
                    </a:solidFill>
                  </a:rPr>
                  <a:t>THIS IS DERIVED FROM THE COMBINATION OF CMB AND </a:t>
                </a:r>
              </a:p>
              <a:p>
                <a:r>
                  <a:rPr lang="da-DK" dirty="0" smtClean="0">
                    <a:solidFill>
                      <a:schemeClr val="bg1"/>
                    </a:solidFill>
                  </a:rPr>
                  <a:t>LYMAN-</a:t>
                </a:r>
                <a14:m>
                  <m:oMath xmlns:m="http://schemas.openxmlformats.org/officeDocument/2006/math">
                    <m:r>
                      <a:rPr lang="da-DK" b="0" i="1" smtClean="0">
                        <a:solidFill>
                          <a:schemeClr val="bg1"/>
                        </a:solidFill>
                        <a:latin typeface="Cambria Math"/>
                      </a:rPr>
                      <m:t>𝛼</m:t>
                    </m:r>
                  </m:oMath>
                </a14:m>
                <a:r>
                  <a:rPr lang="da-DK" dirty="0" smtClean="0">
                    <a:solidFill>
                      <a:schemeClr val="bg1"/>
                    </a:solidFill>
                  </a:rPr>
                  <a:t> DATA AND PERHAPS NOT VERY ROBUST</a:t>
                </a:r>
                <a:endParaRPr lang="da-DK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1412776"/>
                <a:ext cx="6914329" cy="923330"/>
              </a:xfrm>
              <a:prstGeom prst="rect">
                <a:avLst/>
              </a:prstGeom>
              <a:blipFill rotWithShape="1">
                <a:blip r:embed="rId2"/>
                <a:stretch>
                  <a:fillRect l="-794" t="-3311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674" name="Picture 2" descr="C:\Users\steen\Desktop\test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870005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74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02" name="AutoShape 2"/>
          <p:cNvSpPr>
            <a:spLocks noChangeArrowheads="1"/>
          </p:cNvSpPr>
          <p:nvPr/>
        </p:nvSpPr>
        <p:spPr bwMode="auto">
          <a:xfrm flipH="1">
            <a:off x="2362200" y="3429000"/>
            <a:ext cx="5867400" cy="2209800"/>
          </a:xfrm>
          <a:prstGeom prst="rtTriangle">
            <a:avLst/>
          </a:prstGeom>
          <a:gradFill rotWithShape="1">
            <a:gsLst>
              <a:gs pos="0">
                <a:schemeClr val="accent2">
                  <a:alpha val="39999"/>
                </a:schemeClr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819203" name="AutoShape 3"/>
          <p:cNvSpPr>
            <a:spLocks noChangeArrowheads="1"/>
          </p:cNvSpPr>
          <p:nvPr/>
        </p:nvSpPr>
        <p:spPr bwMode="auto">
          <a:xfrm rot="10800000" flipH="1">
            <a:off x="2362200" y="1752600"/>
            <a:ext cx="4800600" cy="1828800"/>
          </a:xfrm>
          <a:prstGeom prst="rtTriangle">
            <a:avLst/>
          </a:prstGeom>
          <a:solidFill>
            <a:srgbClr val="FF00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819204" name="Text Box 4"/>
          <p:cNvSpPr txBox="1">
            <a:spLocks noChangeArrowheads="1"/>
          </p:cNvSpPr>
          <p:nvPr/>
        </p:nvSpPr>
        <p:spPr bwMode="auto">
          <a:xfrm>
            <a:off x="914400" y="304800"/>
            <a:ext cx="7359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400">
                <a:solidFill>
                  <a:schemeClr val="bg1"/>
                </a:solidFill>
              </a:rPr>
              <a:t>THE NEUTRINO MASS FROM COSMOLOGY PLOT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819205" name="Line 5"/>
          <p:cNvSpPr>
            <a:spLocks noChangeShapeType="1"/>
          </p:cNvSpPr>
          <p:nvPr/>
        </p:nvSpPr>
        <p:spPr bwMode="auto">
          <a:xfrm>
            <a:off x="2362200" y="5715000"/>
            <a:ext cx="57912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819206" name="Line 6"/>
          <p:cNvSpPr>
            <a:spLocks noChangeShapeType="1"/>
          </p:cNvSpPr>
          <p:nvPr/>
        </p:nvSpPr>
        <p:spPr bwMode="auto">
          <a:xfrm flipV="1">
            <a:off x="2286000" y="1143000"/>
            <a:ext cx="0" cy="4495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819207" name="Text Box 7"/>
          <p:cNvSpPr txBox="1">
            <a:spLocks noChangeArrowheads="1"/>
          </p:cNvSpPr>
          <p:nvPr/>
        </p:nvSpPr>
        <p:spPr bwMode="auto">
          <a:xfrm>
            <a:off x="7391400" y="5918200"/>
            <a:ext cx="16795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>
                <a:solidFill>
                  <a:schemeClr val="bg1"/>
                </a:solidFill>
              </a:rPr>
              <a:t>Larger model</a:t>
            </a:r>
          </a:p>
          <a:p>
            <a:r>
              <a:rPr lang="da-DK" sz="2000">
                <a:solidFill>
                  <a:schemeClr val="bg1"/>
                </a:solidFill>
              </a:rPr>
              <a:t>space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819208" name="Text Box 8"/>
          <p:cNvSpPr txBox="1">
            <a:spLocks noChangeArrowheads="1"/>
          </p:cNvSpPr>
          <p:nvPr/>
        </p:nvSpPr>
        <p:spPr bwMode="auto">
          <a:xfrm>
            <a:off x="838200" y="1041400"/>
            <a:ext cx="1325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2000">
                <a:solidFill>
                  <a:schemeClr val="bg1"/>
                </a:solidFill>
              </a:rPr>
              <a:t>More data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819209" name="Text Box 9"/>
          <p:cNvSpPr txBox="1">
            <a:spLocks noChangeArrowheads="1"/>
          </p:cNvSpPr>
          <p:nvPr/>
        </p:nvSpPr>
        <p:spPr bwMode="auto">
          <a:xfrm>
            <a:off x="974725" y="4913313"/>
            <a:ext cx="1174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CMB only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10" name="Text Box 10"/>
          <p:cNvSpPr txBox="1">
            <a:spLocks noChangeArrowheads="1"/>
          </p:cNvSpPr>
          <p:nvPr/>
        </p:nvSpPr>
        <p:spPr bwMode="auto">
          <a:xfrm>
            <a:off x="990600" y="3886200"/>
            <a:ext cx="1003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+ SDSS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11" name="Text Box 11"/>
          <p:cNvSpPr txBox="1">
            <a:spLocks noChangeArrowheads="1"/>
          </p:cNvSpPr>
          <p:nvPr/>
        </p:nvSpPr>
        <p:spPr bwMode="auto">
          <a:xfrm>
            <a:off x="990600" y="2590800"/>
            <a:ext cx="965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+ SNI-a</a:t>
            </a:r>
          </a:p>
          <a:p>
            <a:r>
              <a:rPr lang="da-DK">
                <a:solidFill>
                  <a:schemeClr val="bg1"/>
                </a:solidFill>
              </a:rPr>
              <a:t>+WL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12" name="Text Box 12"/>
          <p:cNvSpPr txBox="1">
            <a:spLocks noChangeArrowheads="1"/>
          </p:cNvSpPr>
          <p:nvPr/>
        </p:nvSpPr>
        <p:spPr bwMode="auto">
          <a:xfrm>
            <a:off x="990600" y="1752600"/>
            <a:ext cx="1193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+Ly-alpha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13" name="Text Box 13"/>
          <p:cNvSpPr txBox="1">
            <a:spLocks noChangeArrowheads="1"/>
          </p:cNvSpPr>
          <p:nvPr/>
        </p:nvSpPr>
        <p:spPr bwMode="auto">
          <a:xfrm>
            <a:off x="2422525" y="5827713"/>
            <a:ext cx="971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Minimal</a:t>
            </a:r>
          </a:p>
          <a:p>
            <a:r>
              <a:rPr lang="da-DK">
                <a:solidFill>
                  <a:schemeClr val="bg1"/>
                </a:solidFill>
                <a:latin typeface="Symbol" pitchFamily="18" charset="2"/>
              </a:rPr>
              <a:t>L</a:t>
            </a:r>
            <a:r>
              <a:rPr lang="da-DK">
                <a:solidFill>
                  <a:schemeClr val="bg1"/>
                </a:solidFill>
                <a:latin typeface="Arial Unicode MS" pitchFamily="34" charset="-128"/>
              </a:rPr>
              <a:t>CDM</a:t>
            </a:r>
            <a:endParaRPr lang="en-US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819214" name="Text Box 14"/>
          <p:cNvSpPr txBox="1">
            <a:spLocks noChangeArrowheads="1"/>
          </p:cNvSpPr>
          <p:nvPr/>
        </p:nvSpPr>
        <p:spPr bwMode="auto">
          <a:xfrm>
            <a:off x="4419600" y="5867400"/>
            <a:ext cx="561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+</a:t>
            </a:r>
            <a:r>
              <a:rPr lang="da-DK" i="1">
                <a:solidFill>
                  <a:schemeClr val="bg1"/>
                </a:solidFill>
              </a:rPr>
              <a:t>N</a:t>
            </a:r>
            <a:r>
              <a:rPr lang="da-DK" baseline="-25000">
                <a:solidFill>
                  <a:schemeClr val="bg1"/>
                </a:solidFill>
                <a:latin typeface="Symbol" pitchFamily="18" charset="2"/>
              </a:rPr>
              <a:t>n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819215" name="Text Box 15"/>
          <p:cNvSpPr txBox="1">
            <a:spLocks noChangeArrowheads="1"/>
          </p:cNvSpPr>
          <p:nvPr/>
        </p:nvSpPr>
        <p:spPr bwMode="auto">
          <a:xfrm>
            <a:off x="5791200" y="5867400"/>
            <a:ext cx="1073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+</a:t>
            </a:r>
            <a:r>
              <a:rPr lang="da-DK" i="1">
                <a:solidFill>
                  <a:schemeClr val="bg1"/>
                </a:solidFill>
              </a:rPr>
              <a:t>w</a:t>
            </a:r>
            <a:r>
              <a:rPr lang="da-DK">
                <a:solidFill>
                  <a:schemeClr val="bg1"/>
                </a:solidFill>
              </a:rPr>
              <a:t>+……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16" name="Text Box 16"/>
          <p:cNvSpPr txBox="1">
            <a:spLocks noChangeArrowheads="1"/>
          </p:cNvSpPr>
          <p:nvPr/>
        </p:nvSpPr>
        <p:spPr bwMode="auto">
          <a:xfrm>
            <a:off x="2514600" y="4953000"/>
            <a:ext cx="8515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0.7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17" name="Text Box 17"/>
          <p:cNvSpPr txBox="1">
            <a:spLocks noChangeArrowheads="1"/>
          </p:cNvSpPr>
          <p:nvPr/>
        </p:nvSpPr>
        <p:spPr bwMode="auto">
          <a:xfrm>
            <a:off x="2514600" y="3886200"/>
            <a:ext cx="1114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~0.15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18" name="Text Box 18"/>
          <p:cNvSpPr txBox="1">
            <a:spLocks noChangeArrowheads="1"/>
          </p:cNvSpPr>
          <p:nvPr/>
        </p:nvSpPr>
        <p:spPr bwMode="auto">
          <a:xfrm>
            <a:off x="2514600" y="2667000"/>
            <a:ext cx="11785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~ </a:t>
            </a:r>
            <a:r>
              <a:rPr lang="da-DK" dirty="0" smtClean="0">
                <a:solidFill>
                  <a:schemeClr val="bg1"/>
                </a:solidFill>
              </a:rPr>
              <a:t>0.15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19" name="Text Box 19"/>
          <p:cNvSpPr txBox="1">
            <a:spLocks noChangeArrowheads="1"/>
          </p:cNvSpPr>
          <p:nvPr/>
        </p:nvSpPr>
        <p:spPr bwMode="auto">
          <a:xfrm>
            <a:off x="2514600" y="1752600"/>
            <a:ext cx="1050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~ </a:t>
            </a:r>
            <a:r>
              <a:rPr lang="da-DK" dirty="0" smtClean="0">
                <a:solidFill>
                  <a:schemeClr val="bg1"/>
                </a:solidFill>
              </a:rPr>
              <a:t>0.1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20" name="Text Box 20"/>
          <p:cNvSpPr txBox="1">
            <a:spLocks noChangeArrowheads="1"/>
          </p:cNvSpPr>
          <p:nvPr/>
        </p:nvSpPr>
        <p:spPr bwMode="auto">
          <a:xfrm>
            <a:off x="4267200" y="4953000"/>
            <a:ext cx="8579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~ </a:t>
            </a:r>
            <a:r>
              <a:rPr lang="da-DK" dirty="0" smtClean="0">
                <a:solidFill>
                  <a:schemeClr val="bg1"/>
                </a:solidFill>
              </a:rPr>
              <a:t>1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21" name="Text Box 21"/>
          <p:cNvSpPr txBox="1">
            <a:spLocks noChangeArrowheads="1"/>
          </p:cNvSpPr>
          <p:nvPr/>
        </p:nvSpPr>
        <p:spPr bwMode="auto">
          <a:xfrm>
            <a:off x="5867400" y="4953000"/>
            <a:ext cx="8515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1</a:t>
            </a:r>
            <a:r>
              <a:rPr lang="da-DK" dirty="0" smtClean="0">
                <a:solidFill>
                  <a:schemeClr val="bg1"/>
                </a:solidFill>
              </a:rPr>
              <a:t>.?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22" name="Text Box 22"/>
          <p:cNvSpPr txBox="1">
            <a:spLocks noChangeArrowheads="1"/>
          </p:cNvSpPr>
          <p:nvPr/>
        </p:nvSpPr>
        <p:spPr bwMode="auto">
          <a:xfrm>
            <a:off x="7467600" y="4953000"/>
            <a:ext cx="908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???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23" name="Text Box 23"/>
          <p:cNvSpPr txBox="1">
            <a:spLocks noChangeArrowheads="1"/>
          </p:cNvSpPr>
          <p:nvPr/>
        </p:nvSpPr>
        <p:spPr bwMode="auto">
          <a:xfrm>
            <a:off x="4343400" y="3886200"/>
            <a:ext cx="1050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~ </a:t>
            </a:r>
            <a:r>
              <a:rPr lang="da-DK" dirty="0" smtClean="0">
                <a:solidFill>
                  <a:schemeClr val="bg1"/>
                </a:solidFill>
              </a:rPr>
              <a:t>0.5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24" name="Text Box 24"/>
          <p:cNvSpPr txBox="1">
            <a:spLocks noChangeArrowheads="1"/>
          </p:cNvSpPr>
          <p:nvPr/>
        </p:nvSpPr>
        <p:spPr bwMode="auto">
          <a:xfrm>
            <a:off x="5867400" y="3886200"/>
            <a:ext cx="1050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~0.5  </a:t>
            </a:r>
            <a:r>
              <a:rPr lang="da-DK" dirty="0" err="1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25" name="Text Box 25"/>
          <p:cNvSpPr txBox="1">
            <a:spLocks noChangeArrowheads="1"/>
          </p:cNvSpPr>
          <p:nvPr/>
        </p:nvSpPr>
        <p:spPr bwMode="auto">
          <a:xfrm>
            <a:off x="4343400" y="2667000"/>
            <a:ext cx="1050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 ~0.5 </a:t>
            </a:r>
            <a:r>
              <a:rPr lang="da-DK" dirty="0" err="1" smtClean="0">
                <a:solidFill>
                  <a:schemeClr val="bg1"/>
                </a:solidFill>
              </a:rPr>
              <a:t>eV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9226" name="Text Box 26"/>
          <p:cNvSpPr txBox="1">
            <a:spLocks noChangeArrowheads="1"/>
          </p:cNvSpPr>
          <p:nvPr/>
        </p:nvSpPr>
        <p:spPr bwMode="auto">
          <a:xfrm>
            <a:off x="5867400" y="2667000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0.5-0.6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27" name="Text Box 27"/>
          <p:cNvSpPr txBox="1">
            <a:spLocks noChangeArrowheads="1"/>
          </p:cNvSpPr>
          <p:nvPr/>
        </p:nvSpPr>
        <p:spPr bwMode="auto">
          <a:xfrm>
            <a:off x="4267200" y="1752600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0.2-0.3 eV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19228" name="Text Box 28"/>
          <p:cNvSpPr txBox="1">
            <a:spLocks noChangeArrowheads="1"/>
          </p:cNvSpPr>
          <p:nvPr/>
        </p:nvSpPr>
        <p:spPr bwMode="auto">
          <a:xfrm>
            <a:off x="5867400" y="1752600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0.2-0.3 eV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819229" name="Picture 29" descr="cards_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9306" y="1239837"/>
            <a:ext cx="2667000" cy="2262188"/>
          </a:xfrm>
          <a:prstGeom prst="rect">
            <a:avLst/>
          </a:prstGeom>
          <a:noFill/>
        </p:spPr>
      </p:pic>
      <p:pic>
        <p:nvPicPr>
          <p:cNvPr id="31" name="Picture 30" descr="chichenitz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48714" y="3407071"/>
            <a:ext cx="28448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9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Text Box 2"/>
          <p:cNvSpPr txBox="1">
            <a:spLocks noChangeArrowheads="1"/>
          </p:cNvSpPr>
          <p:nvPr/>
        </p:nvSpPr>
        <p:spPr bwMode="auto">
          <a:xfrm>
            <a:off x="1219200" y="457200"/>
            <a:ext cx="65611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da-DK" sz="2800">
                <a:solidFill>
                  <a:schemeClr val="bg1"/>
                </a:solidFill>
              </a:rPr>
              <a:t>HOW CAN THE BOUND BE AVOIDED?</a:t>
            </a:r>
            <a:endParaRPr lang="en-US" altLang="da-DK" sz="2800">
              <a:solidFill>
                <a:schemeClr val="bg1"/>
              </a:solidFill>
            </a:endParaRPr>
          </a:p>
        </p:txBody>
      </p:sp>
      <p:sp>
        <p:nvSpPr>
          <p:cNvPr id="444419" name="Text Box 3"/>
          <p:cNvSpPr txBox="1">
            <a:spLocks noChangeArrowheads="1"/>
          </p:cNvSpPr>
          <p:nvPr/>
        </p:nvSpPr>
        <p:spPr bwMode="auto">
          <a:xfrm>
            <a:off x="609600" y="1752600"/>
            <a:ext cx="7727308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da-DK" sz="2400" dirty="0">
                <a:solidFill>
                  <a:srgbClr val="FFCC00"/>
                </a:solidFill>
              </a:rPr>
              <a:t>CHANGE THE PRIMORDIAL </a:t>
            </a:r>
            <a:r>
              <a:rPr lang="da-DK" altLang="da-DK" sz="2400" dirty="0" smtClean="0">
                <a:solidFill>
                  <a:srgbClr val="FFCC00"/>
                </a:solidFill>
              </a:rPr>
              <a:t>SPECTRUM?</a:t>
            </a:r>
            <a:endParaRPr lang="da-DK" altLang="da-DK" sz="2400" dirty="0">
              <a:solidFill>
                <a:srgbClr val="FFCC00"/>
              </a:solidFill>
            </a:endParaRPr>
          </a:p>
          <a:p>
            <a:r>
              <a:rPr lang="da-DK" altLang="da-DK" sz="2400" dirty="0" smtClean="0">
                <a:solidFill>
                  <a:schemeClr val="bg1"/>
                </a:solidFill>
              </a:rPr>
              <a:t>	NOT MUCH</a:t>
            </a:r>
            <a:endParaRPr lang="da-DK" altLang="da-DK" sz="2400" dirty="0">
              <a:solidFill>
                <a:schemeClr val="bg1"/>
              </a:solidFill>
            </a:endParaRPr>
          </a:p>
          <a:p>
            <a:endParaRPr lang="da-DK" altLang="da-DK" sz="2400" dirty="0">
              <a:solidFill>
                <a:schemeClr val="bg1"/>
              </a:solidFill>
            </a:endParaRPr>
          </a:p>
          <a:p>
            <a:r>
              <a:rPr lang="da-DK" altLang="da-DK" sz="2400" dirty="0">
                <a:solidFill>
                  <a:srgbClr val="FFCC00"/>
                </a:solidFill>
              </a:rPr>
              <a:t>TOPOLOGICAL DEFECTS?</a:t>
            </a:r>
          </a:p>
          <a:p>
            <a:r>
              <a:rPr lang="da-DK" altLang="da-DK" sz="2400" dirty="0">
                <a:solidFill>
                  <a:schemeClr val="bg1"/>
                </a:solidFill>
              </a:rPr>
              <a:t>	</a:t>
            </a:r>
            <a:r>
              <a:rPr lang="da-DK" altLang="da-DK" sz="2400" dirty="0" smtClean="0">
                <a:solidFill>
                  <a:schemeClr val="bg1"/>
                </a:solidFill>
              </a:rPr>
              <a:t>NOT MUCH</a:t>
            </a:r>
            <a:endParaRPr lang="da-DK" altLang="da-DK" sz="2400" dirty="0">
              <a:solidFill>
                <a:schemeClr val="bg1"/>
              </a:solidFill>
            </a:endParaRPr>
          </a:p>
          <a:p>
            <a:endParaRPr lang="da-DK" altLang="da-DK" sz="2400" dirty="0">
              <a:solidFill>
                <a:schemeClr val="bg1"/>
              </a:solidFill>
            </a:endParaRPr>
          </a:p>
          <a:p>
            <a:r>
              <a:rPr lang="da-DK" altLang="da-DK" sz="2400" dirty="0">
                <a:solidFill>
                  <a:srgbClr val="FFCC00"/>
                </a:solidFill>
              </a:rPr>
              <a:t>MAKE THE NEUTRINOS STRONGLY INTERACTING</a:t>
            </a:r>
          </a:p>
          <a:p>
            <a:r>
              <a:rPr lang="da-DK" altLang="da-DK" sz="2400" dirty="0">
                <a:solidFill>
                  <a:schemeClr val="bg1"/>
                </a:solidFill>
              </a:rPr>
              <a:t>	</a:t>
            </a:r>
            <a:r>
              <a:rPr lang="da-DK" altLang="da-DK" sz="2400" dirty="0" smtClean="0">
                <a:solidFill>
                  <a:schemeClr val="bg1"/>
                </a:solidFill>
              </a:rPr>
              <a:t>PERHAPS (MORE TO COME)</a:t>
            </a:r>
            <a:endParaRPr lang="da-DK" altLang="da-DK" sz="2400" dirty="0">
              <a:solidFill>
                <a:schemeClr val="bg1"/>
              </a:solidFill>
            </a:endParaRPr>
          </a:p>
          <a:p>
            <a:endParaRPr lang="da-DK" altLang="da-DK" sz="2400" dirty="0">
              <a:solidFill>
                <a:schemeClr val="bg1"/>
              </a:solidFill>
            </a:endParaRPr>
          </a:p>
          <a:p>
            <a:r>
              <a:rPr lang="da-DK" altLang="da-DK" sz="2400" dirty="0" smtClean="0">
                <a:solidFill>
                  <a:srgbClr val="FFCC00"/>
                </a:solidFill>
              </a:rPr>
              <a:t>MODIFIED GRAVITY / DARK ENERGY</a:t>
            </a:r>
            <a:endParaRPr lang="da-DK" altLang="da-DK" sz="2400" dirty="0">
              <a:solidFill>
                <a:srgbClr val="FFCC00"/>
              </a:solidFill>
            </a:endParaRPr>
          </a:p>
          <a:p>
            <a:r>
              <a:rPr lang="da-DK" altLang="da-DK" sz="2400" dirty="0">
                <a:solidFill>
                  <a:schemeClr val="bg1"/>
                </a:solidFill>
              </a:rPr>
              <a:t>	</a:t>
            </a:r>
            <a:r>
              <a:rPr lang="da-DK" altLang="da-DK" sz="2400" dirty="0" smtClean="0">
                <a:solidFill>
                  <a:schemeClr val="bg1"/>
                </a:solidFill>
              </a:rPr>
              <a:t>YES</a:t>
            </a:r>
            <a:endParaRPr lang="da-DK" altLang="da-DK" sz="2400" dirty="0">
              <a:solidFill>
                <a:schemeClr val="bg1"/>
              </a:solidFill>
            </a:endParaRPr>
          </a:p>
          <a:p>
            <a:endParaRPr lang="da-DK" altLang="da-DK" sz="2400" dirty="0">
              <a:solidFill>
                <a:schemeClr val="bg1"/>
              </a:solidFill>
            </a:endParaRPr>
          </a:p>
          <a:p>
            <a:r>
              <a:rPr lang="da-DK" altLang="da-DK" sz="2400" dirty="0">
                <a:solidFill>
                  <a:schemeClr val="bg1"/>
                </a:solidFill>
              </a:rPr>
              <a:t>……</a:t>
            </a:r>
            <a:endParaRPr lang="en-US" altLang="da-DK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3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442" name="Picture 2" descr="gri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057400"/>
            <a:ext cx="5257800" cy="435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5443" name="Text Box 3"/>
          <p:cNvSpPr txBox="1">
            <a:spLocks noChangeArrowheads="1"/>
          </p:cNvSpPr>
          <p:nvPr/>
        </p:nvSpPr>
        <p:spPr bwMode="auto">
          <a:xfrm>
            <a:off x="1676400" y="6400800"/>
            <a:ext cx="87876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da-DK" sz="1600" dirty="0" smtClean="0">
                <a:solidFill>
                  <a:schemeClr val="bg1"/>
                </a:solidFill>
              </a:rPr>
              <a:t>STH</a:t>
            </a:r>
            <a:r>
              <a:rPr lang="da-DK" altLang="da-DK" sz="1600" dirty="0">
                <a:solidFill>
                  <a:schemeClr val="bg1"/>
                </a:solidFill>
              </a:rPr>
              <a:t> </a:t>
            </a:r>
            <a:r>
              <a:rPr lang="da-DK" altLang="da-DK" sz="1600" dirty="0" smtClean="0">
                <a:solidFill>
                  <a:schemeClr val="bg1"/>
                </a:solidFill>
              </a:rPr>
              <a:t>05</a:t>
            </a:r>
            <a:endParaRPr lang="en-US" altLang="da-DK" sz="1600" dirty="0">
              <a:solidFill>
                <a:schemeClr val="bg1"/>
              </a:solidFill>
            </a:endParaRPr>
          </a:p>
        </p:txBody>
      </p:sp>
      <p:sp>
        <p:nvSpPr>
          <p:cNvPr id="445444" name="Text Box 4"/>
          <p:cNvSpPr txBox="1">
            <a:spLocks noChangeArrowheads="1"/>
          </p:cNvSpPr>
          <p:nvPr/>
        </p:nvSpPr>
        <p:spPr bwMode="auto">
          <a:xfrm>
            <a:off x="822325" y="192088"/>
            <a:ext cx="7346950" cy="183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a-DK" altLang="da-DK" sz="2400">
                <a:solidFill>
                  <a:schemeClr val="bg1"/>
                </a:solidFill>
              </a:rPr>
              <a:t>EXAMPLE:</a:t>
            </a:r>
          </a:p>
          <a:p>
            <a:endParaRPr lang="da-DK" altLang="da-DK">
              <a:solidFill>
                <a:schemeClr val="bg1"/>
              </a:solidFill>
            </a:endParaRPr>
          </a:p>
          <a:p>
            <a:r>
              <a:rPr lang="da-DK" altLang="da-DK">
                <a:solidFill>
                  <a:schemeClr val="bg1"/>
                </a:solidFill>
              </a:rPr>
              <a:t>THERE IS A VERY STRONG DEGENERACY BETWEEN NEUTRINO</a:t>
            </a:r>
          </a:p>
          <a:p>
            <a:r>
              <a:rPr lang="da-DK" altLang="da-DK">
                <a:solidFill>
                  <a:schemeClr val="bg1"/>
                </a:solidFill>
              </a:rPr>
              <a:t>MASS AND THE DARK ENERGY EQUATION OF STATE</a:t>
            </a:r>
          </a:p>
          <a:p>
            <a:r>
              <a:rPr lang="da-DK" altLang="da-DK">
                <a:solidFill>
                  <a:schemeClr val="bg1"/>
                </a:solidFill>
              </a:rPr>
              <a:t>THIS SIGNIFICANTLY RELAXES THE COSMOLOGICAL BOUND ON</a:t>
            </a:r>
          </a:p>
          <a:p>
            <a:r>
              <a:rPr lang="da-DK" altLang="da-DK">
                <a:solidFill>
                  <a:schemeClr val="bg1"/>
                </a:solidFill>
              </a:rPr>
              <a:t>NEUTRINO MASS</a:t>
            </a:r>
            <a:endParaRPr lang="en-US" altLang="da-DK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23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kstboks 1"/>
              <p:cNvSpPr txBox="1"/>
              <p:nvPr/>
            </p:nvSpPr>
            <p:spPr>
              <a:xfrm>
                <a:off x="1524000" y="1432583"/>
                <a:ext cx="3225435" cy="9030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800" i="1" smtClean="0">
                          <a:solidFill>
                            <a:schemeClr val="accent3"/>
                          </a:solidFill>
                          <a:latin typeface="Cambria Math"/>
                          <a:ea typeface="Cambria Math"/>
                        </a:rPr>
                        <m:t>Ω</m:t>
                      </m:r>
                      <m:r>
                        <a:rPr lang="da-DK" sz="2800" b="0" i="1" smtClean="0">
                          <a:solidFill>
                            <a:schemeClr val="accent3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da-DK" sz="28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a-DK" sz="28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a-DK" sz="28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da-DK" sz="2800" b="0" i="1" smtClean="0">
                          <a:solidFill>
                            <a:schemeClr val="accent3"/>
                          </a:solidFill>
                          <a:latin typeface="Cambria Math"/>
                          <a:ea typeface="Cambria Math"/>
                        </a:rPr>
                        <m:t>=∑</m:t>
                      </m:r>
                      <m:sSub>
                        <m:sSubPr>
                          <m:ctrlP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  <m:sub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da-DK" sz="2800" b="0" i="1" smtClean="0">
                              <a:solidFill>
                                <a:schemeClr val="accent3"/>
                              </a:solidFill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da-DK" sz="28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2" name="Tekstboks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432583"/>
                <a:ext cx="3225435" cy="90300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llipse 2"/>
          <p:cNvSpPr/>
          <p:nvPr/>
        </p:nvSpPr>
        <p:spPr>
          <a:xfrm>
            <a:off x="3904747" y="1388785"/>
            <a:ext cx="914400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kstboks 4"/>
              <p:cNvSpPr txBox="1"/>
              <p:nvPr/>
            </p:nvSpPr>
            <p:spPr>
              <a:xfrm>
                <a:off x="5181600" y="1432583"/>
                <a:ext cx="2667000" cy="10029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𝜈</m:t>
                          </m:r>
                        </m:sub>
                      </m:sSub>
                      <m:r>
                        <a:rPr lang="da-DK" sz="2400" b="0" i="1" smtClean="0">
                          <a:solidFill>
                            <a:schemeClr val="accent3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a-DK" sz="2400" b="0" i="1" smtClean="0">
                                      <a:solidFill>
                                        <a:schemeClr val="accent3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𝜈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𝛾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  <m:sSub>
                        <m:sSub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da-DK" sz="2400" dirty="0"/>
              </a:p>
            </p:txBody>
          </p:sp>
        </mc:Choice>
        <mc:Fallback xmlns="">
          <p:sp>
            <p:nvSpPr>
              <p:cNvPr id="5" name="Tekstboks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1432583"/>
                <a:ext cx="2667000" cy="100290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kstboks 5"/>
              <p:cNvSpPr txBox="1"/>
              <p:nvPr/>
            </p:nvSpPr>
            <p:spPr>
              <a:xfrm>
                <a:off x="1051192" y="2956583"/>
                <a:ext cx="7535909" cy="849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 smtClean="0">
                    <a:solidFill>
                      <a:schemeClr val="accent3"/>
                    </a:solidFill>
                  </a:rPr>
                  <a:t>Normally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𝜈</m:t>
                        </m:r>
                      </m:sub>
                    </m:sSub>
                    <m:r>
                      <a:rPr lang="da-DK" b="0" i="1" smtClean="0">
                        <a:solidFill>
                          <a:schemeClr val="accent3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a-DK" b="0" i="1" smtClean="0">
                                <a:solidFill>
                                  <a:schemeClr val="accent3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a-DK" b="0" i="1" smtClean="0">
                                    <a:solidFill>
                                      <a:schemeClr val="accent3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da-DK" b="0" i="1" smtClean="0">
                                    <a:solidFill>
                                      <a:schemeClr val="accent3"/>
                                    </a:solidFill>
                                    <a:latin typeface="Cambria Math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a:rPr lang="da-DK" b="0" i="1" smtClean="0">
                                    <a:solidFill>
                                      <a:schemeClr val="accent3"/>
                                    </a:solidFill>
                                    <a:latin typeface="Cambria Math"/>
                                  </a:rPr>
                                  <m:t>11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1/3</m:t>
                        </m:r>
                      </m:sup>
                    </m:sSup>
                    <m:r>
                      <a:rPr lang="da-DK" b="0" i="1" smtClean="0">
                        <a:solidFill>
                          <a:schemeClr val="accent3"/>
                        </a:solidFill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da-DK" dirty="0" smtClean="0">
                    <a:solidFill>
                      <a:schemeClr val="accent3"/>
                    </a:solidFill>
                  </a:rPr>
                  <a:t> , but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could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be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different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.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Normally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 the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relativistic</a:t>
                </a:r>
                <a:endParaRPr lang="da-DK" dirty="0" smtClean="0">
                  <a:solidFill>
                    <a:schemeClr val="accent3"/>
                  </a:solidFill>
                </a:endParaRPr>
              </a:p>
              <a:p>
                <a:r>
                  <a:rPr lang="da-DK" dirty="0" err="1">
                    <a:solidFill>
                      <a:schemeClr val="accent3"/>
                    </a:solidFill>
                  </a:rPr>
                  <a:t>e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nergy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density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 in neutrinos is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quantified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through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 the relation </a:t>
                </a:r>
              </a:p>
            </p:txBody>
          </p:sp>
        </mc:Choice>
        <mc:Fallback xmlns="">
          <p:sp>
            <p:nvSpPr>
              <p:cNvPr id="6" name="Tekstboks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192" y="2956583"/>
                <a:ext cx="7535909" cy="849720"/>
              </a:xfrm>
              <a:prstGeom prst="rect">
                <a:avLst/>
              </a:prstGeom>
              <a:blipFill rotWithShape="1">
                <a:blip r:embed="rId4"/>
                <a:stretch>
                  <a:fillRect l="-647" b="-11511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kstboks 6"/>
              <p:cNvSpPr txBox="1"/>
              <p:nvPr/>
            </p:nvSpPr>
            <p:spPr>
              <a:xfrm>
                <a:off x="1769125" y="4456113"/>
                <a:ext cx="2033314" cy="7874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𝑒𝑓𝑓</m:t>
                          </m:r>
                        </m:sub>
                      </m:sSub>
                      <m:r>
                        <a:rPr lang="da-DK" sz="2400" b="0" i="1" smtClean="0">
                          <a:solidFill>
                            <a:schemeClr val="accent3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  <m:t>𝜈</m:t>
                              </m:r>
                              <m: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  <m:t>𝑟𝑒𝑙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  <m:t>𝜈</m:t>
                              </m:r>
                              <m: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da-DK" sz="2400" b="0" i="1" smtClean="0">
                          <a:solidFill>
                            <a:schemeClr val="accent3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da-DK" sz="24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7" name="Tekstboks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9125" y="4456113"/>
                <a:ext cx="2033314" cy="78746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kstboks 8"/>
              <p:cNvSpPr txBox="1"/>
              <p:nvPr/>
            </p:nvSpPr>
            <p:spPr>
              <a:xfrm>
                <a:off x="4564319" y="4242209"/>
                <a:ext cx="2479397" cy="10013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𝜈</m:t>
                          </m:r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da-DK" sz="2400" b="0" i="1" smtClean="0">
                          <a:solidFill>
                            <a:schemeClr val="accent3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7</m:t>
                          </m:r>
                        </m:num>
                        <m:den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8</m:t>
                          </m:r>
                        </m:den>
                      </m:f>
                      <m:sSup>
                        <m:sSup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a-DK" sz="2400" b="0" i="1" smtClean="0">
                                  <a:solidFill>
                                    <a:schemeClr val="accent3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a-DK" sz="2400" b="0" i="1" smtClean="0">
                                      <a:solidFill>
                                        <a:schemeClr val="accent3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𝜈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a-DK" sz="2400" b="0" i="1" smtClean="0">
                                          <a:solidFill>
                                            <a:schemeClr val="accent3"/>
                                          </a:solidFill>
                                          <a:latin typeface="Cambria Math"/>
                                        </a:rPr>
                                        <m:t>𝛾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4</m:t>
                          </m:r>
                        </m:sup>
                      </m:sSup>
                      <m:sSub>
                        <m:sSubPr>
                          <m:ctrlP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𝜌</m:t>
                          </m:r>
                        </m:e>
                        <m:sub>
                          <m:r>
                            <a:rPr lang="da-DK" sz="2400" b="0" i="1" smtClean="0">
                              <a:solidFill>
                                <a:schemeClr val="accent3"/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da-DK" sz="24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9" name="Tekstboks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4319" y="4242209"/>
                <a:ext cx="2479397" cy="100136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kstboks 9"/>
              <p:cNvSpPr txBox="1"/>
              <p:nvPr/>
            </p:nvSpPr>
            <p:spPr>
              <a:xfrm>
                <a:off x="1159525" y="5621024"/>
                <a:ext cx="5091137" cy="391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da-DK" b="0" i="1" smtClean="0">
                            <a:solidFill>
                              <a:schemeClr val="accent3"/>
                            </a:solidFill>
                            <a:latin typeface="Cambria Math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da-DK" dirty="0" smtClean="0">
                    <a:solidFill>
                      <a:schemeClr val="accent3"/>
                    </a:solidFill>
                  </a:rPr>
                  <a:t> is a measure of </a:t>
                </a:r>
                <a:r>
                  <a:rPr lang="da-DK" dirty="0" err="1" smtClean="0">
                    <a:solidFill>
                      <a:schemeClr val="accent3"/>
                    </a:solidFill>
                  </a:rPr>
                  <a:t>any</a:t>
                </a:r>
                <a:r>
                  <a:rPr lang="da-DK" dirty="0" smtClean="0">
                    <a:solidFill>
                      <a:schemeClr val="accent3"/>
                    </a:solidFill>
                  </a:rPr>
                  <a:t> type of ”dark radiation”</a:t>
                </a:r>
                <a:endParaRPr lang="da-DK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10" name="Tekstboks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525" y="5621024"/>
                <a:ext cx="5091137" cy="391582"/>
              </a:xfrm>
              <a:prstGeom prst="rect">
                <a:avLst/>
              </a:prstGeom>
              <a:blipFill rotWithShape="1">
                <a:blip r:embed="rId7"/>
                <a:stretch>
                  <a:fillRect t="-7813" r="-479" b="-18750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144780" y="300334"/>
            <a:ext cx="424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</a:rPr>
              <a:t>GOING BEYOND THE MASS</a:t>
            </a:r>
            <a:endParaRPr lang="da-DK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08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881247"/>
            <a:ext cx="808702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dirty="0" smtClean="0">
                <a:solidFill>
                  <a:schemeClr val="bg1"/>
                </a:solidFill>
              </a:rPr>
              <a:t>THE CONCLUSION SEEMS TO BE THAT THERE IS NO EVIDENCE</a:t>
            </a:r>
          </a:p>
          <a:p>
            <a:r>
              <a:rPr lang="da-DK" sz="2000" dirty="0" smtClean="0">
                <a:solidFill>
                  <a:schemeClr val="bg1"/>
                </a:solidFill>
              </a:rPr>
              <a:t>FOR ANY PHYSICS BEYOND THE STANDARD MODEL</a:t>
            </a:r>
          </a:p>
          <a:p>
            <a:endParaRPr lang="da-DK" sz="2000" dirty="0" smtClean="0">
              <a:solidFill>
                <a:schemeClr val="bg1"/>
              </a:solidFill>
            </a:endParaRPr>
          </a:p>
          <a:p>
            <a:r>
              <a:rPr lang="da-DK" sz="2000" dirty="0" smtClean="0">
                <a:solidFill>
                  <a:schemeClr val="bg1"/>
                </a:solidFill>
              </a:rPr>
              <a:t>BUT BE AWARE THAT IN EXTENDED MODELS THIS CAN BE </a:t>
            </a:r>
          </a:p>
          <a:p>
            <a:r>
              <a:rPr lang="da-DK" sz="2000" dirty="0" smtClean="0">
                <a:solidFill>
                  <a:schemeClr val="bg1"/>
                </a:solidFill>
              </a:rPr>
              <a:t>VERY DIFFERENT!</a:t>
            </a:r>
            <a:endParaRPr lang="da-DK" sz="2000" dirty="0">
              <a:solidFill>
                <a:schemeClr val="bg1"/>
              </a:solidFill>
            </a:endParaRPr>
          </a:p>
        </p:txBody>
      </p:sp>
      <p:pic>
        <p:nvPicPr>
          <p:cNvPr id="21506" name="Picture 2" descr="C:\Users\steen\Desktop\test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5087962" cy="385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17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340768"/>
            <a:ext cx="8640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 err="1" smtClean="0">
                <a:solidFill>
                  <a:srgbClr val="FFFFFF"/>
                </a:solidFill>
              </a:rPr>
              <a:t>Cosmology</a:t>
            </a:r>
            <a:r>
              <a:rPr lang="da-DK" sz="2400" dirty="0" smtClean="0">
                <a:solidFill>
                  <a:srgbClr val="FFFFFF"/>
                </a:solidFill>
              </a:rPr>
              <a:t> shows </a:t>
            </a:r>
            <a:r>
              <a:rPr lang="da-DK" sz="2400" dirty="0" err="1" smtClean="0">
                <a:solidFill>
                  <a:srgbClr val="FFFFFF"/>
                </a:solidFill>
              </a:rPr>
              <a:t>no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evidence</a:t>
            </a:r>
            <a:r>
              <a:rPr lang="da-DK" sz="2400" dirty="0" smtClean="0">
                <a:solidFill>
                  <a:srgbClr val="FFFFFF"/>
                </a:solidFill>
              </a:rPr>
              <a:t> for non-standard </a:t>
            </a:r>
            <a:r>
              <a:rPr lang="da-DK" sz="2400" dirty="0" err="1" smtClean="0">
                <a:solidFill>
                  <a:srgbClr val="FFFFFF"/>
                </a:solidFill>
              </a:rPr>
              <a:t>physics</a:t>
            </a:r>
            <a:r>
              <a:rPr lang="da-DK" sz="2400" dirty="0" smtClean="0">
                <a:solidFill>
                  <a:srgbClr val="FFFFFF"/>
                </a:solidFill>
              </a:rPr>
              <a:t> in the neutrino </a:t>
            </a:r>
            <a:r>
              <a:rPr lang="da-DK" sz="2400" dirty="0" err="1" smtClean="0">
                <a:solidFill>
                  <a:srgbClr val="FFFFFF"/>
                </a:solidFill>
              </a:rPr>
              <a:t>sector</a:t>
            </a:r>
            <a:r>
              <a:rPr lang="da-DK" sz="2400" dirty="0" smtClean="0">
                <a:solidFill>
                  <a:srgbClr val="FFFFFF"/>
                </a:solidFill>
              </a:rPr>
              <a:t>. </a:t>
            </a:r>
            <a:r>
              <a:rPr lang="da-DK" sz="2400" dirty="0" err="1" smtClean="0">
                <a:solidFill>
                  <a:srgbClr val="FFFFFF"/>
                </a:solidFill>
              </a:rPr>
              <a:t>However</a:t>
            </a:r>
            <a:r>
              <a:rPr lang="da-DK" sz="2400" dirty="0" smtClean="0">
                <a:solidFill>
                  <a:srgbClr val="FFFFFF"/>
                </a:solidFill>
              </a:rPr>
              <a:t>, </a:t>
            </a:r>
            <a:r>
              <a:rPr lang="da-DK" sz="2400" dirty="0" err="1" smtClean="0">
                <a:solidFill>
                  <a:srgbClr val="FFFFFF"/>
                </a:solidFill>
              </a:rPr>
              <a:t>cosmology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might</a:t>
            </a:r>
            <a:r>
              <a:rPr lang="da-DK" sz="2400" dirty="0" smtClean="0">
                <a:solidFill>
                  <a:srgbClr val="FFFFFF"/>
                </a:solidFill>
              </a:rPr>
              <a:t> have to </a:t>
            </a:r>
            <a:r>
              <a:rPr lang="da-DK" sz="2400" dirty="0" err="1" smtClean="0">
                <a:solidFill>
                  <a:srgbClr val="FFFFFF"/>
                </a:solidFill>
              </a:rPr>
              <a:t>accomodate</a:t>
            </a:r>
            <a:r>
              <a:rPr lang="da-DK" sz="2400" dirty="0" smtClean="0">
                <a:solidFill>
                  <a:srgbClr val="FFFFFF"/>
                </a:solidFill>
              </a:rPr>
              <a:t> it </a:t>
            </a:r>
            <a:r>
              <a:rPr lang="da-DK" sz="2400" dirty="0" err="1" smtClean="0">
                <a:solidFill>
                  <a:srgbClr val="FFFFFF"/>
                </a:solidFill>
              </a:rPr>
              <a:t>after</a:t>
            </a:r>
            <a:r>
              <a:rPr lang="da-DK" sz="2400" dirty="0" smtClean="0">
                <a:solidFill>
                  <a:srgbClr val="FFFFFF"/>
                </a:solidFill>
              </a:rPr>
              <a:t> all.</a:t>
            </a:r>
          </a:p>
          <a:p>
            <a:endParaRPr lang="da-DK" sz="2400" dirty="0">
              <a:solidFill>
                <a:srgbClr val="FFFFFF"/>
              </a:solidFill>
            </a:endParaRPr>
          </a:p>
          <a:p>
            <a:r>
              <a:rPr lang="da-DK" sz="2400" dirty="0" smtClean="0">
                <a:solidFill>
                  <a:srgbClr val="FFFFFF"/>
                </a:solidFill>
              </a:rPr>
              <a:t>A </a:t>
            </a:r>
            <a:r>
              <a:rPr lang="da-DK" sz="2400" dirty="0" err="1" smtClean="0">
                <a:solidFill>
                  <a:srgbClr val="FFFFFF"/>
                </a:solidFill>
              </a:rPr>
              <a:t>variety</a:t>
            </a:r>
            <a:r>
              <a:rPr lang="da-DK" sz="2400" dirty="0" smtClean="0">
                <a:solidFill>
                  <a:srgbClr val="FFFFFF"/>
                </a:solidFill>
              </a:rPr>
              <a:t> of </a:t>
            </a:r>
            <a:r>
              <a:rPr lang="da-DK" sz="2400" dirty="0" err="1" smtClean="0">
                <a:solidFill>
                  <a:srgbClr val="FFFFFF"/>
                </a:solidFill>
              </a:rPr>
              <a:t>different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terrestrial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experiments</a:t>
            </a:r>
            <a:r>
              <a:rPr lang="da-DK" sz="2400" dirty="0" smtClean="0">
                <a:solidFill>
                  <a:srgbClr val="FFFFFF"/>
                </a:solidFill>
              </a:rPr>
              <a:t> show hints of the </a:t>
            </a:r>
            <a:r>
              <a:rPr lang="da-DK" sz="2400" dirty="0" err="1" smtClean="0">
                <a:solidFill>
                  <a:srgbClr val="FFFFFF"/>
                </a:solidFill>
              </a:rPr>
              <a:t>presence</a:t>
            </a:r>
            <a:r>
              <a:rPr lang="da-DK" sz="2400" dirty="0">
                <a:solidFill>
                  <a:srgbClr val="FFFFFF"/>
                </a:solidFill>
              </a:rPr>
              <a:t> </a:t>
            </a:r>
            <a:r>
              <a:rPr lang="da-DK" sz="2400" dirty="0" smtClean="0">
                <a:solidFill>
                  <a:srgbClr val="FFFFFF"/>
                </a:solidFill>
              </a:rPr>
              <a:t>of a 4th neutrino </a:t>
            </a:r>
            <a:r>
              <a:rPr lang="da-DK" sz="2400" dirty="0" err="1" smtClean="0">
                <a:solidFill>
                  <a:srgbClr val="FFFFFF"/>
                </a:solidFill>
              </a:rPr>
              <a:t>mass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state</a:t>
            </a:r>
            <a:r>
              <a:rPr lang="da-DK" sz="2400" dirty="0" smtClean="0">
                <a:solidFill>
                  <a:srgbClr val="FFFFFF"/>
                </a:solidFill>
              </a:rPr>
              <a:t> (</a:t>
            </a:r>
            <a:r>
              <a:rPr lang="da-DK" sz="2400" dirty="0" err="1" smtClean="0">
                <a:solidFill>
                  <a:srgbClr val="FFFFFF"/>
                </a:solidFill>
              </a:rPr>
              <a:t>possibly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even</a:t>
            </a:r>
            <a:r>
              <a:rPr lang="da-DK" sz="2400" dirty="0" smtClean="0">
                <a:solidFill>
                  <a:srgbClr val="FFFFFF"/>
                </a:solidFill>
              </a:rPr>
              <a:t> a 5th), most </a:t>
            </a:r>
            <a:r>
              <a:rPr lang="da-DK" sz="2400" dirty="0" err="1" smtClean="0">
                <a:solidFill>
                  <a:srgbClr val="FFFFFF"/>
                </a:solidFill>
              </a:rPr>
              <a:t>likely</a:t>
            </a:r>
            <a:r>
              <a:rPr lang="da-DK" sz="2400" dirty="0" smtClean="0">
                <a:solidFill>
                  <a:srgbClr val="FFFFFF"/>
                </a:solidFill>
              </a:rPr>
              <a:t> with a </a:t>
            </a:r>
            <a:r>
              <a:rPr lang="da-DK" sz="2400" dirty="0" err="1" smtClean="0">
                <a:solidFill>
                  <a:srgbClr val="FFFFFF"/>
                </a:solidFill>
              </a:rPr>
              <a:t>mass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around</a:t>
            </a:r>
            <a:r>
              <a:rPr lang="da-DK" sz="2400" dirty="0" smtClean="0">
                <a:solidFill>
                  <a:srgbClr val="FFFFFF"/>
                </a:solidFill>
              </a:rPr>
              <a:t> 1 </a:t>
            </a:r>
            <a:r>
              <a:rPr lang="da-DK" sz="2400" dirty="0" err="1" smtClean="0">
                <a:solidFill>
                  <a:srgbClr val="FFFFFF"/>
                </a:solidFill>
              </a:rPr>
              <a:t>eV</a:t>
            </a:r>
            <a:endParaRPr lang="da-DK" sz="2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86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76428" y="1700808"/>
                <a:ext cx="272818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a-DK" sz="2400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400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da-DK" sz="2400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da-DK" sz="2400" dirty="0" smtClean="0">
                    <a:solidFill>
                      <a:srgbClr val="FFFFFF"/>
                    </a:solidFill>
                  </a:rPr>
                  <a:t>  APPEARANCE</a:t>
                </a:r>
                <a:endParaRPr lang="da-DK" sz="24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428" y="1700808"/>
                <a:ext cx="2728183" cy="461665"/>
              </a:xfrm>
              <a:prstGeom prst="rect">
                <a:avLst/>
              </a:prstGeom>
              <a:blipFill rotWithShape="1">
                <a:blip r:embed="rId2"/>
                <a:stretch>
                  <a:fillRect t="-9211" r="-1790" b="-30263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141" y="1484784"/>
            <a:ext cx="4755086" cy="43204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38140" y="5822637"/>
            <a:ext cx="5686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rgbClr val="FFFFFF"/>
                </a:solidFill>
              </a:rPr>
              <a:t>Kopp, </a:t>
            </a:r>
            <a:r>
              <a:rPr lang="da-DK" dirty="0" err="1" smtClean="0">
                <a:solidFill>
                  <a:srgbClr val="FFFFFF"/>
                </a:solidFill>
              </a:rPr>
              <a:t>Machado</a:t>
            </a:r>
            <a:r>
              <a:rPr lang="da-DK" dirty="0" smtClean="0">
                <a:solidFill>
                  <a:srgbClr val="FFFFFF"/>
                </a:solidFill>
              </a:rPr>
              <a:t>, </a:t>
            </a:r>
            <a:r>
              <a:rPr lang="da-DK" dirty="0" err="1" smtClean="0">
                <a:solidFill>
                  <a:srgbClr val="FFFFFF"/>
                </a:solidFill>
              </a:rPr>
              <a:t>Maltoni</a:t>
            </a:r>
            <a:r>
              <a:rPr lang="da-DK" dirty="0">
                <a:solidFill>
                  <a:srgbClr val="FFFFFF"/>
                </a:solidFill>
              </a:rPr>
              <a:t> </a:t>
            </a:r>
            <a:r>
              <a:rPr lang="da-DK" dirty="0" smtClean="0">
                <a:solidFill>
                  <a:srgbClr val="FFFFFF"/>
                </a:solidFill>
              </a:rPr>
              <a:t>&amp; </a:t>
            </a:r>
            <a:r>
              <a:rPr lang="da-DK" dirty="0" err="1" smtClean="0">
                <a:solidFill>
                  <a:srgbClr val="FFFFFF"/>
                </a:solidFill>
              </a:rPr>
              <a:t>Schwetz</a:t>
            </a:r>
            <a:r>
              <a:rPr lang="da-DK" dirty="0">
                <a:solidFill>
                  <a:srgbClr val="FFFFFF"/>
                </a:solidFill>
              </a:rPr>
              <a:t>, </a:t>
            </a:r>
            <a:r>
              <a:rPr lang="da-DK" dirty="0" smtClean="0">
                <a:solidFill>
                  <a:srgbClr val="FFFFFF"/>
                </a:solidFill>
              </a:rPr>
              <a:t>1303.3011</a:t>
            </a:r>
          </a:p>
          <a:p>
            <a:r>
              <a:rPr lang="da-DK" dirty="0" smtClean="0">
                <a:solidFill>
                  <a:srgbClr val="FFFFFF"/>
                </a:solidFill>
              </a:rPr>
              <a:t>(</a:t>
            </a:r>
            <a:r>
              <a:rPr lang="da-DK" dirty="0" err="1" smtClean="0">
                <a:solidFill>
                  <a:srgbClr val="FFFFFF"/>
                </a:solidFill>
              </a:rPr>
              <a:t>see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also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e.g</a:t>
            </a:r>
            <a:r>
              <a:rPr lang="da-DK" dirty="0" smtClean="0">
                <a:solidFill>
                  <a:srgbClr val="FFFFFF"/>
                </a:solidFill>
              </a:rPr>
              <a:t>. </a:t>
            </a:r>
            <a:r>
              <a:rPr lang="da-DK" dirty="0" err="1" smtClean="0">
                <a:solidFill>
                  <a:srgbClr val="FFFFFF"/>
                </a:solidFill>
              </a:rPr>
              <a:t>Gariazzo</a:t>
            </a:r>
            <a:r>
              <a:rPr lang="da-DK" dirty="0" smtClean="0">
                <a:solidFill>
                  <a:srgbClr val="FFFFFF"/>
                </a:solidFill>
              </a:rPr>
              <a:t>, </a:t>
            </a:r>
            <a:r>
              <a:rPr lang="da-DK" dirty="0" err="1" smtClean="0">
                <a:solidFill>
                  <a:srgbClr val="FFFFFF"/>
                </a:solidFill>
              </a:rPr>
              <a:t>Giunti</a:t>
            </a:r>
            <a:r>
              <a:rPr lang="da-DK" dirty="0" smtClean="0">
                <a:solidFill>
                  <a:srgbClr val="FFFFFF"/>
                </a:solidFill>
              </a:rPr>
              <a:t> &amp; </a:t>
            </a:r>
            <a:r>
              <a:rPr lang="da-DK" dirty="0" err="1" smtClean="0">
                <a:solidFill>
                  <a:srgbClr val="FFFFFF"/>
                </a:solidFill>
              </a:rPr>
              <a:t>Laveder</a:t>
            </a:r>
            <a:r>
              <a:rPr lang="da-DK" dirty="0" smtClean="0">
                <a:solidFill>
                  <a:srgbClr val="FFFFFF"/>
                </a:solidFill>
              </a:rPr>
              <a:t>, 1309.3192)</a:t>
            </a:r>
            <a:endParaRPr lang="da-DK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46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6" name="Text Box 4"/>
          <p:cNvSpPr txBox="1">
            <a:spLocks noChangeArrowheads="1"/>
          </p:cNvSpPr>
          <p:nvPr/>
        </p:nvSpPr>
        <p:spPr bwMode="auto">
          <a:xfrm>
            <a:off x="1050925" y="1717675"/>
            <a:ext cx="260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684044" name="Text Box 12"/>
          <p:cNvSpPr txBox="1">
            <a:spLocks noChangeArrowheads="1"/>
          </p:cNvSpPr>
          <p:nvPr/>
        </p:nvSpPr>
        <p:spPr bwMode="auto">
          <a:xfrm>
            <a:off x="381000" y="1219200"/>
            <a:ext cx="24463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 dirty="0">
                <a:solidFill>
                  <a:schemeClr val="bg1"/>
                </a:solidFill>
                <a:latin typeface="Helvetica" pitchFamily="34" charset="0"/>
              </a:rPr>
              <a:t>FLAVOUR STATES</a:t>
            </a:r>
            <a:endParaRPr lang="en-US" sz="2000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684045" name="Text Box 13"/>
          <p:cNvSpPr txBox="1">
            <a:spLocks noChangeArrowheads="1"/>
          </p:cNvSpPr>
          <p:nvPr/>
        </p:nvSpPr>
        <p:spPr bwMode="auto">
          <a:xfrm>
            <a:off x="6035675" y="1219200"/>
            <a:ext cx="3108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a-DK" sz="2000" dirty="0">
                <a:solidFill>
                  <a:schemeClr val="bg1"/>
                </a:solidFill>
                <a:latin typeface="Helvetica" pitchFamily="34" charset="0"/>
              </a:rPr>
              <a:t>PROPAGATION STATES</a:t>
            </a:r>
            <a:endParaRPr lang="en-US" sz="2000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684046" name="Line 14"/>
          <p:cNvSpPr>
            <a:spLocks noChangeShapeType="1"/>
          </p:cNvSpPr>
          <p:nvPr/>
        </p:nvSpPr>
        <p:spPr bwMode="auto">
          <a:xfrm>
            <a:off x="1981200" y="1752600"/>
            <a:ext cx="990600" cy="304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684047" name="Line 15"/>
          <p:cNvSpPr>
            <a:spLocks noChangeShapeType="1"/>
          </p:cNvSpPr>
          <p:nvPr/>
        </p:nvSpPr>
        <p:spPr bwMode="auto">
          <a:xfrm flipH="1">
            <a:off x="5943600" y="1676400"/>
            <a:ext cx="685800" cy="3048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5656" y="358587"/>
            <a:ext cx="6038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</a:rPr>
              <a:t>NEUTRINO MIXING IN THE STANDARD PICTURE</a:t>
            </a:r>
            <a:endParaRPr lang="da-DK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3"/>
              <p:cNvSpPr txBox="1"/>
              <p:nvPr/>
            </p:nvSpPr>
            <p:spPr>
              <a:xfrm>
                <a:off x="110843" y="3243881"/>
                <a:ext cx="8991600" cy="112293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60784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21566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82350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43133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303915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64699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25482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86265" algn="l" defTabSz="921566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23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23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0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𝛿</m:t>
                                      </m:r>
                                    </m:sup>
                                  </m:sSup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13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sSup>
                                    <m:sSupPr>
                                      <m:ctrlPr>
                                        <a:rPr lang="en-US" sz="200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𝛿</m:t>
                                      </m:r>
                                    </m:sup>
                                  </m:sSup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13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13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en-US" sz="20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  <m:f>
                                    <m:fPr>
                                      <m:ctrlPr>
                                        <a:rPr lang="en-US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da-DK" sz="20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2000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sz="200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  <m:f>
                                    <m:fPr>
                                      <m:ctrlP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da-DK" sz="2000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2000" i="1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mr>
                        </m:m>
                      </m:e>
                    </m:d>
                  </m:oMath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43" y="3243881"/>
                <a:ext cx="8991600" cy="1122936"/>
              </a:xfrm>
              <a:prstGeom prst="rect">
                <a:avLst/>
              </a:prstGeom>
              <a:blipFill rotWithShape="1">
                <a:blip r:embed="rId3"/>
                <a:stretch>
                  <a:fillRect l="-609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8969" y="4797152"/>
                <a:ext cx="8295348" cy="1631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23</m:t>
                        </m:r>
                      </m:sub>
                    </m:sSub>
                    <m:r>
                      <a:rPr lang="da-DK" sz="2000" b="0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da-DK" sz="2000" b="0" i="1" smtClean="0">
                        <a:solidFill>
                          <a:schemeClr val="bg1"/>
                        </a:solidFill>
                        <a:latin typeface="Cambria Math"/>
                      </a:rPr>
                      <m:t>cos</m:t>
                    </m:r>
                    <m:r>
                      <a:rPr lang="da-DK" sz="2000" b="0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23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chemeClr val="bg1"/>
                    </a:solidFill>
                  </a:rPr>
                  <a:t> etc.,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12</m:t>
                        </m:r>
                      </m:sub>
                    </m:sSub>
                    <m:r>
                      <a:rPr lang="da-DK" sz="2000" b="0" i="1" smtClean="0">
                        <a:solidFill>
                          <a:schemeClr val="bg1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13</m:t>
                        </m:r>
                      </m:sub>
                    </m:sSub>
                    <m:r>
                      <a:rPr lang="da-DK" sz="2000" b="0" i="1" smtClean="0">
                        <a:solidFill>
                          <a:schemeClr val="bg1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23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chemeClr val="bg1"/>
                    </a:solidFill>
                  </a:rPr>
                  <a:t> are the Euler angles of 3D rotation</a:t>
                </a:r>
              </a:p>
              <a:p>
                <a:endParaRPr lang="da-DK" sz="2000" dirty="0">
                  <a:solidFill>
                    <a:schemeClr val="bg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da-DK" sz="2000" b="0" i="1" smtClean="0">
                        <a:solidFill>
                          <a:schemeClr val="bg1"/>
                        </a:solidFill>
                        <a:latin typeface="Cambria Math"/>
                      </a:rPr>
                      <m:t>𝛿</m:t>
                    </m:r>
                  </m:oMath>
                </a14:m>
                <a:r>
                  <a:rPr lang="en-US" sz="2000" dirty="0" smtClean="0">
                    <a:solidFill>
                      <a:schemeClr val="bg1"/>
                    </a:solidFill>
                  </a:rPr>
                  <a:t> is the Dirac CP phase</a:t>
                </a:r>
              </a:p>
              <a:p>
                <a:endParaRPr lang="da-DK" sz="2000" dirty="0">
                  <a:solidFill>
                    <a:schemeClr val="bg1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𝛼</m:t>
                        </m:r>
                      </m:e>
                      <m:sub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da-DK" sz="2000" b="0" i="1" smtClean="0">
                        <a:solidFill>
                          <a:schemeClr val="bg1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𝛼</m:t>
                        </m:r>
                      </m:e>
                      <m:sub>
                        <m:r>
                          <a:rPr lang="da-DK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chemeClr val="bg1"/>
                    </a:solidFill>
                  </a:rPr>
                  <a:t> are </a:t>
                </a:r>
                <a:r>
                  <a:rPr lang="en-US" sz="2000" dirty="0" err="1" smtClean="0">
                    <a:solidFill>
                      <a:schemeClr val="bg1"/>
                    </a:solidFill>
                  </a:rPr>
                  <a:t>Majorana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 phases (relevant only if neutrinos are </a:t>
                </a:r>
                <a:r>
                  <a:rPr lang="en-US" sz="2000" dirty="0" err="1" smtClean="0">
                    <a:solidFill>
                      <a:schemeClr val="bg1"/>
                    </a:solidFill>
                  </a:rPr>
                  <a:t>Majorana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 particles)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969" y="4797152"/>
                <a:ext cx="8295348" cy="1631216"/>
              </a:xfrm>
              <a:prstGeom prst="rect">
                <a:avLst/>
              </a:prstGeom>
              <a:blipFill rotWithShape="1">
                <a:blip r:embed="rId4"/>
                <a:stretch>
                  <a:fillRect t="-1866" b="-5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095681" y="1558520"/>
                <a:ext cx="2798462" cy="1232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𝜇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𝜏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da-DK" sz="2800" b="0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r>
                      <a:rPr lang="da-DK" sz="2800" b="0" i="1" smtClean="0">
                        <a:solidFill>
                          <a:schemeClr val="bg1"/>
                        </a:solidFill>
                        <a:latin typeface="Cambria Math"/>
                      </a:rPr>
                      <m:t>𝑈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da-DK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a-DK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da-DK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a-DK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da-DK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a-DK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da-DK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681" y="1558520"/>
                <a:ext cx="2798462" cy="123271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868230" y="3482183"/>
            <a:ext cx="1471878" cy="646331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da-DK" dirty="0" err="1" smtClean="0">
                <a:solidFill>
                  <a:schemeClr val="bg1"/>
                </a:solidFill>
              </a:rPr>
              <a:t>Atmospheric</a:t>
            </a:r>
            <a:endParaRPr lang="da-DK" dirty="0" smtClean="0">
              <a:solidFill>
                <a:schemeClr val="bg1"/>
              </a:solidFill>
            </a:endParaRPr>
          </a:p>
          <a:p>
            <a:r>
              <a:rPr lang="da-DK" dirty="0" smtClean="0">
                <a:solidFill>
                  <a:schemeClr val="bg1"/>
                </a:solidFill>
              </a:rPr>
              <a:t>Long Baseline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19872" y="3650722"/>
            <a:ext cx="906145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da-DK" dirty="0" err="1" smtClean="0">
                <a:solidFill>
                  <a:schemeClr val="bg1"/>
                </a:solidFill>
              </a:rPr>
              <a:t>Reactor</a:t>
            </a:r>
            <a:endParaRPr lang="da-DK" dirty="0" smtClean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22805" y="3482183"/>
            <a:ext cx="906595" cy="646331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Solar</a:t>
            </a:r>
          </a:p>
          <a:p>
            <a:r>
              <a:rPr lang="da-DK" dirty="0" err="1" smtClean="0">
                <a:solidFill>
                  <a:schemeClr val="bg1"/>
                </a:solidFill>
              </a:rPr>
              <a:t>Reactor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15882" y="3482183"/>
            <a:ext cx="1582613" cy="646331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da-DK" dirty="0" err="1" smtClean="0">
                <a:solidFill>
                  <a:schemeClr val="bg1"/>
                </a:solidFill>
              </a:rPr>
              <a:t>Only</a:t>
            </a:r>
            <a:r>
              <a:rPr lang="da-DK" dirty="0" smtClean="0">
                <a:solidFill>
                  <a:schemeClr val="bg1"/>
                </a:solidFill>
              </a:rPr>
              <a:t> relevant</a:t>
            </a:r>
          </a:p>
          <a:p>
            <a:r>
              <a:rPr lang="da-DK" dirty="0">
                <a:solidFill>
                  <a:schemeClr val="bg1"/>
                </a:solidFill>
              </a:rPr>
              <a:t>f</a:t>
            </a:r>
            <a:r>
              <a:rPr lang="da-DK" dirty="0" smtClean="0">
                <a:solidFill>
                  <a:schemeClr val="bg1"/>
                </a:solidFill>
              </a:rPr>
              <a:t>or 0</a:t>
            </a:r>
            <a:r>
              <a:rPr lang="da-DK" dirty="0" smtClean="0">
                <a:solidFill>
                  <a:schemeClr val="bg1"/>
                </a:solidFill>
                <a:latin typeface="Symbol" panose="05050102010706020507" pitchFamily="18" charset="2"/>
              </a:rPr>
              <a:t>n</a:t>
            </a:r>
            <a:r>
              <a:rPr lang="da-DK" dirty="0" smtClean="0">
                <a:solidFill>
                  <a:schemeClr val="bg1"/>
                </a:solidFill>
              </a:rPr>
              <a:t>2</a:t>
            </a:r>
            <a:r>
              <a:rPr lang="da-DK" dirty="0" smtClean="0">
                <a:solidFill>
                  <a:schemeClr val="bg1"/>
                </a:solidFill>
                <a:latin typeface="Symbol" panose="05050102010706020507" pitchFamily="18" charset="2"/>
              </a:rPr>
              <a:t>b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err="1" smtClean="0">
                <a:solidFill>
                  <a:schemeClr val="bg1"/>
                </a:solidFill>
              </a:rPr>
              <a:t>decay</a:t>
            </a:r>
            <a:endParaRPr lang="da-DK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92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338" y="1556792"/>
            <a:ext cx="5077126" cy="44918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13202" y="1572714"/>
                <a:ext cx="32581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a-DK" sz="2400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sz="2400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da-DK" sz="2400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da-DK" sz="2400" dirty="0" smtClean="0">
                    <a:solidFill>
                      <a:srgbClr val="FFFFFF"/>
                    </a:solidFill>
                  </a:rPr>
                  <a:t>  DISAPPEARANCE</a:t>
                </a:r>
                <a:endParaRPr lang="da-DK" sz="24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02" y="1572714"/>
                <a:ext cx="3258136" cy="461665"/>
              </a:xfrm>
              <a:prstGeom prst="rect">
                <a:avLst/>
              </a:prstGeom>
              <a:blipFill rotWithShape="1">
                <a:blip r:embed="rId3"/>
                <a:stretch>
                  <a:fillRect t="-9211" r="-1311" b="-30263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3671338" y="6155345"/>
            <a:ext cx="5027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rgbClr val="FFFFFF"/>
                </a:solidFill>
              </a:rPr>
              <a:t>Kopp, </a:t>
            </a:r>
            <a:r>
              <a:rPr lang="da-DK" dirty="0" err="1" smtClean="0">
                <a:solidFill>
                  <a:srgbClr val="FFFFFF"/>
                </a:solidFill>
              </a:rPr>
              <a:t>Machado</a:t>
            </a:r>
            <a:r>
              <a:rPr lang="da-DK" dirty="0" smtClean="0">
                <a:solidFill>
                  <a:srgbClr val="FFFFFF"/>
                </a:solidFill>
              </a:rPr>
              <a:t>, </a:t>
            </a:r>
            <a:r>
              <a:rPr lang="da-DK" dirty="0" err="1" smtClean="0">
                <a:solidFill>
                  <a:srgbClr val="FFFFFF"/>
                </a:solidFill>
              </a:rPr>
              <a:t>Maltoni</a:t>
            </a:r>
            <a:r>
              <a:rPr lang="da-DK" dirty="0">
                <a:solidFill>
                  <a:srgbClr val="FFFFFF"/>
                </a:solidFill>
              </a:rPr>
              <a:t> </a:t>
            </a:r>
            <a:r>
              <a:rPr lang="da-DK" dirty="0" smtClean="0">
                <a:solidFill>
                  <a:srgbClr val="FFFFFF"/>
                </a:solidFill>
              </a:rPr>
              <a:t>&amp; </a:t>
            </a:r>
            <a:r>
              <a:rPr lang="da-DK" dirty="0" err="1" smtClean="0">
                <a:solidFill>
                  <a:srgbClr val="FFFFFF"/>
                </a:solidFill>
              </a:rPr>
              <a:t>Schwetz</a:t>
            </a:r>
            <a:r>
              <a:rPr lang="da-DK" dirty="0">
                <a:solidFill>
                  <a:srgbClr val="FFFFFF"/>
                </a:solidFill>
              </a:rPr>
              <a:t>, 1303.3011</a:t>
            </a:r>
          </a:p>
        </p:txBody>
      </p:sp>
    </p:spTree>
    <p:extLst>
      <p:ext uri="{BB962C8B-B14F-4D97-AF65-F5344CB8AC3E}">
        <p14:creationId xmlns:p14="http://schemas.microsoft.com/office/powerpoint/2010/main" val="13688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340768"/>
            <a:ext cx="8640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 smtClean="0">
                <a:solidFill>
                  <a:srgbClr val="FFFFFF"/>
                </a:solidFill>
              </a:rPr>
              <a:t>An </a:t>
            </a:r>
            <a:r>
              <a:rPr lang="da-DK" sz="2400" dirty="0" err="1" smtClean="0">
                <a:solidFill>
                  <a:srgbClr val="FFFFFF"/>
                </a:solidFill>
              </a:rPr>
              <a:t>additional</a:t>
            </a:r>
            <a:r>
              <a:rPr lang="da-DK" sz="2400" dirty="0" smtClean="0">
                <a:solidFill>
                  <a:srgbClr val="FFFFFF"/>
                </a:solidFill>
              </a:rPr>
              <a:t> neutrino with </a:t>
            </a:r>
            <a:r>
              <a:rPr lang="da-DK" sz="2400" dirty="0" err="1" smtClean="0">
                <a:solidFill>
                  <a:srgbClr val="FFFFFF"/>
                </a:solidFill>
              </a:rPr>
              <a:t>such</a:t>
            </a:r>
            <a:r>
              <a:rPr lang="da-DK" sz="2400" dirty="0" smtClean="0">
                <a:solidFill>
                  <a:srgbClr val="FFFFFF"/>
                </a:solidFill>
              </a:rPr>
              <a:t> a </a:t>
            </a:r>
            <a:r>
              <a:rPr lang="da-DK" sz="2400" dirty="0" err="1" smtClean="0">
                <a:solidFill>
                  <a:srgbClr val="FFFFFF"/>
                </a:solidFill>
              </a:rPr>
              <a:t>mass</a:t>
            </a:r>
            <a:r>
              <a:rPr lang="da-DK" sz="2400" dirty="0" smtClean="0">
                <a:solidFill>
                  <a:srgbClr val="FFFFFF"/>
                </a:solidFill>
              </a:rPr>
              <a:t> and </a:t>
            </a:r>
            <a:r>
              <a:rPr lang="da-DK" sz="2400" dirty="0" err="1" smtClean="0">
                <a:solidFill>
                  <a:srgbClr val="FFFFFF"/>
                </a:solidFill>
              </a:rPr>
              <a:t>mixing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should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be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fully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thermalised</a:t>
            </a:r>
            <a:r>
              <a:rPr lang="da-DK" sz="2400" dirty="0" smtClean="0">
                <a:solidFill>
                  <a:srgbClr val="FFFFFF"/>
                </a:solidFill>
              </a:rPr>
              <a:t> in the </a:t>
            </a:r>
            <a:r>
              <a:rPr lang="da-DK" sz="2400" dirty="0" err="1" smtClean="0">
                <a:solidFill>
                  <a:srgbClr val="FFFFFF"/>
                </a:solidFill>
              </a:rPr>
              <a:t>early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Universe</a:t>
            </a:r>
            <a:r>
              <a:rPr lang="da-DK" sz="2400" dirty="0" smtClean="0">
                <a:solidFill>
                  <a:srgbClr val="FFFFFF"/>
                </a:solidFill>
              </a:rPr>
              <a:t> and act </a:t>
            </a:r>
            <a:r>
              <a:rPr lang="da-DK" sz="2400" dirty="0" err="1" smtClean="0">
                <a:solidFill>
                  <a:srgbClr val="FFFFFF"/>
                </a:solidFill>
              </a:rPr>
              <a:t>completely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like</a:t>
            </a:r>
            <a:r>
              <a:rPr lang="da-DK" sz="2400" dirty="0" smtClean="0">
                <a:solidFill>
                  <a:srgbClr val="FFFFFF"/>
                </a:solidFill>
              </a:rPr>
              <a:t> a standard model neutrino of </a:t>
            </a:r>
            <a:r>
              <a:rPr lang="da-DK" sz="2400" dirty="0" err="1" smtClean="0">
                <a:solidFill>
                  <a:srgbClr val="FFFFFF"/>
                </a:solidFill>
              </a:rPr>
              <a:t>equal</a:t>
            </a:r>
            <a:r>
              <a:rPr lang="da-DK" sz="2400" dirty="0" smtClean="0">
                <a:solidFill>
                  <a:srgbClr val="FFFFFF"/>
                </a:solidFill>
              </a:rPr>
              <a:t> </a:t>
            </a:r>
            <a:r>
              <a:rPr lang="da-DK" sz="2400" dirty="0" err="1" smtClean="0">
                <a:solidFill>
                  <a:srgbClr val="FFFFFF"/>
                </a:solidFill>
              </a:rPr>
              <a:t>mass</a:t>
            </a:r>
            <a:r>
              <a:rPr lang="da-DK" sz="2400" dirty="0" smtClean="0">
                <a:solidFill>
                  <a:srgbClr val="FFFFFF"/>
                </a:solidFill>
              </a:rPr>
              <a:t>.</a:t>
            </a:r>
          </a:p>
          <a:p>
            <a:endParaRPr lang="da-DK" sz="2400" dirty="0">
              <a:solidFill>
                <a:srgbClr val="FFFFFF"/>
              </a:solidFill>
            </a:endParaRPr>
          </a:p>
          <a:p>
            <a:r>
              <a:rPr lang="da-DK" sz="2400" dirty="0" smtClean="0">
                <a:solidFill>
                  <a:srgbClr val="FFFFFF"/>
                </a:solidFill>
              </a:rPr>
              <a:t>This, </a:t>
            </a:r>
            <a:r>
              <a:rPr lang="da-DK" sz="2400" dirty="0" err="1" smtClean="0">
                <a:solidFill>
                  <a:srgbClr val="FFFFFF"/>
                </a:solidFill>
              </a:rPr>
              <a:t>however</a:t>
            </a:r>
            <a:r>
              <a:rPr lang="da-DK" sz="2400" dirty="0" smtClean="0">
                <a:solidFill>
                  <a:srgbClr val="FFFFFF"/>
                </a:solidFill>
              </a:rPr>
              <a:t>, is </a:t>
            </a:r>
            <a:r>
              <a:rPr lang="da-DK" sz="2400" dirty="0" err="1" smtClean="0">
                <a:solidFill>
                  <a:srgbClr val="FFFFFF"/>
                </a:solidFill>
              </a:rPr>
              <a:t>excluded</a:t>
            </a:r>
            <a:r>
              <a:rPr lang="da-DK" sz="2400" dirty="0" smtClean="0">
                <a:solidFill>
                  <a:srgbClr val="FFFFFF"/>
                </a:solidFill>
              </a:rPr>
              <a:t> by data </a:t>
            </a:r>
            <a:r>
              <a:rPr lang="da-DK" sz="2400" dirty="0" err="1" smtClean="0">
                <a:solidFill>
                  <a:srgbClr val="FFFFFF"/>
                </a:solidFill>
              </a:rPr>
              <a:t>roughly</a:t>
            </a:r>
            <a:r>
              <a:rPr lang="da-DK" sz="2400" dirty="0" smtClean="0">
                <a:solidFill>
                  <a:srgbClr val="FFFFFF"/>
                </a:solidFill>
              </a:rPr>
              <a:t> at 5.5</a:t>
            </a:r>
            <a:r>
              <a:rPr lang="da-DK" sz="2400" dirty="0" smtClean="0">
                <a:solidFill>
                  <a:srgbClr val="FFFFFF"/>
                </a:solidFill>
                <a:latin typeface="Symbol" panose="05050102010706020507" pitchFamily="18" charset="2"/>
              </a:rPr>
              <a:t>s</a:t>
            </a:r>
            <a:endParaRPr lang="da-DK" sz="2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2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3506" y="5893776"/>
            <a:ext cx="2899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rgbClr val="FFFFFF"/>
                </a:solidFill>
              </a:rPr>
              <a:t>ADE ET AL. 2015 (Planck)</a:t>
            </a:r>
            <a:endParaRPr lang="da-DK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24806" y="548680"/>
                <a:ext cx="2321533" cy="8538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a-DK" sz="2400" i="1" smtClean="0">
                              <a:solidFill>
                                <a:srgbClr val="FFFF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a-DK" sz="2400" i="1" smtClean="0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da-DK" sz="2400" i="1" smtClean="0">
                              <a:solidFill>
                                <a:srgbClr val="FFFFFF"/>
                              </a:solidFill>
                              <a:latin typeface="Cambria Math"/>
                            </a:rPr>
                            <m:t>𝑒𝑓𝑓</m:t>
                          </m:r>
                        </m:sub>
                      </m:sSub>
                      <m:r>
                        <a:rPr lang="da-DK" sz="2400" i="1" smtClean="0">
                          <a:solidFill>
                            <a:srgbClr val="FFFFFF"/>
                          </a:solidFill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da-DK" sz="2400" i="1" smtClean="0">
                              <a:solidFill>
                                <a:srgbClr val="FFFFFF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sub>
                          </m:sSub>
                          <m:r>
                            <a:rPr lang="da-DK" sz="2400" i="1" smtClean="0">
                              <a:solidFill>
                                <a:srgbClr val="FFFFFF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  <m:r>
                                <a:rPr lang="da-DK" sz="2400" i="1" smtClean="0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</a:rPr>
                                <m:t>,0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a-DK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806" y="548680"/>
                <a:ext cx="2321533" cy="85388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530" name="Picture 2" descr="C:\Users\steen\Desktop\test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000" y="1543305"/>
            <a:ext cx="5328592" cy="434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9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259632" y="1772816"/>
            <a:ext cx="668965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200" dirty="0" err="1" smtClean="0">
                <a:solidFill>
                  <a:srgbClr val="FFFFFF"/>
                </a:solidFill>
              </a:rPr>
              <a:t>Bottom</a:t>
            </a:r>
            <a:r>
              <a:rPr lang="da-DK" sz="3200" dirty="0" smtClean="0">
                <a:solidFill>
                  <a:srgbClr val="FFFFFF"/>
                </a:solidFill>
              </a:rPr>
              <a:t> line: Sterile neutrinos in the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200" dirty="0" err="1" smtClean="0">
                <a:solidFill>
                  <a:srgbClr val="FFFFFF"/>
                </a:solidFill>
              </a:rPr>
              <a:t>mass</a:t>
            </a:r>
            <a:r>
              <a:rPr lang="da-DK" sz="3200" dirty="0" smtClean="0">
                <a:solidFill>
                  <a:srgbClr val="FFFFFF"/>
                </a:solidFill>
              </a:rPr>
              <a:t> range </a:t>
            </a:r>
            <a:r>
              <a:rPr lang="da-DK" sz="3200" dirty="0" err="1" smtClean="0">
                <a:solidFill>
                  <a:srgbClr val="FFFFFF"/>
                </a:solidFill>
              </a:rPr>
              <a:t>preferred</a:t>
            </a:r>
            <a:r>
              <a:rPr lang="da-DK" sz="3200" dirty="0" smtClean="0">
                <a:solidFill>
                  <a:srgbClr val="FFFFFF"/>
                </a:solidFill>
              </a:rPr>
              <a:t> by SBL data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200" dirty="0" err="1">
                <a:solidFill>
                  <a:srgbClr val="FFFFFF"/>
                </a:solidFill>
              </a:rPr>
              <a:t>c</a:t>
            </a:r>
            <a:r>
              <a:rPr lang="da-DK" sz="3200" dirty="0" err="1" smtClean="0">
                <a:solidFill>
                  <a:srgbClr val="FFFFFF"/>
                </a:solidFill>
              </a:rPr>
              <a:t>an</a:t>
            </a:r>
            <a:r>
              <a:rPr lang="da-DK" sz="3200" dirty="0" smtClean="0">
                <a:solidFill>
                  <a:srgbClr val="FFFFFF"/>
                </a:solidFill>
              </a:rPr>
              <a:t> </a:t>
            </a:r>
            <a:r>
              <a:rPr lang="da-DK" sz="3200" dirty="0" err="1" smtClean="0">
                <a:solidFill>
                  <a:srgbClr val="FFFFFF"/>
                </a:solidFill>
              </a:rPr>
              <a:t>be</a:t>
            </a:r>
            <a:r>
              <a:rPr lang="da-DK" sz="3200" dirty="0" smtClean="0">
                <a:solidFill>
                  <a:srgbClr val="FFFFFF"/>
                </a:solidFill>
              </a:rPr>
              <a:t> </a:t>
            </a:r>
            <a:r>
              <a:rPr lang="da-DK" sz="3200" dirty="0" err="1" smtClean="0">
                <a:solidFill>
                  <a:srgbClr val="FFFFFF"/>
                </a:solidFill>
              </a:rPr>
              <a:t>accomodated</a:t>
            </a:r>
            <a:r>
              <a:rPr lang="da-DK" sz="3200" dirty="0" smtClean="0">
                <a:solidFill>
                  <a:srgbClr val="FFFFFF"/>
                </a:solidFill>
              </a:rPr>
              <a:t> by </a:t>
            </a:r>
            <a:r>
              <a:rPr lang="da-DK" sz="3200" dirty="0" err="1" smtClean="0">
                <a:solidFill>
                  <a:srgbClr val="FFFFFF"/>
                </a:solidFill>
              </a:rPr>
              <a:t>cosmology</a:t>
            </a:r>
            <a:r>
              <a:rPr lang="da-DK" sz="3200" dirty="0" smtClean="0">
                <a:solidFill>
                  <a:srgbClr val="FFFFFF"/>
                </a:solidFill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200" dirty="0">
                <a:solidFill>
                  <a:srgbClr val="FFFFFF"/>
                </a:solidFill>
              </a:rPr>
              <a:t>b</a:t>
            </a:r>
            <a:r>
              <a:rPr lang="da-DK" sz="3200" dirty="0" smtClean="0">
                <a:solidFill>
                  <a:srgbClr val="FFFFFF"/>
                </a:solidFill>
              </a:rPr>
              <a:t>ut ONLY if </a:t>
            </a:r>
            <a:r>
              <a:rPr lang="da-DK" sz="3200" dirty="0" err="1" smtClean="0">
                <a:solidFill>
                  <a:srgbClr val="FFFFFF"/>
                </a:solidFill>
              </a:rPr>
              <a:t>they</a:t>
            </a:r>
            <a:r>
              <a:rPr lang="da-DK" sz="3200" dirty="0" smtClean="0">
                <a:solidFill>
                  <a:srgbClr val="FFFFFF"/>
                </a:solidFill>
              </a:rPr>
              <a:t> </a:t>
            </a:r>
            <a:r>
              <a:rPr lang="da-DK" sz="3200" dirty="0" err="1" smtClean="0">
                <a:solidFill>
                  <a:srgbClr val="FFFFFF"/>
                </a:solidFill>
              </a:rPr>
              <a:t>are</a:t>
            </a:r>
            <a:r>
              <a:rPr lang="da-DK" sz="3200" dirty="0" smtClean="0">
                <a:solidFill>
                  <a:srgbClr val="FFFFFF"/>
                </a:solidFill>
              </a:rPr>
              <a:t> not </a:t>
            </a:r>
            <a:r>
              <a:rPr lang="da-DK" sz="3200" dirty="0" err="1" smtClean="0">
                <a:solidFill>
                  <a:srgbClr val="FFFFFF"/>
                </a:solidFill>
              </a:rPr>
              <a:t>fully</a:t>
            </a:r>
            <a:r>
              <a:rPr lang="da-DK" sz="3200" dirty="0" smtClean="0">
                <a:solidFill>
                  <a:srgbClr val="FFFFFF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200" dirty="0" err="1" smtClean="0">
                <a:solidFill>
                  <a:srgbClr val="FFFFFF"/>
                </a:solidFill>
              </a:rPr>
              <a:t>thermalised</a:t>
            </a:r>
            <a:endParaRPr lang="da-DK" sz="32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22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600518"/>
            <a:ext cx="8352928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 smtClean="0">
                <a:solidFill>
                  <a:schemeClr val="bg1"/>
                </a:solidFill>
              </a:rPr>
              <a:t>Sterile neutrinos </a:t>
            </a:r>
            <a:r>
              <a:rPr lang="da-DK" sz="2000" dirty="0" err="1" smtClean="0">
                <a:solidFill>
                  <a:schemeClr val="bg1"/>
                </a:solidFill>
              </a:rPr>
              <a:t>are</a:t>
            </a:r>
            <a:r>
              <a:rPr lang="da-DK" sz="2000" dirty="0" smtClean="0">
                <a:solidFill>
                  <a:schemeClr val="bg1"/>
                </a:solidFill>
              </a:rPr>
              <a:t> </a:t>
            </a:r>
            <a:r>
              <a:rPr lang="da-DK" sz="2000" dirty="0" err="1" smtClean="0">
                <a:solidFill>
                  <a:schemeClr val="bg1"/>
                </a:solidFill>
              </a:rPr>
              <a:t>thermalised</a:t>
            </a:r>
            <a:r>
              <a:rPr lang="da-DK" sz="2000" dirty="0" smtClean="0">
                <a:solidFill>
                  <a:schemeClr val="bg1"/>
                </a:solidFill>
              </a:rPr>
              <a:t> via a </a:t>
            </a:r>
            <a:r>
              <a:rPr lang="da-DK" sz="2000" dirty="0" err="1" smtClean="0">
                <a:solidFill>
                  <a:schemeClr val="bg1"/>
                </a:solidFill>
              </a:rPr>
              <a:t>combination</a:t>
            </a:r>
            <a:r>
              <a:rPr lang="da-DK" sz="2000" dirty="0" smtClean="0">
                <a:solidFill>
                  <a:schemeClr val="bg1"/>
                </a:solidFill>
              </a:rPr>
              <a:t> of oscillation and </a:t>
            </a:r>
            <a:r>
              <a:rPr lang="da-DK" sz="2000" dirty="0" err="1" smtClean="0">
                <a:solidFill>
                  <a:schemeClr val="bg1"/>
                </a:solidFill>
              </a:rPr>
              <a:t>scattering</a:t>
            </a:r>
            <a:endParaRPr lang="da-DK" sz="2000" dirty="0" smtClean="0">
              <a:solidFill>
                <a:schemeClr val="bg1"/>
              </a:solidFill>
            </a:endParaRPr>
          </a:p>
          <a:p>
            <a:r>
              <a:rPr lang="da-DK" sz="1600" dirty="0" smtClean="0">
                <a:solidFill>
                  <a:schemeClr val="bg1"/>
                </a:solidFill>
              </a:rPr>
              <a:t>(</a:t>
            </a:r>
            <a:r>
              <a:rPr lang="da-DK" sz="1600" dirty="0" err="1">
                <a:solidFill>
                  <a:schemeClr val="bg1"/>
                </a:solidFill>
              </a:rPr>
              <a:t>Barbieri</a:t>
            </a:r>
            <a:r>
              <a:rPr lang="da-DK" sz="1600" dirty="0">
                <a:solidFill>
                  <a:schemeClr val="bg1"/>
                </a:solidFill>
              </a:rPr>
              <a:t> &amp; </a:t>
            </a:r>
            <a:r>
              <a:rPr lang="da-DK" sz="1600" dirty="0" err="1">
                <a:solidFill>
                  <a:schemeClr val="bg1"/>
                </a:solidFill>
              </a:rPr>
              <a:t>Dolgov</a:t>
            </a:r>
            <a:r>
              <a:rPr lang="da-DK" sz="1600" dirty="0">
                <a:solidFill>
                  <a:schemeClr val="bg1"/>
                </a:solidFill>
              </a:rPr>
              <a:t> 91; </a:t>
            </a:r>
            <a:r>
              <a:rPr lang="da-DK" sz="1600" dirty="0" err="1">
                <a:solidFill>
                  <a:schemeClr val="bg1"/>
                </a:solidFill>
              </a:rPr>
              <a:t>Enqvist</a:t>
            </a:r>
            <a:r>
              <a:rPr lang="da-DK" sz="1600" dirty="0">
                <a:solidFill>
                  <a:schemeClr val="bg1"/>
                </a:solidFill>
              </a:rPr>
              <a:t>, </a:t>
            </a:r>
            <a:r>
              <a:rPr lang="da-DK" sz="1600" dirty="0" err="1">
                <a:solidFill>
                  <a:schemeClr val="bg1"/>
                </a:solidFill>
              </a:rPr>
              <a:t>Kainulainen</a:t>
            </a:r>
            <a:r>
              <a:rPr lang="da-DK" sz="1600" dirty="0">
                <a:solidFill>
                  <a:schemeClr val="bg1"/>
                </a:solidFill>
              </a:rPr>
              <a:t> &amp; </a:t>
            </a:r>
            <a:r>
              <a:rPr lang="da-DK" sz="1600" dirty="0" err="1">
                <a:solidFill>
                  <a:schemeClr val="bg1"/>
                </a:solidFill>
              </a:rPr>
              <a:t>Maalampi</a:t>
            </a:r>
            <a:r>
              <a:rPr lang="da-DK" sz="1600" dirty="0">
                <a:solidFill>
                  <a:schemeClr val="bg1"/>
                </a:solidFill>
              </a:rPr>
              <a:t> 91, </a:t>
            </a:r>
            <a:r>
              <a:rPr lang="da-DK" sz="1600" dirty="0" smtClean="0">
                <a:solidFill>
                  <a:schemeClr val="bg1"/>
                </a:solidFill>
              </a:rPr>
              <a:t> </a:t>
            </a:r>
            <a:r>
              <a:rPr lang="da-DK" sz="1600" dirty="0" err="1" smtClean="0">
                <a:solidFill>
                  <a:schemeClr val="bg1"/>
                </a:solidFill>
              </a:rPr>
              <a:t>Raffelt</a:t>
            </a:r>
            <a:r>
              <a:rPr lang="da-DK" sz="1600" dirty="0" smtClean="0">
                <a:solidFill>
                  <a:schemeClr val="bg1"/>
                </a:solidFill>
              </a:rPr>
              <a:t> </a:t>
            </a:r>
            <a:r>
              <a:rPr lang="da-DK" sz="1600" dirty="0">
                <a:solidFill>
                  <a:schemeClr val="bg1"/>
                </a:solidFill>
              </a:rPr>
              <a:t>&amp; </a:t>
            </a:r>
            <a:r>
              <a:rPr lang="da-DK" sz="1600" dirty="0" err="1">
                <a:solidFill>
                  <a:schemeClr val="bg1"/>
                </a:solidFill>
              </a:rPr>
              <a:t>Sigl</a:t>
            </a:r>
            <a:r>
              <a:rPr lang="da-DK" sz="1600" dirty="0">
                <a:solidFill>
                  <a:schemeClr val="bg1"/>
                </a:solidFill>
              </a:rPr>
              <a:t> 93, </a:t>
            </a:r>
            <a:r>
              <a:rPr lang="da-DK" sz="1600" dirty="0" err="1">
                <a:solidFill>
                  <a:schemeClr val="bg1"/>
                </a:solidFill>
              </a:rPr>
              <a:t>McKellar</a:t>
            </a:r>
            <a:r>
              <a:rPr lang="da-DK" sz="1600" dirty="0">
                <a:solidFill>
                  <a:schemeClr val="bg1"/>
                </a:solidFill>
              </a:rPr>
              <a:t> &amp; Thomson </a:t>
            </a:r>
            <a:r>
              <a:rPr lang="da-DK" sz="1600" dirty="0" smtClean="0">
                <a:solidFill>
                  <a:schemeClr val="bg1"/>
                </a:solidFill>
              </a:rPr>
              <a:t>94)</a:t>
            </a:r>
          </a:p>
          <a:p>
            <a:endParaRPr lang="da-DK" dirty="0">
              <a:solidFill>
                <a:schemeClr val="bg1"/>
              </a:solidFill>
            </a:endParaRPr>
          </a:p>
          <a:p>
            <a:r>
              <a:rPr lang="da-DK" sz="2000" dirty="0" smtClean="0">
                <a:solidFill>
                  <a:schemeClr val="bg1"/>
                </a:solidFill>
              </a:rPr>
              <a:t>The neutrino matter potential is </a:t>
            </a:r>
            <a:r>
              <a:rPr lang="da-DK" sz="2000" dirty="0" err="1" smtClean="0">
                <a:solidFill>
                  <a:schemeClr val="bg1"/>
                </a:solidFill>
              </a:rPr>
              <a:t>important</a:t>
            </a:r>
            <a:r>
              <a:rPr lang="da-DK" sz="2000" dirty="0" smtClean="0">
                <a:solidFill>
                  <a:schemeClr val="bg1"/>
                </a:solidFill>
              </a:rPr>
              <a:t> and a </a:t>
            </a:r>
            <a:r>
              <a:rPr lang="da-DK" sz="2000" dirty="0" err="1" smtClean="0">
                <a:solidFill>
                  <a:schemeClr val="bg1"/>
                </a:solidFill>
              </a:rPr>
              <a:t>very</a:t>
            </a:r>
            <a:r>
              <a:rPr lang="da-DK" sz="2000" dirty="0" smtClean="0">
                <a:solidFill>
                  <a:schemeClr val="bg1"/>
                </a:solidFill>
              </a:rPr>
              <a:t> large potential </a:t>
            </a:r>
            <a:r>
              <a:rPr lang="da-DK" sz="2000" dirty="0" err="1" smtClean="0">
                <a:solidFill>
                  <a:schemeClr val="bg1"/>
                </a:solidFill>
              </a:rPr>
              <a:t>could</a:t>
            </a:r>
            <a:r>
              <a:rPr lang="da-DK" sz="2000" dirty="0" smtClean="0">
                <a:solidFill>
                  <a:schemeClr val="bg1"/>
                </a:solidFill>
              </a:rPr>
              <a:t> in </a:t>
            </a:r>
            <a:r>
              <a:rPr lang="da-DK" sz="2000" dirty="0" err="1" smtClean="0">
                <a:solidFill>
                  <a:schemeClr val="bg1"/>
                </a:solidFill>
              </a:rPr>
              <a:t>principle</a:t>
            </a:r>
            <a:r>
              <a:rPr lang="da-DK" sz="2000" dirty="0" smtClean="0">
                <a:solidFill>
                  <a:schemeClr val="bg1"/>
                </a:solidFill>
              </a:rPr>
              <a:t> </a:t>
            </a:r>
            <a:r>
              <a:rPr lang="da-DK" sz="2000" dirty="0" err="1" smtClean="0">
                <a:solidFill>
                  <a:schemeClr val="bg1"/>
                </a:solidFill>
              </a:rPr>
              <a:t>prevent</a:t>
            </a:r>
            <a:r>
              <a:rPr lang="da-DK" sz="2000" dirty="0" smtClean="0">
                <a:solidFill>
                  <a:schemeClr val="bg1"/>
                </a:solidFill>
              </a:rPr>
              <a:t> </a:t>
            </a:r>
            <a:r>
              <a:rPr lang="da-DK" sz="2000" dirty="0" err="1" smtClean="0">
                <a:solidFill>
                  <a:schemeClr val="bg1"/>
                </a:solidFill>
              </a:rPr>
              <a:t>thermalisation</a:t>
            </a:r>
            <a:endParaRPr lang="da-DK" sz="2000" dirty="0" smtClean="0">
              <a:solidFill>
                <a:schemeClr val="bg1"/>
              </a:solidFill>
            </a:endParaRPr>
          </a:p>
          <a:p>
            <a:endParaRPr lang="da-DK" dirty="0" smtClean="0">
              <a:solidFill>
                <a:schemeClr val="bg1"/>
              </a:solidFill>
            </a:endParaRPr>
          </a:p>
          <a:p>
            <a:r>
              <a:rPr lang="da-DK" sz="2000" dirty="0" smtClean="0">
                <a:solidFill>
                  <a:schemeClr val="bg1"/>
                </a:solidFill>
              </a:rPr>
              <a:t>How </a:t>
            </a:r>
            <a:r>
              <a:rPr lang="da-DK" sz="2000" dirty="0" err="1" smtClean="0">
                <a:solidFill>
                  <a:schemeClr val="bg1"/>
                </a:solidFill>
              </a:rPr>
              <a:t>can</a:t>
            </a:r>
            <a:r>
              <a:rPr lang="da-DK" sz="2000" dirty="0" smtClean="0">
                <a:solidFill>
                  <a:schemeClr val="bg1"/>
                </a:solidFill>
              </a:rPr>
              <a:t> </a:t>
            </a:r>
            <a:r>
              <a:rPr lang="da-DK" sz="2000" dirty="0" err="1" smtClean="0">
                <a:solidFill>
                  <a:schemeClr val="bg1"/>
                </a:solidFill>
              </a:rPr>
              <a:t>this</a:t>
            </a:r>
            <a:r>
              <a:rPr lang="da-DK" sz="2000" dirty="0" smtClean="0">
                <a:solidFill>
                  <a:schemeClr val="bg1"/>
                </a:solidFill>
              </a:rPr>
              <a:t> </a:t>
            </a:r>
            <a:r>
              <a:rPr lang="da-DK" sz="2000" dirty="0" err="1" smtClean="0">
                <a:solidFill>
                  <a:schemeClr val="bg1"/>
                </a:solidFill>
              </a:rPr>
              <a:t>be</a:t>
            </a:r>
            <a:r>
              <a:rPr lang="da-DK" sz="2000" dirty="0" smtClean="0">
                <a:solidFill>
                  <a:schemeClr val="bg1"/>
                </a:solidFill>
              </a:rPr>
              <a:t> </a:t>
            </a:r>
            <a:r>
              <a:rPr lang="da-DK" sz="2000" dirty="0" err="1" smtClean="0">
                <a:solidFill>
                  <a:schemeClr val="bg1"/>
                </a:solidFill>
              </a:rPr>
              <a:t>achieved</a:t>
            </a:r>
            <a:r>
              <a:rPr lang="da-DK" sz="2000" dirty="0" smtClean="0">
                <a:solidFill>
                  <a:schemeClr val="bg1"/>
                </a:solidFill>
              </a:rPr>
              <a:t>?</a:t>
            </a:r>
          </a:p>
          <a:p>
            <a:endParaRPr lang="da-DK" sz="2000" dirty="0">
              <a:solidFill>
                <a:schemeClr val="bg1"/>
              </a:solidFill>
            </a:endParaRPr>
          </a:p>
          <a:p>
            <a:r>
              <a:rPr lang="da-DK" sz="2000" u="sng" dirty="0" smtClean="0">
                <a:solidFill>
                  <a:schemeClr val="bg1"/>
                </a:solidFill>
              </a:rPr>
              <a:t>A large neutrino </a:t>
            </a:r>
            <a:r>
              <a:rPr lang="da-DK" sz="2000" u="sng" dirty="0" err="1" smtClean="0">
                <a:solidFill>
                  <a:schemeClr val="bg1"/>
                </a:solidFill>
              </a:rPr>
              <a:t>lepton</a:t>
            </a:r>
            <a:r>
              <a:rPr lang="da-DK" sz="2000" u="sng" dirty="0" smtClean="0">
                <a:solidFill>
                  <a:schemeClr val="bg1"/>
                </a:solidFill>
              </a:rPr>
              <a:t> </a:t>
            </a:r>
            <a:r>
              <a:rPr lang="da-DK" sz="2000" u="sng" dirty="0" err="1" smtClean="0">
                <a:solidFill>
                  <a:schemeClr val="bg1"/>
                </a:solidFill>
              </a:rPr>
              <a:t>asymmetry</a:t>
            </a:r>
            <a:endParaRPr lang="da-DK" sz="2000" u="sng" dirty="0" smtClean="0">
              <a:solidFill>
                <a:schemeClr val="bg1"/>
              </a:solidFill>
            </a:endParaRPr>
          </a:p>
          <a:p>
            <a:r>
              <a:rPr lang="da-DK" sz="1600" dirty="0" smtClean="0">
                <a:solidFill>
                  <a:schemeClr val="bg1"/>
                </a:solidFill>
              </a:rPr>
              <a:t>(</a:t>
            </a:r>
            <a:r>
              <a:rPr lang="da-DK" sz="1600" dirty="0" err="1" smtClean="0">
                <a:solidFill>
                  <a:schemeClr val="bg1"/>
                </a:solidFill>
              </a:rPr>
              <a:t>see</a:t>
            </a:r>
            <a:r>
              <a:rPr lang="da-DK" sz="1600" dirty="0" smtClean="0">
                <a:solidFill>
                  <a:schemeClr val="bg1"/>
                </a:solidFill>
              </a:rPr>
              <a:t> </a:t>
            </a:r>
            <a:r>
              <a:rPr lang="da-DK" sz="1600" dirty="0" err="1" smtClean="0">
                <a:solidFill>
                  <a:schemeClr val="bg1"/>
                </a:solidFill>
              </a:rPr>
              <a:t>e.g</a:t>
            </a:r>
            <a:r>
              <a:rPr lang="da-DK" sz="1600" dirty="0" smtClean="0">
                <a:solidFill>
                  <a:schemeClr val="bg1"/>
                </a:solidFill>
              </a:rPr>
              <a:t>. </a:t>
            </a:r>
            <a:r>
              <a:rPr lang="da-DK" sz="1600" dirty="0">
                <a:solidFill>
                  <a:schemeClr val="bg1"/>
                </a:solidFill>
              </a:rPr>
              <a:t>STH, </a:t>
            </a:r>
            <a:r>
              <a:rPr lang="da-DK" sz="1600" dirty="0" err="1">
                <a:solidFill>
                  <a:schemeClr val="bg1"/>
                </a:solidFill>
              </a:rPr>
              <a:t>Tamborra</a:t>
            </a:r>
            <a:r>
              <a:rPr lang="da-DK" sz="1600" dirty="0">
                <a:solidFill>
                  <a:schemeClr val="bg1"/>
                </a:solidFill>
              </a:rPr>
              <a:t>, Tram </a:t>
            </a:r>
            <a:r>
              <a:rPr lang="da-DK" sz="1600" dirty="0" smtClean="0">
                <a:solidFill>
                  <a:schemeClr val="bg1"/>
                </a:solidFill>
              </a:rPr>
              <a:t>1204.5861, </a:t>
            </a:r>
            <a:r>
              <a:rPr lang="da-DK" sz="1600" dirty="0" err="1" smtClean="0">
                <a:solidFill>
                  <a:schemeClr val="bg1"/>
                </a:solidFill>
              </a:rPr>
              <a:t>Saviano</a:t>
            </a:r>
            <a:r>
              <a:rPr lang="da-DK" sz="1600" dirty="0" smtClean="0">
                <a:solidFill>
                  <a:schemeClr val="bg1"/>
                </a:solidFill>
              </a:rPr>
              <a:t> </a:t>
            </a:r>
            <a:r>
              <a:rPr lang="da-DK" sz="1600" dirty="0">
                <a:solidFill>
                  <a:schemeClr val="bg1"/>
                </a:solidFill>
              </a:rPr>
              <a:t>et al. arXiv:1302.1200)</a:t>
            </a:r>
          </a:p>
          <a:p>
            <a:endParaRPr lang="da-DK" sz="1600" dirty="0">
              <a:solidFill>
                <a:schemeClr val="bg1"/>
              </a:solidFill>
            </a:endParaRPr>
          </a:p>
          <a:p>
            <a:endParaRPr lang="da-DK" dirty="0" smtClean="0">
              <a:solidFill>
                <a:schemeClr val="bg1"/>
              </a:solidFill>
            </a:endParaRPr>
          </a:p>
          <a:p>
            <a:r>
              <a:rPr lang="da-DK" sz="2000" u="sng" dirty="0" smtClean="0">
                <a:solidFill>
                  <a:schemeClr val="bg1"/>
                </a:solidFill>
              </a:rPr>
              <a:t>New, non-standard </a:t>
            </a:r>
            <a:r>
              <a:rPr lang="da-DK" sz="2000" u="sng" dirty="0" err="1" smtClean="0">
                <a:solidFill>
                  <a:schemeClr val="bg1"/>
                </a:solidFill>
              </a:rPr>
              <a:t>interactions</a:t>
            </a:r>
            <a:r>
              <a:rPr lang="da-DK" sz="2000" u="sng" dirty="0" smtClean="0">
                <a:solidFill>
                  <a:schemeClr val="bg1"/>
                </a:solidFill>
              </a:rPr>
              <a:t> in the sterile </a:t>
            </a:r>
            <a:r>
              <a:rPr lang="da-DK" sz="2000" u="sng" dirty="0" err="1" smtClean="0">
                <a:solidFill>
                  <a:schemeClr val="bg1"/>
                </a:solidFill>
              </a:rPr>
              <a:t>sector</a:t>
            </a:r>
            <a:endParaRPr lang="da-DK" sz="2000" u="sng" dirty="0" smtClean="0">
              <a:solidFill>
                <a:schemeClr val="bg1"/>
              </a:solidFill>
            </a:endParaRPr>
          </a:p>
          <a:p>
            <a:r>
              <a:rPr lang="da-DK" sz="1600" dirty="0" smtClean="0">
                <a:solidFill>
                  <a:schemeClr val="bg1"/>
                </a:solidFill>
              </a:rPr>
              <a:t>(</a:t>
            </a:r>
            <a:r>
              <a:rPr lang="da-DK" sz="1600" dirty="0" err="1" smtClean="0">
                <a:solidFill>
                  <a:schemeClr val="bg1"/>
                </a:solidFill>
              </a:rPr>
              <a:t>e.g</a:t>
            </a:r>
            <a:r>
              <a:rPr lang="da-DK" sz="1600" dirty="0" smtClean="0">
                <a:solidFill>
                  <a:schemeClr val="bg1"/>
                </a:solidFill>
              </a:rPr>
              <a:t>. STH, </a:t>
            </a:r>
            <a:r>
              <a:rPr lang="da-DK" sz="1600" dirty="0">
                <a:solidFill>
                  <a:schemeClr val="bg1"/>
                </a:solidFill>
              </a:rPr>
              <a:t>Hansen, Tram, </a:t>
            </a:r>
            <a:r>
              <a:rPr lang="da-DK" sz="1600" dirty="0" smtClean="0">
                <a:solidFill>
                  <a:schemeClr val="bg1"/>
                </a:solidFill>
              </a:rPr>
              <a:t>1310.5926, </a:t>
            </a:r>
            <a:r>
              <a:rPr lang="da-DK" sz="1600" dirty="0" err="1" smtClean="0">
                <a:solidFill>
                  <a:schemeClr val="bg1"/>
                </a:solidFill>
              </a:rPr>
              <a:t>Dasgupta</a:t>
            </a:r>
            <a:r>
              <a:rPr lang="da-DK" sz="1600" dirty="0" smtClean="0">
                <a:solidFill>
                  <a:schemeClr val="bg1"/>
                </a:solidFill>
              </a:rPr>
              <a:t> </a:t>
            </a:r>
            <a:r>
              <a:rPr lang="da-DK" sz="1600" dirty="0">
                <a:solidFill>
                  <a:schemeClr val="bg1"/>
                </a:solidFill>
              </a:rPr>
              <a:t>&amp; Kopp 1310.6337, </a:t>
            </a:r>
            <a:r>
              <a:rPr lang="da-DK" sz="1600" dirty="0" err="1">
                <a:solidFill>
                  <a:schemeClr val="bg1"/>
                </a:solidFill>
              </a:rPr>
              <a:t>Bringmann</a:t>
            </a:r>
            <a:r>
              <a:rPr lang="da-DK" sz="1600" dirty="0">
                <a:solidFill>
                  <a:schemeClr val="bg1"/>
                </a:solidFill>
              </a:rPr>
              <a:t>, </a:t>
            </a:r>
            <a:r>
              <a:rPr lang="da-DK" sz="1600" dirty="0" err="1">
                <a:solidFill>
                  <a:schemeClr val="bg1"/>
                </a:solidFill>
              </a:rPr>
              <a:t>Hasenkamp</a:t>
            </a:r>
            <a:r>
              <a:rPr lang="da-DK" sz="1600" dirty="0">
                <a:solidFill>
                  <a:schemeClr val="bg1"/>
                </a:solidFill>
              </a:rPr>
              <a:t> &amp; Kersten </a:t>
            </a:r>
            <a:r>
              <a:rPr lang="da-DK" sz="1600" dirty="0" smtClean="0">
                <a:solidFill>
                  <a:schemeClr val="bg1"/>
                </a:solidFill>
              </a:rPr>
              <a:t>1312.4947, </a:t>
            </a:r>
            <a:r>
              <a:rPr lang="da-DK" sz="1600" dirty="0" err="1">
                <a:solidFill>
                  <a:srgbClr val="FFFFFF"/>
                </a:solidFill>
              </a:rPr>
              <a:t>Archidiacono</a:t>
            </a:r>
            <a:r>
              <a:rPr lang="da-DK" sz="1600" dirty="0">
                <a:solidFill>
                  <a:srgbClr val="FFFFFF"/>
                </a:solidFill>
              </a:rPr>
              <a:t>, STH, Hansen, </a:t>
            </a:r>
            <a:r>
              <a:rPr lang="da-DK" sz="1600" dirty="0" smtClean="0">
                <a:solidFill>
                  <a:srgbClr val="FFFFFF"/>
                </a:solidFill>
              </a:rPr>
              <a:t>Tram 1404.5915</a:t>
            </a:r>
          </a:p>
          <a:p>
            <a:r>
              <a:rPr lang="da-DK" sz="1600" dirty="0" err="1" smtClean="0">
                <a:solidFill>
                  <a:srgbClr val="FFFFFF"/>
                </a:solidFill>
              </a:rPr>
              <a:t>Chu</a:t>
            </a:r>
            <a:r>
              <a:rPr lang="da-DK" sz="1600" dirty="0" smtClean="0">
                <a:solidFill>
                  <a:srgbClr val="FFFFFF"/>
                </a:solidFill>
              </a:rPr>
              <a:t>, </a:t>
            </a:r>
            <a:r>
              <a:rPr lang="da-DK" sz="1600" dirty="0" err="1" smtClean="0">
                <a:solidFill>
                  <a:srgbClr val="FFFFFF"/>
                </a:solidFill>
              </a:rPr>
              <a:t>Dasgupta</a:t>
            </a:r>
            <a:r>
              <a:rPr lang="da-DK" sz="1600" dirty="0" smtClean="0">
                <a:solidFill>
                  <a:srgbClr val="FFFFFF"/>
                </a:solidFill>
              </a:rPr>
              <a:t> &amp; Kopp 1505.02795)</a:t>
            </a:r>
            <a:endParaRPr lang="da-DK" sz="1600" dirty="0">
              <a:solidFill>
                <a:schemeClr val="bg1"/>
              </a:solidFill>
            </a:endParaRPr>
          </a:p>
          <a:p>
            <a:endParaRPr lang="da-DK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17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981200"/>
            <a:ext cx="5287618" cy="45042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404664"/>
            <a:ext cx="7245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Sterile neutrinos </a:t>
            </a:r>
            <a:r>
              <a:rPr lang="da-DK" dirty="0" err="1" smtClean="0">
                <a:solidFill>
                  <a:srgbClr val="FFFFFF"/>
                </a:solidFill>
              </a:rPr>
              <a:t>can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couple</a:t>
            </a:r>
            <a:r>
              <a:rPr lang="da-DK" dirty="0" smtClean="0">
                <a:solidFill>
                  <a:srgbClr val="FFFFFF"/>
                </a:solidFill>
              </a:rPr>
              <a:t> to a light or </a:t>
            </a:r>
            <a:r>
              <a:rPr lang="da-DK" dirty="0" err="1" smtClean="0">
                <a:solidFill>
                  <a:srgbClr val="FFFFFF"/>
                </a:solidFill>
              </a:rPr>
              <a:t>massless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pseudoscalar</a:t>
            </a:r>
            <a:r>
              <a:rPr lang="da-DK" dirty="0" smtClean="0">
                <a:solidFill>
                  <a:srgbClr val="FFFFFF"/>
                </a:solidFill>
              </a:rPr>
              <a:t>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In </a:t>
            </a:r>
            <a:r>
              <a:rPr lang="da-DK" dirty="0" err="1" smtClean="0">
                <a:solidFill>
                  <a:srgbClr val="FFFFFF"/>
                </a:solidFill>
              </a:rPr>
              <a:t>that</a:t>
            </a:r>
            <a:r>
              <a:rPr lang="da-DK" dirty="0" smtClean="0">
                <a:solidFill>
                  <a:srgbClr val="FFFFFF"/>
                </a:solidFill>
              </a:rPr>
              <a:t> case a </a:t>
            </a:r>
            <a:r>
              <a:rPr lang="da-DK" dirty="0" err="1" smtClean="0">
                <a:solidFill>
                  <a:srgbClr val="FFFFFF"/>
                </a:solidFill>
              </a:rPr>
              <a:t>background</a:t>
            </a:r>
            <a:r>
              <a:rPr lang="da-DK" dirty="0" smtClean="0">
                <a:solidFill>
                  <a:srgbClr val="FFFFFF"/>
                </a:solidFill>
              </a:rPr>
              <a:t> potential </a:t>
            </a:r>
            <a:r>
              <a:rPr lang="da-DK" dirty="0" err="1" smtClean="0">
                <a:solidFill>
                  <a:srgbClr val="FFFFFF"/>
                </a:solidFill>
              </a:rPr>
              <a:t>appears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even</a:t>
            </a:r>
            <a:r>
              <a:rPr lang="da-DK" dirty="0" smtClean="0">
                <a:solidFill>
                  <a:srgbClr val="FFFFFF"/>
                </a:solidFill>
              </a:rPr>
              <a:t> in a CP-</a:t>
            </a:r>
            <a:r>
              <a:rPr lang="da-DK" dirty="0" err="1" smtClean="0">
                <a:solidFill>
                  <a:srgbClr val="FFFFFF"/>
                </a:solidFill>
              </a:rPr>
              <a:t>symmetric</a:t>
            </a:r>
            <a:r>
              <a:rPr lang="da-DK" dirty="0" smtClean="0">
                <a:solidFill>
                  <a:srgbClr val="FFFFFF"/>
                </a:solidFill>
              </a:rPr>
              <a:t> medium and </a:t>
            </a:r>
            <a:r>
              <a:rPr lang="da-DK" dirty="0" err="1" smtClean="0">
                <a:solidFill>
                  <a:srgbClr val="FFFFFF"/>
                </a:solidFill>
              </a:rPr>
              <a:t>suppressing</a:t>
            </a:r>
            <a:r>
              <a:rPr lang="da-DK" dirty="0" smtClean="0">
                <a:solidFill>
                  <a:srgbClr val="FFFFFF"/>
                </a:solidFill>
              </a:rPr>
              <a:t> oscillations </a:t>
            </a:r>
            <a:r>
              <a:rPr lang="da-DK" dirty="0" err="1" smtClean="0">
                <a:solidFill>
                  <a:srgbClr val="FFFFFF"/>
                </a:solidFill>
              </a:rPr>
              <a:t>requires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only</a:t>
            </a:r>
            <a:r>
              <a:rPr lang="da-DK" dirty="0" smtClean="0">
                <a:solidFill>
                  <a:srgbClr val="FFFFFF"/>
                </a:solidFill>
              </a:rPr>
              <a:t> a </a:t>
            </a:r>
            <a:r>
              <a:rPr lang="da-DK" dirty="0" err="1" smtClean="0">
                <a:solidFill>
                  <a:srgbClr val="FFFFFF"/>
                </a:solidFill>
              </a:rPr>
              <a:t>very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weak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coupling</a:t>
            </a:r>
            <a:r>
              <a:rPr lang="da-DK" dirty="0" smtClean="0">
                <a:solidFill>
                  <a:srgbClr val="FFFFFF"/>
                </a:solidFill>
              </a:rPr>
              <a:t>.</a:t>
            </a:r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5486400"/>
            <a:ext cx="22237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err="1" smtClean="0">
                <a:solidFill>
                  <a:srgbClr val="FFFFFF"/>
                </a:solidFill>
              </a:rPr>
              <a:t>Archidiacono</a:t>
            </a:r>
            <a:r>
              <a:rPr lang="da-DK" dirty="0" smtClean="0">
                <a:solidFill>
                  <a:srgbClr val="FFFFFF"/>
                </a:solidFill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STH, Hansen, Tram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(arXiv:1404.5915)</a:t>
            </a:r>
            <a:endParaRPr lang="da-DK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52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11560" y="548680"/>
                <a:ext cx="7848872" cy="56323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a-DK" dirty="0" smtClean="0">
                    <a:solidFill>
                      <a:srgbClr val="FFFFFF"/>
                    </a:solidFill>
                  </a:rPr>
                  <a:t>This model provides a solution to the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mass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problem</a:t>
                </a:r>
                <a:endParaRPr lang="da-DK" dirty="0">
                  <a:solidFill>
                    <a:srgbClr val="FFFFFF"/>
                  </a:solidFill>
                </a:endParaRPr>
              </a:p>
              <a:p>
                <a:endParaRPr lang="da-DK" dirty="0" smtClean="0">
                  <a:solidFill>
                    <a:srgbClr val="FFFFFF"/>
                  </a:solidFill>
                </a:endParaRPr>
              </a:p>
              <a:p>
                <a:r>
                  <a:rPr lang="da-DK" dirty="0" smtClean="0">
                    <a:solidFill>
                      <a:srgbClr val="FFFFFF"/>
                    </a:solidFill>
                  </a:rPr>
                  <a:t>If the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mediator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is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massless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the sterile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couples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strongly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at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low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temperatures</a:t>
                </a:r>
                <a:endParaRPr lang="da-DK" dirty="0">
                  <a:solidFill>
                    <a:srgbClr val="FFFFFF"/>
                  </a:solidFill>
                </a:endParaRPr>
              </a:p>
              <a:p>
                <a:endParaRPr lang="da-DK" dirty="0" smtClean="0">
                  <a:solidFill>
                    <a:srgbClr val="FFFFFF"/>
                  </a:solidFill>
                </a:endParaRPr>
              </a:p>
              <a:p>
                <a:r>
                  <a:rPr lang="da-DK" dirty="0" smtClean="0">
                    <a:solidFill>
                      <a:srgbClr val="FFFFFF"/>
                    </a:solidFill>
                  </a:rPr>
                  <a:t>As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soon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as it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goes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non-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relativistic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it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annihilates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and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leads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to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what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is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known</a:t>
                </a:r>
                <a:endParaRPr lang="da-DK" dirty="0" smtClean="0">
                  <a:solidFill>
                    <a:srgbClr val="FFFFFF"/>
                  </a:solidFill>
                </a:endParaRPr>
              </a:p>
              <a:p>
                <a:r>
                  <a:rPr lang="da-DK" dirty="0" smtClean="0">
                    <a:solidFill>
                      <a:srgbClr val="FFFFFF"/>
                    </a:solidFill>
                  </a:rPr>
                  <a:t>as the ”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neutrinoless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universe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”</a:t>
                </a:r>
                <a:endParaRPr lang="da-DK" dirty="0">
                  <a:solidFill>
                    <a:srgbClr val="FFFFFF"/>
                  </a:solidFill>
                </a:endParaRPr>
              </a:p>
              <a:p>
                <a:r>
                  <a:rPr lang="da-DK" dirty="0" smtClean="0">
                    <a:solidFill>
                      <a:srgbClr val="FFFFFF"/>
                    </a:solidFill>
                  </a:rPr>
                  <a:t>(</a:t>
                </a:r>
                <a:r>
                  <a:rPr lang="da-DK" dirty="0" err="1">
                    <a:solidFill>
                      <a:srgbClr val="FFFFFF"/>
                    </a:solidFill>
                  </a:rPr>
                  <a:t>Beacom</a:t>
                </a:r>
                <a:r>
                  <a:rPr lang="da-DK" dirty="0">
                    <a:solidFill>
                      <a:srgbClr val="FFFFFF"/>
                    </a:solidFill>
                  </a:rPr>
                  <a:t>, Bell &amp; </a:t>
                </a:r>
                <a:r>
                  <a:rPr lang="da-DK" dirty="0" err="1">
                    <a:solidFill>
                      <a:srgbClr val="FFFFFF"/>
                    </a:solidFill>
                  </a:rPr>
                  <a:t>Dodelson</a:t>
                </a:r>
                <a:r>
                  <a:rPr lang="da-DK" dirty="0">
                    <a:solidFill>
                      <a:srgbClr val="FFFFFF"/>
                    </a:solidFill>
                  </a:rPr>
                  <a:t> 2004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)</a:t>
                </a:r>
              </a:p>
              <a:p>
                <a:endParaRPr lang="da-DK" dirty="0" smtClean="0">
                  <a:solidFill>
                    <a:srgbClr val="FFFFFF"/>
                  </a:solidFill>
                </a:endParaRPr>
              </a:p>
              <a:p>
                <a:r>
                  <a:rPr lang="da-DK" dirty="0" err="1" smtClean="0">
                    <a:solidFill>
                      <a:srgbClr val="FFFFFF"/>
                    </a:solidFill>
                  </a:rPr>
                  <a:t>Very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different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low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energy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phenomenology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: The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combined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sterile/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pseudoscalar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fluid is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strongly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self-interacting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and has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no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anisotropic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stress (STH 2004)</a:t>
                </a:r>
              </a:p>
              <a:p>
                <a:endParaRPr lang="da-DK" dirty="0" smtClean="0">
                  <a:solidFill>
                    <a:srgbClr val="FFFFFF"/>
                  </a:solidFill>
                </a:endParaRPr>
              </a:p>
              <a:p>
                <a:r>
                  <a:rPr lang="da-DK" dirty="0" smtClean="0">
                    <a:solidFill>
                      <a:srgbClr val="FFFFFF"/>
                    </a:solidFill>
                  </a:rPr>
                  <a:t>The model with a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strongly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interacting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, new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mass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state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in the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eV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range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actually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provides a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better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fit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to all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cosmological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data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than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a-DK" b="0" i="0" smtClean="0">
                        <a:solidFill>
                          <a:srgbClr val="FFFFFF"/>
                        </a:solidFill>
                        <a:latin typeface="Cambria Math"/>
                      </a:rPr>
                      <m:t>Λ</m:t>
                    </m:r>
                  </m:oMath>
                </a14:m>
                <a:r>
                  <a:rPr lang="da-DK" dirty="0" smtClean="0">
                    <a:solidFill>
                      <a:srgbClr val="FFFFFF"/>
                    </a:solidFill>
                  </a:rPr>
                  <a:t>CDM and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favours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a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Hubble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parameter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compatible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with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local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measurements</a:t>
                </a:r>
                <a:endParaRPr lang="da-DK" dirty="0">
                  <a:solidFill>
                    <a:srgbClr val="FFFFFF"/>
                  </a:solidFill>
                </a:endParaRPr>
              </a:p>
              <a:p>
                <a:r>
                  <a:rPr lang="da-DK" dirty="0" smtClean="0">
                    <a:solidFill>
                      <a:srgbClr val="FFFFFF"/>
                    </a:solidFill>
                  </a:rPr>
                  <a:t>(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Archidiacono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, STH, Hansen, Tram, arXiv:1404.5915)</a:t>
                </a:r>
              </a:p>
              <a:p>
                <a:endParaRPr lang="da-DK" dirty="0">
                  <a:solidFill>
                    <a:srgbClr val="FFFFFF"/>
                  </a:solidFill>
                </a:endParaRPr>
              </a:p>
              <a:p>
                <a:r>
                  <a:rPr lang="da-DK" dirty="0" smtClean="0">
                    <a:solidFill>
                      <a:srgbClr val="FFFFFF"/>
                    </a:solidFill>
                  </a:rPr>
                  <a:t>This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conclusion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is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unchanged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with Planck2015 data (</a:t>
                </a:r>
                <a:r>
                  <a:rPr lang="da-DK" dirty="0" err="1">
                    <a:solidFill>
                      <a:srgbClr val="FFFFFF"/>
                    </a:solidFill>
                  </a:rPr>
                  <a:t>Archidiacono</a:t>
                </a:r>
                <a:r>
                  <a:rPr lang="da-DK" dirty="0">
                    <a:solidFill>
                      <a:srgbClr val="FFFFFF"/>
                    </a:solidFill>
                  </a:rPr>
                  <a:t>, STH, Hansen, 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Tram – to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appear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later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this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  <a:r>
                  <a:rPr lang="da-DK" dirty="0" err="1" smtClean="0">
                    <a:solidFill>
                      <a:srgbClr val="FFFFFF"/>
                    </a:solidFill>
                  </a:rPr>
                  <a:t>week</a:t>
                </a:r>
                <a:r>
                  <a:rPr lang="da-DK" dirty="0" smtClean="0">
                    <a:solidFill>
                      <a:srgbClr val="FFFFFF"/>
                    </a:solidFill>
                  </a:rPr>
                  <a:t>)</a:t>
                </a:r>
              </a:p>
              <a:p>
                <a:r>
                  <a:rPr lang="da-DK" dirty="0" smtClean="0">
                    <a:solidFill>
                      <a:srgbClr val="FFFFFF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548680"/>
                <a:ext cx="7848872" cy="5632311"/>
              </a:xfrm>
              <a:prstGeom prst="rect">
                <a:avLst/>
              </a:prstGeom>
              <a:blipFill rotWithShape="1">
                <a:blip r:embed="rId2"/>
                <a:stretch>
                  <a:fillRect l="-621" t="-5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155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>
            <a:off x="1259632" y="908720"/>
            <a:ext cx="72008" cy="5112568"/>
          </a:xfrm>
          <a:prstGeom prst="straightConnector1">
            <a:avLst/>
          </a:prstGeom>
          <a:ln w="444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01296" y="1035131"/>
                <a:ext cx="57072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𝑇</m:t>
                    </m:r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≫1 </m:t>
                    </m:r>
                  </m:oMath>
                </a14:m>
                <a:r>
                  <a:rPr lang="da-DK" dirty="0" err="1" smtClean="0">
                    <a:solidFill>
                      <a:prstClr val="white"/>
                    </a:solidFill>
                  </a:rPr>
                  <a:t>TeV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:  Neutrinos and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phi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equilibrated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(not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necessary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)</a:t>
                </a:r>
                <a:endParaRPr lang="da-DK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296" y="1035131"/>
                <a:ext cx="5707203" cy="369332"/>
              </a:xfrm>
              <a:prstGeom prst="rect">
                <a:avLst/>
              </a:prstGeom>
              <a:blipFill rotWithShape="1">
                <a:blip r:embed="rId2"/>
                <a:stretch>
                  <a:fillRect t="-8333" r="-321" b="-26667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501296" y="1988840"/>
                <a:ext cx="3144772" cy="394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 smtClean="0">
                    <a:solidFill>
                      <a:prstClr val="white"/>
                    </a:solidFill>
                  </a:rPr>
                  <a:t>Entropy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production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𝜈</m:t>
                        </m:r>
                      </m:sub>
                    </m:sSub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≫</m:t>
                    </m:r>
                    <m:sSub>
                      <m:sSubPr>
                        <m:ctrlP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ϕ</m:t>
                        </m:r>
                      </m:sub>
                    </m:sSub>
                  </m:oMath>
                </a14:m>
                <a:endParaRPr lang="da-DK" dirty="0" smtClean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296" y="1988840"/>
                <a:ext cx="3144772" cy="394210"/>
              </a:xfrm>
              <a:prstGeom prst="rect">
                <a:avLst/>
              </a:prstGeom>
              <a:blipFill rotWithShape="1">
                <a:blip r:embed="rId3"/>
                <a:stretch>
                  <a:fillRect l="-1550" t="-6154" b="-18462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578829" y="3095672"/>
                <a:ext cx="69932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𝑇</m:t>
                    </m:r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∼1−10</m:t>
                    </m:r>
                  </m:oMath>
                </a14:m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MeV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: Sterile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production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from via oscillations plus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scatterings</a:t>
                </a:r>
                <a:endParaRPr lang="da-DK" dirty="0" smtClean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829" y="3095672"/>
                <a:ext cx="6993261" cy="369332"/>
              </a:xfrm>
              <a:prstGeom prst="rect">
                <a:avLst/>
              </a:prstGeom>
              <a:blipFill rotWithShape="1">
                <a:blip r:embed="rId4"/>
                <a:stretch>
                  <a:fillRect t="-8333" b="-26667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578829" y="4180438"/>
                <a:ext cx="62628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𝑇</m:t>
                    </m:r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&lt;1</m:t>
                    </m:r>
                  </m:oMath>
                </a14:m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MeV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: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Equilibration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of steriles with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actives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via oscillations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829" y="4180438"/>
                <a:ext cx="6262868" cy="369332"/>
              </a:xfrm>
              <a:prstGeom prst="rect">
                <a:avLst/>
              </a:prstGeom>
              <a:blipFill rotWithShape="1">
                <a:blip r:embed="rId5"/>
                <a:stretch>
                  <a:fillRect t="-8333" b="-26667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488909" y="246100"/>
            <a:ext cx="599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 smtClean="0">
                <a:solidFill>
                  <a:prstClr val="white"/>
                </a:solidFill>
              </a:rPr>
              <a:t>TIMELINE WITH A MASSLESS MEDIATOR</a:t>
            </a:r>
            <a:endParaRPr lang="da-DK" sz="2800" dirty="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582474" y="5064383"/>
                <a:ext cx="714573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𝑇</m:t>
                    </m:r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&gt;1</m:t>
                    </m:r>
                    <m:sSub>
                      <m:sSubPr>
                        <m:ctrlP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a-DK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eV</m:t>
                        </m:r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: </m:t>
                        </m:r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da-DK" dirty="0" smtClean="0">
                    <a:solidFill>
                      <a:prstClr val="white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𝜙</m:t>
                    </m:r>
                  </m:oMath>
                </a14:m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come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into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chemical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equilbrium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and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behave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as a single</a:t>
                </a:r>
              </a:p>
              <a:p>
                <a:r>
                  <a:rPr lang="da-DK" dirty="0" smtClean="0">
                    <a:solidFill>
                      <a:prstClr val="white"/>
                    </a:solidFill>
                  </a:rPr>
                  <a:t>fluid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2474" y="5064383"/>
                <a:ext cx="7145739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768" t="-4717" b="-14151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591317" y="5836622"/>
                <a:ext cx="31708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𝑇</m:t>
                    </m:r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∼1</m:t>
                    </m:r>
                    <m:sSub>
                      <m:sSubPr>
                        <m:ctrlP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a-DK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eV</m:t>
                        </m:r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: </m:t>
                        </m:r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da-DK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annihilates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  <a:r>
                  <a:rPr lang="da-DK" dirty="0" err="1" smtClean="0">
                    <a:solidFill>
                      <a:prstClr val="white"/>
                    </a:solidFill>
                  </a:rPr>
                  <a:t>into</a:t>
                </a:r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a-DK" i="1" smtClean="0">
                        <a:solidFill>
                          <a:prstClr val="white"/>
                        </a:solidFill>
                        <a:latin typeface="Cambria Math"/>
                      </a:rPr>
                      <m:t>𝜙</m:t>
                    </m:r>
                  </m:oMath>
                </a14:m>
                <a:r>
                  <a:rPr lang="da-DK" dirty="0" smtClean="0">
                    <a:solidFill>
                      <a:prstClr val="white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317" y="5836622"/>
                <a:ext cx="3170804" cy="369332"/>
              </a:xfrm>
              <a:prstGeom prst="rect">
                <a:avLst/>
              </a:prstGeom>
              <a:blipFill rotWithShape="1">
                <a:blip r:embed="rId7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642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uclideVue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534537"/>
            <a:ext cx="60324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600" b="1" dirty="0" smtClean="0">
                <a:solidFill>
                  <a:srgbClr val="FFFFFF"/>
                </a:solidFill>
              </a:rPr>
              <a:t>The future: </a:t>
            </a:r>
            <a:r>
              <a:rPr lang="da-DK" sz="3600" b="1" dirty="0" err="1" smtClean="0">
                <a:solidFill>
                  <a:srgbClr val="FFFFFF"/>
                </a:solidFill>
              </a:rPr>
              <a:t>Disentangling</a:t>
            </a:r>
            <a:r>
              <a:rPr lang="da-DK" sz="3600" b="1" dirty="0" smtClean="0">
                <a:solidFill>
                  <a:srgbClr val="FFFFFF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600" b="1" dirty="0">
                <a:solidFill>
                  <a:srgbClr val="FFFFFF"/>
                </a:solidFill>
              </a:rPr>
              <a:t>n</a:t>
            </a:r>
            <a:r>
              <a:rPr lang="da-DK" sz="3600" b="1" dirty="0" smtClean="0">
                <a:solidFill>
                  <a:srgbClr val="FFFFFF"/>
                </a:solidFill>
              </a:rPr>
              <a:t>eutrinos and dark </a:t>
            </a:r>
            <a:r>
              <a:rPr lang="da-DK" sz="3600" b="1" dirty="0" err="1" smtClean="0">
                <a:solidFill>
                  <a:srgbClr val="FFFFFF"/>
                </a:solidFill>
              </a:rPr>
              <a:t>energy</a:t>
            </a:r>
            <a:endParaRPr lang="da-DK" sz="36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62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lensing"/>
          <p:cNvPicPr>
            <a:picLocks noChangeAspect="1" noChangeArrowheads="1"/>
          </p:cNvPicPr>
          <p:nvPr/>
        </p:nvPicPr>
        <p:blipFill>
          <a:blip r:embed="rId3">
            <a:lum bright="-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06475"/>
            <a:ext cx="31242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838200" y="2667000"/>
            <a:ext cx="746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9999"/>
                </a:solidFill>
                <a:latin typeface="Times New Roman" pitchFamily="18" charset="0"/>
              </a:rPr>
              <a:t>Distortion of background images by foreground matter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6781800" y="44196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38917" name="Picture 5" descr="srcr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00400"/>
            <a:ext cx="33528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 descr="srcran_lens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00400"/>
            <a:ext cx="3352800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7" descr="fig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90600"/>
            <a:ext cx="30480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1752600" y="6324600"/>
            <a:ext cx="678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9999"/>
                </a:solidFill>
                <a:latin typeface="Times New Roman" pitchFamily="18" charset="0"/>
              </a:rPr>
              <a:t>Unlensed				Lensed</a:t>
            </a:r>
          </a:p>
        </p:txBody>
      </p:sp>
      <p:sp>
        <p:nvSpPr>
          <p:cNvPr id="38921" name="Line 9"/>
          <p:cNvSpPr>
            <a:spLocks noChangeShapeType="1"/>
          </p:cNvSpPr>
          <p:nvPr/>
        </p:nvSpPr>
        <p:spPr bwMode="auto">
          <a:xfrm>
            <a:off x="4343400" y="4495800"/>
            <a:ext cx="609600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152400" y="228600"/>
            <a:ext cx="8748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z="2400" smtClean="0">
                <a:solidFill>
                  <a:srgbClr val="FFFFFF"/>
                </a:solidFill>
              </a:rPr>
              <a:t>WEAK LENSING – A POWERFUL PROBE FOR THE FUTURE</a:t>
            </a:r>
            <a:endParaRPr lang="en-US" alt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61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steen\Desktop\tes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860" y="0"/>
            <a:ext cx="5079140" cy="680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6093296"/>
            <a:ext cx="3417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Gonzalez-Garcia, </a:t>
            </a:r>
            <a:r>
              <a:rPr lang="da-DK" dirty="0" err="1" smtClean="0">
                <a:solidFill>
                  <a:schemeClr val="bg1"/>
                </a:solidFill>
              </a:rPr>
              <a:t>Maltoni</a:t>
            </a:r>
            <a:r>
              <a:rPr lang="da-DK" dirty="0" smtClean="0">
                <a:solidFill>
                  <a:schemeClr val="bg1"/>
                </a:solidFill>
              </a:rPr>
              <a:t>, </a:t>
            </a:r>
            <a:r>
              <a:rPr lang="da-DK" dirty="0" err="1" smtClean="0">
                <a:solidFill>
                  <a:schemeClr val="bg1"/>
                </a:solidFill>
              </a:rPr>
              <a:t>Schwetz</a:t>
            </a:r>
            <a:endParaRPr lang="da-DK" dirty="0" smtClean="0">
              <a:solidFill>
                <a:schemeClr val="bg1"/>
              </a:solidFill>
            </a:endParaRPr>
          </a:p>
          <a:p>
            <a:r>
              <a:rPr lang="da-DK" dirty="0" smtClean="0">
                <a:solidFill>
                  <a:schemeClr val="bg1"/>
                </a:solidFill>
              </a:rPr>
              <a:t>1409.5439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52" y="182710"/>
            <a:ext cx="4134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>
                <a:solidFill>
                  <a:schemeClr val="bg1"/>
                </a:solidFill>
              </a:rPr>
              <a:t>Status of 3-neutrino oscillations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28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746125" y="569913"/>
            <a:ext cx="7842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FROM A WEAK LENSING SURVEY THE ANGULAR POWER SPECTRUM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CAN BE CONSTRUCTED, JUST LIKE IN THE CASE OF CMB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505200" y="3505200"/>
            <a:ext cx="5022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MATTER POWER SPECTRUM (NON-LINEAR)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5257800" y="4572000"/>
            <a:ext cx="2673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WEIGHT FUNCTION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DESCRIBING LENSING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PROBABILITY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898525" y="5980113"/>
            <a:ext cx="7905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(SEE FOR INSTANCE JAIN &amp; SELJAK ’96, ABAZAJIAN &amp; DODELSON ’03,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SIMPSON &amp; BRIDLE ’04)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1828800" y="1752600"/>
          <a:ext cx="4464050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52" name="Ligning" r:id="rId4" imgW="2387520" imgH="507960" progId="Equation.3">
                  <p:embed/>
                </p:oleObj>
              </mc:Choice>
              <mc:Fallback>
                <p:oleObj name="Ligning" r:id="rId4" imgW="23875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752600"/>
                        <a:ext cx="4464050" cy="949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3" name="Object 3"/>
          <p:cNvGraphicFramePr>
            <a:graphicFrameLocks noChangeAspect="1"/>
          </p:cNvGraphicFramePr>
          <p:nvPr/>
        </p:nvGraphicFramePr>
        <p:xfrm>
          <a:off x="1981200" y="3429000"/>
          <a:ext cx="1452563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53" name="Equation" r:id="rId6" imgW="647640" imgH="203040" progId="Equation.3">
                  <p:embed/>
                </p:oleObj>
              </mc:Choice>
              <mc:Fallback>
                <p:oleObj name="Equation" r:id="rId6" imgW="6476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3429000"/>
                        <a:ext cx="1452563" cy="45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1143000" y="4495800"/>
          <a:ext cx="3713163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54" name="Equation" r:id="rId8" imgW="1866600" imgH="482400" progId="Equation.3">
                  <p:embed/>
                </p:oleObj>
              </mc:Choice>
              <mc:Fallback>
                <p:oleObj name="Equation" r:id="rId8" imgW="18666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495800"/>
                        <a:ext cx="3713163" cy="960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275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test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163" y="190500"/>
            <a:ext cx="9713913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669925" y="5903913"/>
            <a:ext cx="2508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000000"/>
                </a:solidFill>
              </a:rPr>
              <a:t>STH, TU, WONG 2006</a:t>
            </a:r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12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050" name="Picture 2" descr="test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4163" y="190500"/>
            <a:ext cx="9713913" cy="6477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410200" y="4724400"/>
            <a:ext cx="3500061" cy="150810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a-DK" sz="3200" b="1" dirty="0" smtClean="0">
                <a:solidFill>
                  <a:srgbClr val="FF0000"/>
                </a:solidFill>
              </a:rPr>
              <a:t>EUCLID</a:t>
            </a:r>
          </a:p>
          <a:p>
            <a:r>
              <a:rPr lang="da-DK" sz="2000" dirty="0" smtClean="0">
                <a:solidFill>
                  <a:srgbClr val="FF0000"/>
                </a:solidFill>
              </a:rPr>
              <a:t>ESA M-CLASS MISSION</a:t>
            </a:r>
          </a:p>
          <a:p>
            <a:r>
              <a:rPr lang="da-DK" sz="2000" dirty="0" smtClean="0">
                <a:solidFill>
                  <a:srgbClr val="FF0000"/>
                </a:solidFill>
              </a:rPr>
              <a:t>Q1 2020</a:t>
            </a:r>
          </a:p>
          <a:p>
            <a:r>
              <a:rPr lang="da-DK" sz="2000" dirty="0" smtClean="0">
                <a:solidFill>
                  <a:srgbClr val="FF0000"/>
                </a:solidFill>
              </a:rPr>
              <a:t>SELECTED OCTOBER 2011</a:t>
            </a:r>
            <a:endParaRPr lang="da-DK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77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1143000"/>
            <a:ext cx="6855788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 smtClean="0">
                <a:solidFill>
                  <a:schemeClr val="bg1"/>
                </a:solidFill>
              </a:rPr>
              <a:t>EUCLID WILL FEATURE:</a:t>
            </a:r>
          </a:p>
          <a:p>
            <a:endParaRPr lang="da-DK" dirty="0" smtClean="0">
              <a:solidFill>
                <a:schemeClr val="bg1"/>
              </a:solidFill>
            </a:endParaRPr>
          </a:p>
          <a:p>
            <a:endParaRPr lang="da-DK" dirty="0" smtClean="0">
              <a:solidFill>
                <a:schemeClr val="bg1"/>
              </a:solidFill>
            </a:endParaRPr>
          </a:p>
          <a:p>
            <a:r>
              <a:rPr lang="da-DK" dirty="0" smtClean="0">
                <a:solidFill>
                  <a:schemeClr val="bg1"/>
                </a:solidFill>
              </a:rPr>
              <a:t>A WEAK LENSING MEASUREMENT OUT TO z ~ 2, COVERING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APPROXIMATELY 20,000 deg</a:t>
            </a:r>
            <a:r>
              <a:rPr lang="da-DK" baseline="30000" dirty="0" smtClean="0">
                <a:solidFill>
                  <a:schemeClr val="bg1"/>
                </a:solidFill>
              </a:rPr>
              <a:t>2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</a:p>
          <a:p>
            <a:r>
              <a:rPr lang="da-DK" dirty="0" smtClean="0">
                <a:solidFill>
                  <a:schemeClr val="bg1"/>
                </a:solidFill>
              </a:rPr>
              <a:t>(THIS WILL BE MAINLY PHOTOMETRIC)</a:t>
            </a:r>
          </a:p>
          <a:p>
            <a:endParaRPr lang="da-DK" dirty="0" smtClean="0">
              <a:solidFill>
                <a:schemeClr val="bg1"/>
              </a:solidFill>
            </a:endParaRPr>
          </a:p>
          <a:p>
            <a:endParaRPr lang="da-DK" dirty="0" smtClean="0">
              <a:solidFill>
                <a:schemeClr val="bg1"/>
              </a:solidFill>
            </a:endParaRPr>
          </a:p>
          <a:p>
            <a:r>
              <a:rPr lang="da-DK" dirty="0" smtClean="0">
                <a:solidFill>
                  <a:schemeClr val="bg1"/>
                </a:solidFill>
              </a:rPr>
              <a:t>A GALAXY SURVEY OF ABOUT 10</a:t>
            </a:r>
            <a:r>
              <a:rPr lang="da-DK" baseline="30000" dirty="0" smtClean="0">
                <a:solidFill>
                  <a:schemeClr val="bg1"/>
                </a:solidFill>
              </a:rPr>
              <a:t>7</a:t>
            </a:r>
            <a:r>
              <a:rPr lang="da-DK" dirty="0" smtClean="0">
                <a:solidFill>
                  <a:schemeClr val="bg1"/>
                </a:solidFill>
              </a:rPr>
              <a:t> GALAXIES (10 x SDSS)</a:t>
            </a:r>
          </a:p>
          <a:p>
            <a:endParaRPr lang="da-DK" dirty="0" smtClean="0">
              <a:solidFill>
                <a:schemeClr val="bg1"/>
              </a:solidFill>
            </a:endParaRPr>
          </a:p>
          <a:p>
            <a:endParaRPr lang="da-DK" dirty="0" smtClean="0">
              <a:solidFill>
                <a:schemeClr val="bg1"/>
              </a:solidFill>
            </a:endParaRPr>
          </a:p>
          <a:p>
            <a:r>
              <a:rPr lang="da-DK" dirty="0" smtClean="0">
                <a:solidFill>
                  <a:schemeClr val="bg1"/>
                </a:solidFill>
              </a:rPr>
              <a:t>A WEAK LENSING BASED CLUSTER SURVEY</a:t>
            </a:r>
          </a:p>
          <a:p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609600" y="2362200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Oval 3"/>
          <p:cNvSpPr/>
          <p:nvPr/>
        </p:nvSpPr>
        <p:spPr>
          <a:xfrm>
            <a:off x="609600" y="3429000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Oval 4"/>
          <p:cNvSpPr/>
          <p:nvPr/>
        </p:nvSpPr>
        <p:spPr>
          <a:xfrm>
            <a:off x="609600" y="4267200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9571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4800"/>
            <a:ext cx="81100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HAMANN, STH, WONG 2012: COMBINING THE EUCLID WL  AND GALAXY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SURVEYS WILL ALLOW FOR AT A 2.5-5</a:t>
            </a:r>
            <a:r>
              <a:rPr lang="da-DK" dirty="0" smtClean="0">
                <a:solidFill>
                  <a:srgbClr val="FFFFFF"/>
                </a:solidFill>
                <a:latin typeface="Symbol" pitchFamily="18" charset="2"/>
              </a:rPr>
              <a:t>s </a:t>
            </a:r>
            <a:r>
              <a:rPr lang="da-DK" dirty="0" smtClean="0">
                <a:solidFill>
                  <a:srgbClr val="FFFFFF"/>
                </a:solidFill>
              </a:rPr>
              <a:t>DETECTION OF THE NORMAL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HIERARCHY (DEPENDING ON ASSUMPTIONS ABOUT BIAS)</a:t>
            </a:r>
            <a:endParaRPr lang="da-DK" dirty="0">
              <a:solidFill>
                <a:srgbClr val="FFFFFF"/>
              </a:solidFill>
            </a:endParaRPr>
          </a:p>
        </p:txBody>
      </p:sp>
      <p:pic>
        <p:nvPicPr>
          <p:cNvPr id="977922" name="Picture 2" descr="C:\Users\steen\Desktop\tes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388" y="1371600"/>
            <a:ext cx="6183663" cy="420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5606534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arXiv:1209.1043 (JCAP)</a:t>
            </a:r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1872734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0000"/>
                </a:solidFill>
              </a:rPr>
              <a:t>CMB+WL</a:t>
            </a:r>
            <a:endParaRPr lang="da-DK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02482" y="3556061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000000"/>
                </a:solidFill>
              </a:rPr>
              <a:t>CMB+GAL</a:t>
            </a:r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4200" y="2253550"/>
            <a:ext cx="1826141" cy="3693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b="1" dirty="0" smtClean="0">
                <a:solidFill>
                  <a:srgbClr val="92D050"/>
                </a:solidFill>
              </a:rPr>
              <a:t>CMB+WL+GAL</a:t>
            </a:r>
            <a:endParaRPr lang="da-DK" b="1" dirty="0">
              <a:solidFill>
                <a:srgbClr val="92D05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191000" y="2622882"/>
            <a:ext cx="457200" cy="27271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286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2310"/>
            <a:ext cx="3810008" cy="28056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465" y="1600200"/>
            <a:ext cx="3810008" cy="26883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2" y="4072884"/>
            <a:ext cx="3810008" cy="27645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6122" y="139423"/>
            <a:ext cx="73709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Basse, Bjælde, Hamann, STH, Wong 2013: </a:t>
            </a:r>
            <a:r>
              <a:rPr lang="da-DK" dirty="0" err="1" smtClean="0">
                <a:solidFill>
                  <a:srgbClr val="FFFFFF"/>
                </a:solidFill>
              </a:rPr>
              <a:t>Adding</a:t>
            </a:r>
            <a:r>
              <a:rPr lang="da-DK" dirty="0" smtClean="0">
                <a:solidFill>
                  <a:srgbClr val="FFFFFF"/>
                </a:solidFill>
              </a:rPr>
              <a:t> information on the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err="1">
                <a:solidFill>
                  <a:srgbClr val="FFFFFF"/>
                </a:solidFill>
              </a:rPr>
              <a:t>c</a:t>
            </a:r>
            <a:r>
              <a:rPr lang="da-DK" dirty="0" err="1" smtClean="0">
                <a:solidFill>
                  <a:srgbClr val="FFFFFF"/>
                </a:solidFill>
              </a:rPr>
              <a:t>luster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mass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function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will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allow</a:t>
            </a:r>
            <a:r>
              <a:rPr lang="da-DK" dirty="0" smtClean="0">
                <a:solidFill>
                  <a:srgbClr val="FFFFFF"/>
                </a:solidFill>
              </a:rPr>
              <a:t> for a 5</a:t>
            </a:r>
            <a:r>
              <a:rPr lang="da-DK" dirty="0" smtClean="0">
                <a:solidFill>
                  <a:srgbClr val="FFFFFF"/>
                </a:solidFill>
                <a:latin typeface="Symbol" pitchFamily="18" charset="2"/>
              </a:rPr>
              <a:t>s </a:t>
            </a:r>
            <a:r>
              <a:rPr lang="da-DK" dirty="0" err="1" smtClean="0">
                <a:solidFill>
                  <a:srgbClr val="FFFFFF"/>
                </a:solidFill>
              </a:rPr>
              <a:t>detection</a:t>
            </a:r>
            <a:r>
              <a:rPr lang="da-DK" dirty="0" smtClean="0">
                <a:solidFill>
                  <a:srgbClr val="FFFFFF"/>
                </a:solidFill>
              </a:rPr>
              <a:t> of non-</a:t>
            </a:r>
            <a:r>
              <a:rPr lang="da-DK" dirty="0" err="1" smtClean="0">
                <a:solidFill>
                  <a:srgbClr val="FFFFFF"/>
                </a:solidFill>
              </a:rPr>
              <a:t>zero</a:t>
            </a:r>
            <a:r>
              <a:rPr lang="da-DK" dirty="0" smtClean="0">
                <a:solidFill>
                  <a:srgbClr val="FFFFFF"/>
                </a:solidFill>
              </a:rPr>
              <a:t> neutrino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err="1">
                <a:solidFill>
                  <a:srgbClr val="FFFFFF"/>
                </a:solidFill>
              </a:rPr>
              <a:t>m</a:t>
            </a:r>
            <a:r>
              <a:rPr lang="da-DK" dirty="0" err="1" smtClean="0">
                <a:solidFill>
                  <a:srgbClr val="FFFFFF"/>
                </a:solidFill>
              </a:rPr>
              <a:t>ass</a:t>
            </a:r>
            <a:r>
              <a:rPr lang="da-DK" dirty="0" smtClean="0">
                <a:solidFill>
                  <a:srgbClr val="FFFFFF"/>
                </a:solidFill>
              </a:rPr>
              <a:t>, </a:t>
            </a:r>
            <a:r>
              <a:rPr lang="da-DK" dirty="0" err="1" smtClean="0">
                <a:solidFill>
                  <a:srgbClr val="FFFFFF"/>
                </a:solidFill>
              </a:rPr>
              <a:t>even</a:t>
            </a:r>
            <a:r>
              <a:rPr lang="da-DK" dirty="0" smtClean="0">
                <a:solidFill>
                  <a:srgbClr val="FFFFFF"/>
                </a:solidFill>
              </a:rPr>
              <a:t> in </a:t>
            </a:r>
            <a:r>
              <a:rPr lang="da-DK" dirty="0" err="1" smtClean="0">
                <a:solidFill>
                  <a:srgbClr val="FFFFFF"/>
                </a:solidFill>
              </a:rPr>
              <a:t>very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complex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  <a:r>
              <a:rPr lang="da-DK" dirty="0" err="1" smtClean="0">
                <a:solidFill>
                  <a:srgbClr val="FFFFFF"/>
                </a:solidFill>
              </a:rPr>
              <a:t>cosmological</a:t>
            </a:r>
            <a:r>
              <a:rPr lang="da-DK" dirty="0" smtClean="0">
                <a:solidFill>
                  <a:srgbClr val="FFFFFF"/>
                </a:solidFill>
              </a:rPr>
              <a:t> models with time-</a:t>
            </a:r>
            <a:r>
              <a:rPr lang="da-DK" dirty="0" err="1" smtClean="0">
                <a:solidFill>
                  <a:srgbClr val="FFFFFF"/>
                </a:solidFill>
              </a:rPr>
              <a:t>varying</a:t>
            </a:r>
            <a:r>
              <a:rPr lang="da-DK" dirty="0" smtClean="0">
                <a:solidFill>
                  <a:srgbClr val="FFFFFF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>
                <a:solidFill>
                  <a:srgbClr val="FFFFFF"/>
                </a:solidFill>
              </a:rPr>
              <a:t>d</a:t>
            </a:r>
            <a:r>
              <a:rPr lang="da-DK" dirty="0" smtClean="0">
                <a:solidFill>
                  <a:srgbClr val="FFFFFF"/>
                </a:solidFill>
              </a:rPr>
              <a:t>ark </a:t>
            </a:r>
            <a:r>
              <a:rPr lang="da-DK" dirty="0" err="1" smtClean="0">
                <a:solidFill>
                  <a:srgbClr val="FFFFFF"/>
                </a:solidFill>
              </a:rPr>
              <a:t>energy</a:t>
            </a:r>
            <a:endParaRPr lang="da-DK" dirty="0" smtClean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4288541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0070C0"/>
                </a:solidFill>
              </a:rPr>
              <a:t>CMB+CL</a:t>
            </a:r>
            <a:endParaRPr lang="da-DK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5920" y="4657873"/>
            <a:ext cx="17748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00B050"/>
                </a:solidFill>
              </a:rPr>
              <a:t>CMB+GAL+WL</a:t>
            </a:r>
            <a:endParaRPr lang="da-DK" dirty="0">
              <a:solidFill>
                <a:srgbClr val="00B05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963520" y="5072521"/>
            <a:ext cx="498143" cy="364959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409098" y="5270489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000000"/>
                </a:solidFill>
              </a:rPr>
              <a:t>ALL</a:t>
            </a:r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3429000"/>
            <a:ext cx="1864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arXiv:1304.2321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dirty="0" smtClean="0">
                <a:solidFill>
                  <a:srgbClr val="FFFFFF"/>
                </a:solidFill>
              </a:rPr>
              <a:t>(JCAP)</a:t>
            </a:r>
            <a:endParaRPr lang="da-DK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68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4"/>
          <p:cNvSpPr txBox="1">
            <a:spLocks noChangeArrowheads="1"/>
          </p:cNvSpPr>
          <p:nvPr/>
        </p:nvSpPr>
        <p:spPr bwMode="auto">
          <a:xfrm>
            <a:off x="609600" y="2286000"/>
            <a:ext cx="804703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THIS SOUNDS GREAT, BUT UNFORTUNATELY THE THEORETICIANS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CANNOT JUST LEAN BACK AND WAIT FOR FANTASTIC NEW DATA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TO ARRIVE…..</a:t>
            </a:r>
            <a:endParaRPr lang="en-US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28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ig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1219200"/>
            <a:ext cx="5681662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990600" y="385763"/>
            <a:ext cx="77851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FUTURE SURVEYS LIKE LSST WILL PROBE THE POWER SPECTRUM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TO ~ 1-2 PERCENT PRECISION </a:t>
            </a:r>
            <a:endParaRPr lang="en-US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990600" y="5872163"/>
            <a:ext cx="72151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WE SHOULD BE ABLE TO CALCULATE THE POWER SPECTRUM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TO AT LEAST THE SAME PRECISION!</a:t>
            </a:r>
            <a:endParaRPr lang="en-US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4800600" y="4419600"/>
            <a:ext cx="26955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000000"/>
                </a:solidFill>
              </a:rPr>
              <a:t>”LSST” ERROR BARS</a:t>
            </a: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 rot="-5400000">
            <a:off x="1890712" y="2452688"/>
            <a:ext cx="365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z="1600" smtClean="0">
                <a:solidFill>
                  <a:srgbClr val="000000"/>
                </a:solidFill>
              </a:rPr>
              <a:t>-1</a:t>
            </a:r>
            <a:endParaRPr lang="en-US" altLang="en-US" sz="16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55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762000" y="838200"/>
            <a:ext cx="75390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z="2000" smtClean="0">
                <a:solidFill>
                  <a:srgbClr val="FFFFFF"/>
                </a:solidFill>
                <a:latin typeface="Comic Sans MS" pitchFamily="66" charset="0"/>
              </a:rPr>
              <a:t>IN ORDER TO CALCULATE THE POWER SPECTRUM TO 1%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z="2000" smtClean="0">
                <a:solidFill>
                  <a:srgbClr val="FFFFFF"/>
                </a:solidFill>
                <a:latin typeface="Comic Sans MS" pitchFamily="66" charset="0"/>
              </a:rPr>
              <a:t>ON THESE SCALES, A LARGE NUMBER OF EFFECTS MUST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z="2000" smtClean="0">
                <a:solidFill>
                  <a:srgbClr val="FFFFFF"/>
                </a:solidFill>
                <a:latin typeface="Comic Sans MS" pitchFamily="66" charset="0"/>
              </a:rPr>
              <a:t>BE TAKEN INTO ACCOUNT</a:t>
            </a:r>
            <a:endParaRPr lang="en-US" altLang="en-US" sz="2000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1508125" y="2251075"/>
            <a:ext cx="695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BARYONIC PHYSICS – STAR FORMATION, SN FEEDBACK,…..</a:t>
            </a:r>
            <a:endParaRPr lang="en-US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1524000" y="2971800"/>
            <a:ext cx="5632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NEUTRINOS, EVEN WITH NORMAL HIERARCHY</a:t>
            </a:r>
            <a:endParaRPr lang="en-US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6085" name="Text Box 7"/>
          <p:cNvSpPr txBox="1">
            <a:spLocks noChangeArrowheads="1"/>
          </p:cNvSpPr>
          <p:nvPr/>
        </p:nvSpPr>
        <p:spPr bwMode="auto">
          <a:xfrm>
            <a:off x="1524000" y="3810000"/>
            <a:ext cx="28209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NON-LINEAR GRAVITY</a:t>
            </a:r>
            <a:endParaRPr lang="en-US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6086" name="Text Box 8"/>
          <p:cNvSpPr txBox="1">
            <a:spLocks noChangeArrowheads="1"/>
          </p:cNvSpPr>
          <p:nvPr/>
        </p:nvSpPr>
        <p:spPr bwMode="auto">
          <a:xfrm>
            <a:off x="1524000" y="4648200"/>
            <a:ext cx="1530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……………………..</a:t>
            </a:r>
            <a:endParaRPr lang="en-US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46087" name="Oval 9"/>
          <p:cNvSpPr>
            <a:spLocks noChangeArrowheads="1"/>
          </p:cNvSpPr>
          <p:nvPr/>
        </p:nvSpPr>
        <p:spPr bwMode="auto">
          <a:xfrm>
            <a:off x="1143000" y="22860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 smtClean="0">
              <a:solidFill>
                <a:srgbClr val="000000"/>
              </a:solidFill>
            </a:endParaRPr>
          </a:p>
        </p:txBody>
      </p:sp>
      <p:sp>
        <p:nvSpPr>
          <p:cNvPr id="46088" name="Oval 10"/>
          <p:cNvSpPr>
            <a:spLocks noChangeArrowheads="1"/>
          </p:cNvSpPr>
          <p:nvPr/>
        </p:nvSpPr>
        <p:spPr bwMode="auto">
          <a:xfrm>
            <a:off x="1143000" y="30480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 smtClean="0">
              <a:solidFill>
                <a:srgbClr val="000000"/>
              </a:solidFill>
            </a:endParaRPr>
          </a:p>
        </p:txBody>
      </p:sp>
      <p:sp>
        <p:nvSpPr>
          <p:cNvPr id="46089" name="Oval 11"/>
          <p:cNvSpPr>
            <a:spLocks noChangeArrowheads="1"/>
          </p:cNvSpPr>
          <p:nvPr/>
        </p:nvSpPr>
        <p:spPr bwMode="auto">
          <a:xfrm>
            <a:off x="1143000" y="3886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 smtClean="0">
              <a:solidFill>
                <a:srgbClr val="000000"/>
              </a:solidFill>
            </a:endParaRPr>
          </a:p>
        </p:txBody>
      </p:sp>
      <p:sp>
        <p:nvSpPr>
          <p:cNvPr id="46090" name="Oval 12"/>
          <p:cNvSpPr>
            <a:spLocks noChangeArrowheads="1"/>
          </p:cNvSpPr>
          <p:nvPr/>
        </p:nvSpPr>
        <p:spPr bwMode="auto">
          <a:xfrm>
            <a:off x="1143000" y="47244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 smtClean="0">
              <a:solidFill>
                <a:srgbClr val="000000"/>
              </a:solidFill>
            </a:endParaRPr>
          </a:p>
        </p:txBody>
      </p:sp>
      <p:sp>
        <p:nvSpPr>
          <p:cNvPr id="837645" name="Rectangle 13"/>
          <p:cNvSpPr>
            <a:spLocks noChangeArrowheads="1"/>
          </p:cNvSpPr>
          <p:nvPr/>
        </p:nvSpPr>
        <p:spPr bwMode="auto">
          <a:xfrm>
            <a:off x="914400" y="2895600"/>
            <a:ext cx="7696200" cy="13716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14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764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2" descr="damp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6324600" cy="461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7096125" y="4267200"/>
          <a:ext cx="1828800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8" name="Equation" r:id="rId5" imgW="939600" imgH="431640" progId="Equation.3">
                  <p:embed/>
                </p:oleObj>
              </mc:Choice>
              <mc:Fallback>
                <p:oleObj name="Equation" r:id="rId5" imgW="9396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6125" y="4267200"/>
                        <a:ext cx="1828800" cy="839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Text Box 4"/>
          <p:cNvSpPr txBox="1">
            <a:spLocks noChangeArrowheads="1"/>
          </p:cNvSpPr>
          <p:nvPr/>
        </p:nvSpPr>
        <p:spPr bwMode="auto">
          <a:xfrm>
            <a:off x="6927850" y="3846513"/>
            <a:ext cx="2216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FULL NON-LINEAR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1270" name="Rectangle 5"/>
          <p:cNvSpPr>
            <a:spLocks noChangeArrowheads="1"/>
          </p:cNvSpPr>
          <p:nvPr/>
        </p:nvSpPr>
        <p:spPr bwMode="auto">
          <a:xfrm>
            <a:off x="6943725" y="3886200"/>
            <a:ext cx="21336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 smtClean="0">
              <a:solidFill>
                <a:srgbClr val="000000"/>
              </a:solidFill>
            </a:endParaRPr>
          </a:p>
        </p:txBody>
      </p:sp>
      <p:sp>
        <p:nvSpPr>
          <p:cNvPr id="11271" name="Line 6"/>
          <p:cNvSpPr>
            <a:spLocks noChangeShapeType="1"/>
          </p:cNvSpPr>
          <p:nvPr/>
        </p:nvSpPr>
        <p:spPr bwMode="auto">
          <a:xfrm flipH="1" flipV="1">
            <a:off x="6181725" y="4114800"/>
            <a:ext cx="68580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7207250" y="2895600"/>
          <a:ext cx="1604963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9" name="Equation" r:id="rId7" imgW="825480" imgH="431640" progId="Equation.3">
                  <p:embed/>
                </p:oleObj>
              </mc:Choice>
              <mc:Fallback>
                <p:oleObj name="Equation" r:id="rId7" imgW="8254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7250" y="2895600"/>
                        <a:ext cx="1604963" cy="839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6927850" y="2474913"/>
            <a:ext cx="2025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LINEAR THEORY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6943725" y="2514600"/>
            <a:ext cx="2133600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 smtClean="0">
              <a:solidFill>
                <a:srgbClr val="000000"/>
              </a:solidFill>
            </a:endParaRPr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 flipH="1">
            <a:off x="6105525" y="3048000"/>
            <a:ext cx="762000" cy="609600"/>
          </a:xfrm>
          <a:prstGeom prst="line">
            <a:avLst/>
          </a:prstGeom>
          <a:noFill/>
          <a:ln w="57150">
            <a:solidFill>
              <a:srgbClr val="00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603250" y="6132513"/>
            <a:ext cx="6711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Brandbyge, STH, Haugbølle, Thomsen, arXiv:0802.3700 (JCAP)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Brandbyge &amp; STH ’09, ’10 (JCAP), Viel, Haehnelt, Springel ’10 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441325" y="188913"/>
            <a:ext cx="78676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NON-LINEAR EVOLUTION PROVIDES AN ADDITIONAL AND VERY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CHARACTERISTIC SUPPRESSION OF FLUCTUATION POWER DUE TO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NEUTRINOS (COULD BE USED AS A SMOKING GUN SIGNATURE)</a:t>
            </a:r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85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450" name="Picture 2" descr="mix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066800"/>
            <a:ext cx="3505200" cy="2667000"/>
          </a:xfrm>
          <a:prstGeom prst="rect">
            <a:avLst/>
          </a:prstGeom>
          <a:noFill/>
        </p:spPr>
      </p:pic>
      <p:pic>
        <p:nvPicPr>
          <p:cNvPr id="616451" name="Picture 3" descr="mix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1066800"/>
            <a:ext cx="3505200" cy="2670175"/>
          </a:xfrm>
          <a:prstGeom prst="rect">
            <a:avLst/>
          </a:prstGeom>
          <a:noFill/>
        </p:spPr>
      </p:pic>
      <p:sp>
        <p:nvSpPr>
          <p:cNvPr id="616452" name="Text Box 4"/>
          <p:cNvSpPr txBox="1">
            <a:spLocks noChangeArrowheads="1"/>
          </p:cNvSpPr>
          <p:nvPr/>
        </p:nvSpPr>
        <p:spPr bwMode="auto">
          <a:xfrm>
            <a:off x="974725" y="3697288"/>
            <a:ext cx="2508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400" dirty="0">
                <a:solidFill>
                  <a:srgbClr val="FFFFFF"/>
                </a:solidFill>
                <a:latin typeface="Helvetica" pitchFamily="34" charset="0"/>
              </a:rPr>
              <a:t>Normal </a:t>
            </a:r>
            <a:r>
              <a:rPr lang="da-DK" sz="2400" dirty="0" err="1">
                <a:solidFill>
                  <a:srgbClr val="FFFFFF"/>
                </a:solidFill>
                <a:latin typeface="Helvetica" pitchFamily="34" charset="0"/>
              </a:rPr>
              <a:t>hierarchy</a:t>
            </a:r>
            <a:endParaRPr lang="da-DK" sz="2400">
              <a:solidFill>
                <a:srgbClr val="FFFFFF"/>
              </a:solidFill>
              <a:latin typeface="Helvetica" pitchFamily="34" charset="0"/>
            </a:endParaRPr>
          </a:p>
        </p:txBody>
      </p:sp>
      <p:sp>
        <p:nvSpPr>
          <p:cNvPr id="616453" name="Text Box 5"/>
          <p:cNvSpPr txBox="1">
            <a:spLocks noChangeArrowheads="1"/>
          </p:cNvSpPr>
          <p:nvPr/>
        </p:nvSpPr>
        <p:spPr bwMode="auto">
          <a:xfrm>
            <a:off x="5241925" y="3697288"/>
            <a:ext cx="2624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400">
                <a:solidFill>
                  <a:srgbClr val="FFFFFF"/>
                </a:solidFill>
                <a:latin typeface="Helvetica" pitchFamily="34" charset="0"/>
              </a:rPr>
              <a:t>Inverted hierarchy</a:t>
            </a:r>
          </a:p>
        </p:txBody>
      </p:sp>
      <p:sp>
        <p:nvSpPr>
          <p:cNvPr id="616454" name="Text Box 6"/>
          <p:cNvSpPr txBox="1">
            <a:spLocks noChangeArrowheads="1"/>
          </p:cNvSpPr>
          <p:nvPr/>
        </p:nvSpPr>
        <p:spPr bwMode="auto">
          <a:xfrm>
            <a:off x="609600" y="228600"/>
            <a:ext cx="74501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If neutrino masses are hierarchical then oscillation experiments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do not give information on the absolute value of neutrino masses</a:t>
            </a:r>
          </a:p>
        </p:txBody>
      </p:sp>
      <p:sp>
        <p:nvSpPr>
          <p:cNvPr id="616455" name="Text Box 7"/>
          <p:cNvSpPr txBox="1">
            <a:spLocks noChangeArrowheads="1"/>
          </p:cNvSpPr>
          <p:nvPr/>
        </p:nvSpPr>
        <p:spPr bwMode="auto">
          <a:xfrm>
            <a:off x="457200" y="4191000"/>
            <a:ext cx="6161088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However, if neutrino masses are degenerate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a-DK" sz="2000">
              <a:solidFill>
                <a:srgbClr val="FFFF66"/>
              </a:solidFill>
              <a:latin typeface="Helvetic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a-DK" sz="2000">
              <a:solidFill>
                <a:srgbClr val="FFFF66"/>
              </a:solidFill>
              <a:latin typeface="Helvetic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a-DK" sz="2000">
              <a:solidFill>
                <a:srgbClr val="FFFF66"/>
              </a:solidFill>
              <a:latin typeface="Helvetic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no information can be gained from such experiments.</a:t>
            </a:r>
          </a:p>
        </p:txBody>
      </p:sp>
      <p:sp>
        <p:nvSpPr>
          <p:cNvPr id="616456" name="Text Box 8"/>
          <p:cNvSpPr txBox="1">
            <a:spLocks noChangeArrowheads="1"/>
          </p:cNvSpPr>
          <p:nvPr/>
        </p:nvSpPr>
        <p:spPr bwMode="auto">
          <a:xfrm>
            <a:off x="457200" y="5867400"/>
            <a:ext cx="74898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Experiments which rely on either the kinematics of neutrino mass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or the spin-flip in neutrinoless double beta decay are the most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000">
                <a:solidFill>
                  <a:srgbClr val="FFFF66"/>
                </a:solidFill>
                <a:latin typeface="Helvetica" pitchFamily="34" charset="0"/>
              </a:rPr>
              <a:t>efficient for measuring </a:t>
            </a:r>
            <a:r>
              <a:rPr lang="da-DK" sz="2000" i="1">
                <a:solidFill>
                  <a:srgbClr val="FFFF66"/>
                </a:solidFill>
                <a:latin typeface="Helvetica" pitchFamily="34" charset="0"/>
              </a:rPr>
              <a:t>m</a:t>
            </a:r>
            <a:r>
              <a:rPr lang="da-DK" sz="2000" baseline="-25000">
                <a:solidFill>
                  <a:srgbClr val="FFFF66"/>
                </a:solidFill>
                <a:latin typeface="Helvetica" pitchFamily="34" charset="0"/>
              </a:rPr>
              <a:t>0 </a:t>
            </a:r>
            <a:endParaRPr lang="da-DK" sz="2000">
              <a:solidFill>
                <a:srgbClr val="FFFF66"/>
              </a:solidFill>
              <a:latin typeface="Helvetica" pitchFamily="34" charset="0"/>
            </a:endParaRPr>
          </a:p>
        </p:txBody>
      </p:sp>
      <p:graphicFrame>
        <p:nvGraphicFramePr>
          <p:cNvPr id="616457" name="Object 9"/>
          <p:cNvGraphicFramePr>
            <a:graphicFrameLocks noChangeAspect="1"/>
          </p:cNvGraphicFramePr>
          <p:nvPr/>
        </p:nvGraphicFramePr>
        <p:xfrm>
          <a:off x="2667000" y="4724400"/>
          <a:ext cx="269240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3" name="Ligning" r:id="rId6" imgW="1117440" imgH="241200" progId="Equation.3">
                  <p:embed/>
                </p:oleObj>
              </mc:Choice>
              <mc:Fallback>
                <p:oleObj name="Ligning" r:id="rId6" imgW="11174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4724400"/>
                        <a:ext cx="2692400" cy="5778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458" name="AutoShape 10"/>
          <p:cNvSpPr>
            <a:spLocks/>
          </p:cNvSpPr>
          <p:nvPr/>
        </p:nvSpPr>
        <p:spPr bwMode="auto">
          <a:xfrm>
            <a:off x="3048000" y="2286000"/>
            <a:ext cx="152400" cy="685800"/>
          </a:xfrm>
          <a:prstGeom prst="rightBrace">
            <a:avLst>
              <a:gd name="adj1" fmla="val 375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16459" name="AutoShape 11"/>
          <p:cNvSpPr>
            <a:spLocks/>
          </p:cNvSpPr>
          <p:nvPr/>
        </p:nvSpPr>
        <p:spPr bwMode="auto">
          <a:xfrm>
            <a:off x="2514600" y="1828800"/>
            <a:ext cx="152400" cy="609600"/>
          </a:xfrm>
          <a:prstGeom prst="lef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616460" name="Text Box 12"/>
          <p:cNvSpPr txBox="1">
            <a:spLocks noChangeArrowheads="1"/>
          </p:cNvSpPr>
          <p:nvPr/>
        </p:nvSpPr>
        <p:spPr bwMode="auto">
          <a:xfrm>
            <a:off x="3124200" y="2362200"/>
            <a:ext cx="10445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1400">
                <a:solidFill>
                  <a:srgbClr val="000000"/>
                </a:solidFill>
              </a:rPr>
              <a:t>SOLAR </a:t>
            </a:r>
            <a:r>
              <a:rPr lang="da-DK" sz="1400">
                <a:solidFill>
                  <a:srgbClr val="000000"/>
                </a:solidFill>
                <a:latin typeface="Symbol" pitchFamily="18" charset="2"/>
              </a:rPr>
              <a:t>n</a:t>
            </a:r>
            <a:endParaRPr lang="da-DK" sz="14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1400">
                <a:solidFill>
                  <a:srgbClr val="000000"/>
                </a:solidFill>
              </a:rPr>
              <a:t>KAMLAND</a:t>
            </a: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616461" name="Text Box 13"/>
          <p:cNvSpPr txBox="1">
            <a:spLocks noChangeArrowheads="1"/>
          </p:cNvSpPr>
          <p:nvPr/>
        </p:nvSpPr>
        <p:spPr bwMode="auto">
          <a:xfrm>
            <a:off x="1676400" y="1752600"/>
            <a:ext cx="88146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1400" dirty="0">
                <a:solidFill>
                  <a:srgbClr val="000000"/>
                </a:solidFill>
              </a:rPr>
              <a:t>ATMO. </a:t>
            </a:r>
            <a:r>
              <a:rPr lang="da-DK" sz="1400" dirty="0">
                <a:solidFill>
                  <a:srgbClr val="000000"/>
                </a:solidFill>
                <a:latin typeface="Symbol" pitchFamily="18" charset="2"/>
              </a:rPr>
              <a:t>n</a:t>
            </a:r>
            <a:endParaRPr lang="da-DK" sz="1400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1400" dirty="0">
                <a:solidFill>
                  <a:srgbClr val="000000"/>
                </a:solidFill>
              </a:rPr>
              <a:t>K2K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1400" dirty="0" smtClean="0">
                <a:solidFill>
                  <a:srgbClr val="000000"/>
                </a:solidFill>
              </a:rPr>
              <a:t>LBL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67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914400" y="2443163"/>
            <a:ext cx="7566025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ANOTHER IMPORTANT ASPECT OF STRUCTURE FORMATION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WITH NEUTRINOS: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a-DK" altLang="en-US" smtClean="0">
              <a:solidFill>
                <a:srgbClr val="FFFFFF"/>
              </a:solidFill>
              <a:latin typeface="Comic Sans MS" pitchFamily="66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THE NUMBER OF BOUND OBJECTS (HALOS) AS WELL AS THEIR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  <a:latin typeface="Comic Sans MS" pitchFamily="66" charset="0"/>
              </a:rPr>
              <a:t>PROPERTIES ARE CHANGED WHEN NEUTRINOS ARE INCLUDED</a:t>
            </a:r>
            <a:endParaRPr lang="en-US" altLang="en-US" smtClean="0">
              <a:solidFill>
                <a:srgbClr val="FFFF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16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sim2_halon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85800"/>
            <a:ext cx="61722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667000" y="685800"/>
            <a:ext cx="5867400" cy="2057400"/>
            <a:chOff x="1152" y="240"/>
            <a:chExt cx="3696" cy="1296"/>
          </a:xfrm>
        </p:grpSpPr>
        <p:grpSp>
          <p:nvGrpSpPr>
            <p:cNvPr id="12303" name="Group 12"/>
            <p:cNvGrpSpPr>
              <a:grpSpLocks/>
            </p:cNvGrpSpPr>
            <p:nvPr/>
          </p:nvGrpSpPr>
          <p:grpSpPr bwMode="auto">
            <a:xfrm>
              <a:off x="1152" y="240"/>
              <a:ext cx="3696" cy="1296"/>
              <a:chOff x="1152" y="240"/>
              <a:chExt cx="3696" cy="1296"/>
            </a:xfrm>
          </p:grpSpPr>
          <p:grpSp>
            <p:nvGrpSpPr>
              <p:cNvPr id="12306" name="Group 9"/>
              <p:cNvGrpSpPr>
                <a:grpSpLocks/>
              </p:cNvGrpSpPr>
              <p:nvPr/>
            </p:nvGrpSpPr>
            <p:grpSpPr bwMode="auto">
              <a:xfrm>
                <a:off x="1152" y="240"/>
                <a:ext cx="2400" cy="1296"/>
                <a:chOff x="1152" y="240"/>
                <a:chExt cx="2400" cy="1296"/>
              </a:xfrm>
            </p:grpSpPr>
            <p:sp>
              <p:nvSpPr>
                <p:cNvPr id="12308" name="Oval 5"/>
                <p:cNvSpPr>
                  <a:spLocks noChangeArrowheads="1"/>
                </p:cNvSpPr>
                <p:nvPr/>
              </p:nvSpPr>
              <p:spPr bwMode="auto">
                <a:xfrm>
                  <a:off x="1152" y="1296"/>
                  <a:ext cx="192" cy="192"/>
                </a:xfrm>
                <a:prstGeom prst="ellips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da-DK" alt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09" name="Line 6"/>
                <p:cNvSpPr>
                  <a:spLocks noChangeShapeType="1"/>
                </p:cNvSpPr>
                <p:nvPr/>
              </p:nvSpPr>
              <p:spPr bwMode="auto">
                <a:xfrm flipV="1">
                  <a:off x="1200" y="240"/>
                  <a:ext cx="1056" cy="1056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10" name="Line 7"/>
                <p:cNvSpPr>
                  <a:spLocks noChangeShapeType="1"/>
                </p:cNvSpPr>
                <p:nvPr/>
              </p:nvSpPr>
              <p:spPr bwMode="auto">
                <a:xfrm>
                  <a:off x="1248" y="1488"/>
                  <a:ext cx="1008" cy="48"/>
                </a:xfrm>
                <a:prstGeom prst="line">
                  <a:avLst/>
                </a:prstGeom>
                <a:noFill/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11" name="Rectangle 8"/>
                <p:cNvSpPr>
                  <a:spLocks noChangeArrowheads="1"/>
                </p:cNvSpPr>
                <p:nvPr/>
              </p:nvSpPr>
              <p:spPr bwMode="auto">
                <a:xfrm>
                  <a:off x="2256" y="240"/>
                  <a:ext cx="1296" cy="1296"/>
                </a:xfrm>
                <a:prstGeom prst="rect">
                  <a:avLst/>
                </a:prstGeom>
                <a:noFill/>
                <a:ln w="28575">
                  <a:solidFill>
                    <a:schemeClr val="folHlink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lang="da-DK" altLang="en-US" smtClean="0">
                    <a:solidFill>
                      <a:srgbClr val="000000"/>
                    </a:solidFill>
                  </a:endParaRPr>
                </a:p>
              </p:txBody>
            </p:sp>
          </p:grpSp>
          <p:graphicFrame>
            <p:nvGraphicFramePr>
              <p:cNvPr id="12291" name="Object 3"/>
              <p:cNvGraphicFramePr>
                <a:graphicFrameLocks noChangeAspect="1"/>
              </p:cNvGraphicFramePr>
              <p:nvPr/>
            </p:nvGraphicFramePr>
            <p:xfrm>
              <a:off x="2640" y="1200"/>
              <a:ext cx="864" cy="27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782" name="Equation" r:id="rId4" imgW="749160" imgH="241200" progId="Equation.3">
                      <p:embed/>
                    </p:oleObj>
                  </mc:Choice>
                  <mc:Fallback>
                    <p:oleObj name="Equation" r:id="rId4" imgW="749160" imgH="241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40" y="1200"/>
                            <a:ext cx="864" cy="27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307" name="Rectangle 11"/>
              <p:cNvSpPr>
                <a:spLocks noChangeArrowheads="1"/>
              </p:cNvSpPr>
              <p:nvPr/>
            </p:nvSpPr>
            <p:spPr bwMode="auto">
              <a:xfrm>
                <a:off x="3552" y="240"/>
                <a:ext cx="1296" cy="1296"/>
              </a:xfrm>
              <a:prstGeom prst="rect">
                <a:avLst/>
              </a:prstGeom>
              <a:noFill/>
              <a:ln w="28575">
                <a:solidFill>
                  <a:schemeClr val="fol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da-DK" alt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304" name="Text Box 13"/>
            <p:cNvSpPr txBox="1">
              <a:spLocks noChangeArrowheads="1"/>
            </p:cNvSpPr>
            <p:nvPr/>
          </p:nvSpPr>
          <p:spPr bwMode="auto">
            <a:xfrm>
              <a:off x="2966" y="311"/>
              <a:ext cx="4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da-DK" altLang="en-US" smtClean="0">
                  <a:solidFill>
                    <a:srgbClr val="009999"/>
                  </a:solidFill>
                </a:rPr>
                <a:t>CDM</a:t>
              </a:r>
              <a:endParaRPr lang="en-US" altLang="en-US" smtClean="0">
                <a:solidFill>
                  <a:srgbClr val="009999"/>
                </a:solidFill>
              </a:endParaRPr>
            </a:p>
          </p:txBody>
        </p:sp>
        <p:sp>
          <p:nvSpPr>
            <p:cNvPr id="12305" name="Text Box 14"/>
            <p:cNvSpPr txBox="1">
              <a:spLocks noChangeArrowheads="1"/>
            </p:cNvSpPr>
            <p:nvPr/>
          </p:nvSpPr>
          <p:spPr bwMode="auto">
            <a:xfrm>
              <a:off x="4320" y="240"/>
              <a:ext cx="23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da-DK" altLang="en-US" sz="2800" b="1" smtClean="0">
                  <a:solidFill>
                    <a:srgbClr val="009999"/>
                  </a:solidFill>
                  <a:latin typeface="Symbol" pitchFamily="18" charset="2"/>
                </a:rPr>
                <a:t>n</a:t>
              </a:r>
              <a:endParaRPr lang="en-US" altLang="en-US" sz="2800" b="1" smtClean="0">
                <a:solidFill>
                  <a:srgbClr val="009999"/>
                </a:solidFill>
                <a:latin typeface="Symbol" pitchFamily="18" charset="2"/>
              </a:endParaRPr>
            </a:p>
          </p:txBody>
        </p:sp>
      </p:grpSp>
      <p:sp>
        <p:nvSpPr>
          <p:cNvPr id="789520" name="Text Box 16"/>
          <p:cNvSpPr txBox="1">
            <a:spLocks noChangeArrowheads="1"/>
          </p:cNvSpPr>
          <p:nvPr/>
        </p:nvSpPr>
        <p:spPr bwMode="auto">
          <a:xfrm>
            <a:off x="4724400" y="4343400"/>
            <a:ext cx="128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1 &lt; p/T &lt; 2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789521" name="Text Box 17"/>
          <p:cNvSpPr txBox="1">
            <a:spLocks noChangeArrowheads="1"/>
          </p:cNvSpPr>
          <p:nvPr/>
        </p:nvSpPr>
        <p:spPr bwMode="auto">
          <a:xfrm>
            <a:off x="2819400" y="4343400"/>
            <a:ext cx="128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0 &lt; p/T &lt; 1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789522" name="Text Box 18"/>
          <p:cNvSpPr txBox="1">
            <a:spLocks noChangeArrowheads="1"/>
          </p:cNvSpPr>
          <p:nvPr/>
        </p:nvSpPr>
        <p:spPr bwMode="auto">
          <a:xfrm>
            <a:off x="6781800" y="4343400"/>
            <a:ext cx="128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2 &lt; p/T &lt; 3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789523" name="Text Box 19"/>
          <p:cNvSpPr txBox="1">
            <a:spLocks noChangeArrowheads="1"/>
          </p:cNvSpPr>
          <p:nvPr/>
        </p:nvSpPr>
        <p:spPr bwMode="auto">
          <a:xfrm>
            <a:off x="2743200" y="6324600"/>
            <a:ext cx="128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3 &lt; p/T &lt; 4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789524" name="Text Box 20"/>
          <p:cNvSpPr txBox="1">
            <a:spLocks noChangeArrowheads="1"/>
          </p:cNvSpPr>
          <p:nvPr/>
        </p:nvSpPr>
        <p:spPr bwMode="auto">
          <a:xfrm>
            <a:off x="4800600" y="6324600"/>
            <a:ext cx="128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4 &lt; p/T &lt; 5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789525" name="Text Box 21"/>
          <p:cNvSpPr txBox="1">
            <a:spLocks noChangeArrowheads="1"/>
          </p:cNvSpPr>
          <p:nvPr/>
        </p:nvSpPr>
        <p:spPr bwMode="auto">
          <a:xfrm>
            <a:off x="6781800" y="6324600"/>
            <a:ext cx="128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5 &lt; p/T &lt; 6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2300" name="Text Box 22"/>
          <p:cNvSpPr txBox="1">
            <a:spLocks noChangeArrowheads="1"/>
          </p:cNvSpPr>
          <p:nvPr/>
        </p:nvSpPr>
        <p:spPr bwMode="auto">
          <a:xfrm>
            <a:off x="685800" y="1524000"/>
            <a:ext cx="13858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mtClean="0">
                <a:solidFill>
                  <a:srgbClr val="FFFFFF"/>
                </a:solidFill>
              </a:rPr>
              <a:t>512 </a:t>
            </a:r>
            <a:r>
              <a:rPr lang="da-DK" altLang="en-US" i="1" smtClean="0">
                <a:solidFill>
                  <a:srgbClr val="FFFFFF"/>
                </a:solidFill>
              </a:rPr>
              <a:t>h</a:t>
            </a:r>
            <a:r>
              <a:rPr lang="da-DK" altLang="en-US" baseline="30000" smtClean="0">
                <a:solidFill>
                  <a:srgbClr val="FFFFFF"/>
                </a:solidFill>
              </a:rPr>
              <a:t>-1</a:t>
            </a:r>
            <a:r>
              <a:rPr lang="da-DK" altLang="en-US" smtClean="0">
                <a:solidFill>
                  <a:srgbClr val="FFFFFF"/>
                </a:solidFill>
              </a:rPr>
              <a:t> Mpc</a:t>
            </a: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2301" name="Line 23"/>
          <p:cNvSpPr>
            <a:spLocks noChangeShapeType="1"/>
          </p:cNvSpPr>
          <p:nvPr/>
        </p:nvSpPr>
        <p:spPr bwMode="auto">
          <a:xfrm>
            <a:off x="2209800" y="685800"/>
            <a:ext cx="0" cy="20574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0" y="6096000"/>
          <a:ext cx="2209800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3" name="Equation" r:id="rId6" imgW="952200" imgH="253800" progId="Equation.3">
                  <p:embed/>
                </p:oleObj>
              </mc:Choice>
              <mc:Fallback>
                <p:oleObj name="Equation" r:id="rId6" imgW="9522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096000"/>
                        <a:ext cx="2209800" cy="588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2" name="Text Box 25"/>
          <p:cNvSpPr txBox="1">
            <a:spLocks noChangeArrowheads="1"/>
          </p:cNvSpPr>
          <p:nvPr/>
        </p:nvSpPr>
        <p:spPr bwMode="auto">
          <a:xfrm>
            <a:off x="1905000" y="152400"/>
            <a:ext cx="5140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z="2400" smtClean="0">
                <a:solidFill>
                  <a:srgbClr val="FFFFFF"/>
                </a:solidFill>
                <a:latin typeface="Comic Sans MS" pitchFamily="66" charset="0"/>
              </a:rPr>
              <a:t>INDIVIDUAL HALO PROPERTIES</a:t>
            </a:r>
            <a:endParaRPr lang="en-US" altLang="en-US" sz="2400" smtClean="0">
              <a:solidFill>
                <a:srgbClr val="FFFF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89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89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89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89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89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89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9520" grpId="0"/>
      <p:bldP spid="789521" grpId="0"/>
      <p:bldP spid="789522" grpId="0"/>
      <p:bldP spid="789523" grpId="0"/>
      <p:bldP spid="789524" grpId="0"/>
      <p:bldP spid="78952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fig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096000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803525" y="4456113"/>
            <a:ext cx="2012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b="1" smtClean="0">
                <a:solidFill>
                  <a:srgbClr val="000000"/>
                </a:solidFill>
              </a:rPr>
              <a:t>Cold Dark Matter</a:t>
            </a:r>
            <a:endParaRPr lang="en-US" altLang="en-US" b="1" smtClean="0">
              <a:solidFill>
                <a:srgbClr val="000000"/>
              </a:solidFill>
            </a:endParaRPr>
          </a:p>
        </p:txBody>
      </p:sp>
      <p:pic>
        <p:nvPicPr>
          <p:cNvPr id="856068" name="Picture 4" descr="fi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096000" cy="4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6069" name="Text Box 5"/>
          <p:cNvSpPr txBox="1">
            <a:spLocks noChangeArrowheads="1"/>
          </p:cNvSpPr>
          <p:nvPr/>
        </p:nvSpPr>
        <p:spPr bwMode="auto">
          <a:xfrm>
            <a:off x="2803525" y="2017713"/>
            <a:ext cx="1250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b="1" smtClean="0">
                <a:solidFill>
                  <a:srgbClr val="000000"/>
                </a:solidFill>
              </a:rPr>
              <a:t>Neutrinos</a:t>
            </a:r>
            <a:endParaRPr lang="en-US" altLang="en-US" b="1" smtClean="0">
              <a:solidFill>
                <a:srgbClr val="000000"/>
              </a:solidFill>
            </a:endParaRPr>
          </a:p>
        </p:txBody>
      </p:sp>
      <p:sp>
        <p:nvSpPr>
          <p:cNvPr id="48134" name="Text Box 8"/>
          <p:cNvSpPr txBox="1">
            <a:spLocks noChangeArrowheads="1"/>
          </p:cNvSpPr>
          <p:nvPr/>
        </p:nvSpPr>
        <p:spPr bwMode="auto">
          <a:xfrm>
            <a:off x="1371600" y="1066800"/>
            <a:ext cx="5899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b="1" smtClean="0">
                <a:solidFill>
                  <a:srgbClr val="FFFFFF"/>
                </a:solidFill>
              </a:rPr>
              <a:t>Brandbyge, STH, Haugboelle, Wong, arxiv:1004.4105</a:t>
            </a:r>
            <a:endParaRPr lang="en-US" altLang="en-US" b="1" smtClean="0">
              <a:solidFill>
                <a:srgbClr val="FFFFFF"/>
              </a:solidFill>
            </a:endParaRPr>
          </a:p>
        </p:txBody>
      </p:sp>
      <p:sp>
        <p:nvSpPr>
          <p:cNvPr id="48135" name="TextBox 6"/>
          <p:cNvSpPr txBox="1">
            <a:spLocks noChangeArrowheads="1"/>
          </p:cNvSpPr>
          <p:nvPr/>
        </p:nvSpPr>
        <p:spPr bwMode="auto">
          <a:xfrm>
            <a:off x="1371600" y="6172200"/>
            <a:ext cx="3930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altLang="en-US" sz="2000" smtClean="0">
                <a:solidFill>
                  <a:srgbClr val="FFFFFF"/>
                </a:solidFill>
              </a:rPr>
              <a:t>See also Ringwald &amp; Wong 2004</a:t>
            </a:r>
          </a:p>
        </p:txBody>
      </p:sp>
    </p:spTree>
    <p:extLst>
      <p:ext uri="{BB962C8B-B14F-4D97-AF65-F5344CB8AC3E}">
        <p14:creationId xmlns:p14="http://schemas.microsoft.com/office/powerpoint/2010/main" val="18657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606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562" name="Text Box 2"/>
          <p:cNvSpPr txBox="1">
            <a:spLocks noChangeArrowheads="1"/>
          </p:cNvSpPr>
          <p:nvPr/>
        </p:nvSpPr>
        <p:spPr bwMode="auto">
          <a:xfrm>
            <a:off x="2514600" y="304800"/>
            <a:ext cx="3536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3600">
                <a:solidFill>
                  <a:srgbClr val="FFCC00"/>
                </a:solidFill>
              </a:rPr>
              <a:t>CONCLUSIONS</a:t>
            </a:r>
            <a:endParaRPr lang="en-US" sz="3600">
              <a:solidFill>
                <a:srgbClr val="FFCC00"/>
              </a:solidFill>
            </a:endParaRPr>
          </a:p>
        </p:txBody>
      </p:sp>
      <p:sp>
        <p:nvSpPr>
          <p:cNvPr id="834563" name="Text Box 3"/>
          <p:cNvSpPr txBox="1">
            <a:spLocks noChangeArrowheads="1"/>
          </p:cNvSpPr>
          <p:nvPr/>
        </p:nvSpPr>
        <p:spPr bwMode="auto">
          <a:xfrm>
            <a:off x="914400" y="1447800"/>
            <a:ext cx="8280024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 smtClean="0">
                <a:solidFill>
                  <a:srgbClr val="FFFFFF"/>
                </a:solidFill>
              </a:rPr>
              <a:t>NEUTRINO PHYSICS IS PERHAPS THE PRIME EXAMPLE OF HOW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 smtClean="0">
                <a:solidFill>
                  <a:srgbClr val="FFFFFF"/>
                </a:solidFill>
              </a:rPr>
              <a:t>TO USE COSMOLOGY TO DO PARTICLE PHYSICS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 sz="2000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>
                <a:solidFill>
                  <a:srgbClr val="FFFFFF"/>
                </a:solidFill>
              </a:rPr>
              <a:t>THE BOUND ON NEUTRINO MASSES IS SIGNIFICANTLY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>
                <a:solidFill>
                  <a:srgbClr val="FFFFFF"/>
                </a:solidFill>
              </a:rPr>
              <a:t>STRONGER THAN WHAT CAN BE OBTAINED FROM DIRECT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>
                <a:solidFill>
                  <a:srgbClr val="FFFFFF"/>
                </a:solidFill>
              </a:rPr>
              <a:t>EXPERIMENTS, ALBEIT MUCH MORE MODEL DEPENDENT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 sz="2000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>
                <a:solidFill>
                  <a:srgbClr val="FFFFFF"/>
                </a:solidFill>
              </a:rPr>
              <a:t>COSMOLOGICAL </a:t>
            </a:r>
            <a:r>
              <a:rPr lang="da-DK" sz="2000" dirty="0" smtClean="0">
                <a:solidFill>
                  <a:srgbClr val="FFFFFF"/>
                </a:solidFill>
              </a:rPr>
              <a:t> DATA  SHOWS  NO EVIDENCE FOR NEW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 smtClean="0">
                <a:solidFill>
                  <a:srgbClr val="FFFFFF"/>
                </a:solidFill>
              </a:rPr>
              <a:t>PHYSICS. HOWEVER, IF </a:t>
            </a:r>
            <a:r>
              <a:rPr lang="da-DK" sz="2000" dirty="0" err="1" smtClean="0">
                <a:solidFill>
                  <a:srgbClr val="FFFFFF"/>
                </a:solidFill>
              </a:rPr>
              <a:t>eV</a:t>
            </a:r>
            <a:r>
              <a:rPr lang="da-DK" sz="2000" dirty="0" smtClean="0">
                <a:solidFill>
                  <a:srgbClr val="FFFFFF"/>
                </a:solidFill>
              </a:rPr>
              <a:t> STERILE NEUTRINOS EXIST THERE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 smtClean="0">
                <a:solidFill>
                  <a:srgbClr val="FFFFFF"/>
                </a:solidFill>
              </a:rPr>
              <a:t>MUST BE NEW PHYSICS IN ORDER TO RECONCILE THEM WITH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 smtClean="0">
                <a:solidFill>
                  <a:srgbClr val="FFFFFF"/>
                </a:solidFill>
              </a:rPr>
              <a:t>COSMOLOGY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 sz="2000" dirty="0" smtClean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 smtClean="0">
                <a:solidFill>
                  <a:srgbClr val="FFFFFF"/>
                </a:solidFill>
              </a:rPr>
              <a:t>NEW DATA FROM PLANCK AND EUCLID MAY PROVIDE 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000" dirty="0" smtClean="0">
                <a:solidFill>
                  <a:srgbClr val="FFFFFF"/>
                </a:solidFill>
              </a:rPr>
              <a:t>POSITIVE DETECTION OF A NON-ZERO NEUTRINO MASS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 sz="2000" dirty="0" smtClean="0">
              <a:solidFill>
                <a:srgbClr val="FFFFFF"/>
              </a:solidFill>
            </a:endParaRPr>
          </a:p>
        </p:txBody>
      </p:sp>
      <p:sp>
        <p:nvSpPr>
          <p:cNvPr id="834564" name="Oval 4"/>
          <p:cNvSpPr>
            <a:spLocks noChangeArrowheads="1"/>
          </p:cNvSpPr>
          <p:nvPr/>
        </p:nvSpPr>
        <p:spPr bwMode="auto">
          <a:xfrm>
            <a:off x="457200" y="16764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834565" name="Oval 5"/>
          <p:cNvSpPr>
            <a:spLocks noChangeArrowheads="1"/>
          </p:cNvSpPr>
          <p:nvPr/>
        </p:nvSpPr>
        <p:spPr bwMode="auto">
          <a:xfrm>
            <a:off x="457200" y="2743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834566" name="Oval 6"/>
          <p:cNvSpPr>
            <a:spLocks noChangeArrowheads="1"/>
          </p:cNvSpPr>
          <p:nvPr/>
        </p:nvSpPr>
        <p:spPr bwMode="auto">
          <a:xfrm>
            <a:off x="457200" y="4050576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57200" y="5301208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14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884" name="Picture 4" descr="ku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914400"/>
            <a:ext cx="6400800" cy="5229225"/>
          </a:xfrm>
          <a:prstGeom prst="rect">
            <a:avLst/>
          </a:prstGeom>
          <a:noFill/>
        </p:spPr>
      </p:pic>
      <p:sp>
        <p:nvSpPr>
          <p:cNvPr id="506885" name="Text Box 5"/>
          <p:cNvSpPr txBox="1">
            <a:spLocks noChangeArrowheads="1"/>
          </p:cNvSpPr>
          <p:nvPr/>
        </p:nvSpPr>
        <p:spPr bwMode="auto">
          <a:xfrm>
            <a:off x="2895600" y="5511800"/>
            <a:ext cx="1673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 sz="2400">
                <a:solidFill>
                  <a:srgbClr val="000000"/>
                </a:solidFill>
              </a:rPr>
              <a:t>LIGHTEST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06886" name="Text Box 6"/>
          <p:cNvSpPr txBox="1">
            <a:spLocks noChangeArrowheads="1"/>
          </p:cNvSpPr>
          <p:nvPr/>
        </p:nvSpPr>
        <p:spPr bwMode="auto">
          <a:xfrm>
            <a:off x="3048000" y="3657600"/>
            <a:ext cx="1339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>
                <a:solidFill>
                  <a:srgbClr val="333399"/>
                </a:solidFill>
              </a:rPr>
              <a:t>INVERTED</a:t>
            </a:r>
            <a:endParaRPr lang="en-US">
              <a:solidFill>
                <a:srgbClr val="333399"/>
              </a:solidFill>
            </a:endParaRPr>
          </a:p>
        </p:txBody>
      </p:sp>
      <p:sp>
        <p:nvSpPr>
          <p:cNvPr id="506887" name="Text Box 7"/>
          <p:cNvSpPr txBox="1">
            <a:spLocks noChangeArrowheads="1"/>
          </p:cNvSpPr>
          <p:nvPr/>
        </p:nvSpPr>
        <p:spPr bwMode="auto">
          <a:xfrm>
            <a:off x="3733800" y="4572000"/>
            <a:ext cx="1162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>
                <a:solidFill>
                  <a:srgbClr val="FF0000"/>
                </a:solidFill>
              </a:rPr>
              <a:t>NORMAL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506888" name="Line 8"/>
          <p:cNvSpPr>
            <a:spLocks noChangeShapeType="1"/>
          </p:cNvSpPr>
          <p:nvPr/>
        </p:nvSpPr>
        <p:spPr bwMode="auto">
          <a:xfrm>
            <a:off x="5562600" y="1219200"/>
            <a:ext cx="0" cy="3810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06889" name="Line 9"/>
          <p:cNvSpPr>
            <a:spLocks noChangeShapeType="1"/>
          </p:cNvSpPr>
          <p:nvPr/>
        </p:nvSpPr>
        <p:spPr bwMode="auto">
          <a:xfrm flipH="1">
            <a:off x="4343400" y="1524000"/>
            <a:ext cx="11430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06890" name="Text Box 10"/>
          <p:cNvSpPr txBox="1">
            <a:spLocks noChangeArrowheads="1"/>
          </p:cNvSpPr>
          <p:nvPr/>
        </p:nvSpPr>
        <p:spPr bwMode="auto">
          <a:xfrm>
            <a:off x="3581400" y="1600200"/>
            <a:ext cx="188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>
                <a:solidFill>
                  <a:srgbClr val="000000"/>
                </a:solidFill>
              </a:rPr>
              <a:t>HIERARCHICAL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06891" name="Line 11"/>
          <p:cNvSpPr>
            <a:spLocks noChangeShapeType="1"/>
          </p:cNvSpPr>
          <p:nvPr/>
        </p:nvSpPr>
        <p:spPr bwMode="auto">
          <a:xfrm>
            <a:off x="5638800" y="1524000"/>
            <a:ext cx="99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506892" name="Text Box 12"/>
          <p:cNvSpPr txBox="1">
            <a:spLocks noChangeArrowheads="1"/>
          </p:cNvSpPr>
          <p:nvPr/>
        </p:nvSpPr>
        <p:spPr bwMode="auto">
          <a:xfrm>
            <a:off x="5562600" y="1600200"/>
            <a:ext cx="1758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a-DK">
                <a:solidFill>
                  <a:srgbClr val="000000"/>
                </a:solidFill>
              </a:rPr>
              <a:t>DEGENERATE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66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3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413" y="1903413"/>
            <a:ext cx="8640762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63907" name="Text Box 3"/>
          <p:cNvSpPr txBox="1">
            <a:spLocks noChangeArrowheads="1"/>
          </p:cNvSpPr>
          <p:nvPr/>
        </p:nvSpPr>
        <p:spPr bwMode="auto">
          <a:xfrm>
            <a:off x="4500563" y="2708275"/>
            <a:ext cx="3659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i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experimental     observable is m</a:t>
            </a:r>
            <a:r>
              <a:rPr lang="de-DE" baseline="-250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Symbol" pitchFamily="18" charset="2"/>
              </a:rPr>
              <a:t>n</a:t>
            </a:r>
            <a:r>
              <a:rPr lang="de-DE" baseline="300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2</a:t>
            </a:r>
            <a:r>
              <a:rPr lang="de-DE" i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 </a:t>
            </a:r>
          </a:p>
        </p:txBody>
      </p:sp>
      <p:sp>
        <p:nvSpPr>
          <p:cNvPr id="763908" name="Oval 4"/>
          <p:cNvSpPr>
            <a:spLocks noChangeArrowheads="1"/>
          </p:cNvSpPr>
          <p:nvPr/>
        </p:nvSpPr>
        <p:spPr bwMode="auto">
          <a:xfrm>
            <a:off x="5795963" y="2058988"/>
            <a:ext cx="504825" cy="504825"/>
          </a:xfrm>
          <a:prstGeom prst="ellipse">
            <a:avLst/>
          </a:prstGeom>
          <a:noFill/>
          <a:ln w="22225">
            <a:solidFill>
              <a:srgbClr val="000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763909" name="Line 5"/>
          <p:cNvSpPr>
            <a:spLocks noChangeShapeType="1"/>
          </p:cNvSpPr>
          <p:nvPr/>
        </p:nvSpPr>
        <p:spPr bwMode="auto">
          <a:xfrm>
            <a:off x="6084888" y="2565400"/>
            <a:ext cx="0" cy="431800"/>
          </a:xfrm>
          <a:prstGeom prst="line">
            <a:avLst/>
          </a:prstGeom>
          <a:noFill/>
          <a:ln w="22225">
            <a:solidFill>
              <a:schemeClr val="accent2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763910" name="Text Box 6"/>
          <p:cNvSpPr txBox="1">
            <a:spLocks noChangeArrowheads="1"/>
          </p:cNvSpPr>
          <p:nvPr/>
        </p:nvSpPr>
        <p:spPr bwMode="auto">
          <a:xfrm>
            <a:off x="838200" y="762000"/>
            <a:ext cx="7524750" cy="912813"/>
          </a:xfrm>
          <a:prstGeom prst="rect">
            <a:avLst/>
          </a:prstGeom>
          <a:noFill/>
          <a:ln w="2222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2200" dirty="0">
                <a:solidFill>
                  <a:srgbClr val="FFFFFF"/>
                </a:solidFill>
              </a:rPr>
              <a:t>M</a:t>
            </a:r>
            <a:r>
              <a:rPr lang="de-DE" sz="2200" dirty="0" smtClean="0">
                <a:solidFill>
                  <a:srgbClr val="FFFFFF"/>
                </a:solidFill>
              </a:rPr>
              <a:t>odel </a:t>
            </a:r>
            <a:r>
              <a:rPr lang="de-DE" sz="2200" dirty="0" err="1">
                <a:solidFill>
                  <a:srgbClr val="FFFFFF"/>
                </a:solidFill>
              </a:rPr>
              <a:t>independent</a:t>
            </a:r>
            <a:r>
              <a:rPr lang="de-DE" sz="2200" dirty="0">
                <a:solidFill>
                  <a:srgbClr val="FFFFFF"/>
                </a:solidFill>
              </a:rPr>
              <a:t> </a:t>
            </a:r>
            <a:r>
              <a:rPr lang="de-DE" sz="2200" dirty="0" err="1">
                <a:solidFill>
                  <a:srgbClr val="FFFFFF"/>
                </a:solidFill>
              </a:rPr>
              <a:t>neutrino</a:t>
            </a:r>
            <a:r>
              <a:rPr lang="de-DE" sz="2200" dirty="0">
                <a:solidFill>
                  <a:srgbClr val="FFFFFF"/>
                </a:solidFill>
              </a:rPr>
              <a:t> </a:t>
            </a:r>
            <a:r>
              <a:rPr lang="de-DE" sz="2200" dirty="0" err="1">
                <a:solidFill>
                  <a:srgbClr val="FFFFFF"/>
                </a:solidFill>
              </a:rPr>
              <a:t>mass</a:t>
            </a:r>
            <a:r>
              <a:rPr lang="de-DE" sz="2200" dirty="0">
                <a:solidFill>
                  <a:srgbClr val="FFFFFF"/>
                </a:solidFill>
              </a:rPr>
              <a:t> </a:t>
            </a:r>
            <a:r>
              <a:rPr lang="de-DE" sz="2200" dirty="0" err="1">
                <a:solidFill>
                  <a:srgbClr val="FFFFFF"/>
                </a:solidFill>
              </a:rPr>
              <a:t>from</a:t>
            </a:r>
            <a:r>
              <a:rPr lang="de-DE" sz="2200" dirty="0">
                <a:solidFill>
                  <a:srgbClr val="FFFFFF"/>
                </a:solidFill>
              </a:rPr>
              <a:t> ß-</a:t>
            </a:r>
            <a:r>
              <a:rPr lang="de-DE" sz="2200" dirty="0" err="1">
                <a:solidFill>
                  <a:srgbClr val="FFFFFF"/>
                </a:solidFill>
              </a:rPr>
              <a:t>decay</a:t>
            </a:r>
            <a:r>
              <a:rPr lang="de-DE" sz="2200" dirty="0">
                <a:solidFill>
                  <a:srgbClr val="FFFFFF"/>
                </a:solidFill>
              </a:rPr>
              <a:t> </a:t>
            </a:r>
            <a:r>
              <a:rPr lang="de-DE" sz="2200" dirty="0" err="1">
                <a:solidFill>
                  <a:srgbClr val="FFFFFF"/>
                </a:solidFill>
              </a:rPr>
              <a:t>kinematics</a:t>
            </a:r>
            <a:endParaRPr lang="de-DE" sz="2200" dirty="0">
              <a:solidFill>
                <a:srgbClr val="FFFFFF"/>
              </a:solidFill>
            </a:endParaRP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2100" dirty="0" err="1">
                <a:solidFill>
                  <a:srgbClr val="FFFFFF"/>
                </a:solidFill>
              </a:rPr>
              <a:t>O</a:t>
            </a:r>
            <a:r>
              <a:rPr lang="de-DE" sz="2100" dirty="0" err="1" smtClean="0">
                <a:solidFill>
                  <a:srgbClr val="FFFFFF"/>
                </a:solidFill>
              </a:rPr>
              <a:t>nly</a:t>
            </a:r>
            <a:r>
              <a:rPr lang="de-DE" sz="2100" dirty="0" smtClean="0">
                <a:solidFill>
                  <a:srgbClr val="FFFFFF"/>
                </a:solidFill>
              </a:rPr>
              <a:t> </a:t>
            </a:r>
            <a:r>
              <a:rPr lang="de-DE" sz="2100" dirty="0" err="1">
                <a:solidFill>
                  <a:srgbClr val="FFFFFF"/>
                </a:solidFill>
              </a:rPr>
              <a:t>assumption</a:t>
            </a:r>
            <a:r>
              <a:rPr lang="de-DE" sz="2100" dirty="0">
                <a:solidFill>
                  <a:srgbClr val="FFFFFF"/>
                </a:solidFill>
              </a:rPr>
              <a:t>: </a:t>
            </a:r>
            <a:r>
              <a:rPr lang="de-DE" sz="2100" dirty="0" err="1">
                <a:solidFill>
                  <a:srgbClr val="FFFFFF"/>
                </a:solidFill>
              </a:rPr>
              <a:t>relativistic</a:t>
            </a:r>
            <a:r>
              <a:rPr lang="de-DE" sz="2100" dirty="0">
                <a:solidFill>
                  <a:srgbClr val="FFFFFF"/>
                </a:solidFill>
              </a:rPr>
              <a:t> </a:t>
            </a:r>
            <a:r>
              <a:rPr lang="de-DE" sz="2100" dirty="0" err="1">
                <a:solidFill>
                  <a:srgbClr val="FFFFFF"/>
                </a:solidFill>
              </a:rPr>
              <a:t>energy-momentum</a:t>
            </a:r>
            <a:r>
              <a:rPr lang="de-DE" sz="2100" dirty="0">
                <a:solidFill>
                  <a:srgbClr val="FFFFFF"/>
                </a:solidFill>
              </a:rPr>
              <a:t> </a:t>
            </a:r>
            <a:r>
              <a:rPr lang="de-DE" sz="2100" dirty="0" err="1">
                <a:solidFill>
                  <a:srgbClr val="FFFFFF"/>
                </a:solidFill>
              </a:rPr>
              <a:t>relation</a:t>
            </a:r>
            <a:endParaRPr lang="de-DE" sz="2100" baseline="30000" dirty="0">
              <a:solidFill>
                <a:srgbClr val="FFFFFF"/>
              </a:solidFill>
            </a:endParaRPr>
          </a:p>
        </p:txBody>
      </p:sp>
      <p:pic>
        <p:nvPicPr>
          <p:cNvPr id="763911" name="Picture 7"/>
          <p:cNvPicPr>
            <a:picLocks noChangeAspect="1" noChangeArrowheads="1"/>
          </p:cNvPicPr>
          <p:nvPr/>
        </p:nvPicPr>
        <p:blipFill>
          <a:blip r:embed="rId4" cstate="print"/>
          <a:srcRect l="20657" t="46454" r="6523" b="522"/>
          <a:stretch>
            <a:fillRect/>
          </a:stretch>
        </p:blipFill>
        <p:spPr bwMode="auto">
          <a:xfrm>
            <a:off x="1368425" y="3090863"/>
            <a:ext cx="622776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63912" name="Rectangle 8"/>
          <p:cNvSpPr>
            <a:spLocks noChangeArrowheads="1"/>
          </p:cNvSpPr>
          <p:nvPr/>
        </p:nvSpPr>
        <p:spPr bwMode="auto">
          <a:xfrm>
            <a:off x="1371600" y="3089275"/>
            <a:ext cx="2444750" cy="665163"/>
          </a:xfrm>
          <a:prstGeom prst="rect">
            <a:avLst/>
          </a:prstGeom>
          <a:solidFill>
            <a:schemeClr val="bg1"/>
          </a:solidFill>
          <a:ln w="22225">
            <a:noFill/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763913" name="Text Box 9"/>
          <p:cNvSpPr txBox="1">
            <a:spLocks noChangeArrowheads="1"/>
          </p:cNvSpPr>
          <p:nvPr/>
        </p:nvSpPr>
        <p:spPr bwMode="auto">
          <a:xfrm>
            <a:off x="1600200" y="3200400"/>
            <a:ext cx="1735138" cy="701675"/>
          </a:xfrm>
          <a:prstGeom prst="rect">
            <a:avLst/>
          </a:prstGeom>
          <a:noFill/>
          <a:ln w="2222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</a:t>
            </a:r>
            <a:r>
              <a:rPr lang="de-DE" sz="2000" baseline="-2500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</a:t>
            </a:r>
            <a:r>
              <a:rPr lang="de-DE" sz="200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= 18.6 keV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00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</a:t>
            </a:r>
            <a:r>
              <a:rPr lang="de-DE" sz="2000" baseline="-2500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1/2</a:t>
            </a:r>
            <a:r>
              <a:rPr lang="de-DE" sz="200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= 12.3 y</a:t>
            </a:r>
          </a:p>
        </p:txBody>
      </p:sp>
      <p:sp>
        <p:nvSpPr>
          <p:cNvPr id="763914" name="Text Box 10"/>
          <p:cNvSpPr txBox="1">
            <a:spLocks noChangeArrowheads="1"/>
          </p:cNvSpPr>
          <p:nvPr/>
        </p:nvSpPr>
        <p:spPr bwMode="auto">
          <a:xfrm>
            <a:off x="2555875" y="250825"/>
            <a:ext cx="4333875" cy="503238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7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ß-decay and neutrino mass</a:t>
            </a:r>
          </a:p>
        </p:txBody>
      </p:sp>
      <p:sp>
        <p:nvSpPr>
          <p:cNvPr id="763915" name="Text Box 11"/>
          <p:cNvSpPr txBox="1">
            <a:spLocks noChangeArrowheads="1"/>
          </p:cNvSpPr>
          <p:nvPr/>
        </p:nvSpPr>
        <p:spPr bwMode="auto">
          <a:xfrm>
            <a:off x="250825" y="3141663"/>
            <a:ext cx="566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>
                <a:solidFill>
                  <a:srgbClr val="000000"/>
                </a:solidFill>
              </a:rPr>
              <a:t>T</a:t>
            </a:r>
            <a:r>
              <a:rPr lang="de-DE" sz="2400" baseline="-25000">
                <a:solidFill>
                  <a:srgbClr val="000000"/>
                </a:solidFill>
              </a:rPr>
              <a:t>2</a:t>
            </a:r>
            <a:r>
              <a:rPr lang="de-DE" sz="2400">
                <a:solidFill>
                  <a:srgbClr val="00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24988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Text Box 2"/>
          <p:cNvSpPr txBox="1">
            <a:spLocks noChangeArrowheads="1"/>
          </p:cNvSpPr>
          <p:nvPr/>
        </p:nvSpPr>
        <p:spPr bwMode="auto">
          <a:xfrm>
            <a:off x="593725" y="344488"/>
            <a:ext cx="8153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400">
                <a:solidFill>
                  <a:srgbClr val="99FF66"/>
                </a:solidFill>
                <a:latin typeface="Helvetica" pitchFamily="34" charset="0"/>
              </a:rPr>
              <a:t>Tritium decay endpoint measurements have provided limits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400">
                <a:solidFill>
                  <a:srgbClr val="99FF66"/>
                </a:solidFill>
                <a:latin typeface="Helvetica" pitchFamily="34" charset="0"/>
              </a:rPr>
              <a:t>on the electron neutrino mass</a:t>
            </a:r>
          </a:p>
        </p:txBody>
      </p:sp>
      <p:sp>
        <p:nvSpPr>
          <p:cNvPr id="369667" name="Text Box 3"/>
          <p:cNvSpPr txBox="1">
            <a:spLocks noChangeArrowheads="1"/>
          </p:cNvSpPr>
          <p:nvPr/>
        </p:nvSpPr>
        <p:spPr bwMode="auto">
          <a:xfrm>
            <a:off x="609600" y="3122613"/>
            <a:ext cx="77390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400">
                <a:solidFill>
                  <a:srgbClr val="99FF66"/>
                </a:solidFill>
                <a:latin typeface="Helvetica" pitchFamily="34" charset="0"/>
              </a:rPr>
              <a:t>This translates into a limit on the sum of the three mass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400">
                <a:solidFill>
                  <a:srgbClr val="99FF66"/>
                </a:solidFill>
                <a:latin typeface="Helvetica" pitchFamily="34" charset="0"/>
              </a:rPr>
              <a:t>eigenstates </a:t>
            </a:r>
          </a:p>
        </p:txBody>
      </p:sp>
      <p:graphicFrame>
        <p:nvGraphicFramePr>
          <p:cNvPr id="369668" name="Object 4"/>
          <p:cNvGraphicFramePr>
            <a:graphicFrameLocks noChangeAspect="1"/>
          </p:cNvGraphicFramePr>
          <p:nvPr/>
        </p:nvGraphicFramePr>
        <p:xfrm>
          <a:off x="2819400" y="1447800"/>
          <a:ext cx="4365625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83" name="Ligning" r:id="rId4" imgW="2006280" imgH="317160" progId="Equation.3">
                  <p:embed/>
                </p:oleObj>
              </mc:Choice>
              <mc:Fallback>
                <p:oleObj name="Ligning" r:id="rId4" imgW="200628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1447800"/>
                        <a:ext cx="4365625" cy="687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9669" name="Object 5"/>
          <p:cNvGraphicFramePr>
            <a:graphicFrameLocks noChangeAspect="1"/>
          </p:cNvGraphicFramePr>
          <p:nvPr/>
        </p:nvGraphicFramePr>
        <p:xfrm>
          <a:off x="2819400" y="4191000"/>
          <a:ext cx="224790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84" name="Ligning" r:id="rId6" imgW="838080" imgH="253800" progId="Equation.3">
                  <p:embed/>
                </p:oleObj>
              </mc:Choice>
              <mc:Fallback>
                <p:oleObj name="Ligning" r:id="rId6" imgW="8380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4191000"/>
                        <a:ext cx="2247900" cy="6762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9670" name="Text Box 6"/>
          <p:cNvSpPr txBox="1">
            <a:spLocks noChangeArrowheads="1"/>
          </p:cNvSpPr>
          <p:nvPr/>
        </p:nvSpPr>
        <p:spPr bwMode="auto">
          <a:xfrm>
            <a:off x="593725" y="2325688"/>
            <a:ext cx="6337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400">
                <a:solidFill>
                  <a:srgbClr val="FFFF66"/>
                </a:solidFill>
              </a:rPr>
              <a:t>Mainz experiment, final analysis (Kraus et al.)</a:t>
            </a:r>
          </a:p>
        </p:txBody>
      </p:sp>
      <p:graphicFrame>
        <p:nvGraphicFramePr>
          <p:cNvPr id="369671" name="Object 7"/>
          <p:cNvGraphicFramePr>
            <a:graphicFrameLocks noChangeAspect="1"/>
          </p:cNvGraphicFramePr>
          <p:nvPr/>
        </p:nvGraphicFramePr>
        <p:xfrm>
          <a:off x="2209800" y="1544638"/>
          <a:ext cx="6096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85" name="Ligning" r:id="rId8" imgW="241200" imgH="241200" progId="Equation.3">
                  <p:embed/>
                </p:oleObj>
              </mc:Choice>
              <mc:Fallback>
                <p:oleObj name="Ligning" r:id="rId8" imgW="2412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1544638"/>
                        <a:ext cx="6096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521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62" name="Picture 2"/>
          <p:cNvPicPr>
            <a:picLocks noChangeAspect="1" noChangeArrowheads="1"/>
          </p:cNvPicPr>
          <p:nvPr/>
        </p:nvPicPr>
        <p:blipFill>
          <a:blip r:embed="rId4" cstate="print"/>
          <a:srcRect l="3587" t="9285" r="2936" b="13928"/>
          <a:stretch>
            <a:fillRect/>
          </a:stretch>
        </p:blipFill>
        <p:spPr bwMode="auto">
          <a:xfrm>
            <a:off x="0" y="3740150"/>
            <a:ext cx="9144000" cy="264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08963" name="Picture 3" descr="fzk hires22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08050"/>
            <a:ext cx="5003800" cy="3705225"/>
          </a:xfrm>
          <a:prstGeom prst="rect">
            <a:avLst/>
          </a:prstGeom>
          <a:noFill/>
        </p:spPr>
      </p:pic>
      <p:sp>
        <p:nvSpPr>
          <p:cNvPr id="808964" name="Text Box 4"/>
          <p:cNvSpPr txBox="1">
            <a:spLocks noChangeArrowheads="1"/>
          </p:cNvSpPr>
          <p:nvPr/>
        </p:nvSpPr>
        <p:spPr bwMode="auto">
          <a:xfrm>
            <a:off x="3538538" y="2565400"/>
            <a:ext cx="528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>
                <a:solidFill>
                  <a:srgbClr val="FFFFFF"/>
                </a:solidFill>
              </a:rPr>
              <a:t>TLK</a:t>
            </a:r>
          </a:p>
        </p:txBody>
      </p:sp>
      <p:sp>
        <p:nvSpPr>
          <p:cNvPr id="808965" name="Text Box 5"/>
          <p:cNvSpPr txBox="1">
            <a:spLocks noChangeArrowheads="1"/>
          </p:cNvSpPr>
          <p:nvPr/>
        </p:nvSpPr>
        <p:spPr bwMode="auto">
          <a:xfrm>
            <a:off x="3276600" y="260350"/>
            <a:ext cx="3228975" cy="503238"/>
          </a:xfrm>
          <a:prstGeom prst="rect">
            <a:avLst/>
          </a:prstGeom>
          <a:solidFill>
            <a:srgbClr val="000080"/>
          </a:solidFill>
          <a:ln w="222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7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KATRIN experiment</a:t>
            </a:r>
          </a:p>
        </p:txBody>
      </p:sp>
      <p:sp>
        <p:nvSpPr>
          <p:cNvPr id="808966" name="Text Box 6"/>
          <p:cNvSpPr txBox="1">
            <a:spLocks noChangeArrowheads="1"/>
          </p:cNvSpPr>
          <p:nvPr/>
        </p:nvSpPr>
        <p:spPr bwMode="auto">
          <a:xfrm>
            <a:off x="5219700" y="1052513"/>
            <a:ext cx="3899465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b="1" dirty="0">
                <a:solidFill>
                  <a:srgbClr val="FFFFFF"/>
                </a:solidFill>
              </a:rPr>
              <a:t>Ka</a:t>
            </a:r>
            <a:r>
              <a:rPr lang="de-DE" sz="2400" dirty="0">
                <a:solidFill>
                  <a:srgbClr val="FFFFFF"/>
                </a:solidFill>
              </a:rPr>
              <a:t>rlsruhe </a:t>
            </a:r>
            <a:r>
              <a:rPr lang="de-DE" sz="2400" b="1" dirty="0">
                <a:solidFill>
                  <a:srgbClr val="FFFFFF"/>
                </a:solidFill>
              </a:rPr>
              <a:t>Tri</a:t>
            </a:r>
            <a:r>
              <a:rPr lang="de-DE" sz="2400" dirty="0">
                <a:solidFill>
                  <a:srgbClr val="FFFFFF"/>
                </a:solidFill>
              </a:rPr>
              <a:t>tium </a:t>
            </a:r>
            <a:r>
              <a:rPr lang="de-DE" sz="2400" b="1" dirty="0">
                <a:solidFill>
                  <a:srgbClr val="FFFFFF"/>
                </a:solidFill>
              </a:rPr>
              <a:t>N</a:t>
            </a:r>
            <a:r>
              <a:rPr lang="de-DE" sz="2400" dirty="0">
                <a:solidFill>
                  <a:srgbClr val="FFFFFF"/>
                </a:solidFill>
              </a:rPr>
              <a:t>eutrino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2400" dirty="0">
                <a:solidFill>
                  <a:srgbClr val="FFFFFF"/>
                </a:solidFill>
              </a:rPr>
              <a:t>Experiment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FFFFFF"/>
                </a:solidFill>
              </a:rPr>
              <a:t> </a:t>
            </a:r>
            <a:endParaRPr lang="de-DE" sz="2000" dirty="0">
              <a:solidFill>
                <a:srgbClr val="FFFFFF"/>
              </a:solidFill>
            </a:endParaRPr>
          </a:p>
        </p:txBody>
      </p:sp>
      <p:pic>
        <p:nvPicPr>
          <p:cNvPr id="808967" name="Picture 7"/>
          <p:cNvPicPr>
            <a:picLocks noChangeAspect="1" noChangeArrowheads="1"/>
          </p:cNvPicPr>
          <p:nvPr/>
        </p:nvPicPr>
        <p:blipFill>
          <a:blip r:embed="rId6" cstate="print">
            <a:lum bright="-8000"/>
          </a:blip>
          <a:srcRect/>
          <a:stretch>
            <a:fillRect/>
          </a:stretch>
        </p:blipFill>
        <p:spPr bwMode="auto">
          <a:xfrm rot="-620342">
            <a:off x="250825" y="115888"/>
            <a:ext cx="2462213" cy="3395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08968" name="Rectangle 8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sp>
        <p:nvSpPr>
          <p:cNvPr id="808969" name="Text Box 9"/>
          <p:cNvSpPr txBox="1">
            <a:spLocks noChangeArrowheads="1"/>
          </p:cNvSpPr>
          <p:nvPr/>
        </p:nvSpPr>
        <p:spPr bwMode="auto">
          <a:xfrm rot="-670170">
            <a:off x="7315200" y="6172200"/>
            <a:ext cx="862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a-DK" sz="2400">
                <a:solidFill>
                  <a:srgbClr val="000000"/>
                </a:solidFill>
                <a:latin typeface="Helvetica" pitchFamily="34" charset="0"/>
              </a:rPr>
              <a:t>25 m</a:t>
            </a:r>
            <a:endParaRPr lang="en-US" sz="240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808970" name="Line 10"/>
          <p:cNvSpPr>
            <a:spLocks noChangeShapeType="1"/>
          </p:cNvSpPr>
          <p:nvPr/>
        </p:nvSpPr>
        <p:spPr bwMode="auto">
          <a:xfrm flipV="1">
            <a:off x="6019800" y="6019800"/>
            <a:ext cx="2743200" cy="5334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a-DK">
              <a:solidFill>
                <a:srgbClr val="000000"/>
              </a:solidFill>
            </a:endParaRPr>
          </a:p>
        </p:txBody>
      </p:sp>
      <p:graphicFrame>
        <p:nvGraphicFramePr>
          <p:cNvPr id="866307" name="Object 3"/>
          <p:cNvGraphicFramePr>
            <a:graphicFrameLocks noChangeAspect="1"/>
          </p:cNvGraphicFramePr>
          <p:nvPr/>
        </p:nvGraphicFramePr>
        <p:xfrm>
          <a:off x="2895600" y="3124200"/>
          <a:ext cx="3556000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1" name="Ligning" r:id="rId7" imgW="1015920" imgH="241200" progId="Equation.3">
                  <p:embed/>
                </p:oleObj>
              </mc:Choice>
              <mc:Fallback>
                <p:oleObj name="Ligning" r:id="rId7" imgW="10159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3124200"/>
                        <a:ext cx="3556000" cy="84455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876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5873</TotalTime>
  <Words>2220</Words>
  <Application>Microsoft Office PowerPoint</Application>
  <PresentationFormat>On-screen Show (4:3)</PresentationFormat>
  <Paragraphs>372</Paragraphs>
  <Slides>53</Slides>
  <Notes>20</Notes>
  <HiddenSlides>0</HiddenSlides>
  <MMClips>1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Office Theme</vt:lpstr>
      <vt:lpstr>Default Design</vt:lpstr>
      <vt:lpstr>1_Default Design</vt:lpstr>
      <vt:lpstr>3_Default Design</vt:lpstr>
      <vt:lpstr>2_Default Design</vt:lpstr>
      <vt:lpstr>1_Office Theme</vt:lpstr>
      <vt:lpstr>Ligning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NFIT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Steen Hannestad</dc:creator>
  <cp:lastModifiedBy>Steen Hannestad</cp:lastModifiedBy>
  <cp:revision>123</cp:revision>
  <cp:lastPrinted>2013-11-17T19:16:17Z</cp:lastPrinted>
  <dcterms:created xsi:type="dcterms:W3CDTF">2013-11-16T11:09:33Z</dcterms:created>
  <dcterms:modified xsi:type="dcterms:W3CDTF">2015-07-24T14:04:05Z</dcterms:modified>
</cp:coreProperties>
</file>