
<file path=[Content_Types].xml><?xml version="1.0" encoding="utf-8"?>
<Types xmlns="http://schemas.openxmlformats.org/package/2006/content-types">
  <Default Extension="png" ContentType="image/png"/>
  <Default Extension="bmp" ContentType="image/bmp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556" r:id="rId2"/>
    <p:sldId id="392" r:id="rId3"/>
    <p:sldId id="507" r:id="rId4"/>
    <p:sldId id="409" r:id="rId5"/>
    <p:sldId id="540" r:id="rId6"/>
    <p:sldId id="419" r:id="rId7"/>
    <p:sldId id="582" r:id="rId8"/>
    <p:sldId id="570" r:id="rId9"/>
    <p:sldId id="581" r:id="rId10"/>
    <p:sldId id="420" r:id="rId11"/>
    <p:sldId id="563" r:id="rId12"/>
    <p:sldId id="564" r:id="rId13"/>
    <p:sldId id="565" r:id="rId14"/>
    <p:sldId id="542" r:id="rId15"/>
    <p:sldId id="587" r:id="rId16"/>
    <p:sldId id="578" r:id="rId17"/>
    <p:sldId id="586" r:id="rId18"/>
    <p:sldId id="588" r:id="rId19"/>
    <p:sldId id="492" r:id="rId20"/>
    <p:sldId id="571" r:id="rId21"/>
    <p:sldId id="551" r:id="rId22"/>
    <p:sldId id="580" r:id="rId23"/>
    <p:sldId id="575" r:id="rId24"/>
    <p:sldId id="553" r:id="rId25"/>
    <p:sldId id="466" r:id="rId26"/>
    <p:sldId id="496" r:id="rId27"/>
    <p:sldId id="576" r:id="rId28"/>
    <p:sldId id="514" r:id="rId29"/>
    <p:sldId id="583" r:id="rId30"/>
    <p:sldId id="548" r:id="rId31"/>
    <p:sldId id="579" r:id="rId32"/>
    <p:sldId id="567" r:id="rId33"/>
    <p:sldId id="554" r:id="rId34"/>
    <p:sldId id="498" r:id="rId35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00"/>
    <a:srgbClr val="009999"/>
    <a:srgbClr val="000000"/>
    <a:srgbClr val="FF3399"/>
    <a:srgbClr val="9933FF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615" autoAdjust="0"/>
    <p:restoredTop sz="81756" autoAdjust="0"/>
  </p:normalViewPr>
  <p:slideViewPr>
    <p:cSldViewPr>
      <p:cViewPr>
        <p:scale>
          <a:sx n="70" d="100"/>
          <a:sy n="70" d="100"/>
        </p:scale>
        <p:origin x="-163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38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60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6.xml"/><Relationship Id="rId1" Type="http://schemas.openxmlformats.org/officeDocument/2006/relationships/slide" Target="slides/slide1.xml"/><Relationship Id="rId5" Type="http://schemas.openxmlformats.org/officeDocument/2006/relationships/slide" Target="slides/slide34.xml"/><Relationship Id="rId4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37F66CB2-27EA-477B-B191-72979DE04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6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EFFE75EA-ACCD-4B20-9E26-3815412DE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6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62FA6E-CD22-4636-81C7-D448692377A8}" type="slidenum">
              <a:rPr lang="en-US"/>
              <a:pPr/>
              <a:t>1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l" rtl="0"/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014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E75EA-ACCD-4B20-9E26-3815412DEA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92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E75EA-ACCD-4B20-9E26-3815412DEA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7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E75EA-ACCD-4B20-9E26-3815412DEA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69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E75EA-ACCD-4B20-9E26-3815412DEA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27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E75EA-ACCD-4B20-9E26-3815412DEA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01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E75EA-ACCD-4B20-9E26-3815412DEA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74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1EC5BC-F182-4B93-B7B9-E1C7875A9071}" type="slidenum">
              <a:rPr lang="en-US"/>
              <a:pPr/>
              <a:t>2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43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E75EA-ACCD-4B20-9E26-3815412DEA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97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C23FF8-46F0-4631-809A-B2646BDCE677}" type="slidenum">
              <a:rPr lang="en-US"/>
              <a:pPr/>
              <a:t>6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l" rtl="0" eaLnBrk="1" hangingPunct="1"/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122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E75EA-ACCD-4B20-9E26-3815412DEA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87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E75EA-ACCD-4B20-9E26-3815412DEA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19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E75EA-ACCD-4B20-9E26-3815412DEA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13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E75EA-ACCD-4B20-9E26-3815412DEA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53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E75EA-ACCD-4B20-9E26-3815412DEA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5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CFF01-257C-4370-A706-4C51EEAC8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FC051-E578-4C9B-B09A-E45992E5F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D876E-BD75-4DD1-9259-24ADF514B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A5339-C592-431E-9017-01A48A901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4F61F-35FE-4B9E-911C-736CA9355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4EF55-01BF-4B74-9C29-96AD795B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C15E9-F560-4580-B32F-B81DB4FB9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8DF13-C831-456A-9EBC-7999824E1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33DA4-83BF-4209-AF57-2F91AE252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26AF4-EE31-493E-AF37-7C54EC72A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2A6F5-4F39-4C50-9DC3-E88AD3189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587FD-0D93-4851-9A59-B23A3A54B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fld id="{BBD7A619-A55F-4959-AC69-AF80312A8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bmp"/><Relationship Id="rId4" Type="http://schemas.openxmlformats.org/officeDocument/2006/relationships/image" Target="../media/image11.b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8382000" cy="2362200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IceCube’s</a:t>
            </a:r>
            <a:r>
              <a:rPr lang="en-US" sz="2800" dirty="0" smtClean="0"/>
              <a:t> neutrinos: What we have learned</a:t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362200"/>
            <a:ext cx="6172200" cy="914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E. Waxman</a:t>
            </a:r>
          </a:p>
          <a:p>
            <a:pPr eaLnBrk="1" hangingPunct="1"/>
            <a:r>
              <a:rPr lang="en-US" sz="2000" dirty="0" smtClean="0"/>
              <a:t>Weizmann Institute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543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u_bound_1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781050"/>
            <a:ext cx="7010400" cy="5257800"/>
          </a:xfrm>
          <a:prstGeom prst="rect">
            <a:avLst/>
          </a:prstGeom>
        </p:spPr>
      </p:pic>
      <p:sp>
        <p:nvSpPr>
          <p:cNvPr id="30724" name="Rectangle 18"/>
          <p:cNvSpPr>
            <a:spLocks noChangeArrowheads="1"/>
          </p:cNvSpPr>
          <p:nvPr/>
        </p:nvSpPr>
        <p:spPr bwMode="auto">
          <a:xfrm>
            <a:off x="6858000" y="2514600"/>
            <a:ext cx="2286000" cy="1295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Bound implications: &gt;1Gton detector</a:t>
            </a:r>
            <a:br>
              <a:rPr lang="en-US" sz="2800" dirty="0" smtClean="0"/>
            </a:br>
            <a:r>
              <a:rPr lang="en-US" sz="2800" dirty="0" smtClean="0"/>
              <a:t>                                     (natural, transparent)</a:t>
            </a:r>
          </a:p>
        </p:txBody>
      </p:sp>
      <p:graphicFrame>
        <p:nvGraphicFramePr>
          <p:cNvPr id="307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808453"/>
              </p:ext>
            </p:extLst>
          </p:nvPr>
        </p:nvGraphicFramePr>
        <p:xfrm>
          <a:off x="6757987" y="2990850"/>
          <a:ext cx="23336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5" name="משוואה" r:id="rId4" imgW="1409400" imgH="419040" progId="Equation.3">
                  <p:embed/>
                </p:oleObj>
              </mc:Choice>
              <mc:Fallback>
                <p:oleObj name="משוואה" r:id="rId4" imgW="1409400" imgH="419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987" y="2990850"/>
                        <a:ext cx="2333625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 Box 16"/>
          <p:cNvSpPr txBox="1">
            <a:spLocks noChangeArrowheads="1"/>
          </p:cNvSpPr>
          <p:nvPr/>
        </p:nvSpPr>
        <p:spPr bwMode="auto">
          <a:xfrm>
            <a:off x="7162800" y="2514600"/>
            <a:ext cx="133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2 flavors,</a:t>
            </a:r>
          </a:p>
        </p:txBody>
      </p:sp>
      <p:sp>
        <p:nvSpPr>
          <p:cNvPr id="30728" name="Line 17"/>
          <p:cNvSpPr>
            <a:spLocks noChangeShapeType="1"/>
          </p:cNvSpPr>
          <p:nvPr/>
        </p:nvSpPr>
        <p:spPr bwMode="auto">
          <a:xfrm flipH="1">
            <a:off x="6248400" y="3219450"/>
            <a:ext cx="609600" cy="247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>
            <a:off x="1371600" y="2805112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2950" name="Text Box 22"/>
          <p:cNvSpPr txBox="1">
            <a:spLocks noChangeArrowheads="1"/>
          </p:cNvSpPr>
          <p:nvPr/>
        </p:nvSpPr>
        <p:spPr bwMode="auto">
          <a:xfrm>
            <a:off x="1250950" y="2438400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Fermi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6189017"/>
            <a:ext cx="561243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Rate ~ (E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)</a:t>
            </a:r>
            <a:r>
              <a:rPr lang="en-US" dirty="0" err="1" smtClean="0"/>
              <a:t>N</a:t>
            </a:r>
            <a:r>
              <a:rPr lang="en-US" baseline="-25000" dirty="0" err="1" smtClean="0"/>
              <a:t>n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(E), </a:t>
            </a:r>
            <a:r>
              <a:rPr lang="en-US" dirty="0" err="1">
                <a:latin typeface="Symbol" panose="05050102010706020507" pitchFamily="18" charset="2"/>
              </a:rPr>
              <a:t>s</a:t>
            </a:r>
            <a:r>
              <a:rPr lang="en-US" dirty="0" err="1" smtClean="0"/>
              <a:t>~E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Rate ~ (E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F)M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2286000" y="5181600"/>
            <a:ext cx="228600" cy="10074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1219200" y="5105400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 1/Gt </a:t>
            </a:r>
            <a:r>
              <a:rPr lang="en-US" sz="1400" b="1" dirty="0" err="1" smtClean="0"/>
              <a:t>yr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4114800" cy="685800"/>
          </a:xfrm>
        </p:spPr>
        <p:txBody>
          <a:bodyPr/>
          <a:lstStyle/>
          <a:p>
            <a:pPr eaLnBrk="1" hangingPunct="1"/>
            <a:r>
              <a:rPr lang="en-US" sz="2800" kern="1200" dirty="0"/>
              <a:t>AMANDA</a:t>
            </a:r>
          </a:p>
        </p:txBody>
      </p:sp>
      <p:pic>
        <p:nvPicPr>
          <p:cNvPr id="270339" name="Picture 3" descr="aman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40878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IceC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0"/>
            <a:ext cx="4572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Pengu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0"/>
            <a:ext cx="21431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848193" y="228600"/>
            <a:ext cx="191751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&amp;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IceCube</a:t>
            </a:r>
            <a:endParaRPr lang="en-US" sz="28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70343" name="Picture 7" descr="IceCubeUpdat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764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76200" y="4607719"/>
            <a:ext cx="1524000" cy="381000"/>
          </a:xfrm>
          <a:prstGeom prst="rect">
            <a:avLst/>
          </a:prstGeom>
          <a:solidFill>
            <a:srgbClr val="FFFF00">
              <a:alpha val="3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8715" y="6172200"/>
            <a:ext cx="279756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Completed Dec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4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838200"/>
          </a:xfrm>
        </p:spPr>
        <p:txBody>
          <a:bodyPr/>
          <a:lstStyle/>
          <a:p>
            <a:r>
              <a:rPr lang="en-US" sz="2800" dirty="0" smtClean="0"/>
              <a:t>Looking up: Vetoing atmospheric neutrinos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5181600"/>
          </a:xfrm>
        </p:spPr>
        <p:txBody>
          <a:bodyPr/>
          <a:lstStyle/>
          <a:p>
            <a:r>
              <a:rPr lang="en-US" sz="2000" dirty="0" smtClean="0"/>
              <a:t>Look for: Events starting within the detector,,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     not accompanied by shower </a:t>
            </a:r>
            <a:r>
              <a:rPr lang="en-US" sz="2000" dirty="0" err="1" smtClean="0"/>
              <a:t>muons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Sensitive to all flavors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(for 1:1:1 </a:t>
            </a:r>
            <a:r>
              <a:rPr lang="en-US" sz="2000" dirty="0" smtClean="0">
                <a:latin typeface="Symbol" panose="05050102010706020507" pitchFamily="18" charset="2"/>
              </a:rPr>
              <a:t>n</a:t>
            </a:r>
            <a:r>
              <a:rPr lang="en-US" sz="2000" baseline="-25000" dirty="0" smtClean="0">
                <a:latin typeface="Symbol" panose="05050102010706020507" pitchFamily="18" charset="2"/>
              </a:rPr>
              <a:t>m</a:t>
            </a:r>
            <a:r>
              <a:rPr lang="en-US" sz="2000" dirty="0" smtClean="0"/>
              <a:t> induced </a:t>
            </a:r>
            <a:r>
              <a:rPr lang="en-US" sz="2000" dirty="0" smtClean="0">
                <a:latin typeface="Symbol" panose="05050102010706020507" pitchFamily="18" charset="2"/>
              </a:rPr>
              <a:t>m</a:t>
            </a:r>
            <a:r>
              <a:rPr lang="en-US" sz="2000" dirty="0" smtClean="0"/>
              <a:t>~20%).</a:t>
            </a:r>
          </a:p>
          <a:p>
            <a:r>
              <a:rPr lang="en-US" sz="2000" dirty="0" smtClean="0"/>
              <a:t>Observe 4</a:t>
            </a:r>
            <a:r>
              <a:rPr lang="en-US" sz="2000" dirty="0" smtClean="0">
                <a:latin typeface="Symbol" panose="05050102010706020507" pitchFamily="18" charset="2"/>
              </a:rPr>
              <a:t>p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smtClean="0"/>
              <a:t>Rule out atmospheric charmed meson decay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excess: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Anisotropy due to downward events removal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(vs isotropic astrophysical intensity).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2533650" cy="285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75908"/>
            <a:ext cx="1752600" cy="276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164220" y="6491633"/>
            <a:ext cx="19607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0"/>
            <a:r>
              <a:rPr lang="en-US" sz="1400" dirty="0" smtClean="0"/>
              <a:t>[Cartoon: N. </a:t>
            </a:r>
            <a:r>
              <a:rPr lang="en-US" sz="1400" dirty="0" err="1" smtClean="0"/>
              <a:t>Whitehorn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66800" y="838200"/>
            <a:ext cx="25090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1400" dirty="0" smtClean="0"/>
              <a:t>[</a:t>
            </a:r>
            <a:r>
              <a:rPr lang="en-US" sz="1400" dirty="0" err="1" smtClean="0"/>
              <a:t>Schoenert</a:t>
            </a:r>
            <a:r>
              <a:rPr lang="en-US" sz="1400" dirty="0" smtClean="0"/>
              <a:t>, </a:t>
            </a:r>
            <a:r>
              <a:rPr lang="en-US" sz="1400" dirty="0" err="1" smtClean="0"/>
              <a:t>Gaisser</a:t>
            </a:r>
            <a:r>
              <a:rPr lang="en-US" sz="1400" dirty="0"/>
              <a:t> </a:t>
            </a:r>
            <a:r>
              <a:rPr lang="en-US" sz="1400" dirty="0" smtClean="0"/>
              <a:t>et. al 2009]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98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4325"/>
            <a:ext cx="7772400" cy="1143000"/>
          </a:xfrm>
        </p:spPr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71" y="304800"/>
            <a:ext cx="4865229" cy="6290397"/>
          </a:xfrm>
        </p:spPr>
      </p:pic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38275"/>
            <a:ext cx="4038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7306" y="5781675"/>
            <a:ext cx="842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400TeV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382037" y="6324600"/>
            <a:ext cx="936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1100TeV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062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7" y="17060"/>
            <a:ext cx="8852983" cy="6840940"/>
          </a:xfrm>
        </p:spPr>
      </p:pic>
      <p:sp>
        <p:nvSpPr>
          <p:cNvPr id="6" name="TextBox 5"/>
          <p:cNvSpPr txBox="1"/>
          <p:nvPr/>
        </p:nvSpPr>
        <p:spPr>
          <a:xfrm>
            <a:off x="228600" y="5334001"/>
            <a:ext cx="86106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baseline="30000" dirty="0" smtClean="0">
                <a:latin typeface="Symbol" pitchFamily="18" charset="2"/>
              </a:rPr>
              <a:t>2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=(</a:t>
            </a:r>
            <a:r>
              <a:rPr lang="en-US" sz="2000" dirty="0"/>
              <a:t>2.85+-</a:t>
            </a:r>
            <a:r>
              <a:rPr lang="en-US" sz="2000" dirty="0" smtClean="0"/>
              <a:t>0.9)x10</a:t>
            </a:r>
            <a:r>
              <a:rPr lang="en-US" sz="2000" baseline="30000" dirty="0" smtClean="0"/>
              <a:t>-8</a:t>
            </a:r>
            <a:r>
              <a:rPr lang="en-US" sz="2000" dirty="0" smtClean="0"/>
              <a:t>GeV/cm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sr s =</a:t>
            </a:r>
            <a:r>
              <a:rPr lang="en-US" sz="2000" dirty="0">
                <a:latin typeface="Symbol" pitchFamily="18" charset="2"/>
              </a:rPr>
              <a:t>e</a:t>
            </a:r>
            <a:r>
              <a:rPr lang="en-US" sz="2000" baseline="30000" dirty="0">
                <a:latin typeface="Symbol" pitchFamily="18" charset="2"/>
              </a:rPr>
              <a:t>2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WB</a:t>
            </a:r>
            <a:r>
              <a:rPr lang="en-US" sz="2000" dirty="0" smtClean="0"/>
              <a:t>= 3.4x10</a:t>
            </a:r>
            <a:r>
              <a:rPr lang="en-US" sz="2000" baseline="30000" dirty="0" smtClean="0"/>
              <a:t>-8</a:t>
            </a:r>
            <a:r>
              <a:rPr lang="en-US" sz="2000" dirty="0"/>
              <a:t>GeV/cm</a:t>
            </a:r>
            <a:r>
              <a:rPr lang="en-US" sz="2000" baseline="30000" dirty="0"/>
              <a:t>2</a:t>
            </a:r>
            <a:r>
              <a:rPr lang="en-US" sz="2000" dirty="0"/>
              <a:t>sr </a:t>
            </a:r>
            <a:r>
              <a:rPr lang="en-US" sz="2000" dirty="0" smtClean="0"/>
              <a:t>s (2PeV cutoff?) </a:t>
            </a:r>
            <a:r>
              <a:rPr lang="en-US" sz="2000" dirty="0" smtClean="0">
                <a:latin typeface="+mn-lt"/>
              </a:rPr>
              <a:t>Consistent with Isotropy and </a:t>
            </a:r>
          </a:p>
          <a:p>
            <a:pPr algn="l" rtl="0"/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with 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/>
              <a:t>e</a:t>
            </a:r>
            <a:r>
              <a:rPr lang="en-US" sz="2000" dirty="0" err="1" smtClean="0"/>
              <a:t>: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>
                <a:latin typeface="Symbol" pitchFamily="18" charset="2"/>
              </a:rPr>
              <a:t>m</a:t>
            </a:r>
            <a:r>
              <a:rPr lang="en-US" sz="2000" dirty="0" err="1" smtClean="0"/>
              <a:t>: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>
                <a:latin typeface="Symbol" pitchFamily="18" charset="2"/>
              </a:rPr>
              <a:t>t</a:t>
            </a:r>
            <a:r>
              <a:rPr lang="en-US" sz="2000" dirty="0" smtClean="0"/>
              <a:t>=1:1:1 </a:t>
            </a:r>
            <a:r>
              <a:rPr lang="en-US" sz="2000" dirty="0" smtClean="0">
                <a:latin typeface="+mn-lt"/>
              </a:rPr>
              <a:t>(</a:t>
            </a:r>
            <a:r>
              <a:rPr lang="en-US" sz="2000" dirty="0">
                <a:latin typeface="Symbol" panose="05050102010706020507" pitchFamily="18" charset="2"/>
              </a:rPr>
              <a:t>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deacy</a:t>
            </a:r>
            <a:r>
              <a:rPr lang="en-US" sz="2000" dirty="0">
                <a:latin typeface="+mn-lt"/>
              </a:rPr>
              <a:t> + cosmological prop</a:t>
            </a:r>
            <a:r>
              <a:rPr lang="en-US" sz="2000" dirty="0" smtClean="0">
                <a:latin typeface="+mn-lt"/>
              </a:rPr>
              <a:t>.).</a:t>
            </a:r>
            <a:endParaRPr lang="en-US" sz="20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429000" y="381000"/>
            <a:ext cx="23622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8149" y="457200"/>
            <a:ext cx="768832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IceCube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37 events at 50Tev-2PeV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+mj-lt"/>
              </a:rPr>
              <a:t>                  ~6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above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atmo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bgnd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.         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[02Sep14 PRL]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19921753">
            <a:off x="1402814" y="2984243"/>
            <a:ext cx="4422814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 rtl="0"/>
            <a:r>
              <a:rPr lang="en-US" sz="3200" dirty="0" smtClean="0"/>
              <a:t>A new era in </a:t>
            </a:r>
            <a:r>
              <a:rPr lang="en-US" sz="3200" dirty="0" smtClean="0">
                <a:latin typeface="Symbol" pitchFamily="18" charset="2"/>
              </a:rPr>
              <a:t>n</a:t>
            </a:r>
            <a:r>
              <a:rPr lang="en-US" sz="3200" dirty="0" smtClean="0"/>
              <a:t> astronomy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370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70" y="457200"/>
            <a:ext cx="7772400" cy="1143000"/>
          </a:xfrm>
        </p:spPr>
        <p:txBody>
          <a:bodyPr/>
          <a:lstStyle/>
          <a:p>
            <a:r>
              <a:rPr lang="en-US" sz="2800" kern="1200" dirty="0">
                <a:ea typeface="+mn-ea"/>
                <a:cs typeface="+mn-cs"/>
              </a:rPr>
              <a:t>Isotropy &amp; Flavor ratio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0" y="4789077"/>
            <a:ext cx="3810000" cy="1219200"/>
          </a:xfrm>
        </p:spPr>
        <p:txBody>
          <a:bodyPr/>
          <a:lstStyle/>
          <a:p>
            <a:r>
              <a:rPr lang="en-US" dirty="0" smtClean="0"/>
              <a:t>Without new phys.,</a:t>
            </a:r>
          </a:p>
          <a:p>
            <a:pPr marL="0" indent="0">
              <a:buNone/>
            </a:pPr>
            <a:r>
              <a:rPr lang="en-US" dirty="0" smtClean="0"/>
              <a:t>Nearly single parameter (~</a:t>
            </a:r>
            <a:r>
              <a:rPr lang="en-US" dirty="0" err="1" smtClean="0"/>
              <a:t>f</a:t>
            </a:r>
            <a:r>
              <a:rPr lang="en-US" baseline="-25000" dirty="0" err="1" smtClean="0"/>
              <a:t>e</a:t>
            </a:r>
            <a:r>
              <a:rPr lang="en-US" dirty="0"/>
              <a:t> </a:t>
            </a:r>
            <a:r>
              <a:rPr lang="en-US" smtClean="0"/>
              <a:t>@ source)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5325533" cy="3383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52600"/>
            <a:ext cx="3099816" cy="26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22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Lower energy: </a:t>
            </a:r>
            <a:r>
              <a:rPr lang="en-US" sz="2800" dirty="0" smtClean="0"/>
              <a:t>a ~30 </a:t>
            </a:r>
            <a:r>
              <a:rPr lang="en-US" sz="2800" dirty="0" err="1"/>
              <a:t>TeV</a:t>
            </a:r>
            <a:r>
              <a:rPr lang="en-US" sz="2800" dirty="0"/>
              <a:t> ‘excess’?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905000"/>
            <a:ext cx="4876800" cy="4191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Excess at ~30TeV </a:t>
            </a:r>
            <a:r>
              <a:rPr lang="en-US" sz="2000" dirty="0"/>
              <a:t>point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d </a:t>
            </a:r>
            <a:r>
              <a:rPr lang="en-US" sz="2000" dirty="0"/>
              <a:t>log </a:t>
            </a:r>
            <a:r>
              <a:rPr lang="en-US" sz="2000" dirty="0" err="1"/>
              <a:t>n</a:t>
            </a:r>
            <a:r>
              <a:rPr lang="en-US" sz="2000" baseline="-25000" dirty="0" err="1">
                <a:latin typeface="Symbol" panose="05050102010706020507" pitchFamily="18" charset="2"/>
              </a:rPr>
              <a:t>n</a:t>
            </a:r>
            <a:r>
              <a:rPr lang="en-US" sz="2000" dirty="0"/>
              <a:t>/d log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=-2.46+-</a:t>
            </a:r>
            <a:r>
              <a:rPr lang="en-US" sz="2000" dirty="0" smtClean="0"/>
              <a:t>0.12;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softer </a:t>
            </a:r>
            <a:r>
              <a:rPr lang="en-US" sz="2000" dirty="0"/>
              <a:t>than 2.2 at 90% </a:t>
            </a:r>
            <a:r>
              <a:rPr lang="en-US" sz="2000" dirty="0" smtClean="0"/>
              <a:t>cl.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&gt;50 </a:t>
            </a:r>
            <a:r>
              <a:rPr lang="en-US" sz="2000" dirty="0" err="1" smtClean="0"/>
              <a:t>TeV</a:t>
            </a:r>
            <a:r>
              <a:rPr lang="en-US" sz="2000" dirty="0" smtClean="0"/>
              <a:t> spectrum </a:t>
            </a:r>
          </a:p>
          <a:p>
            <a:pPr marL="0" indent="0">
              <a:buNone/>
            </a:pPr>
            <a:r>
              <a:rPr lang="en-US" sz="2000" dirty="0" smtClean="0"/>
              <a:t>    d </a:t>
            </a:r>
            <a:r>
              <a:rPr lang="en-US" sz="2000" dirty="0"/>
              <a:t>log </a:t>
            </a:r>
            <a:r>
              <a:rPr lang="en-US" sz="2000" dirty="0" err="1"/>
              <a:t>n</a:t>
            </a:r>
            <a:r>
              <a:rPr lang="en-US" sz="2000" baseline="-25000" dirty="0" err="1">
                <a:latin typeface="Symbol" panose="05050102010706020507" pitchFamily="18" charset="2"/>
              </a:rPr>
              <a:t>n</a:t>
            </a:r>
            <a:r>
              <a:rPr lang="en-US" sz="2000" dirty="0"/>
              <a:t>/d log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=-</a:t>
            </a:r>
            <a:r>
              <a:rPr lang="en-US" sz="2000" dirty="0" smtClean="0"/>
              <a:t>2 (-1.9+-0.2)</a:t>
            </a:r>
            <a:endParaRPr lang="en-US" sz="2000" dirty="0"/>
          </a:p>
          <a:p>
            <a:r>
              <a:rPr lang="en-US" sz="2000" dirty="0" smtClean="0"/>
              <a:t>A new low E component?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Note: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- Binning,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- Southern hemisphere only,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(- Fermi XG </a:t>
            </a:r>
            <a:r>
              <a:rPr lang="en-US" sz="2000" dirty="0" smtClean="0">
                <a:latin typeface="Symbol" panose="05050102010706020507" pitchFamily="18" charset="2"/>
              </a:rPr>
              <a:t>g</a:t>
            </a:r>
            <a:r>
              <a:rPr lang="en-US" sz="2000" dirty="0" smtClean="0"/>
              <a:t> </a:t>
            </a:r>
            <a:r>
              <a:rPr lang="en-US" sz="2000" dirty="0" err="1" smtClean="0"/>
              <a:t>bgnd</a:t>
            </a:r>
            <a:r>
              <a:rPr lang="en-US" sz="2000" dirty="0" smtClean="0"/>
              <a:t> limit).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4276244" cy="41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sz="2800" dirty="0" err="1"/>
              <a:t>IceCube</a:t>
            </a:r>
            <a:r>
              <a:rPr lang="en-US" sz="2800" dirty="0"/>
              <a:t> North sky </a:t>
            </a:r>
            <a:r>
              <a:rPr lang="en-US" sz="2800" dirty="0" err="1" smtClean="0"/>
              <a:t>muons</a:t>
            </a:r>
            <a:r>
              <a:rPr lang="en-US" sz="2800" dirty="0" smtClean="0"/>
              <a:t> [July 15]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77830"/>
            <a:ext cx="4380401" cy="3423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08" y="1301096"/>
            <a:ext cx="4237291" cy="296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54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Auger’s UHE limit [May 15]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0"/>
            <a:ext cx="609600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94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38200" y="1447800"/>
            <a:ext cx="7391400" cy="762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96200" cy="914400"/>
          </a:xfrm>
        </p:spPr>
        <p:txBody>
          <a:bodyPr/>
          <a:lstStyle/>
          <a:p>
            <a:r>
              <a:rPr lang="en-US" sz="2800" dirty="0" err="1" smtClean="0"/>
              <a:t>IceCube’s</a:t>
            </a:r>
            <a:r>
              <a:rPr lang="en-US" sz="2800" dirty="0" smtClean="0"/>
              <a:t> detection: Implications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638800"/>
          </a:xfrm>
        </p:spPr>
        <p:txBody>
          <a:bodyPr/>
          <a:lstStyle/>
          <a:p>
            <a:r>
              <a:rPr lang="en-US" sz="2000" dirty="0"/>
              <a:t>DM decay? </a:t>
            </a:r>
          </a:p>
          <a:p>
            <a:pPr marL="0" indent="0">
              <a:buNone/>
            </a:pPr>
            <a:r>
              <a:rPr lang="en-US" sz="2000" dirty="0"/>
              <a:t>      The coincidence of 50TeV&lt;E&lt;2PeV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dirty="0"/>
              <a:t> flux, spectrum (&amp; flavor) </a:t>
            </a:r>
          </a:p>
          <a:p>
            <a:pPr marL="0" indent="0">
              <a:buNone/>
            </a:pPr>
            <a:r>
              <a:rPr lang="en-US" sz="2000" dirty="0"/>
              <a:t>       with the WB bound is </a:t>
            </a:r>
            <a:r>
              <a:rPr lang="en-US" sz="2000" dirty="0">
                <a:sym typeface="Wingdings" pitchFamily="2" charset="2"/>
              </a:rPr>
              <a:t>unlikely a chance coincidence.</a:t>
            </a:r>
            <a:endParaRPr lang="en-US" sz="2000" baseline="-25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Unlikely Galactic: Isotropy,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and </a:t>
            </a:r>
            <a:r>
              <a:rPr lang="en-US" sz="2000" dirty="0">
                <a:latin typeface="Symbol" pitchFamily="18" charset="2"/>
                <a:cs typeface="Guttman Adii-Light" pitchFamily="2" charset="-79"/>
              </a:rPr>
              <a:t>e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>
                <a:latin typeface="Symbol" pitchFamily="18" charset="2"/>
              </a:rPr>
              <a:t>g</a:t>
            </a:r>
            <a:r>
              <a:rPr lang="en-US" sz="2000" dirty="0" smtClean="0"/>
              <a:t>~10</a:t>
            </a:r>
            <a:r>
              <a:rPr lang="en-US" sz="2000" baseline="30000" dirty="0" smtClean="0"/>
              <a:t>-7</a:t>
            </a:r>
            <a:r>
              <a:rPr lang="en-US" sz="2000" dirty="0" smtClean="0"/>
              <a:t>(E</a:t>
            </a:r>
            <a:r>
              <a:rPr lang="en-US" sz="2000" baseline="-25000" dirty="0" smtClean="0"/>
              <a:t>0.1TeV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-0.7</a:t>
            </a:r>
            <a:r>
              <a:rPr lang="en-US" sz="2000" dirty="0" smtClean="0"/>
              <a:t>GeV/cm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s </a:t>
            </a:r>
            <a:r>
              <a:rPr lang="en-US" sz="2000" dirty="0" err="1" smtClean="0"/>
              <a:t>sr</a:t>
            </a:r>
            <a:r>
              <a:rPr lang="en-US" sz="2000" dirty="0" smtClean="0"/>
              <a:t> [Fermi]</a:t>
            </a:r>
          </a:p>
          <a:p>
            <a:pPr>
              <a:buNone/>
            </a:pPr>
            <a:r>
              <a:rPr lang="en-US" sz="2000" dirty="0" smtClean="0"/>
              <a:t>                  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  </a:t>
            </a:r>
            <a:r>
              <a:rPr lang="en-US" sz="2000" dirty="0" smtClean="0"/>
              <a:t>      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Symbol" pitchFamily="18" charset="2"/>
                <a:cs typeface="Guttman Adii-Light" pitchFamily="2" charset="-79"/>
              </a:rPr>
              <a:t>e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>
                <a:latin typeface="Symbol" pitchFamily="18" charset="2"/>
              </a:rPr>
              <a:t>n</a:t>
            </a:r>
            <a:r>
              <a:rPr lang="en-US" sz="2000" dirty="0" smtClean="0"/>
              <a:t> ~10</a:t>
            </a:r>
            <a:r>
              <a:rPr lang="en-US" sz="2000" baseline="30000" dirty="0" smtClean="0"/>
              <a:t>-9</a:t>
            </a:r>
            <a:r>
              <a:rPr lang="en-US" sz="2000" dirty="0" smtClean="0"/>
              <a:t>(E</a:t>
            </a:r>
            <a:r>
              <a:rPr lang="en-US" sz="2000" baseline="-25000" dirty="0" smtClean="0"/>
              <a:t>0.1PeV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-0.7</a:t>
            </a:r>
            <a:r>
              <a:rPr lang="en-US" sz="2000" dirty="0" smtClean="0"/>
              <a:t>GeV/cm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s </a:t>
            </a:r>
            <a:r>
              <a:rPr lang="en-US" sz="2000" dirty="0" err="1" smtClean="0"/>
              <a:t>sr</a:t>
            </a:r>
            <a:r>
              <a:rPr lang="en-US" sz="2000" dirty="0" smtClean="0"/>
              <a:t> &lt;&lt;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>
                <a:latin typeface="+mj-lt"/>
              </a:rPr>
              <a:t>WB</a:t>
            </a:r>
          </a:p>
          <a:p>
            <a:pPr>
              <a:buNone/>
            </a:pPr>
            <a:r>
              <a:rPr lang="en-US" sz="2000" dirty="0" smtClean="0">
                <a:latin typeface="+mj-lt"/>
              </a:rPr>
              <a:t>     If Galactic: New, unknown sources; Chance coincidence with WB.</a:t>
            </a:r>
          </a:p>
          <a:p>
            <a:pPr>
              <a:buNone/>
            </a:pPr>
            <a:endParaRPr lang="en-US" sz="2000" dirty="0">
              <a:latin typeface="+mj-lt"/>
              <a:cs typeface="Guttman Adii-Light" pitchFamily="2" charset="-79"/>
            </a:endParaRPr>
          </a:p>
          <a:p>
            <a:r>
              <a:rPr lang="en-US" sz="2000" dirty="0" smtClean="0">
                <a:latin typeface="+mj-lt"/>
                <a:cs typeface="Guttman Adii-Light" pitchFamily="2" charset="-79"/>
                <a:sym typeface="Wingdings" panose="05000000000000000000" pitchFamily="2" charset="2"/>
              </a:rPr>
              <a:t> XG sources.</a:t>
            </a:r>
          </a:p>
          <a:p>
            <a:r>
              <a:rPr lang="en-US" sz="2000" dirty="0" smtClean="0">
                <a:latin typeface="+mj-lt"/>
                <a:cs typeface="Guttman Adii-Light" pitchFamily="2" charset="-79"/>
                <a:sym typeface="Wingdings" panose="05000000000000000000" pitchFamily="2" charset="2"/>
              </a:rPr>
              <a:t>Recall: known UHECR sources cannot account for IC’s flux (</a:t>
            </a:r>
            <a:r>
              <a:rPr lang="en-US" sz="2000" dirty="0" err="1">
                <a:latin typeface="Symbol" pitchFamily="18" charset="2"/>
              </a:rPr>
              <a:t>t</a:t>
            </a:r>
            <a:r>
              <a:rPr lang="en-US" sz="2000" baseline="-25000" dirty="0" err="1">
                <a:latin typeface="Symbol" pitchFamily="18" charset="2"/>
              </a:rPr>
              <a:t>g</a:t>
            </a:r>
            <a:r>
              <a:rPr lang="en-US" sz="2000" baseline="-25000" dirty="0" err="1"/>
              <a:t>p</a:t>
            </a:r>
            <a:r>
              <a:rPr lang="en-US" sz="2000" baseline="-25000" dirty="0"/>
              <a:t>(pp</a:t>
            </a:r>
            <a:r>
              <a:rPr lang="en-US" sz="2000" baseline="-25000" dirty="0" smtClean="0"/>
              <a:t>)</a:t>
            </a:r>
            <a:r>
              <a:rPr lang="en-US" sz="2000" dirty="0" smtClean="0"/>
              <a:t>&lt;1)</a:t>
            </a:r>
            <a:endParaRPr lang="en-US" sz="2000" dirty="0" smtClean="0">
              <a:latin typeface="Comic Sans MS" pitchFamily="66" charset="0"/>
              <a:cs typeface="Guttman Adii-Light" pitchFamily="2" charset="-79"/>
            </a:endParaRPr>
          </a:p>
          <a:p>
            <a:pPr>
              <a:buFont typeface="Symbol"/>
              <a:buChar char=" "/>
            </a:pPr>
            <a:r>
              <a:rPr lang="en-US" sz="1400" kern="1200" dirty="0" smtClean="0">
                <a:solidFill>
                  <a:srgbClr val="000000"/>
                </a:solidFill>
                <a:latin typeface="Times New Roman" pitchFamily="18" charset="0"/>
                <a:sym typeface="Wingdings" panose="05000000000000000000" pitchFamily="2" charset="2"/>
              </a:rPr>
              <a:t>  							     [e.g</a:t>
            </a:r>
            <a:r>
              <a:rPr lang="en-US" sz="1400" kern="1200" dirty="0">
                <a:solidFill>
                  <a:srgbClr val="000000"/>
                </a:solidFill>
                <a:latin typeface="Times New Roman" pitchFamily="18" charset="0"/>
                <a:sym typeface="Wingdings" panose="05000000000000000000" pitchFamily="2" charset="2"/>
              </a:rPr>
              <a:t>. </a:t>
            </a:r>
            <a:r>
              <a:rPr lang="en-US" sz="1400" kern="1200" dirty="0" err="1">
                <a:solidFill>
                  <a:srgbClr val="000000"/>
                </a:solidFill>
                <a:latin typeface="Times New Roman" pitchFamily="18" charset="0"/>
                <a:sym typeface="Wingdings" panose="05000000000000000000" pitchFamily="2" charset="2"/>
              </a:rPr>
              <a:t>Murase</a:t>
            </a:r>
            <a:r>
              <a:rPr lang="en-US" sz="1400" kern="1200" dirty="0">
                <a:solidFill>
                  <a:srgbClr val="000000"/>
                </a:solidFill>
                <a:latin typeface="Times New Roman" pitchFamily="18" charset="0"/>
                <a:sym typeface="Wingdings" panose="05000000000000000000" pitchFamily="2" charset="2"/>
              </a:rPr>
              <a:t> et al. 2014]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.</a:t>
            </a:r>
            <a:endParaRPr lang="en-US" sz="2000" dirty="0"/>
          </a:p>
          <a:p>
            <a:pPr>
              <a:buFont typeface="Symbol"/>
              <a:buChar char=" 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34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5867400" y="1828800"/>
            <a:ext cx="3200400" cy="533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4800600" y="4572000"/>
            <a:ext cx="10668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381000" y="3276600"/>
            <a:ext cx="2743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6400800" y="4419600"/>
            <a:ext cx="1676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2971800" y="3733800"/>
            <a:ext cx="16764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1600200" y="2743200"/>
            <a:ext cx="10668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main driver of HE </a:t>
            </a:r>
            <a:r>
              <a:rPr lang="en-US" sz="2800" dirty="0" smtClean="0">
                <a:latin typeface="Symbol" panose="05050102010706020507" pitchFamily="18" charset="2"/>
              </a:rPr>
              <a:t>n</a:t>
            </a:r>
            <a:r>
              <a:rPr lang="en-US" sz="2800" dirty="0" smtClean="0"/>
              <a:t> astronomy: </a:t>
            </a:r>
            <a:br>
              <a:rPr lang="en-US" sz="2800" dirty="0" smtClean="0"/>
            </a:br>
            <a:r>
              <a:rPr lang="en-US" sz="2800" dirty="0" smtClean="0"/>
              <a:t>The origin of CRs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1447800" y="20574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219200" y="55626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18288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40386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58674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971800" y="61563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2000"/>
              <a:t>Cosmic-ray E [GeV]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1981200"/>
            <a:ext cx="1317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000"/>
              <a:t>log [dJ/dE]</a:t>
            </a: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V="1">
            <a:off x="1828800" y="2362200"/>
            <a:ext cx="0" cy="3200400"/>
          </a:xfrm>
          <a:prstGeom prst="line">
            <a:avLst/>
          </a:prstGeom>
          <a:noFill/>
          <a:ln w="9525">
            <a:pattFill prst="wdUpDiag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V="1">
            <a:off x="4038600" y="2895600"/>
            <a:ext cx="0" cy="2590800"/>
          </a:xfrm>
          <a:prstGeom prst="line">
            <a:avLst/>
          </a:prstGeom>
          <a:noFill/>
          <a:ln w="9525">
            <a:pattFill prst="wdUpDiag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1828800" y="2362200"/>
            <a:ext cx="2209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4038600" y="3429000"/>
            <a:ext cx="1524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5562600" y="46482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V="1">
            <a:off x="5867400" y="4267200"/>
            <a:ext cx="0" cy="1219200"/>
          </a:xfrm>
          <a:prstGeom prst="line">
            <a:avLst/>
          </a:prstGeom>
          <a:noFill/>
          <a:ln w="9525">
            <a:pattFill prst="wdDnDiag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1676400" y="5638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3733800" y="5715000"/>
            <a:ext cx="52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  <a:r>
              <a:rPr lang="en-US" sz="2000" baseline="30000"/>
              <a:t>6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5556250" y="5638800"/>
            <a:ext cx="60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  <a:r>
              <a:rPr lang="en-US" sz="2000" baseline="30000"/>
              <a:t>10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2133600" y="2209800"/>
            <a:ext cx="60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E</a:t>
            </a:r>
            <a:r>
              <a:rPr lang="en-US" sz="2000" baseline="30000"/>
              <a:t>-2.7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4191000" y="3200400"/>
            <a:ext cx="477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E</a:t>
            </a:r>
            <a:r>
              <a:rPr lang="en-US" sz="2000" baseline="30000"/>
              <a:t>-3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3048000" y="3810000"/>
            <a:ext cx="158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solidFill>
                  <a:schemeClr val="accent2"/>
                </a:solidFill>
              </a:rPr>
              <a:t>Heavy Nuclei</a:t>
            </a:r>
            <a:endParaRPr lang="en-US" sz="2000" baseline="30000" dirty="0">
              <a:solidFill>
                <a:schemeClr val="accent2"/>
              </a:solidFill>
            </a:endParaRP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1676400" y="2819400"/>
            <a:ext cx="95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Protons</a:t>
            </a:r>
            <a:endParaRPr lang="en-US" sz="2000" baseline="30000">
              <a:solidFill>
                <a:schemeClr val="accent2"/>
              </a:solidFill>
            </a:endParaRP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6477000" y="4495800"/>
            <a:ext cx="164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solidFill>
                  <a:schemeClr val="accent2"/>
                </a:solidFill>
              </a:rPr>
              <a:t>Light Nuclei? </a:t>
            </a:r>
            <a:endParaRPr lang="en-US" sz="2000" baseline="30000" dirty="0">
              <a:solidFill>
                <a:schemeClr val="accent2"/>
              </a:solidFill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4800600" y="2286000"/>
            <a:ext cx="102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8000"/>
                </a:solidFill>
              </a:rPr>
              <a:t>Galactic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6781800" y="2971800"/>
            <a:ext cx="13083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UHE</a:t>
            </a:r>
          </a:p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X-Galactic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 flipH="1">
            <a:off x="4648200" y="2667000"/>
            <a:ext cx="457200" cy="1143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 flipH="1">
            <a:off x="7162800" y="3657600"/>
            <a:ext cx="304800" cy="838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 flipH="1">
            <a:off x="3048000" y="2590800"/>
            <a:ext cx="182880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533400" y="3276600"/>
            <a:ext cx="2501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Source: Supernovae(?)</a:t>
            </a:r>
            <a:endParaRPr lang="en-US" sz="2000" baseline="30000">
              <a:solidFill>
                <a:srgbClr val="FF0000"/>
              </a:solidFill>
            </a:endParaRPr>
          </a:p>
        </p:txBody>
      </p:sp>
      <p:sp>
        <p:nvSpPr>
          <p:cNvPr id="4132" name="Oval 36"/>
          <p:cNvSpPr>
            <a:spLocks noChangeArrowheads="1"/>
          </p:cNvSpPr>
          <p:nvPr/>
        </p:nvSpPr>
        <p:spPr bwMode="auto">
          <a:xfrm>
            <a:off x="3657600" y="4419600"/>
            <a:ext cx="11430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3733800" y="4419600"/>
            <a:ext cx="1001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Source?</a:t>
            </a:r>
            <a:endParaRPr lang="en-US" sz="2000" baseline="30000" dirty="0">
              <a:solidFill>
                <a:srgbClr val="FF0000"/>
              </a:solidFill>
            </a:endParaRPr>
          </a:p>
        </p:txBody>
      </p:sp>
      <p:sp>
        <p:nvSpPr>
          <p:cNvPr id="4134" name="Oval 38"/>
          <p:cNvSpPr>
            <a:spLocks noChangeArrowheads="1"/>
          </p:cNvSpPr>
          <p:nvPr/>
        </p:nvSpPr>
        <p:spPr bwMode="auto">
          <a:xfrm>
            <a:off x="6705600" y="4953000"/>
            <a:ext cx="11430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6781800" y="4953000"/>
            <a:ext cx="1001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Source?</a:t>
            </a:r>
            <a:endParaRPr lang="en-US" sz="2000" baseline="30000" dirty="0">
              <a:solidFill>
                <a:srgbClr val="FF0000"/>
              </a:solidFill>
            </a:endParaRPr>
          </a:p>
        </p:txBody>
      </p:sp>
      <p:sp>
        <p:nvSpPr>
          <p:cNvPr id="4136" name="Line 40"/>
          <p:cNvSpPr>
            <a:spLocks noChangeShapeType="1"/>
          </p:cNvSpPr>
          <p:nvPr/>
        </p:nvSpPr>
        <p:spPr bwMode="auto">
          <a:xfrm>
            <a:off x="4495800" y="4267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4876800" y="4572000"/>
            <a:ext cx="93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000">
                <a:solidFill>
                  <a:schemeClr val="accent2"/>
                </a:solidFill>
              </a:rPr>
              <a:t>Lighter</a:t>
            </a:r>
            <a:endParaRPr lang="en-US" sz="2000" baseline="30000">
              <a:solidFill>
                <a:schemeClr val="accent2"/>
              </a:solidFill>
            </a:endParaRP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5779121" y="1881276"/>
            <a:ext cx="3313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Where is the G/XG transition?</a:t>
            </a:r>
            <a:endParaRPr lang="en-US" sz="2000" baseline="30000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314950" y="2281386"/>
            <a:ext cx="1695450" cy="19096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5779121" y="2281386"/>
            <a:ext cx="1231279" cy="22144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2800" dirty="0" err="1"/>
              <a:t>IceCube’s</a:t>
            </a:r>
            <a:r>
              <a:rPr lang="en-US" sz="2800" dirty="0"/>
              <a:t> detection: </a:t>
            </a:r>
            <a:r>
              <a:rPr lang="en-US" sz="2800" dirty="0" smtClean="0"/>
              <a:t>XG CR pion production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610594" y="2242318"/>
            <a:ext cx="0" cy="43064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1305794" y="6243935"/>
            <a:ext cx="6781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7211294" y="5782270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</a:t>
            </a:r>
            <a:r>
              <a:rPr lang="en-US" baseline="-25000" dirty="0" smtClean="0"/>
              <a:t>10</a:t>
            </a:r>
            <a:r>
              <a:rPr lang="en-US" dirty="0" smtClean="0"/>
              <a:t> E[eV]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105" y="2242318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dQ</a:t>
            </a:r>
            <a:r>
              <a:rPr lang="en-US" dirty="0" smtClean="0"/>
              <a:t>/d log 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143994" y="4563070"/>
            <a:ext cx="563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6639794" y="4563070"/>
            <a:ext cx="114300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62640" y="40296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64941" y="4101405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UHE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762994" y="5325070"/>
            <a:ext cx="5486400" cy="0"/>
          </a:xfrm>
          <a:prstGeom prst="line">
            <a:avLst/>
          </a:prstGeom>
          <a:ln w="15875"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9028" y="486787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ymbol" panose="05050102010706020507" pitchFamily="18" charset="2"/>
              </a:rPr>
              <a:t>n</a:t>
            </a:r>
            <a:endParaRPr lang="en-US" dirty="0">
              <a:solidFill>
                <a:schemeClr val="accent6"/>
              </a:solidFill>
              <a:latin typeface="Symbol" panose="05050102010706020507" pitchFamily="18" charset="2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277594" y="4567535"/>
            <a:ext cx="1143000" cy="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>
            <a:off x="3363194" y="5329535"/>
            <a:ext cx="1143000" cy="0"/>
          </a:xfrm>
          <a:prstGeom prst="line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 flipH="1">
            <a:off x="4038600" y="4648200"/>
            <a:ext cx="10668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1874487" y="1066800"/>
            <a:ext cx="68323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 rtl="0">
              <a:buAutoNum type="alphaLcParenBoth"/>
            </a:pPr>
            <a:r>
              <a:rPr lang="en-US" sz="2000" dirty="0" smtClean="0">
                <a:latin typeface="+mj-lt"/>
              </a:rPr>
              <a:t>UHE CR sources reside in (&lt;10</a:t>
            </a:r>
            <a:r>
              <a:rPr lang="en-US" sz="2000" baseline="30000" dirty="0" smtClean="0">
                <a:latin typeface="+mj-lt"/>
              </a:rPr>
              <a:t>17</a:t>
            </a:r>
            <a:r>
              <a:rPr lang="en-US" sz="2000" dirty="0" smtClean="0">
                <a:latin typeface="+mj-lt"/>
              </a:rPr>
              <a:t>eV) “Calorimeters”,</a:t>
            </a:r>
          </a:p>
          <a:p>
            <a:pPr algn="l" rtl="0"/>
            <a:r>
              <a:rPr lang="en-US" sz="2000" dirty="0" smtClean="0">
                <a:latin typeface="+mj-lt"/>
              </a:rPr>
              <a:t>	or</a:t>
            </a:r>
            <a:endParaRPr lang="en-US" sz="2000" dirty="0">
              <a:latin typeface="+mj-lt"/>
            </a:endParaRPr>
          </a:p>
          <a:p>
            <a:pPr marL="457200" indent="-457200" algn="l" rtl="0">
              <a:buFont typeface="Wingdings" panose="05000000000000000000" pitchFamily="2" charset="2"/>
              <a:buAutoNum type="alphaLcParenBoth" startAt="2"/>
            </a:pPr>
            <a:r>
              <a:rPr lang="en-US" sz="2000" dirty="0">
                <a:latin typeface="+mj-lt"/>
              </a:rPr>
              <a:t>Q&gt;&gt;Q</a:t>
            </a:r>
            <a:r>
              <a:rPr lang="en-US" sz="2000" baseline="-25000" dirty="0">
                <a:latin typeface="+mj-lt"/>
              </a:rPr>
              <a:t>UHE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sources (unknown) with </a:t>
            </a:r>
            <a:r>
              <a:rPr lang="en-US" sz="2000" dirty="0" err="1">
                <a:latin typeface="Symbol" pitchFamily="18" charset="2"/>
              </a:rPr>
              <a:t>t</a:t>
            </a:r>
            <a:r>
              <a:rPr lang="en-US" sz="2000" baseline="-25000" dirty="0" err="1">
                <a:latin typeface="Symbol" pitchFamily="18" charset="2"/>
              </a:rPr>
              <a:t>g</a:t>
            </a:r>
            <a:r>
              <a:rPr lang="en-US" sz="2000" baseline="-25000" dirty="0" err="1"/>
              <a:t>p</a:t>
            </a:r>
            <a:r>
              <a:rPr lang="en-US" sz="2000" baseline="-25000" dirty="0"/>
              <a:t>(pp)</a:t>
            </a:r>
            <a:r>
              <a:rPr lang="en-US" sz="2000" dirty="0"/>
              <a:t>&lt;&lt;1 </a:t>
            </a:r>
            <a:r>
              <a:rPr lang="en-US" sz="2000" dirty="0" smtClean="0"/>
              <a:t>(ad-hoc)</a:t>
            </a:r>
            <a:endParaRPr lang="en-US" sz="2000" dirty="0">
              <a:latin typeface="+mj-lt"/>
            </a:endParaRPr>
          </a:p>
          <a:p>
            <a:pPr algn="l" rtl="0"/>
            <a:r>
              <a:rPr lang="en-US" sz="2000" dirty="0" smtClean="0">
                <a:latin typeface="+mj-lt"/>
              </a:rPr>
              <a:t>      </a:t>
            </a:r>
            <a:r>
              <a:rPr lang="en-US" sz="2000" dirty="0">
                <a:latin typeface="+mj-lt"/>
              </a:rPr>
              <a:t>&amp; Coincidence over a wide energy range.</a:t>
            </a:r>
          </a:p>
          <a:p>
            <a:pPr marL="457200" indent="-457200" algn="l" rtl="0">
              <a:buFont typeface="Wingdings" panose="05000000000000000000" pitchFamily="2" charset="2"/>
              <a:buAutoNum type="alphaLcParenBoth" startAt="2"/>
            </a:pPr>
            <a:endParaRPr lang="en-US" sz="20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6715994" y="616773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5572994" y="616773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4353794" y="616773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4148292" y="6396335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15	    17	       19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500894" y="5405735"/>
            <a:ext cx="929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IC </a:t>
            </a:r>
            <a:r>
              <a:rPr lang="en-US" dirty="0" smtClean="0">
                <a:solidFill>
                  <a:schemeClr val="accent6"/>
                </a:solidFill>
                <a:latin typeface="Symbol" panose="05050102010706020507" pitchFamily="18" charset="2"/>
              </a:rPr>
              <a:t>n</a:t>
            </a:r>
            <a:r>
              <a:rPr lang="en-US" dirty="0" smtClean="0">
                <a:solidFill>
                  <a:schemeClr val="accent6"/>
                </a:solidFill>
              </a:rPr>
              <a:t>’s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14276" y="4796135"/>
            <a:ext cx="1176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/>
                </a:solidFill>
                <a:latin typeface="Symbol" pitchFamily="18" charset="2"/>
              </a:rPr>
              <a:t>t</a:t>
            </a:r>
            <a:r>
              <a:rPr lang="en-US" baseline="-25000" dirty="0" err="1">
                <a:solidFill>
                  <a:schemeClr val="accent6"/>
                </a:solidFill>
                <a:latin typeface="Symbol" pitchFamily="18" charset="2"/>
              </a:rPr>
              <a:t>g</a:t>
            </a:r>
            <a:r>
              <a:rPr lang="en-US" baseline="-25000" dirty="0" err="1">
                <a:solidFill>
                  <a:schemeClr val="accent6"/>
                </a:solidFill>
              </a:rPr>
              <a:t>p</a:t>
            </a:r>
            <a:r>
              <a:rPr lang="en-US" baseline="-25000" dirty="0">
                <a:solidFill>
                  <a:schemeClr val="accent6"/>
                </a:solidFill>
              </a:rPr>
              <a:t>(pp</a:t>
            </a:r>
            <a:r>
              <a:rPr lang="en-US" baseline="-25000" dirty="0" smtClean="0">
                <a:solidFill>
                  <a:schemeClr val="accent6"/>
                </a:solidFill>
              </a:rPr>
              <a:t>)</a:t>
            </a:r>
            <a:r>
              <a:rPr lang="en-US" dirty="0" smtClean="0">
                <a:solidFill>
                  <a:schemeClr val="accent6"/>
                </a:solidFill>
              </a:rPr>
              <a:t>&gt;1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4419600" y="3045767"/>
            <a:ext cx="1066800" cy="5356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4539219" y="4186535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(a)</a:t>
            </a:r>
            <a:endParaRPr lang="en-US" dirty="0"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65971" y="2895600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(b)</a:t>
            </a:r>
            <a:endParaRPr lang="en-US" dirty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48000" y="3657600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  <a:latin typeface="Symbol" pitchFamily="18" charset="2"/>
              </a:rPr>
              <a:t>t</a:t>
            </a:r>
            <a:r>
              <a:rPr lang="en-US" baseline="-25000" dirty="0" err="1" smtClean="0">
                <a:solidFill>
                  <a:schemeClr val="accent6"/>
                </a:solidFill>
                <a:latin typeface="Symbol" pitchFamily="18" charset="2"/>
              </a:rPr>
              <a:t>g</a:t>
            </a:r>
            <a:r>
              <a:rPr lang="en-US" baseline="-25000" dirty="0" err="1" smtClean="0">
                <a:solidFill>
                  <a:schemeClr val="accent6"/>
                </a:solidFill>
              </a:rPr>
              <a:t>p</a:t>
            </a:r>
            <a:r>
              <a:rPr lang="en-US" baseline="-25000" dirty="0" smtClean="0">
                <a:solidFill>
                  <a:schemeClr val="accent6"/>
                </a:solidFill>
              </a:rPr>
              <a:t>(pp)</a:t>
            </a:r>
            <a:r>
              <a:rPr lang="en-US" dirty="0" smtClean="0">
                <a:solidFill>
                  <a:schemeClr val="accent6"/>
                </a:solidFill>
              </a:rPr>
              <a:t>&lt;&lt;1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 bwMode="auto">
          <a:xfrm flipH="1">
            <a:off x="3955050" y="3204865"/>
            <a:ext cx="540750" cy="21291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/>
          <p:cNvSpPr txBox="1"/>
          <p:nvPr/>
        </p:nvSpPr>
        <p:spPr>
          <a:xfrm>
            <a:off x="1854480" y="1066800"/>
            <a:ext cx="6700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 rtl="0">
              <a:buAutoNum type="alphaLcParenBoth"/>
            </a:pPr>
            <a:r>
              <a:rPr lang="en-US" sz="2000" dirty="0" smtClean="0">
                <a:latin typeface="+mj-lt"/>
              </a:rPr>
              <a:t>UHE CR sources reside in (&lt;10</a:t>
            </a:r>
            <a:r>
              <a:rPr lang="en-US" sz="2000" baseline="30000" dirty="0" smtClean="0">
                <a:latin typeface="+mj-lt"/>
              </a:rPr>
              <a:t>17</a:t>
            </a:r>
            <a:r>
              <a:rPr lang="en-US" sz="2000" dirty="0" smtClean="0">
                <a:latin typeface="+mj-lt"/>
              </a:rPr>
              <a:t>eV) “Calorimeters”,</a:t>
            </a:r>
          </a:p>
          <a:p>
            <a:pPr algn="l" rtl="0"/>
            <a:r>
              <a:rPr lang="en-US" sz="2000" dirty="0" smtClean="0">
                <a:latin typeface="+mj-lt"/>
              </a:rPr>
              <a:t>	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447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3" grpId="0"/>
      <p:bldP spid="54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914400"/>
          </a:xfrm>
        </p:spPr>
        <p:txBody>
          <a:bodyPr/>
          <a:lstStyle/>
          <a:p>
            <a:r>
              <a:rPr lang="en-US" sz="2800" dirty="0" smtClean="0"/>
              <a:t>Candidate CR calorimeters: </a:t>
            </a:r>
            <a:br>
              <a:rPr lang="en-US" sz="2800" dirty="0" smtClean="0"/>
            </a:br>
            <a:r>
              <a:rPr lang="en-US" sz="2800" dirty="0" smtClean="0"/>
              <a:t>Starburst galaxies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41020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Radio</a:t>
            </a:r>
            <a:r>
              <a:rPr lang="en-US" sz="2000" dirty="0">
                <a:solidFill>
                  <a:srgbClr val="000000"/>
                </a:solidFill>
              </a:rPr>
              <a:t>, IR &amp; </a:t>
            </a:r>
            <a:r>
              <a:rPr lang="en-US" sz="2000" dirty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en-US" sz="2000" dirty="0">
                <a:solidFill>
                  <a:srgbClr val="000000"/>
                </a:solidFill>
              </a:rPr>
              <a:t>-ray (GeV-</a:t>
            </a:r>
            <a:r>
              <a:rPr lang="en-US" sz="2000" dirty="0" err="1">
                <a:solidFill>
                  <a:srgbClr val="000000"/>
                </a:solidFill>
              </a:rPr>
              <a:t>TeV</a:t>
            </a:r>
            <a:r>
              <a:rPr lang="en-US" sz="2000" dirty="0">
                <a:solidFill>
                  <a:srgbClr val="000000"/>
                </a:solidFill>
              </a:rPr>
              <a:t>) observations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   </a:t>
            </a:r>
            <a:r>
              <a:rPr lang="en-US" sz="2000" dirty="0" smtClean="0">
                <a:solidFill>
                  <a:srgbClr val="000000"/>
                </a:solidFill>
              </a:rPr>
              <a:t>Starbursts </a:t>
            </a:r>
            <a:r>
              <a:rPr lang="en-US" sz="2000" dirty="0">
                <a:solidFill>
                  <a:srgbClr val="000000"/>
                </a:solidFill>
              </a:rPr>
              <a:t>are </a:t>
            </a:r>
            <a:r>
              <a:rPr lang="en-US" sz="2000" dirty="0" smtClean="0">
                <a:solidFill>
                  <a:srgbClr val="000000"/>
                </a:solidFill>
              </a:rPr>
              <a:t>calorimeters for </a:t>
            </a:r>
            <a:r>
              <a:rPr lang="en-US" sz="2000" dirty="0">
                <a:solidFill>
                  <a:srgbClr val="000000"/>
                </a:solidFill>
              </a:rPr>
              <a:t>E/Z reaching </a:t>
            </a:r>
            <a:r>
              <a:rPr lang="en-US" sz="2000" dirty="0" smtClean="0">
                <a:solidFill>
                  <a:srgbClr val="000000"/>
                </a:solidFill>
              </a:rPr>
              <a:t>(at least) 10PeV.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Most of the stars in the </a:t>
            </a:r>
            <a:r>
              <a:rPr lang="en-US" sz="2000" dirty="0" smtClean="0">
                <a:solidFill>
                  <a:srgbClr val="000000"/>
                </a:solidFill>
              </a:rPr>
              <a:t>universe </a:t>
            </a:r>
            <a:r>
              <a:rPr lang="en-US" sz="2000" dirty="0">
                <a:solidFill>
                  <a:srgbClr val="000000"/>
                </a:solidFill>
              </a:rPr>
              <a:t>were formed in Starbursts.</a:t>
            </a:r>
          </a:p>
          <a:p>
            <a:pPr lvl="0"/>
            <a:endParaRPr lang="en-US" sz="2000" dirty="0" smtClean="0">
              <a:solidFill>
                <a:srgbClr val="000000"/>
              </a:solidFill>
            </a:endParaRPr>
          </a:p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If: 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 CR sources reside in galaxies 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   and 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 </a:t>
            </a:r>
            <a:r>
              <a:rPr lang="en-US" sz="2000" dirty="0" err="1" smtClean="0">
                <a:solidFill>
                  <a:srgbClr val="000000"/>
                </a:solidFill>
              </a:rPr>
              <a:t>Q~Star</a:t>
            </a:r>
            <a:r>
              <a:rPr lang="en-US" sz="2000" dirty="0" smtClean="0">
                <a:solidFill>
                  <a:srgbClr val="000000"/>
                </a:solidFill>
              </a:rPr>
              <a:t> Formation Rate (SFR),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Then: </a:t>
            </a:r>
          </a:p>
          <a:p>
            <a:pPr>
              <a:buFont typeface="Symbol"/>
              <a:buChar char=" "/>
            </a:pPr>
            <a:r>
              <a:rPr lang="en-US" sz="2000" dirty="0" smtClean="0">
                <a:latin typeface="Symbol" pitchFamily="18" charset="2"/>
              </a:rPr>
              <a:t>   </a:t>
            </a:r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(</a:t>
            </a:r>
            <a:r>
              <a:rPr lang="en-US" sz="2000" dirty="0" err="1" smtClean="0">
                <a:latin typeface="Symbol" panose="05050102010706020507" pitchFamily="18" charset="2"/>
              </a:rPr>
              <a:t>e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&lt;1PeV)~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WB</a:t>
            </a:r>
            <a:r>
              <a:rPr lang="en-US" sz="2000" dirty="0" smtClean="0">
                <a:solidFill>
                  <a:srgbClr val="000000"/>
                </a:solidFill>
              </a:rPr>
              <a:t> .</a:t>
            </a:r>
          </a:p>
          <a:p>
            <a:pPr>
              <a:buFont typeface="Symbol"/>
              <a:buChar char=" "/>
            </a:pPr>
            <a:endParaRPr lang="en-US" sz="2000" baseline="-25000" dirty="0">
              <a:solidFill>
                <a:srgbClr val="000000"/>
              </a:solidFill>
            </a:endParaRPr>
          </a:p>
          <a:p>
            <a:pPr>
              <a:buFont typeface="Symbol"/>
              <a:buChar char=" "/>
            </a:pPr>
            <a:endParaRPr lang="en-US" sz="2000" baseline="-25000" dirty="0" smtClean="0">
              <a:solidFill>
                <a:srgbClr val="000000"/>
              </a:solidFill>
            </a:endParaRPr>
          </a:p>
          <a:p>
            <a:pPr>
              <a:buFont typeface="Symbol"/>
              <a:buChar char=" "/>
            </a:pPr>
            <a:endParaRPr lang="en-US" sz="2000" baseline="-25000" dirty="0">
              <a:solidFill>
                <a:srgbClr val="000000"/>
              </a:solidFill>
            </a:endParaRPr>
          </a:p>
          <a:p>
            <a:pPr>
              <a:buFont typeface="Symbol"/>
              <a:buChar char=" "/>
            </a:pPr>
            <a:endParaRPr lang="en-US" sz="2000" baseline="-25000" dirty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(And also a significant fraction of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    the </a:t>
            </a:r>
            <a:r>
              <a:rPr lang="en-US" sz="1800" dirty="0" smtClean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en-US" sz="1800" dirty="0" smtClean="0">
                <a:solidFill>
                  <a:srgbClr val="000000"/>
                </a:solidFill>
              </a:rPr>
              <a:t>-</a:t>
            </a:r>
            <a:r>
              <a:rPr lang="en-US" sz="1800" dirty="0" err="1" smtClean="0">
                <a:solidFill>
                  <a:srgbClr val="000000"/>
                </a:solidFill>
              </a:rPr>
              <a:t>bgnd</a:t>
            </a:r>
            <a:r>
              <a:rPr lang="en-US" sz="1800" dirty="0" smtClean="0">
                <a:solidFill>
                  <a:srgbClr val="000000"/>
                </a:solidFill>
              </a:rPr>
              <a:t>).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en-US" sz="2000" dirty="0" smtClean="0"/>
          </a:p>
          <a:p>
            <a:pPr marL="0" lvl="0" indent="0">
              <a:buNone/>
            </a:pPr>
            <a:endParaRPr lang="en-US" sz="2000" dirty="0"/>
          </a:p>
          <a:p>
            <a:pPr lvl="0"/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2636" y="3284901"/>
            <a:ext cx="4551363" cy="357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543800" y="3581400"/>
            <a:ext cx="1392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0"/>
            <a:r>
              <a:rPr lang="en-US" sz="1400" dirty="0"/>
              <a:t>[Loeb &amp; EW 06]</a:t>
            </a:r>
          </a:p>
        </p:txBody>
      </p:sp>
    </p:spTree>
    <p:extLst>
      <p:ext uri="{BB962C8B-B14F-4D97-AF65-F5344CB8AC3E}">
        <p14:creationId xmlns:p14="http://schemas.microsoft.com/office/powerpoint/2010/main" val="3711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2800" dirty="0" smtClean="0"/>
              <a:t>A note on </a:t>
            </a:r>
            <a:br>
              <a:rPr lang="en-US" sz="2800" dirty="0" smtClean="0"/>
            </a:br>
            <a:r>
              <a:rPr lang="en-US" sz="2800" dirty="0" smtClean="0"/>
              <a:t>Fermi’s </a:t>
            </a:r>
            <a:r>
              <a:rPr lang="en-US" sz="2800" dirty="0"/>
              <a:t>XG </a:t>
            </a:r>
            <a:r>
              <a:rPr lang="en-US" sz="2800" dirty="0" smtClean="0"/>
              <a:t>diffuse </a:t>
            </a:r>
            <a:r>
              <a:rPr lang="en-US" sz="2800" dirty="0" smtClean="0">
                <a:latin typeface="Symbol" panose="05050102010706020507" pitchFamily="18" charset="2"/>
              </a:rPr>
              <a:t>g</a:t>
            </a:r>
            <a:r>
              <a:rPr lang="en-US" sz="2800" dirty="0" smtClean="0"/>
              <a:t>-ray </a:t>
            </a:r>
            <a:r>
              <a:rPr lang="en-US" sz="2800" dirty="0"/>
              <a:t>upper </a:t>
            </a:r>
            <a:r>
              <a:rPr lang="en-US" sz="2800" dirty="0" smtClean="0"/>
              <a:t>limit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1676400"/>
          </a:xfrm>
        </p:spPr>
        <p:txBody>
          <a:bodyPr/>
          <a:lstStyle/>
          <a:p>
            <a:r>
              <a:rPr lang="en-US" sz="2000" dirty="0" smtClean="0"/>
              <a:t>Fermi diffuse XG:      </a:t>
            </a:r>
            <a:r>
              <a:rPr lang="en-US" sz="2000" dirty="0" smtClean="0">
                <a:latin typeface="Symbol" pitchFamily="18" charset="2"/>
                <a:cs typeface="Guttman Adii-Light" pitchFamily="2" charset="-79"/>
              </a:rPr>
              <a:t>e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>
                <a:latin typeface="Symbol" pitchFamily="18" charset="2"/>
              </a:rPr>
              <a:t>g</a:t>
            </a:r>
            <a:r>
              <a:rPr lang="en-US" sz="2000" dirty="0" smtClean="0"/>
              <a:t>(0.1TeV) &lt;~ 10</a:t>
            </a:r>
            <a:r>
              <a:rPr lang="en-US" sz="2000" baseline="30000" dirty="0" smtClean="0"/>
              <a:t>-7</a:t>
            </a:r>
            <a:r>
              <a:rPr lang="en-US" sz="2000" dirty="0" smtClean="0"/>
              <a:t> GeV/cm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s sr</a:t>
            </a:r>
            <a:r>
              <a:rPr lang="en-US" sz="2000" dirty="0"/>
              <a:t>.</a:t>
            </a:r>
          </a:p>
          <a:p>
            <a:r>
              <a:rPr lang="en-US" sz="2000" dirty="0" err="1" smtClean="0"/>
              <a:t>IceCube</a:t>
            </a:r>
            <a:r>
              <a:rPr lang="en-US" sz="2000" dirty="0" smtClean="0"/>
              <a:t> diffuse XG:  </a:t>
            </a:r>
            <a:r>
              <a:rPr lang="en-US" sz="2000" dirty="0" smtClean="0">
                <a:latin typeface="Symbol" pitchFamily="18" charset="2"/>
                <a:cs typeface="Guttman Adii-Light" pitchFamily="2" charset="-79"/>
              </a:rPr>
              <a:t>e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>
                <a:latin typeface="Symbol" pitchFamily="18" charset="2"/>
              </a:rPr>
              <a:t>n</a:t>
            </a:r>
            <a:r>
              <a:rPr lang="en-US" sz="2000" dirty="0" smtClean="0"/>
              <a:t> (100TeV)~0.3x10</a:t>
            </a:r>
            <a:r>
              <a:rPr lang="en-US" sz="2000" baseline="30000" dirty="0"/>
              <a:t>-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GeV/cm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s sr.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en-US" sz="2000" dirty="0" smtClean="0">
                <a:sym typeface="Wingdings" panose="05000000000000000000" pitchFamily="2" charset="2"/>
              </a:rPr>
              <a:t>Flat proton generation spectrum, d log n/d log </a:t>
            </a:r>
            <a:r>
              <a:rPr lang="en-US" sz="2000" dirty="0">
                <a:latin typeface="Symbol" pitchFamily="18" charset="2"/>
                <a:cs typeface="Guttman Adii-Light" pitchFamily="2" charset="-79"/>
              </a:rPr>
              <a:t>e</a:t>
            </a:r>
            <a:r>
              <a:rPr lang="en-US" sz="2000" dirty="0" smtClean="0">
                <a:sym typeface="Wingdings" panose="05000000000000000000" pitchFamily="2" charset="2"/>
              </a:rPr>
              <a:t>&gt;-2.2,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    with significant contribution to the diffuse XG </a:t>
            </a:r>
            <a:r>
              <a:rPr lang="en-US" sz="2000" dirty="0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sz="2000" dirty="0" smtClean="0">
                <a:sym typeface="Wingdings" panose="05000000000000000000" pitchFamily="2" charset="2"/>
              </a:rPr>
              <a:t>-</a:t>
            </a:r>
            <a:r>
              <a:rPr lang="en-US" sz="2000" dirty="0" err="1" smtClean="0">
                <a:sym typeface="Wingdings" panose="05000000000000000000" pitchFamily="2" charset="2"/>
              </a:rPr>
              <a:t>bgnd</a:t>
            </a:r>
            <a:r>
              <a:rPr lang="en-US" sz="2000" dirty="0" smtClean="0">
                <a:sym typeface="Wingdings" panose="05000000000000000000" pitchFamily="2" charset="2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753169" y="3276600"/>
            <a:ext cx="0" cy="32721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1448369" y="6243935"/>
            <a:ext cx="6781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7353869" y="5782270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</a:t>
            </a:r>
            <a:r>
              <a:rPr lang="en-US" baseline="-25000" dirty="0" smtClean="0"/>
              <a:t>10</a:t>
            </a:r>
            <a:r>
              <a:rPr lang="en-US" dirty="0" smtClean="0"/>
              <a:t> E[eV]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286569" y="4563070"/>
            <a:ext cx="563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6782369" y="4563070"/>
            <a:ext cx="114300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41103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07516" y="4101405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UHE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905569" y="5325070"/>
            <a:ext cx="5486400" cy="0"/>
          </a:xfrm>
          <a:prstGeom prst="line">
            <a:avLst/>
          </a:prstGeom>
          <a:ln w="15875"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07834" y="4948535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ymbol" panose="05050102010706020507" pitchFamily="18" charset="2"/>
              </a:rPr>
              <a:t>n</a:t>
            </a:r>
            <a:endParaRPr lang="en-US" dirty="0">
              <a:solidFill>
                <a:schemeClr val="accent6"/>
              </a:solidFill>
              <a:latin typeface="Symbol" panose="05050102010706020507" pitchFamily="18" charset="2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420169" y="4567535"/>
            <a:ext cx="1143000" cy="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3505769" y="5329535"/>
            <a:ext cx="1143000" cy="0"/>
          </a:xfrm>
          <a:prstGeom prst="line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flipH="1">
            <a:off x="4181175" y="4648200"/>
            <a:ext cx="10668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6858569" y="616773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5715569" y="616773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4496369" y="616773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1905030" y="6396335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11	    13	       15		17	   19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43469" y="5405735"/>
            <a:ext cx="929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IC </a:t>
            </a:r>
            <a:r>
              <a:rPr lang="en-US" dirty="0" smtClean="0">
                <a:solidFill>
                  <a:schemeClr val="accent6"/>
                </a:solidFill>
                <a:latin typeface="Symbol" panose="05050102010706020507" pitchFamily="18" charset="2"/>
              </a:rPr>
              <a:t>n</a:t>
            </a:r>
            <a:r>
              <a:rPr lang="en-US" dirty="0" smtClean="0">
                <a:solidFill>
                  <a:schemeClr val="accent6"/>
                </a:solidFill>
              </a:rPr>
              <a:t>’s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56851" y="4796135"/>
            <a:ext cx="1176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/>
                </a:solidFill>
                <a:latin typeface="Symbol" pitchFamily="18" charset="2"/>
              </a:rPr>
              <a:t>t</a:t>
            </a:r>
            <a:r>
              <a:rPr lang="en-US" baseline="-25000" dirty="0" err="1">
                <a:solidFill>
                  <a:schemeClr val="accent6"/>
                </a:solidFill>
                <a:latin typeface="Symbol" pitchFamily="18" charset="2"/>
              </a:rPr>
              <a:t>g</a:t>
            </a:r>
            <a:r>
              <a:rPr lang="en-US" baseline="-25000" dirty="0" err="1">
                <a:solidFill>
                  <a:schemeClr val="accent6"/>
                </a:solidFill>
              </a:rPr>
              <a:t>p</a:t>
            </a:r>
            <a:r>
              <a:rPr lang="en-US" baseline="-25000" dirty="0">
                <a:solidFill>
                  <a:schemeClr val="accent6"/>
                </a:solidFill>
              </a:rPr>
              <a:t>(pp</a:t>
            </a:r>
            <a:r>
              <a:rPr lang="en-US" baseline="-25000" dirty="0" smtClean="0">
                <a:solidFill>
                  <a:schemeClr val="accent6"/>
                </a:solidFill>
              </a:rPr>
              <a:t>)</a:t>
            </a:r>
            <a:r>
              <a:rPr lang="en-US" dirty="0" smtClean="0">
                <a:solidFill>
                  <a:schemeClr val="accent6"/>
                </a:solidFill>
              </a:rPr>
              <a:t>&gt;1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495800" y="61722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3352800" y="61722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2133600" y="61722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1905030" y="4341167"/>
            <a:ext cx="381539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>
            <a:off x="2095799" y="4341167"/>
            <a:ext cx="0" cy="4549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1938662" y="3881735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endParaRPr lang="en-US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006" y="3195935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dQ</a:t>
            </a:r>
            <a:r>
              <a:rPr lang="en-US" dirty="0" smtClean="0"/>
              <a:t>/d log E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1753169" y="4332237"/>
            <a:ext cx="2590231" cy="107796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6295184" y="3042046"/>
            <a:ext cx="28167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0"/>
            <a:r>
              <a:rPr lang="en-US" sz="1400" dirty="0" smtClean="0"/>
              <a:t>[e.g. Tamborra</a:t>
            </a:r>
            <a:r>
              <a:rPr lang="en-US" sz="1400" dirty="0"/>
              <a:t>, </a:t>
            </a:r>
            <a:r>
              <a:rPr lang="en-US" sz="1400" dirty="0" smtClean="0"/>
              <a:t>Ando</a:t>
            </a:r>
            <a:r>
              <a:rPr lang="en-US" sz="1400" dirty="0"/>
              <a:t>, </a:t>
            </a:r>
            <a:r>
              <a:rPr lang="en-US" sz="1400" dirty="0" smtClean="0"/>
              <a:t>&amp; </a:t>
            </a:r>
            <a:r>
              <a:rPr lang="en-US" sz="1400" dirty="0" err="1" smtClean="0"/>
              <a:t>Murase</a:t>
            </a:r>
            <a:r>
              <a:rPr lang="en-US" sz="1400" dirty="0"/>
              <a:t> </a:t>
            </a:r>
            <a:r>
              <a:rPr lang="en-US" sz="1400" dirty="0" smtClean="0"/>
              <a:t>14]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520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2800" dirty="0" err="1"/>
              <a:t>IceCube’s</a:t>
            </a:r>
            <a:r>
              <a:rPr lang="en-US" sz="2800" dirty="0"/>
              <a:t> detection: </a:t>
            </a:r>
            <a:r>
              <a:rPr lang="en-US" sz="2800" dirty="0" smtClean="0"/>
              <a:t>XG CR pion production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29641" y="1066800"/>
            <a:ext cx="8874737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 rtl="0">
              <a:buAutoNum type="alphaLcParenBoth"/>
            </a:pPr>
            <a:r>
              <a:rPr lang="en-US" sz="2000" dirty="0" smtClean="0">
                <a:latin typeface="+mj-lt"/>
              </a:rPr>
              <a:t>UHE CR sources reside in (&lt;10</a:t>
            </a:r>
            <a:r>
              <a:rPr lang="en-US" sz="2000" baseline="30000" dirty="0" smtClean="0">
                <a:latin typeface="+mj-lt"/>
              </a:rPr>
              <a:t>17</a:t>
            </a:r>
            <a:r>
              <a:rPr lang="en-US" sz="2000" dirty="0" smtClean="0">
                <a:latin typeface="+mj-lt"/>
              </a:rPr>
              <a:t>eV) “Calorimeters”: Starbursts.</a:t>
            </a:r>
          </a:p>
          <a:p>
            <a:pPr algn="l" rtl="0"/>
            <a:r>
              <a:rPr lang="en-US" sz="2000" dirty="0" smtClean="0">
                <a:latin typeface="+mj-lt"/>
              </a:rPr>
              <a:t>      Implications: </a:t>
            </a:r>
          </a:p>
          <a:p>
            <a:pPr algn="l" rtl="0"/>
            <a:r>
              <a:rPr lang="en-US" sz="2000" dirty="0">
                <a:latin typeface="+mj-lt"/>
              </a:rPr>
              <a:t>	</a:t>
            </a:r>
            <a:r>
              <a:rPr lang="en-US" sz="2000" dirty="0" smtClean="0">
                <a:latin typeface="+mj-lt"/>
              </a:rPr>
              <a:t>	G-XG transition @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</a:rPr>
              <a:t>10</a:t>
            </a:r>
            <a:r>
              <a:rPr lang="en-US" sz="2000" baseline="30000" dirty="0" smtClean="0">
                <a:solidFill>
                  <a:srgbClr val="000000"/>
                </a:solidFill>
                <a:latin typeface="Comic Sans MS"/>
              </a:rPr>
              <a:t>19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</a:rPr>
              <a:t>eV;</a:t>
            </a:r>
          </a:p>
          <a:p>
            <a:pPr algn="l" rtl="0"/>
            <a:r>
              <a:rPr lang="en-US" sz="2000" dirty="0">
                <a:solidFill>
                  <a:srgbClr val="000000"/>
                </a:solidFill>
                <a:latin typeface="Comic Sans MS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</a:rPr>
              <a:t>	The (G) &gt;10</a:t>
            </a:r>
            <a:r>
              <a:rPr lang="en-US" sz="2000" baseline="30000" dirty="0" smtClean="0">
                <a:solidFill>
                  <a:srgbClr val="000000"/>
                </a:solidFill>
                <a:latin typeface="Comic Sans MS"/>
              </a:rPr>
              <a:t>6.5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</a:rPr>
              <a:t>eV flux is suppressed due to propagation.</a:t>
            </a:r>
            <a:endParaRPr lang="en-US" sz="2000" dirty="0" smtClean="0">
              <a:latin typeface="+mj-lt"/>
            </a:endParaRPr>
          </a:p>
          <a:p>
            <a:pPr algn="l" rtl="0"/>
            <a:endParaRPr lang="en-US" sz="2000" dirty="0" smtClean="0">
              <a:latin typeface="+mj-lt"/>
            </a:endParaRPr>
          </a:p>
          <a:p>
            <a:pPr algn="l" rtl="0"/>
            <a:r>
              <a:rPr lang="en-US" sz="2000" dirty="0" smtClean="0">
                <a:latin typeface="+mj-lt"/>
              </a:rPr>
              <a:t>	or</a:t>
            </a:r>
          </a:p>
          <a:p>
            <a:pPr algn="l" rtl="0"/>
            <a:endParaRPr lang="en-US" sz="2000" dirty="0">
              <a:latin typeface="+mj-lt"/>
            </a:endParaRPr>
          </a:p>
          <a:p>
            <a:pPr marL="457200" indent="-457200" algn="l" rtl="0">
              <a:buFont typeface="Wingdings" panose="05000000000000000000" pitchFamily="2" charset="2"/>
              <a:buAutoNum type="alphaLcParenBoth" startAt="2"/>
            </a:pPr>
            <a:r>
              <a:rPr lang="en-US" sz="2000" dirty="0">
                <a:latin typeface="+mj-lt"/>
              </a:rPr>
              <a:t>Q&gt;&gt;Q</a:t>
            </a:r>
            <a:r>
              <a:rPr lang="en-US" sz="2000" baseline="-25000" dirty="0">
                <a:latin typeface="+mj-lt"/>
              </a:rPr>
              <a:t>UHE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sources (unknown) with </a:t>
            </a:r>
            <a:r>
              <a:rPr lang="en-US" sz="2000" dirty="0" err="1">
                <a:latin typeface="Symbol" pitchFamily="18" charset="2"/>
              </a:rPr>
              <a:t>t</a:t>
            </a:r>
            <a:r>
              <a:rPr lang="en-US" sz="2000" baseline="-25000" dirty="0" err="1">
                <a:latin typeface="Symbol" pitchFamily="18" charset="2"/>
              </a:rPr>
              <a:t>g</a:t>
            </a:r>
            <a:r>
              <a:rPr lang="en-US" sz="2000" baseline="-25000" dirty="0" err="1"/>
              <a:t>p</a:t>
            </a:r>
            <a:r>
              <a:rPr lang="en-US" sz="2000" baseline="-25000" dirty="0"/>
              <a:t>(pp)</a:t>
            </a:r>
            <a:r>
              <a:rPr lang="en-US" sz="2000" dirty="0"/>
              <a:t>&lt;&lt;1 </a:t>
            </a:r>
            <a:r>
              <a:rPr lang="en-US" sz="2000" dirty="0" smtClean="0"/>
              <a:t>(ad hoc, fine tuning)</a:t>
            </a:r>
            <a:endParaRPr lang="en-US" sz="2000" dirty="0">
              <a:latin typeface="+mj-lt"/>
            </a:endParaRPr>
          </a:p>
          <a:p>
            <a:pPr algn="l" rtl="0"/>
            <a:r>
              <a:rPr lang="en-US" sz="2000" dirty="0" smtClean="0">
                <a:latin typeface="+mj-lt"/>
              </a:rPr>
              <a:t>      </a:t>
            </a:r>
            <a:r>
              <a:rPr lang="en-US" sz="2000" dirty="0">
                <a:latin typeface="+mj-lt"/>
              </a:rPr>
              <a:t>&amp; Coincidence over a wide energy </a:t>
            </a:r>
            <a:r>
              <a:rPr lang="en-US" sz="2000" dirty="0" smtClean="0">
                <a:latin typeface="+mj-lt"/>
              </a:rPr>
              <a:t>range:</a:t>
            </a:r>
          </a:p>
          <a:p>
            <a:pPr algn="l" rtl="0"/>
            <a:r>
              <a:rPr lang="en-US" sz="2000" dirty="0">
                <a:latin typeface="+mj-lt"/>
              </a:rPr>
              <a:t>	</a:t>
            </a:r>
            <a:r>
              <a:rPr lang="en-US" sz="2000" dirty="0" smtClean="0">
                <a:latin typeface="+mj-lt"/>
              </a:rPr>
              <a:t>- AGN jets in Galaxy clusters,</a:t>
            </a:r>
          </a:p>
          <a:p>
            <a:pPr lvl="0" algn="l" rtl="0"/>
            <a:r>
              <a:rPr lang="en-US" sz="2000" dirty="0" smtClean="0">
                <a:latin typeface="+mj-lt"/>
              </a:rPr>
              <a:t>	   </a:t>
            </a:r>
            <a:r>
              <a:rPr lang="en-US" sz="2000" dirty="0" err="1" smtClean="0">
                <a:latin typeface="+mj-lt"/>
              </a:rPr>
              <a:t>dQ</a:t>
            </a:r>
            <a:r>
              <a:rPr lang="en-US" sz="2000" dirty="0" smtClean="0">
                <a:latin typeface="+mj-lt"/>
              </a:rPr>
              <a:t>/</a:t>
            </a:r>
            <a:r>
              <a:rPr lang="en-US" sz="2000" dirty="0" err="1" smtClean="0">
                <a:latin typeface="+mj-lt"/>
              </a:rPr>
              <a:t>dlog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latin typeface="Symbol" panose="05050102010706020507" pitchFamily="18" charset="2"/>
              </a:rPr>
              <a:t>e</a:t>
            </a:r>
            <a:r>
              <a:rPr lang="en-US" sz="2000" dirty="0" smtClean="0">
                <a:latin typeface="+mj-lt"/>
              </a:rPr>
              <a:t>~</a:t>
            </a:r>
            <a:r>
              <a:rPr lang="en-US" sz="2000" kern="0" dirty="0" smtClean="0">
                <a:solidFill>
                  <a:srgbClr val="000000"/>
                </a:solidFill>
                <a:latin typeface="Comic Sans MS"/>
              </a:rPr>
              <a:t>10</a:t>
            </a:r>
            <a:r>
              <a:rPr lang="en-US" sz="2000" kern="0" baseline="30000" dirty="0" smtClean="0">
                <a:solidFill>
                  <a:srgbClr val="000000"/>
                </a:solidFill>
                <a:latin typeface="Comic Sans MS"/>
              </a:rPr>
              <a:t>47</a:t>
            </a:r>
            <a:r>
              <a:rPr lang="en-US" sz="2000" kern="0" dirty="0" smtClean="0">
                <a:solidFill>
                  <a:srgbClr val="000000"/>
                </a:solidFill>
                <a:latin typeface="Comic Sans MS"/>
              </a:rPr>
              <a:t>erg/Mpc</a:t>
            </a:r>
            <a:r>
              <a:rPr lang="en-US" sz="2000" kern="0" baseline="30000" dirty="0" smtClean="0">
                <a:solidFill>
                  <a:srgbClr val="000000"/>
                </a:solidFill>
                <a:latin typeface="Comic Sans MS"/>
              </a:rPr>
              <a:t>3</a:t>
            </a:r>
            <a:r>
              <a:rPr lang="en-US" sz="2000" kern="0" dirty="0" smtClean="0">
                <a:solidFill>
                  <a:srgbClr val="000000"/>
                </a:solidFill>
                <a:latin typeface="Comic Sans MS"/>
              </a:rPr>
              <a:t>yr, </a:t>
            </a:r>
            <a:r>
              <a:rPr lang="en-US" sz="2000" dirty="0" smtClean="0">
                <a:latin typeface="Symbol" pitchFamily="18" charset="2"/>
              </a:rPr>
              <a:t>t</a:t>
            </a:r>
            <a:r>
              <a:rPr lang="en-US" sz="2000" baseline="-25000" dirty="0" smtClean="0"/>
              <a:t>pp</a:t>
            </a:r>
            <a:r>
              <a:rPr lang="en-US" sz="2000" dirty="0" smtClean="0"/>
              <a:t>~</a:t>
            </a:r>
            <a:r>
              <a:rPr lang="en-US" sz="2000" kern="0" dirty="0" smtClean="0">
                <a:solidFill>
                  <a:srgbClr val="000000"/>
                </a:solidFill>
                <a:latin typeface="Comic Sans MS"/>
              </a:rPr>
              <a:t>10</a:t>
            </a:r>
            <a:r>
              <a:rPr lang="en-US" sz="2000" kern="0" baseline="30000" dirty="0" smtClean="0">
                <a:solidFill>
                  <a:srgbClr val="000000"/>
                </a:solidFill>
                <a:latin typeface="Comic Sans MS"/>
              </a:rPr>
              <a:t>-2</a:t>
            </a:r>
          </a:p>
          <a:p>
            <a:pPr lvl="0" algn="l" rtl="0"/>
            <a:r>
              <a:rPr lang="en-US" sz="2000" kern="0" baseline="30000" dirty="0">
                <a:solidFill>
                  <a:srgbClr val="000000"/>
                </a:solidFill>
                <a:latin typeface="Comic Sans MS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</a:rPr>
              <a:t>-</a:t>
            </a:r>
            <a:r>
              <a:rPr lang="en-US" sz="2000" kern="0" dirty="0" smtClean="0">
                <a:solidFill>
                  <a:srgbClr val="000000"/>
                </a:solidFill>
                <a:latin typeface="Comic Sans MS"/>
              </a:rPr>
              <a:t> BL Lacs             </a:t>
            </a:r>
            <a:r>
              <a:rPr lang="en-US" sz="1400" dirty="0" smtClean="0"/>
              <a:t>[“obtained </a:t>
            </a:r>
            <a:r>
              <a:rPr lang="en-US" sz="1400" dirty="0"/>
              <a:t>through a fine-tuning with the data</a:t>
            </a:r>
            <a:r>
              <a:rPr lang="en-US" sz="1400" dirty="0" smtClean="0"/>
              <a:t>”, </a:t>
            </a:r>
            <a:r>
              <a:rPr lang="en-US" sz="1400" dirty="0" err="1" smtClean="0"/>
              <a:t>Tavecchio</a:t>
            </a:r>
            <a:r>
              <a:rPr lang="en-US" sz="1400" dirty="0"/>
              <a:t> </a:t>
            </a:r>
            <a:r>
              <a:rPr lang="en-US" sz="1400" dirty="0" smtClean="0"/>
              <a:t>&amp; </a:t>
            </a:r>
            <a:r>
              <a:rPr lang="en-US" sz="1400" dirty="0" err="1" smtClean="0"/>
              <a:t>Ghisellini</a:t>
            </a:r>
            <a:r>
              <a:rPr lang="en-US" sz="1400" dirty="0"/>
              <a:t> </a:t>
            </a:r>
            <a:r>
              <a:rPr lang="en-US" sz="1400" dirty="0" smtClean="0"/>
              <a:t>2015]</a:t>
            </a:r>
            <a:endParaRPr lang="en-US" sz="1400" dirty="0"/>
          </a:p>
          <a:p>
            <a:pPr lvl="0" algn="l" rtl="0"/>
            <a:r>
              <a:rPr lang="en-US" sz="2000" dirty="0">
                <a:solidFill>
                  <a:srgbClr val="000000"/>
                </a:solidFill>
                <a:latin typeface="Comic Sans MS"/>
              </a:rPr>
              <a:t>	-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</a:rPr>
              <a:t>Low L GRBs</a:t>
            </a:r>
          </a:p>
          <a:p>
            <a:pPr lvl="0" algn="l" rtl="0"/>
            <a:r>
              <a:rPr lang="en-US" sz="2000" dirty="0">
                <a:solidFill>
                  <a:srgbClr val="000000"/>
                </a:solidFill>
                <a:latin typeface="Comic Sans MS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</a:rPr>
              <a:t>       .</a:t>
            </a:r>
            <a:endParaRPr lang="en-US" sz="2000" dirty="0">
              <a:solidFill>
                <a:srgbClr val="000000"/>
              </a:solidFill>
              <a:latin typeface="Comic Sans MS"/>
            </a:endParaRPr>
          </a:p>
          <a:p>
            <a:pPr lvl="0" algn="l" rtl="0"/>
            <a:r>
              <a:rPr lang="en-US" sz="2000" dirty="0">
                <a:solidFill>
                  <a:srgbClr val="000000"/>
                </a:solidFill>
                <a:latin typeface="Comic Sans MS"/>
              </a:rPr>
              <a:t>	      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</a:rPr>
              <a:t>.</a:t>
            </a:r>
            <a:endParaRPr lang="en-US" sz="2000" dirty="0">
              <a:solidFill>
                <a:srgbClr val="000000"/>
              </a:solidFill>
              <a:latin typeface="Comic Sans MS"/>
            </a:endParaRPr>
          </a:p>
          <a:p>
            <a:pPr lvl="0" algn="l" rtl="0"/>
            <a:r>
              <a:rPr lang="en-US" sz="2000" dirty="0">
                <a:solidFill>
                  <a:srgbClr val="000000"/>
                </a:solidFill>
                <a:latin typeface="Comic Sans MS"/>
              </a:rPr>
              <a:t>	       .</a:t>
            </a:r>
          </a:p>
          <a:p>
            <a:pPr lvl="0" algn="l" rtl="0"/>
            <a:endParaRPr lang="en-US" sz="2000" dirty="0">
              <a:solidFill>
                <a:srgbClr val="000000"/>
              </a:solidFill>
              <a:latin typeface="Comic Sans MS"/>
            </a:endParaRPr>
          </a:p>
          <a:p>
            <a:pPr algn="l" rtl="0"/>
            <a:endParaRPr lang="en-US" sz="2000" dirty="0" smtClean="0">
              <a:latin typeface="+mj-lt"/>
            </a:endParaRPr>
          </a:p>
          <a:p>
            <a:pPr marL="457200" indent="-457200" algn="l" rtl="0">
              <a:buFont typeface="Wingdings" panose="05000000000000000000" pitchFamily="2" charset="2"/>
              <a:buAutoNum type="alphaLcParenBoth" startAt="2"/>
            </a:pPr>
            <a:endParaRPr lang="en-US" sz="2000" dirty="0">
              <a:latin typeface="+mj-lt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6519564" y="4191000"/>
            <a:ext cx="2624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0"/>
            <a:r>
              <a:rPr lang="en-US" sz="1400" dirty="0" smtClean="0"/>
              <a:t>[</a:t>
            </a:r>
            <a:r>
              <a:rPr lang="en-US" sz="1400" dirty="0" err="1" smtClean="0"/>
              <a:t>Murase</a:t>
            </a:r>
            <a:r>
              <a:rPr lang="en-US" sz="1400" dirty="0" smtClean="0"/>
              <a:t>, Inoue &amp; </a:t>
            </a:r>
            <a:r>
              <a:rPr lang="en-US" sz="1400" dirty="0" err="1" smtClean="0"/>
              <a:t>Nagataki</a:t>
            </a:r>
            <a:r>
              <a:rPr lang="en-US" sz="1400" dirty="0" smtClean="0"/>
              <a:t> 2008]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335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570"/>
            <a:ext cx="7772400" cy="914400"/>
          </a:xfrm>
        </p:spPr>
        <p:txBody>
          <a:bodyPr/>
          <a:lstStyle/>
          <a:p>
            <a:r>
              <a:rPr lang="en-US" sz="2800" dirty="0" smtClean="0"/>
              <a:t>Low Energy, ~10GeV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772400" cy="4491334"/>
          </a:xfrm>
        </p:spPr>
        <p:txBody>
          <a:bodyPr/>
          <a:lstStyle/>
          <a:p>
            <a:r>
              <a:rPr lang="en-US" sz="2000" dirty="0"/>
              <a:t>O</a:t>
            </a:r>
            <a:r>
              <a:rPr lang="en-US" sz="2000" dirty="0" smtClean="0"/>
              <a:t>ur Galaxy- using “</a:t>
            </a:r>
            <a:r>
              <a:rPr lang="en-US" sz="2000" dirty="0" err="1" smtClean="0"/>
              <a:t>grammage</a:t>
            </a:r>
            <a:r>
              <a:rPr lang="en-US" sz="2000" dirty="0" smtClean="0"/>
              <a:t>”, local SN rate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Starbursts- using radio to </a:t>
            </a:r>
            <a:r>
              <a:rPr lang="en-US" sz="2000" dirty="0" smtClean="0">
                <a:latin typeface="Symbol" panose="05050102010706020507" pitchFamily="18" charset="2"/>
              </a:rPr>
              <a:t>g</a:t>
            </a:r>
            <a:r>
              <a:rPr lang="en-US" sz="2000" dirty="0" smtClean="0"/>
              <a:t> observations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>
              <a:buFont typeface="Wingdings"/>
              <a:buChar char="à"/>
            </a:pPr>
            <a:r>
              <a:rPr lang="en-US" sz="2000" dirty="0" smtClean="0"/>
              <a:t>Q/SFR</a:t>
            </a:r>
            <a:r>
              <a:rPr lang="en-US" sz="2000" dirty="0"/>
              <a:t> </a:t>
            </a:r>
            <a:r>
              <a:rPr lang="en-US" sz="2000" dirty="0" smtClean="0"/>
              <a:t>similar for different galaxy types,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dQ</a:t>
            </a:r>
            <a:r>
              <a:rPr lang="en-US" sz="2000" dirty="0" smtClean="0"/>
              <a:t>/</a:t>
            </a:r>
            <a:r>
              <a:rPr lang="en-US" sz="2000" dirty="0" err="1" smtClean="0"/>
              <a:t>dlog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panose="05050102010706020507" pitchFamily="18" charset="2"/>
              </a:rPr>
              <a:t>e</a:t>
            </a:r>
            <a:r>
              <a:rPr lang="en-US" sz="2000" dirty="0" smtClean="0"/>
              <a:t> ~Const. at all </a:t>
            </a:r>
            <a:r>
              <a:rPr lang="en-US" sz="2000" dirty="0" smtClean="0">
                <a:latin typeface="Symbol" panose="05050102010706020507" pitchFamily="18" charset="2"/>
              </a:rPr>
              <a:t>e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360819"/>
              </p:ext>
            </p:extLst>
          </p:nvPr>
        </p:nvGraphicFramePr>
        <p:xfrm>
          <a:off x="1665288" y="2362200"/>
          <a:ext cx="56229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25" name="משוואה" r:id="rId4" imgW="4101840" imgH="507960" progId="Equation.3">
                  <p:embed/>
                </p:oleObj>
              </mc:Choice>
              <mc:Fallback>
                <p:oleObj name="משוואה" r:id="rId4" imgW="410184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2362200"/>
                        <a:ext cx="562292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083533"/>
              </p:ext>
            </p:extLst>
          </p:nvPr>
        </p:nvGraphicFramePr>
        <p:xfrm>
          <a:off x="1630363" y="3816350"/>
          <a:ext cx="489585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26" name="משוואה" r:id="rId6" imgW="3555720" imgH="507960" progId="Equation.3">
                  <p:embed/>
                </p:oleObj>
              </mc:Choice>
              <mc:Fallback>
                <p:oleObj name="משוואה" r:id="rId6" imgW="355572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3816350"/>
                        <a:ext cx="489585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6460613" y="6388105"/>
            <a:ext cx="26720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1400" dirty="0" smtClean="0"/>
              <a:t>[Katz, EW, Thompson &amp; Loeb 14]</a:t>
            </a:r>
            <a:endParaRPr lang="en-US" sz="1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091138"/>
              </p:ext>
            </p:extLst>
          </p:nvPr>
        </p:nvGraphicFramePr>
        <p:xfrm>
          <a:off x="2606675" y="990600"/>
          <a:ext cx="42926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27" name="משוואה" r:id="rId8" imgW="2679480" imgH="469800" progId="Equation.3">
                  <p:embed/>
                </p:oleObj>
              </mc:Choice>
              <mc:Fallback>
                <p:oleObj name="משוואה" r:id="rId8" imgW="267948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990600"/>
                        <a:ext cx="42926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17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838200"/>
          </a:xfrm>
        </p:spPr>
        <p:txBody>
          <a:bodyPr/>
          <a:lstStyle/>
          <a:p>
            <a:r>
              <a:rPr lang="en-US" sz="2800" dirty="0" smtClean="0"/>
              <a:t>The cosmic ray spectrum</a:t>
            </a:r>
            <a:endParaRPr lang="en-US" sz="2800" dirty="0"/>
          </a:p>
        </p:txBody>
      </p:sp>
      <p:pic>
        <p:nvPicPr>
          <p:cNvPr id="6" name="Picture 5" descr="swordyspectrum_1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198927"/>
            <a:ext cx="5029200" cy="5582873"/>
          </a:xfrm>
          <a:prstGeom prst="rect">
            <a:avLst/>
          </a:prstGeom>
        </p:spPr>
      </p:pic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6739060" y="6248400"/>
            <a:ext cx="22525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1400" dirty="0" smtClean="0"/>
              <a:t>[From </a:t>
            </a:r>
            <a:r>
              <a:rPr lang="en-US" sz="1400" dirty="0" err="1" smtClean="0"/>
              <a:t>Helder</a:t>
            </a:r>
            <a:r>
              <a:rPr lang="en-US" sz="1400" dirty="0" smtClean="0"/>
              <a:t> et al., SSR 12]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7513320" cy="589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20000" cy="609600"/>
          </a:xfrm>
        </p:spPr>
        <p:txBody>
          <a:bodyPr/>
          <a:lstStyle/>
          <a:p>
            <a:r>
              <a:rPr lang="en-US" sz="2800" dirty="0" smtClean="0"/>
              <a:t>The cosmic ray generation spectrum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4495800" y="4267200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5410200" y="4267200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6096000" y="5029200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XG CRs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4495800"/>
            <a:ext cx="1066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XG 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err="1" smtClean="0"/>
              <a:t>’s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86347" y="3352800"/>
            <a:ext cx="1885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MW CRs,</a:t>
            </a:r>
          </a:p>
          <a:p>
            <a:pPr algn="l" rtl="0"/>
            <a:r>
              <a:rPr lang="en-US" dirty="0" smtClean="0"/>
              <a:t>Starbursts</a:t>
            </a:r>
          </a:p>
          <a:p>
            <a:pPr algn="l" rtl="0"/>
            <a:r>
              <a:rPr lang="en-US" dirty="0" smtClean="0"/>
              <a:t>(+ </a:t>
            </a:r>
            <a:r>
              <a:rPr lang="en-US" dirty="0" err="1" smtClean="0"/>
              <a:t>CRs~SFR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6471986" y="6550223"/>
            <a:ext cx="26720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1400" dirty="0" smtClean="0"/>
              <a:t>[Katz, EW, Thompson &amp; Loeb 14]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657164" y="1677662"/>
            <a:ext cx="25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A single source?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91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2800" dirty="0" smtClean="0"/>
              <a:t>Constraints on source density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29000"/>
            <a:ext cx="8458200" cy="3198911"/>
          </a:xfrm>
        </p:spPr>
        <p:txBody>
          <a:bodyPr/>
          <a:lstStyle/>
          <a:p>
            <a:r>
              <a:rPr lang="en-US" sz="2000" dirty="0" smtClean="0"/>
              <a:t>The absence of multiple-</a:t>
            </a:r>
            <a:r>
              <a:rPr lang="en-US" sz="2000" dirty="0" smtClean="0">
                <a:latin typeface="Symbol" panose="05050102010706020507" pitchFamily="18" charset="2"/>
                <a:ea typeface="Segoe UI Symbol" panose="020B0502040204020203" pitchFamily="34" charset="0"/>
              </a:rPr>
              <a:t>n</a:t>
            </a:r>
            <a:r>
              <a:rPr lang="en-US" sz="2000" baseline="-25000" dirty="0" smtClean="0">
                <a:latin typeface="Symbol" panose="05050102010706020507" pitchFamily="18" charset="2"/>
                <a:ea typeface="Segoe UI Symbol" panose="020B0502040204020203" pitchFamily="34" charset="0"/>
              </a:rPr>
              <a:t>m</a:t>
            </a:r>
            <a:r>
              <a:rPr lang="en-US" sz="2000" dirty="0" smtClean="0"/>
              <a:t>-event sources implies: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u="sng" dirty="0" smtClean="0"/>
              <a:t>Implications</a:t>
            </a:r>
            <a:r>
              <a:rPr lang="en-US" sz="2000" dirty="0" smtClean="0"/>
              <a:t>:</a:t>
            </a:r>
            <a:endParaRPr lang="en-US" sz="2000" dirty="0"/>
          </a:p>
          <a:p>
            <a:r>
              <a:rPr lang="en-US" sz="2000" dirty="0" smtClean="0"/>
              <a:t>Identify sources by angular correlation with catalogs- unlikely: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Bright </a:t>
            </a:r>
            <a:r>
              <a:rPr lang="en-US" sz="2000" dirty="0" smtClean="0"/>
              <a:t>AGN (FSRQ, BL Lac, n~10</a:t>
            </a:r>
            <a:r>
              <a:rPr lang="en-US" sz="2000" baseline="30000" dirty="0" smtClean="0"/>
              <a:t>-11</a:t>
            </a:r>
            <a:r>
              <a:rPr lang="en-US" sz="2000" dirty="0" smtClean="0"/>
              <a:t>(10</a:t>
            </a:r>
            <a:r>
              <a:rPr lang="en-US" sz="2000" baseline="30000" dirty="0" smtClean="0"/>
              <a:t>-8</a:t>
            </a:r>
            <a:r>
              <a:rPr lang="en-US" sz="2000" dirty="0" smtClean="0"/>
              <a:t>)/Mpc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)- </a:t>
            </a:r>
            <a:r>
              <a:rPr lang="en-US" sz="2000" dirty="0"/>
              <a:t>R</a:t>
            </a:r>
            <a:r>
              <a:rPr lang="en-US" sz="2000" dirty="0" smtClean="0"/>
              <a:t>uled out.</a:t>
            </a:r>
          </a:p>
          <a:p>
            <a:r>
              <a:rPr lang="en-US" sz="2000" dirty="0"/>
              <a:t>Starbursts, </a:t>
            </a:r>
            <a:r>
              <a:rPr lang="en-US" sz="2000" dirty="0" smtClean="0"/>
              <a:t>n~10</a:t>
            </a:r>
            <a:r>
              <a:rPr lang="en-US" sz="2000" baseline="30000" dirty="0" smtClean="0"/>
              <a:t>-5</a:t>
            </a:r>
            <a:r>
              <a:rPr lang="en-US" sz="2000" dirty="0" smtClean="0"/>
              <a:t>/Mpc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- a few should be detected with A X 10. </a:t>
            </a:r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655485"/>
              </p:ext>
            </p:extLst>
          </p:nvPr>
        </p:nvGraphicFramePr>
        <p:xfrm>
          <a:off x="592138" y="914400"/>
          <a:ext cx="7866062" cy="248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5" name="משוואה" r:id="rId4" imgW="5600520" imgH="1549080" progId="Equation.3">
                  <p:embed/>
                </p:oleObj>
              </mc:Choice>
              <mc:Fallback>
                <p:oleObj name="משוואה" r:id="rId4" imgW="5600520" imgH="1549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914400"/>
                        <a:ext cx="7866062" cy="248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580967"/>
              </p:ext>
            </p:extLst>
          </p:nvPr>
        </p:nvGraphicFramePr>
        <p:xfrm>
          <a:off x="1143000" y="3817162"/>
          <a:ext cx="6781800" cy="67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6" name="משוואה" r:id="rId6" imgW="4495680" imgH="393480" progId="Equation.3">
                  <p:embed/>
                </p:oleObj>
              </mc:Choice>
              <mc:Fallback>
                <p:oleObj name="משוואה" r:id="rId6" imgW="4495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7162"/>
                        <a:ext cx="6781800" cy="67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5715000" y="6626423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/>
            <a:r>
              <a:rPr lang="en-US" sz="1400" dirty="0" smtClean="0"/>
              <a:t>[</a:t>
            </a:r>
            <a:r>
              <a:rPr lang="en-US" sz="1400" dirty="0" err="1" smtClean="0"/>
              <a:t>Murase</a:t>
            </a:r>
            <a:r>
              <a:rPr lang="en-US" sz="1400" dirty="0" smtClean="0"/>
              <a:t> &amp; EW 15]</a:t>
            </a:r>
            <a:endParaRPr lang="en-US" sz="1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724740"/>
              </p:ext>
            </p:extLst>
          </p:nvPr>
        </p:nvGraphicFramePr>
        <p:xfrm>
          <a:off x="1085850" y="5334000"/>
          <a:ext cx="639603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7" name="משוואה" r:id="rId8" imgW="4736880" imgH="431640" progId="Equation.3">
                  <p:embed/>
                </p:oleObj>
              </mc:Choice>
              <mc:Fallback>
                <p:oleObj name="משוואה" r:id="rId8" imgW="47368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5334000"/>
                        <a:ext cx="6396038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31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z="2800" dirty="0" smtClean="0"/>
              <a:t>Identifying the CR sources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257800"/>
          </a:xfrm>
        </p:spPr>
        <p:txBody>
          <a:bodyPr/>
          <a:lstStyle/>
          <a:p>
            <a:r>
              <a:rPr lang="en-US" sz="2000" dirty="0" smtClean="0">
                <a:sym typeface="Wingdings" panose="05000000000000000000" pitchFamily="2" charset="2"/>
              </a:rPr>
              <a:t>IC’s </a:t>
            </a:r>
            <a:r>
              <a:rPr lang="en-US" sz="2000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sz="2000" dirty="0" smtClean="0">
                <a:sym typeface="Wingdings" panose="05000000000000000000" pitchFamily="2" charset="2"/>
              </a:rPr>
              <a:t>’s are produced by the “calorimeters” surrounding the sources.</a:t>
            </a:r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 smtClean="0">
                <a:latin typeface="Symbol" panose="05050102010706020507" pitchFamily="18" charset="2"/>
              </a:rPr>
              <a:t>DQ</a:t>
            </a:r>
            <a:r>
              <a:rPr lang="en-US" sz="2000" dirty="0" smtClean="0"/>
              <a:t>~1deg </a:t>
            </a:r>
            <a:r>
              <a:rPr lang="en-US" sz="2000" dirty="0" smtClean="0">
                <a:sym typeface="Wingdings" panose="05000000000000000000" pitchFamily="2" charset="2"/>
              </a:rPr>
              <a:t> Identification by angular distribution impossible.</a:t>
            </a:r>
          </a:p>
          <a:p>
            <a:endParaRPr lang="en-US" sz="2000" dirty="0" smtClean="0"/>
          </a:p>
          <a:p>
            <a:r>
              <a:rPr lang="en-US" sz="2000" dirty="0" smtClean="0"/>
              <a:t>Our only (realistic) hope: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Identification of transient sources by temporal </a:t>
            </a:r>
            <a:r>
              <a:rPr lang="en-US" sz="2000" dirty="0" smtClean="0">
                <a:latin typeface="Symbol" panose="05050102010706020507" pitchFamily="18" charset="2"/>
              </a:rPr>
              <a:t>n-g </a:t>
            </a:r>
            <a:r>
              <a:rPr lang="en-US" sz="2000" dirty="0" smtClean="0"/>
              <a:t>association.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*   UHE CR source must be transient: 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         L&gt;10</a:t>
            </a:r>
            <a:r>
              <a:rPr lang="en-US" sz="2000" baseline="30000" dirty="0" smtClean="0">
                <a:sym typeface="Wingdings" pitchFamily="2" charset="2"/>
              </a:rPr>
              <a:t>47</a:t>
            </a:r>
            <a:r>
              <a:rPr lang="en-US" sz="2000" dirty="0" smtClean="0">
                <a:sym typeface="Wingdings" pitchFamily="2" charset="2"/>
              </a:rPr>
              <a:t>erg/s</a:t>
            </a:r>
            <a:r>
              <a:rPr lang="en-US" sz="2000" dirty="0">
                <a:sym typeface="Wingdings" pitchFamily="2" charset="2"/>
              </a:rPr>
              <a:t>, GRBs or bright (yet to be detected) AGN flares</a:t>
            </a:r>
            <a:r>
              <a:rPr lang="en-US" sz="2000" dirty="0" smtClean="0">
                <a:sym typeface="Wingdings" pitchFamily="2" charset="2"/>
              </a:rPr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Requires:</a:t>
            </a:r>
          </a:p>
          <a:p>
            <a:pPr marL="0" indent="0">
              <a:buNone/>
            </a:pPr>
            <a:r>
              <a:rPr lang="en-US" sz="2000" dirty="0" smtClean="0"/>
              <a:t>    Wide </a:t>
            </a:r>
            <a:r>
              <a:rPr lang="en-US" sz="2000" dirty="0"/>
              <a:t>field EM </a:t>
            </a:r>
            <a:r>
              <a:rPr lang="en-US" sz="2000" dirty="0" smtClean="0"/>
              <a:t>monitoring,</a:t>
            </a:r>
          </a:p>
          <a:p>
            <a:pPr marL="0" indent="0">
              <a:buNone/>
            </a:pPr>
            <a:r>
              <a:rPr lang="en-US" sz="2000" dirty="0" smtClean="0"/>
              <a:t>    Real </a:t>
            </a:r>
            <a:r>
              <a:rPr lang="en-US" sz="2000" dirty="0"/>
              <a:t>time alerts for follow-up of high E </a:t>
            </a:r>
            <a:r>
              <a:rPr lang="en-US" sz="2000" dirty="0">
                <a:latin typeface="Symbol" panose="05050102010706020507" pitchFamily="18" charset="2"/>
              </a:rPr>
              <a:t>n</a:t>
            </a:r>
            <a:r>
              <a:rPr lang="en-US" sz="2000" dirty="0"/>
              <a:t> </a:t>
            </a:r>
            <a:r>
              <a:rPr lang="en-US" sz="2000" dirty="0" smtClean="0"/>
              <a:t>events, </a:t>
            </a:r>
          </a:p>
          <a:p>
            <a:pPr marL="0" indent="0">
              <a:buNone/>
            </a:pPr>
            <a:r>
              <a:rPr lang="en-US" sz="2000" dirty="0" smtClean="0"/>
              <a:t>    and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Significant increase of the </a:t>
            </a:r>
            <a:r>
              <a:rPr lang="en-US" sz="2000" dirty="0" smtClean="0">
                <a:latin typeface="Symbol" panose="05050102010706020507" pitchFamily="18" charset="2"/>
              </a:rPr>
              <a:t>n</a:t>
            </a:r>
            <a:r>
              <a:rPr lang="en-US" sz="2000" dirty="0" smtClean="0"/>
              <a:t> detector mass at ~100TeV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latin typeface="Symbol" pitchFamily="18" charset="2"/>
              </a:rPr>
              <a:t>      [</a:t>
            </a:r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(source) may be &lt;&lt; </a:t>
            </a:r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(calorimeter)~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WB</a:t>
            </a:r>
            <a:r>
              <a:rPr lang="en-US" sz="2000" dirty="0" smtClean="0"/>
              <a:t> </a:t>
            </a:r>
            <a:r>
              <a:rPr lang="en-US" sz="1600" dirty="0" smtClean="0"/>
              <a:t>[ e.g. </a:t>
            </a:r>
            <a:r>
              <a:rPr lang="en-US" sz="1600" dirty="0" err="1" smtClean="0">
                <a:latin typeface="Symbol" pitchFamily="18" charset="2"/>
              </a:rPr>
              <a:t>F</a:t>
            </a:r>
            <a:r>
              <a:rPr lang="en-US" sz="1600" baseline="-25000" dirty="0" err="1" smtClean="0">
                <a:latin typeface="Symbol" pitchFamily="18" charset="2"/>
              </a:rPr>
              <a:t>n</a:t>
            </a:r>
            <a:r>
              <a:rPr lang="en-US" sz="1600" dirty="0" smtClean="0"/>
              <a:t>(GRB) ~0.1 </a:t>
            </a:r>
            <a:r>
              <a:rPr lang="en-US" sz="1600" dirty="0" smtClean="0">
                <a:latin typeface="Symbol" pitchFamily="18" charset="2"/>
              </a:rPr>
              <a:t>F</a:t>
            </a:r>
            <a:r>
              <a:rPr lang="en-US" sz="1600" baseline="-25000" dirty="0" smtClean="0"/>
              <a:t>WB</a:t>
            </a:r>
            <a:r>
              <a:rPr lang="en-US" sz="1600" dirty="0" smtClean="0"/>
              <a:t>]</a:t>
            </a:r>
            <a:r>
              <a:rPr lang="en-US" sz="2000" dirty="0" smtClean="0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37763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BHj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08350"/>
            <a:ext cx="47244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216223"/>
            <a:ext cx="3810000" cy="38397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867400"/>
          </a:xfrm>
        </p:spPr>
        <p:txBody>
          <a:bodyPr/>
          <a:lstStyle/>
          <a:p>
            <a:pPr eaLnBrk="1" hangingPunct="1"/>
            <a:r>
              <a:rPr lang="en-US" sz="2000" dirty="0"/>
              <a:t>Electromagnetic acceleration in astrophysical sources requires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>
                <a:sym typeface="Wingdings" pitchFamily="2" charset="2"/>
              </a:rPr>
              <a:t>        </a:t>
            </a:r>
            <a:r>
              <a:rPr lang="en-US" sz="2000" dirty="0" smtClean="0">
                <a:sym typeface="Wingdings" pitchFamily="2" charset="2"/>
              </a:rPr>
              <a:t>L&gt;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10</a:t>
            </a:r>
            <a:r>
              <a:rPr lang="en-US" altLang="en-US" sz="2000" baseline="30000" dirty="0"/>
              <a:t>14 </a:t>
            </a:r>
            <a:r>
              <a:rPr lang="en-US" altLang="en-US" sz="2000" dirty="0" err="1"/>
              <a:t>L</a:t>
            </a:r>
            <a:r>
              <a:rPr lang="en-US" altLang="en-US" sz="2000" baseline="-25000" dirty="0" err="1"/>
              <a:t>Sun</a:t>
            </a:r>
            <a:r>
              <a:rPr lang="en-US" sz="2000" baseline="30000" dirty="0" smtClean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(</a:t>
            </a:r>
            <a:r>
              <a:rPr lang="en-US" sz="2000" dirty="0">
                <a:latin typeface="Symbol" pitchFamily="18" charset="2"/>
                <a:sym typeface="Wingdings" pitchFamily="2" charset="2"/>
              </a:rPr>
              <a:t>G</a:t>
            </a:r>
            <a:r>
              <a:rPr lang="en-US" sz="2000" baseline="30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/</a:t>
            </a:r>
            <a:r>
              <a:rPr lang="en-US" sz="2000" dirty="0">
                <a:latin typeface="Symbol" pitchFamily="18" charset="2"/>
                <a:sym typeface="Wingdings" pitchFamily="2" charset="2"/>
              </a:rPr>
              <a:t>b</a:t>
            </a:r>
            <a:r>
              <a:rPr lang="en-US" sz="2000" dirty="0">
                <a:sym typeface="Wingdings" pitchFamily="2" charset="2"/>
              </a:rPr>
              <a:t>) (</a:t>
            </a:r>
            <a:r>
              <a:rPr lang="en-US" sz="2000" dirty="0">
                <a:latin typeface="Symbol" pitchFamily="18" charset="2"/>
                <a:sym typeface="Wingdings" pitchFamily="2" charset="2"/>
              </a:rPr>
              <a:t>e</a:t>
            </a:r>
            <a:r>
              <a:rPr lang="en-US" sz="2000" dirty="0">
                <a:sym typeface="Wingdings" pitchFamily="2" charset="2"/>
              </a:rPr>
              <a:t>/Z </a:t>
            </a:r>
            <a:r>
              <a:rPr lang="en-US" sz="2000" dirty="0" smtClean="0">
                <a:sym typeface="Wingdings" pitchFamily="2" charset="2"/>
              </a:rPr>
              <a:t>10</a:t>
            </a:r>
            <a:r>
              <a:rPr lang="en-US" sz="2000" baseline="30000" dirty="0" smtClean="0">
                <a:sym typeface="Wingdings" pitchFamily="2" charset="2"/>
              </a:rPr>
              <a:t>20</a:t>
            </a:r>
            <a:r>
              <a:rPr lang="en-US" sz="2000" dirty="0" smtClean="0">
                <a:sym typeface="Wingdings" pitchFamily="2" charset="2"/>
              </a:rPr>
              <a:t>eV)</a:t>
            </a:r>
            <a:r>
              <a:rPr lang="en-US" sz="2000" baseline="30000" dirty="0" smtClean="0">
                <a:sym typeface="Wingdings" pitchFamily="2" charset="2"/>
              </a:rPr>
              <a:t>2</a:t>
            </a:r>
            <a:endParaRPr lang="en-US" sz="2000" baseline="-25000" dirty="0" smtClean="0">
              <a:sym typeface="Wingdings" pitchFamily="2" charset="2"/>
            </a:endParaRPr>
          </a:p>
          <a:p>
            <a:pPr eaLnBrk="1" hangingPunct="1"/>
            <a:r>
              <a:rPr lang="en-US" altLang="en-US" sz="2000" dirty="0" smtClean="0"/>
              <a:t>GRB:         10</a:t>
            </a:r>
            <a:r>
              <a:rPr lang="en-US" altLang="en-US" sz="2000" baseline="30000" dirty="0" smtClean="0"/>
              <a:t>19</a:t>
            </a:r>
            <a:r>
              <a:rPr lang="en-US" altLang="en-US" sz="2000" dirty="0" smtClean="0"/>
              <a:t>L</a:t>
            </a:r>
            <a:r>
              <a:rPr lang="en-US" altLang="en-US" sz="2000" baseline="-25000" dirty="0" smtClean="0"/>
              <a:t>Sun</a:t>
            </a:r>
            <a:r>
              <a:rPr lang="en-US" altLang="en-US" sz="2000" dirty="0" smtClean="0"/>
              <a:t>,  M</a:t>
            </a:r>
            <a:r>
              <a:rPr lang="en-US" altLang="en-US" sz="2000" baseline="-25000" dirty="0" smtClean="0"/>
              <a:t>BH</a:t>
            </a:r>
            <a:r>
              <a:rPr lang="en-US" altLang="en-US" sz="2000" dirty="0" smtClean="0"/>
              <a:t>~1M</a:t>
            </a:r>
            <a:r>
              <a:rPr lang="en-US" altLang="en-US" sz="2000" baseline="-25000" dirty="0" smtClean="0"/>
              <a:t>sun</a:t>
            </a:r>
            <a:r>
              <a:rPr lang="en-US" altLang="en-US" sz="2000" dirty="0" smtClean="0"/>
              <a:t>,     M~1M</a:t>
            </a:r>
            <a:r>
              <a:rPr lang="en-US" altLang="en-US" sz="2000" baseline="-25000" dirty="0" smtClean="0"/>
              <a:t>sun</a:t>
            </a:r>
            <a:r>
              <a:rPr lang="en-US" altLang="en-US" sz="2000" dirty="0" smtClean="0"/>
              <a:t>/s,         </a:t>
            </a:r>
            <a:r>
              <a:rPr lang="en-US" altLang="en-US" sz="2000" dirty="0" smtClean="0">
                <a:latin typeface="Symbol" pitchFamily="18" charset="2"/>
              </a:rPr>
              <a:t>G</a:t>
            </a:r>
            <a:r>
              <a:rPr lang="en-US" altLang="en-US" sz="2000" dirty="0" smtClean="0"/>
              <a:t>~10</a:t>
            </a:r>
            <a:r>
              <a:rPr lang="en-US" altLang="en-US" sz="2000" baseline="30000" dirty="0" smtClean="0"/>
              <a:t>2.5</a:t>
            </a:r>
          </a:p>
          <a:p>
            <a:pPr marL="0" indent="0" eaLnBrk="1" hangingPunct="1">
              <a:buNone/>
            </a:pPr>
            <a:r>
              <a:rPr lang="en-US" altLang="en-US" sz="2000" dirty="0" smtClean="0"/>
              <a:t>    AGN:        10</a:t>
            </a:r>
            <a:r>
              <a:rPr lang="en-US" altLang="en-US" sz="2000" baseline="30000" dirty="0" smtClean="0"/>
              <a:t>14 </a:t>
            </a:r>
            <a:r>
              <a:rPr lang="en-US" altLang="en-US" sz="2000" dirty="0" err="1" smtClean="0"/>
              <a:t>L</a:t>
            </a:r>
            <a:r>
              <a:rPr lang="en-US" altLang="en-US" sz="2000" baseline="-25000" dirty="0" err="1" smtClean="0"/>
              <a:t>Sun</a:t>
            </a:r>
            <a:r>
              <a:rPr lang="en-US" altLang="en-US" sz="2000" dirty="0" smtClean="0"/>
              <a:t>,  M</a:t>
            </a:r>
            <a:r>
              <a:rPr lang="en-US" altLang="en-US" sz="2000" baseline="-25000" dirty="0" smtClean="0"/>
              <a:t>BH</a:t>
            </a:r>
            <a:r>
              <a:rPr lang="en-US" altLang="en-US" sz="2000" dirty="0" smtClean="0"/>
              <a:t>~10</a:t>
            </a:r>
            <a:r>
              <a:rPr lang="en-US" altLang="en-US" sz="2000" baseline="30000" dirty="0" smtClean="0"/>
              <a:t>9</a:t>
            </a:r>
            <a:r>
              <a:rPr lang="en-US" altLang="en-US" sz="2000" dirty="0" smtClean="0"/>
              <a:t>M</a:t>
            </a:r>
            <a:r>
              <a:rPr lang="en-US" altLang="en-US" sz="2000" baseline="-25000" dirty="0" smtClean="0"/>
              <a:t>sun</a:t>
            </a:r>
            <a:r>
              <a:rPr lang="en-US" altLang="en-US" sz="2000" dirty="0" smtClean="0"/>
              <a:t>,  M~1M</a:t>
            </a:r>
            <a:r>
              <a:rPr lang="en-US" altLang="en-US" sz="2000" baseline="-25000" dirty="0" smtClean="0"/>
              <a:t>sun</a:t>
            </a:r>
            <a:r>
              <a:rPr lang="en-US" altLang="en-US" sz="2000" dirty="0" smtClean="0"/>
              <a:t>/</a:t>
            </a:r>
            <a:r>
              <a:rPr lang="en-US" altLang="en-US" sz="2000" dirty="0" err="1" smtClean="0"/>
              <a:t>yr</a:t>
            </a:r>
            <a:r>
              <a:rPr lang="en-US" altLang="en-US" sz="2000" dirty="0" smtClean="0"/>
              <a:t>,       </a:t>
            </a:r>
            <a:r>
              <a:rPr lang="en-US" altLang="en-US" sz="2000" dirty="0" smtClean="0">
                <a:latin typeface="Symbol" pitchFamily="18" charset="2"/>
              </a:rPr>
              <a:t>G</a:t>
            </a:r>
            <a:r>
              <a:rPr lang="en-US" altLang="en-US" sz="2000" dirty="0" smtClean="0"/>
              <a:t>~10</a:t>
            </a:r>
            <a:r>
              <a:rPr lang="en-US" altLang="en-US" sz="2000" baseline="30000" dirty="0" smtClean="0"/>
              <a:t>1</a:t>
            </a:r>
          </a:p>
          <a:p>
            <a:pPr eaLnBrk="1" hangingPunct="1"/>
            <a:endParaRPr lang="en-US" sz="2000" dirty="0" smtClean="0">
              <a:sym typeface="Wingdings" pitchFamily="2" charset="2"/>
            </a:endParaRPr>
          </a:p>
          <a:p>
            <a:pPr eaLnBrk="1" hangingPunct="1"/>
            <a:r>
              <a:rPr lang="en-US" sz="2000" dirty="0" smtClean="0">
                <a:sym typeface="Wingdings" pitchFamily="2" charset="2"/>
              </a:rPr>
              <a:t>No </a:t>
            </a:r>
            <a:r>
              <a:rPr lang="en-US" sz="2000" dirty="0">
                <a:sym typeface="Wingdings" pitchFamily="2" charset="2"/>
              </a:rPr>
              <a:t>steady sources at d&lt;</a:t>
            </a:r>
            <a:r>
              <a:rPr lang="en-US" sz="2000" dirty="0" err="1"/>
              <a:t>d</a:t>
            </a:r>
            <a:r>
              <a:rPr lang="en-US" sz="2000" baseline="-25000" dirty="0" err="1"/>
              <a:t>GZK</a:t>
            </a:r>
            <a:r>
              <a:rPr lang="en-US" sz="2000" dirty="0">
                <a:sym typeface="Wingdings" pitchFamily="2" charset="2"/>
              </a:rPr>
              <a:t>  Transient </a:t>
            </a:r>
            <a:r>
              <a:rPr lang="en-US" sz="2000" dirty="0" smtClean="0">
                <a:sym typeface="Wingdings" pitchFamily="2" charset="2"/>
              </a:rPr>
              <a:t>Sources (AGN flares?),</a:t>
            </a:r>
          </a:p>
          <a:p>
            <a:pPr marL="0" indent="0" eaLnBrk="1" hangingPunct="1">
              <a:buNone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                                                    Charged CRs delayed compared to </a:t>
            </a:r>
            <a:r>
              <a:rPr lang="en-US" sz="2000" dirty="0" smtClean="0">
                <a:latin typeface="Symbol" panose="05050102010706020507" pitchFamily="18" charset="2"/>
                <a:sym typeface="Wingdings" pitchFamily="2" charset="2"/>
              </a:rPr>
              <a:t>g</a:t>
            </a:r>
            <a:r>
              <a:rPr lang="en-US" sz="2000" dirty="0" smtClean="0">
                <a:sym typeface="Wingdings" pitchFamily="2" charset="2"/>
              </a:rPr>
              <a:t>’s.</a:t>
            </a:r>
            <a:endParaRPr lang="en-US" sz="2000" dirty="0"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en-US" altLang="en-US" sz="2000" dirty="0" smtClean="0"/>
          </a:p>
          <a:p>
            <a:pPr marL="0" indent="0" eaLnBrk="1" hangingPunct="1">
              <a:buNone/>
            </a:pPr>
            <a:endParaRPr lang="en-US" altLang="en-US" sz="2000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Source candidates &amp; physics challenges</a:t>
            </a: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4724400" y="1600200"/>
            <a:ext cx="600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4800600" y="1981200"/>
            <a:ext cx="720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1177616" y="4882534"/>
            <a:ext cx="25146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152400" y="3124200"/>
            <a:ext cx="2863284" cy="1015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eaLnBrk="1" hangingPunct="1"/>
            <a:r>
              <a:rPr lang="en-US" altLang="en-US" sz="2000" dirty="0">
                <a:solidFill>
                  <a:schemeClr val="accent2"/>
                </a:solidFill>
              </a:rPr>
              <a:t>Energy </a:t>
            </a:r>
            <a:r>
              <a:rPr lang="en-US" altLang="en-US" sz="2000" dirty="0" smtClean="0">
                <a:solidFill>
                  <a:schemeClr val="accent2"/>
                </a:solidFill>
              </a:rPr>
              <a:t>extraction;</a:t>
            </a:r>
            <a:endParaRPr lang="en-US" altLang="en-US" sz="2000" dirty="0">
              <a:solidFill>
                <a:schemeClr val="accent2"/>
              </a:solidFill>
            </a:endParaRPr>
          </a:p>
          <a:p>
            <a:pPr algn="l" rtl="0" eaLnBrk="1" hangingPunct="1"/>
            <a:r>
              <a:rPr lang="en-US" altLang="en-US" sz="2000" dirty="0" smtClean="0">
                <a:solidFill>
                  <a:schemeClr val="accent2"/>
                </a:solidFill>
              </a:rPr>
              <a:t>Jet acceleration and</a:t>
            </a:r>
          </a:p>
          <a:p>
            <a:pPr algn="l" rtl="0" eaLnBrk="1" hangingPunct="1"/>
            <a:r>
              <a:rPr lang="en-US" altLang="en-US" sz="2000" dirty="0">
                <a:solidFill>
                  <a:schemeClr val="accent2"/>
                </a:solidFill>
              </a:rPr>
              <a:t>content (</a:t>
            </a:r>
            <a:r>
              <a:rPr lang="en-US" altLang="en-US" sz="2000" dirty="0" smtClean="0">
                <a:solidFill>
                  <a:schemeClr val="accent2"/>
                </a:solidFill>
              </a:rPr>
              <a:t>kinetic/</a:t>
            </a:r>
            <a:r>
              <a:rPr lang="en-US" altLang="en-US" sz="2000" dirty="0" err="1" smtClean="0">
                <a:solidFill>
                  <a:schemeClr val="accent2"/>
                </a:solidFill>
              </a:rPr>
              <a:t>Poynting</a:t>
            </a:r>
            <a:r>
              <a:rPr lang="en-US" altLang="en-US" sz="2000" dirty="0" smtClean="0">
                <a:solidFill>
                  <a:schemeClr val="accent2"/>
                </a:solidFill>
              </a:rPr>
              <a:t>)</a:t>
            </a:r>
            <a:endParaRPr lang="en-US" altLang="en-US" sz="2000" dirty="0">
              <a:solidFill>
                <a:schemeClr val="accent2"/>
              </a:solidFill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295030" y="5181600"/>
            <a:ext cx="2509085" cy="1015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accent2"/>
                </a:solidFill>
              </a:rPr>
              <a:t>Particle </a:t>
            </a:r>
            <a:r>
              <a:rPr lang="en-US" altLang="en-US" sz="2000" dirty="0" smtClean="0">
                <a:solidFill>
                  <a:schemeClr val="accent2"/>
                </a:solidFill>
              </a:rPr>
              <a:t>acceleration,</a:t>
            </a:r>
          </a:p>
          <a:p>
            <a:pPr eaLnBrk="1" hangingPunct="1"/>
            <a:r>
              <a:rPr lang="en-US" altLang="en-US" sz="2000" dirty="0">
                <a:solidFill>
                  <a:schemeClr val="accent2"/>
                </a:solidFill>
              </a:rPr>
              <a:t>Radiation mechanisms</a:t>
            </a:r>
          </a:p>
          <a:p>
            <a:pPr eaLnBrk="1" hangingPunct="1"/>
            <a:endParaRPr lang="en-US" altLang="en-US" sz="2000" dirty="0">
              <a:solidFill>
                <a:schemeClr val="accent2"/>
              </a:solidFill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 flipV="1">
            <a:off x="5029200" y="5105400"/>
            <a:ext cx="1295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5943600" y="5486400"/>
            <a:ext cx="3810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5638800" y="1216223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/>
            <a:r>
              <a:rPr lang="en-US" sz="1400" dirty="0"/>
              <a:t>[Lovelace </a:t>
            </a:r>
            <a:r>
              <a:rPr lang="en-US" sz="1400" dirty="0" smtClean="0"/>
              <a:t>76; EW </a:t>
            </a:r>
            <a:r>
              <a:rPr lang="en-US" sz="1400" dirty="0"/>
              <a:t>95, </a:t>
            </a:r>
            <a:r>
              <a:rPr lang="en-US" sz="1400" dirty="0" smtClean="0"/>
              <a:t>04; Norman </a:t>
            </a:r>
            <a:r>
              <a:rPr lang="en-US" sz="1400" dirty="0"/>
              <a:t>et al. 95]</a:t>
            </a:r>
          </a:p>
        </p:txBody>
      </p:sp>
    </p:spTree>
    <p:extLst>
      <p:ext uri="{BB962C8B-B14F-4D97-AF65-F5344CB8AC3E}">
        <p14:creationId xmlns:p14="http://schemas.microsoft.com/office/powerpoint/2010/main" val="9775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UHE, &gt;10</a:t>
            </a:r>
            <a:r>
              <a:rPr lang="en-US" sz="2800" baseline="30000" dirty="0" smtClean="0"/>
              <a:t>10</a:t>
            </a:r>
            <a:r>
              <a:rPr lang="en-US" sz="2800" dirty="0" smtClean="0"/>
              <a:t>GeV, CRs </a:t>
            </a:r>
          </a:p>
        </p:txBody>
      </p:sp>
      <p:pic>
        <p:nvPicPr>
          <p:cNvPr id="5123" name="Picture 3" descr="detect"/>
          <p:cNvPicPr>
            <a:picLocks noChangeAspect="1" noChangeArrowheads="1"/>
          </p:cNvPicPr>
          <p:nvPr/>
        </p:nvPicPr>
        <p:blipFill>
          <a:blip r:embed="rId2" cstate="print"/>
          <a:srcRect l="16190" t="5362"/>
          <a:stretch>
            <a:fillRect/>
          </a:stretch>
        </p:blipFill>
        <p:spPr bwMode="auto">
          <a:xfrm>
            <a:off x="5453063" y="1611313"/>
            <a:ext cx="3690937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r="2856"/>
          <a:stretch>
            <a:fillRect/>
          </a:stretch>
        </p:blipFill>
        <p:spPr bwMode="auto">
          <a:xfrm>
            <a:off x="0" y="3981450"/>
            <a:ext cx="37338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225550" y="3429000"/>
            <a:ext cx="171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>
                <a:latin typeface="Comic Sans MS" pitchFamily="66" charset="0"/>
                <a:cs typeface="David" pitchFamily="34" charset="-79"/>
              </a:rPr>
              <a:t>3,000 km</a:t>
            </a:r>
            <a:r>
              <a:rPr lang="en-US" baseline="30000">
                <a:latin typeface="Comic Sans MS" pitchFamily="66" charset="0"/>
                <a:cs typeface="David" pitchFamily="34" charset="-79"/>
              </a:rPr>
              <a:t>2</a:t>
            </a:r>
            <a:r>
              <a:rPr lang="en-US">
                <a:latin typeface="Comic Sans MS" pitchFamily="66" charset="0"/>
                <a:cs typeface="David" pitchFamily="34" charset="-79"/>
              </a:rPr>
              <a:t> 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86200" y="9906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2000" dirty="0">
                <a:latin typeface="Comic Sans MS" pitchFamily="66" charset="0"/>
                <a:cs typeface="David" pitchFamily="34" charset="-79"/>
              </a:rPr>
              <a:t>J(&gt;10</a:t>
            </a:r>
            <a:r>
              <a:rPr lang="en-US" sz="2000" baseline="30000" dirty="0">
                <a:latin typeface="Comic Sans MS" pitchFamily="66" charset="0"/>
                <a:cs typeface="David" pitchFamily="34" charset="-79"/>
              </a:rPr>
              <a:t>11</a:t>
            </a:r>
            <a:r>
              <a:rPr lang="en-US" sz="2000" dirty="0">
                <a:latin typeface="Comic Sans MS" pitchFamily="66" charset="0"/>
                <a:cs typeface="David" pitchFamily="34" charset="-79"/>
              </a:rPr>
              <a:t>GeV)~1 / 100 km</a:t>
            </a:r>
            <a:r>
              <a:rPr lang="en-US" sz="2000" baseline="30000" dirty="0">
                <a:latin typeface="Comic Sans MS" pitchFamily="66" charset="0"/>
                <a:cs typeface="David" pitchFamily="34" charset="-79"/>
              </a:rPr>
              <a:t>2 </a:t>
            </a:r>
            <a:r>
              <a:rPr lang="en-US" sz="2000" dirty="0">
                <a:latin typeface="Comic Sans MS" pitchFamily="66" charset="0"/>
                <a:cs typeface="David" pitchFamily="34" charset="-79"/>
              </a:rPr>
              <a:t>year 2</a:t>
            </a:r>
            <a:r>
              <a:rPr lang="en-US" sz="2000" dirty="0">
                <a:latin typeface="Symbol" pitchFamily="18" charset="2"/>
                <a:cs typeface="David" pitchFamily="34" charset="-79"/>
              </a:rPr>
              <a:t>p</a:t>
            </a:r>
            <a:r>
              <a:rPr lang="en-US" sz="2000" dirty="0">
                <a:latin typeface="Comic Sans MS" pitchFamily="66" charset="0"/>
                <a:cs typeface="David" pitchFamily="34" charset="-79"/>
              </a:rPr>
              <a:t> </a:t>
            </a:r>
            <a:r>
              <a:rPr lang="en-US" sz="2000" dirty="0" err="1">
                <a:latin typeface="Comic Sans MS" pitchFamily="66" charset="0"/>
                <a:cs typeface="David" pitchFamily="34" charset="-79"/>
              </a:rPr>
              <a:t>sr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114800" y="6308725"/>
            <a:ext cx="173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Ground array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962400" y="4572000"/>
            <a:ext cx="1884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 Fluorescence </a:t>
            </a:r>
          </a:p>
          <a:p>
            <a:pPr algn="ctr"/>
            <a:r>
              <a:rPr lang="en-US" sz="2000">
                <a:latin typeface="Comic Sans MS" pitchFamily="66" charset="0"/>
              </a:rPr>
              <a:t>detector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35814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30" name="Line 10"/>
          <p:cNvSpPr>
            <a:spLocks noChangeShapeType="1"/>
          </p:cNvSpPr>
          <p:nvPr/>
        </p:nvSpPr>
        <p:spPr bwMode="auto">
          <a:xfrm flipH="1" flipV="1">
            <a:off x="2819400" y="30480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038600" y="2819400"/>
            <a:ext cx="1360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Auger:</a:t>
            </a:r>
          </a:p>
          <a:p>
            <a:pPr algn="l"/>
            <a:r>
              <a:rPr lang="en-US"/>
              <a:t>3000 km</a:t>
            </a:r>
            <a:r>
              <a:rPr lang="en-US" baseline="30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36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A note on GRBs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4487240" y="5743088"/>
            <a:ext cx="3666159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de-DE" sz="1400" dirty="0" smtClean="0"/>
              <a:t>[Tamborra &amp; Ando 15;</a:t>
            </a:r>
          </a:p>
          <a:p>
            <a:pPr algn="l" rtl="0">
              <a:spcBef>
                <a:spcPct val="50000"/>
              </a:spcBef>
            </a:pPr>
            <a:r>
              <a:rPr lang="de-DE" sz="1400" dirty="0" smtClean="0"/>
              <a:t>Hummer</a:t>
            </a:r>
            <a:r>
              <a:rPr lang="de-DE" sz="1400" dirty="0"/>
              <a:t>, Baerwald, and Winter </a:t>
            </a:r>
            <a:r>
              <a:rPr lang="de-DE" sz="1400" dirty="0" smtClean="0"/>
              <a:t>12; </a:t>
            </a:r>
            <a:r>
              <a:rPr lang="en-US" sz="1400" dirty="0" smtClean="0">
                <a:solidFill>
                  <a:srgbClr val="000000"/>
                </a:solidFill>
              </a:rPr>
              <a:t>Li </a:t>
            </a:r>
            <a:r>
              <a:rPr lang="en-US" sz="1400" dirty="0">
                <a:solidFill>
                  <a:srgbClr val="000000"/>
                </a:solidFill>
              </a:rPr>
              <a:t>12; He et al </a:t>
            </a:r>
            <a:r>
              <a:rPr lang="en-US" sz="1400" dirty="0" smtClean="0">
                <a:solidFill>
                  <a:srgbClr val="000000"/>
                </a:solidFill>
              </a:rPr>
              <a:t>12 …]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69137" y="4396613"/>
            <a:ext cx="495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Comic Sans MS"/>
              </a:rPr>
              <a:t>IC </a:t>
            </a:r>
            <a:r>
              <a:rPr lang="en-US" sz="2000" kern="0" dirty="0">
                <a:solidFill>
                  <a:srgbClr val="000000"/>
                </a:solidFill>
                <a:latin typeface="Comic Sans MS"/>
              </a:rPr>
              <a:t>is achieving relevant sensitivity.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1476" name="Object 1314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554579"/>
              </p:ext>
            </p:extLst>
          </p:nvPr>
        </p:nvGraphicFramePr>
        <p:xfrm>
          <a:off x="506964" y="838199"/>
          <a:ext cx="3684036" cy="1656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20" name="משוואה" r:id="rId3" imgW="2260440" imgH="1015920" progId="Equation.3">
                  <p:embed/>
                </p:oleObj>
              </mc:Choice>
              <mc:Fallback>
                <p:oleObj name="משוואה" r:id="rId3" imgW="226044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964" y="838199"/>
                        <a:ext cx="3684036" cy="1656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" name="Rectangle 3"/>
          <p:cNvSpPr>
            <a:spLocks noChangeArrowheads="1"/>
          </p:cNvSpPr>
          <p:nvPr/>
        </p:nvSpPr>
        <p:spPr bwMode="auto">
          <a:xfrm>
            <a:off x="2513464" y="2528440"/>
            <a:ext cx="16013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de-DE" sz="1400" dirty="0" smtClean="0"/>
              <a:t>[</a:t>
            </a:r>
            <a:r>
              <a:rPr lang="en-US" sz="1400" dirty="0" smtClean="0"/>
              <a:t>EW &amp; Bahcall 97</a:t>
            </a:r>
            <a:r>
              <a:rPr lang="en-US" sz="1400" dirty="0" smtClean="0">
                <a:solidFill>
                  <a:srgbClr val="000000"/>
                </a:solidFill>
              </a:rPr>
              <a:t>]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85800" y="3048000"/>
            <a:ext cx="0" cy="2992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04800" y="579120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81000" y="3962400"/>
            <a:ext cx="3352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1600200" y="4544219"/>
            <a:ext cx="121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685800" y="4544219"/>
            <a:ext cx="914400" cy="7135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2819400" y="4544219"/>
            <a:ext cx="685800" cy="7135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2770529" y="5791200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(</a:t>
            </a:r>
            <a:r>
              <a:rPr lang="en-US" dirty="0" err="1" smtClean="0"/>
              <a:t>PeV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2976" y="2836217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2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600200" y="4544219"/>
            <a:ext cx="0" cy="12469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762000" y="5826433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0.1    1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066800" y="5029200"/>
            <a:ext cx="0" cy="7972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772931" y="3500735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05205" y="443934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GRB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1793051" y="3962400"/>
            <a:ext cx="0" cy="5849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1066800" y="3962400"/>
            <a:ext cx="0" cy="9386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1793051" y="4024054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005165" y="403860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1%</a:t>
            </a:r>
            <a:endParaRPr lang="en-US" dirty="0"/>
          </a:p>
        </p:txBody>
      </p:sp>
      <p:pic>
        <p:nvPicPr>
          <p:cNvPr id="44" name="Picture 2" descr="par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63" y="852230"/>
            <a:ext cx="4726337" cy="354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" y="3500735"/>
            <a:ext cx="4412010" cy="3229372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 bwMode="auto">
          <a:xfrm>
            <a:off x="762000" y="4191000"/>
            <a:ext cx="35071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2541974" y="4419600"/>
            <a:ext cx="9632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762000" y="4439344"/>
            <a:ext cx="1779974" cy="11994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3405555" y="4419600"/>
            <a:ext cx="863582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166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What will we learn from </a:t>
            </a:r>
            <a:r>
              <a:rPr lang="en-US" sz="2800" dirty="0">
                <a:latin typeface="Symbol" panose="05050102010706020507" pitchFamily="18" charset="2"/>
              </a:rPr>
              <a:t>n-g </a:t>
            </a:r>
            <a:r>
              <a:rPr lang="en-US" sz="2800" dirty="0" smtClean="0"/>
              <a:t>associations?</a:t>
            </a:r>
            <a:endParaRPr lang="en-US" altLang="en-US" sz="2800" dirty="0" smtClean="0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1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Identify </a:t>
            </a:r>
            <a:r>
              <a:rPr lang="en-US" altLang="en-US" sz="2000" dirty="0" smtClean="0"/>
              <a:t>the CR sources.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	</a:t>
            </a:r>
            <a:r>
              <a:rPr lang="en-US" altLang="en-US" sz="2000" dirty="0" smtClean="0"/>
              <a:t>Resolve key open Qs in the accelerators’ physics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     (BH jets</a:t>
            </a:r>
            <a:r>
              <a:rPr lang="en-US" altLang="en-US" sz="2000" dirty="0"/>
              <a:t>, </a:t>
            </a:r>
            <a:r>
              <a:rPr lang="en-US" altLang="en-US" sz="2000" dirty="0" smtClean="0"/>
              <a:t>particle </a:t>
            </a:r>
            <a:r>
              <a:rPr lang="en-US" altLang="en-US" sz="2000" dirty="0"/>
              <a:t>acceleration, </a:t>
            </a:r>
            <a:r>
              <a:rPr lang="en-US" altLang="en-US" sz="2000" dirty="0" err="1" smtClean="0"/>
              <a:t>collisionless</a:t>
            </a:r>
            <a:r>
              <a:rPr lang="en-US" altLang="en-US" sz="2000" dirty="0" smtClean="0"/>
              <a:t> shocks).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Study fundamental/</a:t>
            </a:r>
            <a:r>
              <a:rPr lang="en-US" altLang="en-US" sz="2000" dirty="0" smtClean="0">
                <a:latin typeface="Symbol" pitchFamily="18" charset="2"/>
              </a:rPr>
              <a:t>n</a:t>
            </a:r>
            <a:r>
              <a:rPr lang="en-US" altLang="en-US" sz="2000" dirty="0" smtClean="0"/>
              <a:t> physics: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dirty="0" smtClean="0"/>
              <a:t>    - </a:t>
            </a:r>
            <a:r>
              <a:rPr lang="en-US" altLang="en-US" sz="2000" dirty="0" smtClean="0">
                <a:latin typeface="Symbol" pitchFamily="18" charset="2"/>
              </a:rPr>
              <a:t>p</a:t>
            </a:r>
            <a:r>
              <a:rPr lang="en-US" altLang="en-US" sz="2000" dirty="0" smtClean="0"/>
              <a:t> decay </a:t>
            </a:r>
            <a:r>
              <a:rPr lang="en-US" altLang="en-US" sz="2000" dirty="0" smtClean="0">
                <a:sym typeface="Wingdings" pitchFamily="2" charset="2"/>
              </a:rPr>
              <a:t>  </a:t>
            </a:r>
            <a:r>
              <a:rPr lang="en-US" altLang="en-US" sz="2000" dirty="0" err="1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en-US" sz="2000" baseline="-25000" dirty="0" err="1" smtClean="0">
                <a:sym typeface="Wingdings" pitchFamily="2" charset="2"/>
              </a:rPr>
              <a:t>e</a:t>
            </a:r>
            <a:r>
              <a:rPr lang="en-US" altLang="en-US" sz="2000" dirty="0" err="1" smtClean="0">
                <a:sym typeface="Wingdings" pitchFamily="2" charset="2"/>
              </a:rPr>
              <a:t>:</a:t>
            </a:r>
            <a:r>
              <a:rPr lang="en-US" altLang="en-US" sz="2000" dirty="0" err="1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en-US" sz="2000" baseline="-25000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altLang="en-US" sz="2000" dirty="0" err="1" smtClean="0">
                <a:sym typeface="Wingdings" pitchFamily="2" charset="2"/>
              </a:rPr>
              <a:t>:</a:t>
            </a:r>
            <a:r>
              <a:rPr lang="en-US" altLang="en-US" sz="2000" dirty="0" err="1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en-US" sz="2000" baseline="-25000" dirty="0" err="1" smtClean="0">
                <a:latin typeface="Symbol" pitchFamily="18" charset="2"/>
                <a:sym typeface="Wingdings" pitchFamily="2" charset="2"/>
              </a:rPr>
              <a:t>t</a:t>
            </a:r>
            <a:r>
              <a:rPr lang="en-US" altLang="en-US" sz="2000" dirty="0" smtClean="0">
                <a:sym typeface="Wingdings" pitchFamily="2" charset="2"/>
              </a:rPr>
              <a:t> = 1:2:0   (</a:t>
            </a:r>
            <a:r>
              <a:rPr lang="en-US" altLang="en-US" sz="2000" dirty="0" err="1" smtClean="0">
                <a:sym typeface="Wingdings" pitchFamily="2" charset="2"/>
              </a:rPr>
              <a:t>Osc</a:t>
            </a:r>
            <a:r>
              <a:rPr lang="en-US" altLang="en-US" sz="2000" dirty="0" smtClean="0">
                <a:sym typeface="Wingdings" pitchFamily="2" charset="2"/>
              </a:rPr>
              <a:t>.) </a:t>
            </a:r>
            <a:r>
              <a:rPr lang="en-US" altLang="en-US" sz="2000" dirty="0" err="1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en-US" sz="2000" baseline="-25000" dirty="0" err="1" smtClean="0">
                <a:sym typeface="Wingdings" pitchFamily="2" charset="2"/>
              </a:rPr>
              <a:t>e</a:t>
            </a:r>
            <a:r>
              <a:rPr lang="en-US" altLang="en-US" sz="2000" dirty="0" err="1" smtClean="0">
                <a:sym typeface="Wingdings" pitchFamily="2" charset="2"/>
              </a:rPr>
              <a:t>:</a:t>
            </a:r>
            <a:r>
              <a:rPr lang="en-US" altLang="en-US" sz="2000" dirty="0" err="1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en-US" sz="2000" baseline="-25000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altLang="en-US" sz="2000" dirty="0" err="1" smtClean="0">
                <a:sym typeface="Wingdings" pitchFamily="2" charset="2"/>
              </a:rPr>
              <a:t>:</a:t>
            </a:r>
            <a:r>
              <a:rPr lang="en-US" altLang="en-US" sz="2000" dirty="0" err="1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en-US" sz="2000" baseline="-25000" dirty="0" err="1" smtClean="0">
                <a:latin typeface="Symbol" pitchFamily="18" charset="2"/>
                <a:sym typeface="Wingdings" pitchFamily="2" charset="2"/>
              </a:rPr>
              <a:t>t</a:t>
            </a:r>
            <a:r>
              <a:rPr lang="en-US" altLang="en-US" sz="2000" dirty="0" smtClean="0">
                <a:sym typeface="Wingdings" pitchFamily="2" charset="2"/>
              </a:rPr>
              <a:t> = 1:1:1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>
                <a:latin typeface="Symbol" pitchFamily="18" charset="2"/>
                <a:sym typeface="Wingdings" pitchFamily="2" charset="2"/>
              </a:rPr>
              <a:t>        t</a:t>
            </a:r>
            <a:r>
              <a:rPr lang="en-US" altLang="en-US" sz="2000" dirty="0" smtClean="0">
                <a:sym typeface="Wingdings" pitchFamily="2" charset="2"/>
              </a:rPr>
              <a:t> appearance,</a:t>
            </a:r>
          </a:p>
          <a:p>
            <a:pPr marL="0" indent="0" eaLnBrk="1" hangingPunct="1">
              <a:buNone/>
            </a:pPr>
            <a:r>
              <a:rPr lang="en-US" altLang="en-US" sz="2000" dirty="0" smtClean="0">
                <a:sym typeface="Wingdings" pitchFamily="2" charset="2"/>
              </a:rPr>
              <a:t>    - GRBs: </a:t>
            </a:r>
            <a:r>
              <a:rPr lang="en-US" altLang="en-US" sz="2000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en-US" sz="2000" dirty="0" smtClean="0">
                <a:sym typeface="Wingdings" pitchFamily="2" charset="2"/>
              </a:rPr>
              <a:t>-</a:t>
            </a:r>
            <a:r>
              <a:rPr lang="en-US" altLang="en-US" sz="20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en-US" altLang="en-US" sz="2000" dirty="0" smtClean="0">
                <a:sym typeface="Wingdings" pitchFamily="2" charset="2"/>
              </a:rPr>
              <a:t> timing (10s over Hubble distance)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      </a:t>
            </a:r>
            <a:r>
              <a:rPr lang="en-US" altLang="en-US" sz="2000" dirty="0" smtClean="0">
                <a:sym typeface="Wingdings" panose="05000000000000000000" pitchFamily="2" charset="2"/>
              </a:rPr>
              <a:t> </a:t>
            </a:r>
            <a:r>
              <a:rPr lang="en-US" altLang="en-US" sz="2000" dirty="0" smtClean="0"/>
              <a:t>LI to 1:10</a:t>
            </a:r>
            <a:r>
              <a:rPr lang="en-US" altLang="en-US" sz="2000" baseline="30000" dirty="0" smtClean="0"/>
              <a:t>16</a:t>
            </a:r>
            <a:r>
              <a:rPr lang="en-US" altLang="en-US" sz="2000" dirty="0" smtClean="0"/>
              <a:t>; WEP to 1:10</a:t>
            </a:r>
            <a:r>
              <a:rPr lang="en-US" altLang="en-US" sz="2000" baseline="30000" dirty="0" smtClean="0"/>
              <a:t>6</a:t>
            </a:r>
            <a:r>
              <a:rPr lang="en-US" altLang="en-US" sz="2000" dirty="0">
                <a:sym typeface="Wingdings" pitchFamily="2" charset="2"/>
              </a:rPr>
              <a:t> </a:t>
            </a:r>
            <a:r>
              <a:rPr lang="en-US" altLang="en-US" sz="2000" dirty="0" smtClean="0">
                <a:sym typeface="Wingdings" pitchFamily="2" charset="2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>
                <a:sym typeface="Wingdings" pitchFamily="2" charset="2"/>
              </a:rPr>
              <a:t>	</a:t>
            </a:r>
          </a:p>
          <a:p>
            <a:pPr eaLnBrk="1" hangingPunct="1"/>
            <a:r>
              <a:rPr lang="en-US" altLang="en-US" sz="2000" dirty="0" smtClean="0">
                <a:sym typeface="Wingdings" pitchFamily="2" charset="2"/>
              </a:rPr>
              <a:t>Optimistically (&gt;100’s of </a:t>
            </a:r>
            <a:r>
              <a:rPr lang="en-US" altLang="en-US" sz="2000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en-US" sz="2000" dirty="0" smtClean="0">
                <a:latin typeface="Times New Roman" pitchFamily="18" charset="0"/>
                <a:sym typeface="Wingdings" pitchFamily="2" charset="2"/>
              </a:rPr>
              <a:t>’</a:t>
            </a:r>
            <a:r>
              <a:rPr lang="en-US" altLang="en-US" sz="2000" dirty="0" smtClean="0">
                <a:sym typeface="Wingdings" pitchFamily="2" charset="2"/>
              </a:rPr>
              <a:t>s with flavor identification): </a:t>
            </a:r>
            <a:endParaRPr lang="en-US" altLang="en-US" sz="2000" dirty="0">
              <a:sym typeface="Wingdings" pitchFamily="2" charset="2"/>
            </a:endParaRPr>
          </a:p>
          <a:p>
            <a:pPr marL="0" indent="0" eaLnBrk="1" hangingPunct="1">
              <a:buNone/>
            </a:pPr>
            <a:r>
              <a:rPr lang="en-US" altLang="en-US" sz="2000" dirty="0" smtClean="0">
                <a:sym typeface="Wingdings" pitchFamily="2" charset="2"/>
              </a:rPr>
              <a:t>     Constrain </a:t>
            </a:r>
            <a:r>
              <a:rPr lang="en-US" altLang="en-US" sz="2000" dirty="0" err="1" smtClean="0">
                <a:latin typeface="Symbol" panose="05050102010706020507" pitchFamily="18" charset="2"/>
                <a:sym typeface="Wingdings" pitchFamily="2" charset="2"/>
              </a:rPr>
              <a:t>d</a:t>
            </a:r>
            <a:r>
              <a:rPr lang="en-US" altLang="en-US" sz="2000" baseline="-25000" dirty="0" err="1" smtClean="0">
                <a:sym typeface="Wingdings" pitchFamily="2" charset="2"/>
              </a:rPr>
              <a:t>CP</a:t>
            </a:r>
            <a:r>
              <a:rPr lang="en-US" altLang="en-US" sz="2000" dirty="0" smtClean="0">
                <a:sym typeface="Wingdings" pitchFamily="2" charset="2"/>
              </a:rPr>
              <a:t>, new phys.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786438" y="3276600"/>
            <a:ext cx="3281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 eaLnBrk="1" hangingPunct="1"/>
            <a:r>
              <a:rPr lang="en-US" altLang="en-US" sz="1400" dirty="0"/>
              <a:t>[Learned &amp; </a:t>
            </a:r>
            <a:r>
              <a:rPr lang="en-US" altLang="en-US" sz="1400" dirty="0" err="1"/>
              <a:t>Pakvasa</a:t>
            </a:r>
            <a:r>
              <a:rPr lang="en-US" altLang="en-US" sz="1400" dirty="0"/>
              <a:t> 95; EW &amp; Bahcall 97]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562600" y="3978275"/>
            <a:ext cx="3543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 eaLnBrk="1" hangingPunct="1"/>
            <a:r>
              <a:rPr lang="en-US" altLang="en-US" sz="1400" dirty="0"/>
              <a:t>[EW &amp; Bahcall 97; </a:t>
            </a:r>
            <a:r>
              <a:rPr lang="en-US" altLang="en-US" sz="1400" dirty="0" err="1"/>
              <a:t>Amelino-Camelia,et</a:t>
            </a:r>
            <a:r>
              <a:rPr lang="en-US" altLang="en-US" sz="1400" dirty="0"/>
              <a:t> al.98; </a:t>
            </a:r>
          </a:p>
          <a:p>
            <a:pPr rtl="0" eaLnBrk="1" hangingPunct="1"/>
            <a:r>
              <a:rPr lang="en-US" altLang="en-US" sz="1400" dirty="0"/>
              <a:t>Coleman &amp;.Glashow 99; Jacob &amp; Piran 07]</a:t>
            </a:r>
          </a:p>
        </p:txBody>
      </p: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5601082" y="5334000"/>
            <a:ext cx="34667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 eaLnBrk="1" hangingPunct="1"/>
            <a:r>
              <a:rPr lang="en-US" altLang="en-US" sz="1400" dirty="0"/>
              <a:t>[Blum, Nir &amp; EW 05; Winter </a:t>
            </a:r>
            <a:r>
              <a:rPr lang="en-US" altLang="en-US" sz="1400" dirty="0" smtClean="0"/>
              <a:t>10; </a:t>
            </a:r>
            <a:r>
              <a:rPr lang="en-US" altLang="en-US" sz="1400" dirty="0" err="1" smtClean="0"/>
              <a:t>Pakvasa</a:t>
            </a:r>
            <a:r>
              <a:rPr lang="en-US" altLang="en-US" sz="1400" dirty="0" smtClean="0"/>
              <a:t> 10;</a:t>
            </a:r>
          </a:p>
          <a:p>
            <a:pPr rtl="0" eaLnBrk="1" hangingPunct="1"/>
            <a:r>
              <a:rPr lang="en-US" altLang="en-US" sz="1400" dirty="0" smtClean="0"/>
              <a:t>…     Ng &amp; </a:t>
            </a:r>
            <a:r>
              <a:rPr lang="en-US" altLang="en-US" sz="1400" dirty="0" err="1" smtClean="0"/>
              <a:t>Beacom</a:t>
            </a:r>
            <a:r>
              <a:rPr lang="en-US" altLang="en-US" sz="1400" dirty="0" smtClean="0"/>
              <a:t> 14; </a:t>
            </a:r>
            <a:r>
              <a:rPr lang="en-US" altLang="en-US" sz="1400" dirty="0" err="1" smtClean="0"/>
              <a:t>Ioka</a:t>
            </a:r>
            <a:r>
              <a:rPr lang="en-US" altLang="en-US" sz="1400" dirty="0" smtClean="0"/>
              <a:t> &amp; </a:t>
            </a:r>
            <a:r>
              <a:rPr lang="en-US" altLang="en-US" sz="1400" dirty="0" err="1" smtClean="0"/>
              <a:t>Murase</a:t>
            </a:r>
            <a:r>
              <a:rPr lang="en-US" altLang="en-US" sz="1400" dirty="0" smtClean="0"/>
              <a:t> 14; </a:t>
            </a:r>
          </a:p>
          <a:p>
            <a:pPr rtl="0" eaLnBrk="1" hangingPunct="1"/>
            <a:r>
              <a:rPr lang="en-US" altLang="en-US" sz="1400" dirty="0" err="1" smtClean="0"/>
              <a:t>Ibe</a:t>
            </a:r>
            <a:r>
              <a:rPr lang="en-US" altLang="en-US" sz="1400" dirty="0" smtClean="0"/>
              <a:t> &amp; </a:t>
            </a:r>
            <a:r>
              <a:rPr lang="en-US" altLang="en-US" sz="1400" dirty="0" err="1" smtClean="0"/>
              <a:t>Kaneta</a:t>
            </a:r>
            <a:r>
              <a:rPr lang="en-US" altLang="en-US" sz="1400" dirty="0" smtClean="0"/>
              <a:t> 14; Blum, Hook &amp; </a:t>
            </a:r>
            <a:r>
              <a:rPr lang="en-US" altLang="en-US" sz="1400" dirty="0" err="1" smtClean="0"/>
              <a:t>Murase</a:t>
            </a:r>
            <a:r>
              <a:rPr lang="en-US" altLang="en-US" sz="1400" dirty="0" smtClean="0"/>
              <a:t> 14;</a:t>
            </a:r>
          </a:p>
          <a:p>
            <a:pPr rtl="0" eaLnBrk="1" hangingPunct="1"/>
            <a:r>
              <a:rPr lang="en-US" sz="1400" dirty="0" err="1" smtClean="0"/>
              <a:t>Marfatia</a:t>
            </a:r>
            <a:r>
              <a:rPr lang="en-US" sz="1400" dirty="0" smtClean="0"/>
              <a:t>, McKay &amp; </a:t>
            </a:r>
            <a:r>
              <a:rPr lang="en-US" sz="1400" dirty="0" err="1" smtClean="0"/>
              <a:t>Weiler</a:t>
            </a:r>
            <a:r>
              <a:rPr lang="en-US" sz="1400" dirty="0" smtClean="0"/>
              <a:t> 15;</a:t>
            </a:r>
            <a:r>
              <a:rPr lang="en-US" altLang="en-US" sz="1400" dirty="0" smtClean="0"/>
              <a:t>]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833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 smtClean="0"/>
              <a:t>Future experimental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419600" cy="1470592"/>
          </a:xfrm>
        </p:spPr>
        <p:txBody>
          <a:bodyPr/>
          <a:lstStyle/>
          <a:p>
            <a:r>
              <a:rPr lang="en-US" dirty="0" smtClean="0"/>
              <a:t>IC extension</a:t>
            </a:r>
            <a:endParaRPr lang="en-US" dirty="0"/>
          </a:p>
          <a:p>
            <a:r>
              <a:rPr lang="en-US" dirty="0" smtClean="0"/>
              <a:t>Mediterranean 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Km3Net (~5x IC)</a:t>
            </a:r>
          </a:p>
          <a:p>
            <a:r>
              <a:rPr lang="en-US" dirty="0"/>
              <a:t> </a:t>
            </a:r>
          </a:p>
        </p:txBody>
      </p:sp>
      <p:pic>
        <p:nvPicPr>
          <p:cNvPr id="132098" name="Picture 2" descr="C:\Users\Physics\Desktop\NeutrinoToMu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" y="2872899"/>
            <a:ext cx="5120541" cy="396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099" name="Picture 3" descr="C:\Users\Physics\Desktop\CIMG1089_2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12" y="2887416"/>
            <a:ext cx="3746310" cy="28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1641922"/>
            <a:ext cx="6484404" cy="1717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rtl="0" eaLnBrk="0" hangingPunct="0">
              <a:spcBef>
                <a:spcPct val="20000"/>
              </a:spcBef>
            </a:pPr>
            <a:r>
              <a:rPr lang="en-US" kern="0" dirty="0">
                <a:solidFill>
                  <a:srgbClr val="000000"/>
                </a:solidFill>
                <a:latin typeface="Comic Sans MS"/>
              </a:rPr>
              <a:t>ARA &amp; </a:t>
            </a:r>
            <a:r>
              <a:rPr lang="en-US" kern="0" dirty="0" smtClean="0">
                <a:solidFill>
                  <a:srgbClr val="000000"/>
                </a:solidFill>
                <a:latin typeface="Comic Sans MS"/>
              </a:rPr>
              <a:t>ARIANNA:</a:t>
            </a:r>
            <a:endParaRPr lang="en-US" kern="0" dirty="0">
              <a:solidFill>
                <a:srgbClr val="000000"/>
              </a:solidFill>
              <a:latin typeface="Comic Sans MS"/>
            </a:endParaRPr>
          </a:p>
          <a:p>
            <a:pPr lvl="0" algn="l" rt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omic Sans MS"/>
              </a:rPr>
              <a:t>Coherent </a:t>
            </a:r>
            <a:r>
              <a:rPr lang="en-US" kern="0" dirty="0">
                <a:solidFill>
                  <a:srgbClr val="000000"/>
                </a:solidFill>
                <a:latin typeface="Comic Sans MS"/>
              </a:rPr>
              <a:t>radio Cerenkov, </a:t>
            </a:r>
            <a:endParaRPr lang="en-US" kern="0" dirty="0" smtClean="0">
              <a:solidFill>
                <a:srgbClr val="000000"/>
              </a:solidFill>
              <a:latin typeface="Comic Sans MS"/>
            </a:endParaRPr>
          </a:p>
          <a:p>
            <a:pPr lvl="0" algn="l" rt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omic Sans MS"/>
              </a:rPr>
              <a:t>10</a:t>
            </a:r>
            <a:r>
              <a:rPr lang="en-US" kern="0" baseline="30000" dirty="0" smtClean="0">
                <a:solidFill>
                  <a:srgbClr val="000000"/>
                </a:solidFill>
                <a:latin typeface="Comic Sans MS"/>
              </a:rPr>
              <a:t>8</a:t>
            </a:r>
            <a:r>
              <a:rPr lang="en-US" kern="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Comic Sans MS"/>
              </a:rPr>
              <a:t>to 10</a:t>
            </a:r>
            <a:r>
              <a:rPr lang="en-US" kern="0" baseline="30000" dirty="0">
                <a:solidFill>
                  <a:srgbClr val="000000"/>
                </a:solidFill>
                <a:latin typeface="Comic Sans MS"/>
              </a:rPr>
              <a:t>10</a:t>
            </a:r>
            <a:r>
              <a:rPr lang="en-US" kern="0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omic Sans MS"/>
              </a:rPr>
              <a:t>GeV</a:t>
            </a:r>
            <a:endParaRPr lang="en-US" kern="0" dirty="0">
              <a:solidFill>
                <a:srgbClr val="000000"/>
              </a:solidFill>
              <a:latin typeface="Comic Sans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791200"/>
          </a:xfrm>
        </p:spPr>
        <p:txBody>
          <a:bodyPr/>
          <a:lstStyle/>
          <a:p>
            <a:r>
              <a:rPr lang="en-US" sz="2000" dirty="0" err="1" smtClean="0"/>
              <a:t>IceCube</a:t>
            </a:r>
            <a:r>
              <a:rPr lang="en-US" sz="2000" dirty="0" smtClean="0"/>
              <a:t> detects extra-Galactic </a:t>
            </a:r>
            <a:r>
              <a:rPr lang="en-US" sz="2000" dirty="0" smtClean="0">
                <a:latin typeface="Symbol" panose="05050102010706020507" pitchFamily="18" charset="2"/>
              </a:rPr>
              <a:t>n</a:t>
            </a:r>
            <a:r>
              <a:rPr lang="en-US" sz="2000" dirty="0" smtClean="0"/>
              <a:t>’s. </a:t>
            </a:r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=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WB</a:t>
            </a:r>
            <a:r>
              <a:rPr lang="en-US" sz="2000" dirty="0"/>
              <a:t> </a:t>
            </a:r>
            <a:r>
              <a:rPr lang="en-US" sz="2000" dirty="0" smtClean="0"/>
              <a:t>at 50TeV-2PeV.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* The flux is as high as could be hoped for.</a:t>
            </a:r>
          </a:p>
          <a:p>
            <a:pPr marL="0" indent="0">
              <a:buNone/>
            </a:pPr>
            <a:r>
              <a:rPr lang="en-US" sz="2000" dirty="0"/>
              <a:t>* </a:t>
            </a:r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=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WB</a:t>
            </a:r>
            <a:r>
              <a:rPr lang="en-US" sz="2000" dirty="0" smtClean="0"/>
              <a:t> implies a connection with UHECRs.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* Explained </a:t>
            </a:r>
            <a:r>
              <a:rPr lang="en-US" sz="2000" dirty="0"/>
              <a:t>if UHECR sources reside in “calorimeters”- starbursts,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implying </a:t>
            </a:r>
            <a:r>
              <a:rPr lang="en-US" sz="2000" dirty="0"/>
              <a:t>a single transient source for all &gt;1PeV (&gt;1GeV?) CRs.</a:t>
            </a:r>
            <a:r>
              <a:rPr lang="en-US" sz="2000" dirty="0" smtClean="0"/>
              <a:t>         </a:t>
            </a:r>
          </a:p>
          <a:p>
            <a:pPr marL="0" indent="0">
              <a:buNone/>
            </a:pPr>
            <a:r>
              <a:rPr lang="en-US" sz="2000" dirty="0"/>
              <a:t>* </a:t>
            </a:r>
            <a:r>
              <a:rPr lang="en-US" sz="2000" dirty="0" smtClean="0"/>
              <a:t>Strongly </a:t>
            </a:r>
            <a:r>
              <a:rPr lang="en-US" sz="2000" dirty="0"/>
              <a:t>suggests UHECRs are p, G/XG transition at 10</a:t>
            </a:r>
            <a:r>
              <a:rPr lang="en-US" sz="2000" baseline="30000" dirty="0"/>
              <a:t>19</a:t>
            </a:r>
            <a:r>
              <a:rPr lang="en-US" sz="2000" dirty="0"/>
              <a:t>eV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en-US" sz="2000" dirty="0" smtClean="0">
                <a:sym typeface="Wingdings" panose="05000000000000000000" pitchFamily="2" charset="2"/>
              </a:rPr>
              <a:t> Closing in on the origin of Cosmic-Rays.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Open Questions:</a:t>
            </a:r>
          </a:p>
          <a:p>
            <a:pPr marL="0" indent="0">
              <a:buNone/>
            </a:pPr>
            <a:r>
              <a:rPr lang="en-US" sz="2000" dirty="0" smtClean="0"/>
              <a:t>* Uncertainties in </a:t>
            </a:r>
            <a:r>
              <a:rPr lang="en-US" sz="2000" dirty="0" smtClean="0">
                <a:latin typeface="Symbol" panose="05050102010706020507" pitchFamily="18" charset="2"/>
              </a:rPr>
              <a:t>n</a:t>
            </a:r>
            <a:r>
              <a:rPr lang="en-US" sz="2000" dirty="0" smtClean="0"/>
              <a:t> flux, spectrum, isotropy, flavor ratio.</a:t>
            </a:r>
          </a:p>
          <a:p>
            <a:pPr marL="0" indent="0">
              <a:buNone/>
            </a:pPr>
            <a:r>
              <a:rPr lang="en-US" sz="2000" dirty="0" smtClean="0"/>
              <a:t>* The CR/</a:t>
            </a:r>
            <a:r>
              <a:rPr lang="en-US" sz="2000" dirty="0" smtClean="0">
                <a:latin typeface="Symbol" panose="05050102010706020507" pitchFamily="18" charset="2"/>
              </a:rPr>
              <a:t>n</a:t>
            </a:r>
            <a:r>
              <a:rPr lang="en-US" sz="2000" dirty="0" smtClean="0"/>
              <a:t> sources not identified [not unexpected].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>
                <a:sym typeface="Wingdings" pitchFamily="2" charset="2"/>
              </a:rPr>
              <a:t>Temporal </a:t>
            </a:r>
            <a:r>
              <a:rPr lang="en-US" sz="2000" dirty="0">
                <a:latin typeface="Symbol" panose="05050102010706020507" pitchFamily="18" charset="2"/>
                <a:sym typeface="Wingdings" pitchFamily="2" charset="2"/>
              </a:rPr>
              <a:t>n-g</a:t>
            </a:r>
            <a:r>
              <a:rPr lang="en-US" sz="2000" dirty="0">
                <a:sym typeface="Wingdings" pitchFamily="2" charset="2"/>
              </a:rPr>
              <a:t> association is key to: </a:t>
            </a: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	CR </a:t>
            </a:r>
            <a:r>
              <a:rPr lang="en-US" sz="2000" dirty="0" smtClean="0">
                <a:sym typeface="Wingdings" pitchFamily="2" charset="2"/>
              </a:rPr>
              <a:t>sources </a:t>
            </a:r>
            <a:r>
              <a:rPr lang="en-US" sz="2000" dirty="0">
                <a:sym typeface="Wingdings" pitchFamily="2" charset="2"/>
              </a:rPr>
              <a:t>identification, </a:t>
            </a:r>
            <a:r>
              <a:rPr lang="en-US" sz="2000" dirty="0" smtClean="0">
                <a:sym typeface="Wingdings" pitchFamily="2" charset="2"/>
              </a:rPr>
              <a:t>Cosmic </a:t>
            </a:r>
            <a:r>
              <a:rPr lang="en-US" sz="2000" dirty="0">
                <a:sym typeface="Wingdings" pitchFamily="2" charset="2"/>
              </a:rPr>
              <a:t>accelerators’ physics,</a:t>
            </a: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            Fundamental/</a:t>
            </a:r>
            <a:r>
              <a:rPr lang="en-US" sz="2000" dirty="0">
                <a:latin typeface="Symbol" panose="05050102010706020507" pitchFamily="18" charset="2"/>
                <a:sym typeface="Wingdings" pitchFamily="2" charset="2"/>
              </a:rPr>
              <a:t>n</a:t>
            </a:r>
            <a:r>
              <a:rPr lang="en-US" sz="2000" dirty="0">
                <a:sym typeface="Wingdings" pitchFamily="2" charset="2"/>
              </a:rPr>
              <a:t> physics.</a:t>
            </a:r>
          </a:p>
          <a:p>
            <a:pPr marL="0" indent="0">
              <a:buNone/>
            </a:pPr>
            <a:endParaRPr lang="en-US" sz="2000" dirty="0">
              <a:sym typeface="Wingdings" pitchFamily="2" charset="2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29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52" y="692687"/>
            <a:ext cx="3956021" cy="3142271"/>
          </a:xfrm>
          <a:prstGeom prst="rect">
            <a:avLst/>
          </a:prstGeom>
        </p:spPr>
      </p:pic>
      <p:pic>
        <p:nvPicPr>
          <p:cNvPr id="4" name="Picture 2" descr="C:\Users\Physics\Desktop\NeutrinoToMu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31" y="3876533"/>
            <a:ext cx="3754469" cy="290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is required for the next stage</a:t>
            </a:r>
            <a:br>
              <a:rPr lang="en-US" sz="2800" dirty="0" smtClean="0"/>
            </a:br>
            <a:r>
              <a:rPr lang="en-US" sz="2800" dirty="0" smtClean="0"/>
              <a:t>of the </a:t>
            </a:r>
            <a:r>
              <a:rPr lang="en-US" sz="2800" dirty="0" smtClean="0">
                <a:latin typeface="Symbol" panose="05050102010706020507" pitchFamily="18" charset="2"/>
              </a:rPr>
              <a:t>n</a:t>
            </a:r>
            <a:r>
              <a:rPr lang="en-US" sz="2800" dirty="0" smtClean="0"/>
              <a:t> astronomy revolution?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943600" cy="5486400"/>
          </a:xfrm>
        </p:spPr>
        <p:txBody>
          <a:bodyPr/>
          <a:lstStyle/>
          <a:p>
            <a:r>
              <a:rPr lang="en-US" sz="2000" dirty="0" err="1" smtClean="0">
                <a:sym typeface="Wingdings" pitchFamily="2" charset="2"/>
              </a:rPr>
              <a:t>IceCube’s</a:t>
            </a:r>
            <a:r>
              <a:rPr lang="en-US" sz="2000" dirty="0" smtClean="0">
                <a:sym typeface="Wingdings" pitchFamily="2" charset="2"/>
              </a:rPr>
              <a:t> detection rate</a:t>
            </a:r>
            <a:endParaRPr lang="en-US" sz="20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    </a:t>
            </a:r>
            <a:r>
              <a:rPr lang="en-US" sz="2000" dirty="0" smtClean="0">
                <a:sym typeface="Wingdings" pitchFamily="2" charset="2"/>
              </a:rPr>
              <a:t>(~</a:t>
            </a:r>
            <a:r>
              <a:rPr lang="en-US" sz="2000" dirty="0">
                <a:sym typeface="Wingdings" pitchFamily="2" charset="2"/>
              </a:rPr>
              <a:t>1/</a:t>
            </a:r>
            <a:r>
              <a:rPr lang="en-US" sz="2000" dirty="0" err="1">
                <a:sym typeface="Wingdings" pitchFamily="2" charset="2"/>
              </a:rPr>
              <a:t>yr</a:t>
            </a:r>
            <a:r>
              <a:rPr lang="en-US" sz="2000" dirty="0">
                <a:sym typeface="Wingdings" pitchFamily="2" charset="2"/>
              </a:rPr>
              <a:t> @ E&gt;1 </a:t>
            </a:r>
            <a:r>
              <a:rPr lang="en-US" sz="2000" dirty="0" err="1">
                <a:sym typeface="Wingdings" pitchFamily="2" charset="2"/>
              </a:rPr>
              <a:t>PeV</a:t>
            </a:r>
            <a:r>
              <a:rPr lang="en-US" sz="2000" dirty="0">
                <a:sym typeface="Wingdings" pitchFamily="2" charset="2"/>
              </a:rPr>
              <a:t>, ~10/</a:t>
            </a:r>
            <a:r>
              <a:rPr lang="en-US" sz="2000" dirty="0" err="1">
                <a:sym typeface="Wingdings" pitchFamily="2" charset="2"/>
              </a:rPr>
              <a:t>yr</a:t>
            </a:r>
            <a:r>
              <a:rPr lang="en-US" sz="2000" dirty="0">
                <a:sym typeface="Wingdings" pitchFamily="2" charset="2"/>
              </a:rPr>
              <a:t> @ E&gt;0.1PeV)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ym typeface="Wingdings" pitchFamily="2" charset="2"/>
              </a:rPr>
              <a:t>    insufficient for precision</a:t>
            </a:r>
            <a:endParaRPr lang="en-US" sz="20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    </a:t>
            </a:r>
            <a:r>
              <a:rPr lang="en-US" sz="2000" dirty="0" smtClean="0">
                <a:sym typeface="Wingdings" pitchFamily="2" charset="2"/>
              </a:rPr>
              <a:t>spectrum</a:t>
            </a:r>
            <a:r>
              <a:rPr lang="en-US" sz="2000" dirty="0">
                <a:sym typeface="Wingdings" pitchFamily="2" charset="2"/>
              </a:rPr>
              <a:t>, flavor ratio and (</a:t>
            </a:r>
            <a:r>
              <a:rPr lang="en-US" sz="2000" dirty="0" smtClean="0">
                <a:sym typeface="Wingdings" pitchFamily="2" charset="2"/>
              </a:rPr>
              <a:t>an)isotropy,</a:t>
            </a: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   and for source identification.</a:t>
            </a:r>
            <a:endParaRPr lang="en-US" sz="2000" dirty="0">
              <a:sym typeface="Wingdings" pitchFamily="2" charset="2"/>
            </a:endParaRPr>
          </a:p>
          <a:p>
            <a:pPr>
              <a:buFont typeface="Symbol"/>
              <a:buChar char=" "/>
            </a:pP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Expansion of </a:t>
            </a:r>
            <a:r>
              <a:rPr lang="en-US" sz="2000" dirty="0" smtClean="0">
                <a:latin typeface="Symbol" panose="05050102010706020507" pitchFamily="18" charset="2"/>
                <a:sym typeface="Wingdings" pitchFamily="2" charset="2"/>
              </a:rPr>
              <a:t>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telescopes </a:t>
            </a:r>
            <a:r>
              <a:rPr lang="en-US" sz="2000" dirty="0" err="1" smtClean="0">
                <a:sym typeface="Wingdings" pitchFamily="2" charset="2"/>
              </a:rPr>
              <a:t>M</a:t>
            </a:r>
            <a:r>
              <a:rPr lang="en-US" sz="2000" baseline="-25000" dirty="0" err="1" smtClean="0">
                <a:sym typeface="Wingdings" pitchFamily="2" charset="2"/>
              </a:rPr>
              <a:t>eff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@ ~1PeV</a:t>
            </a:r>
          </a:p>
          <a:p>
            <a:pPr>
              <a:buFont typeface="Symbol"/>
              <a:buChar char=" 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    to </a:t>
            </a:r>
            <a:r>
              <a:rPr lang="en-US" sz="2000" dirty="0">
                <a:sym typeface="Wingdings" pitchFamily="2" charset="2"/>
              </a:rPr>
              <a:t>~10Gton </a:t>
            </a:r>
            <a:r>
              <a:rPr lang="en-US" sz="2000" dirty="0" smtClean="0">
                <a:sym typeface="Wingdings" pitchFamily="2" charset="2"/>
              </a:rPr>
              <a:t>(NG-</a:t>
            </a:r>
            <a:r>
              <a:rPr lang="en-US" sz="2000" dirty="0" err="1" smtClean="0">
                <a:sym typeface="Wingdings" pitchFamily="2" charset="2"/>
              </a:rPr>
              <a:t>IceCube</a:t>
            </a:r>
            <a:r>
              <a:rPr lang="en-US" sz="2000" dirty="0">
                <a:sym typeface="Wingdings" pitchFamily="2" charset="2"/>
              </a:rPr>
              <a:t>, Km3Net</a:t>
            </a:r>
            <a:r>
              <a:rPr lang="en-US" sz="2000" dirty="0" smtClean="0">
                <a:sym typeface="Wingdings" pitchFamily="2" charset="2"/>
              </a:rPr>
              <a:t>).</a:t>
            </a:r>
          </a:p>
          <a:p>
            <a:pPr>
              <a:buFont typeface="Symbol"/>
              <a:buChar char=" "/>
            </a:pPr>
            <a:endParaRPr lang="en-US" sz="2000" dirty="0">
              <a:sym typeface="Wingdings" pitchFamily="2" charset="2"/>
            </a:endParaRPr>
          </a:p>
          <a:p>
            <a:r>
              <a:rPr lang="en-US" sz="2000" dirty="0"/>
              <a:t>Wide field EM monitoring.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Adequate sensitivity for detecting the ~10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GeV GZK </a:t>
            </a:r>
            <a:r>
              <a:rPr lang="en-US" sz="2000" dirty="0" smtClean="0">
                <a:latin typeface="Symbol" panose="05050102010706020507" pitchFamily="18" charset="2"/>
              </a:rPr>
              <a:t>n</a:t>
            </a:r>
            <a:r>
              <a:rPr lang="en-US" sz="2000" dirty="0" smtClean="0"/>
              <a:t>’s.</a:t>
            </a:r>
          </a:p>
          <a:p>
            <a:r>
              <a:rPr lang="en-US" sz="2000" dirty="0" smtClean="0"/>
              <a:t>HE </a:t>
            </a:r>
            <a:r>
              <a:rPr lang="en-US" sz="2000" dirty="0" smtClean="0">
                <a:latin typeface="Symbol" panose="05050102010706020507" pitchFamily="18" charset="2"/>
              </a:rPr>
              <a:t>g</a:t>
            </a:r>
            <a:r>
              <a:rPr lang="en-US" sz="2000" dirty="0" smtClean="0"/>
              <a:t>-ray telescopes will play a key role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445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i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79887"/>
            <a:ext cx="4211638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45" name="Picture 5" descr="f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78486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UHE: Composition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438400" y="4724400"/>
            <a:ext cx="1173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1600" b="1"/>
              <a:t>HiRes 2005</a:t>
            </a:r>
          </a:p>
        </p:txBody>
      </p:sp>
      <p:pic>
        <p:nvPicPr>
          <p:cNvPr id="6152" name="Picture 8" descr="fig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149725"/>
            <a:ext cx="4135438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13945" y="762000"/>
            <a:ext cx="21162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/>
              <a:t>Auger </a:t>
            </a:r>
            <a:r>
              <a:rPr lang="en-US" dirty="0" smtClean="0"/>
              <a:t>2010: Fe</a:t>
            </a:r>
            <a:endParaRPr lang="en-US" dirty="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371691" y="3833167"/>
            <a:ext cx="25051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 smtClean="0"/>
              <a:t>&amp; TA Hybrid 2015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74611"/>
            <a:ext cx="3886200" cy="2576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" y="3881735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HiRes</a:t>
            </a:r>
            <a:r>
              <a:rPr lang="en-US" dirty="0"/>
              <a:t> Stereo 2010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713382"/>
            <a:ext cx="4000500" cy="321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757535"/>
            <a:ext cx="1952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, 2015: He</a:t>
            </a:r>
            <a:r>
              <a:rPr lang="en-US" dirty="0" smtClean="0"/>
              <a:t>(??)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47846" y="25101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52615" y="175260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36470" y="12147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Physics\Desktop\lowEmaxri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376" y="3276600"/>
            <a:ext cx="3825424" cy="356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32896"/>
            <a:ext cx="3108907" cy="231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752600"/>
            <a:ext cx="2971799" cy="2088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458200" cy="838200"/>
          </a:xfrm>
        </p:spPr>
        <p:txBody>
          <a:bodyPr/>
          <a:lstStyle/>
          <a:p>
            <a:r>
              <a:rPr lang="en-US" sz="2800" dirty="0" smtClean="0"/>
              <a:t>UHE: Energy production rate &amp; spectrum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16168"/>
            <a:ext cx="5181600" cy="604183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                    Protons</a:t>
            </a:r>
          </a:p>
          <a:p>
            <a:pPr marL="0" indent="0">
              <a:buNone/>
            </a:pPr>
            <a:endParaRPr lang="en-US" altLang="en-US" sz="1800" dirty="0">
              <a:latin typeface="Comic Sans MS" pitchFamily="66" charset="0"/>
              <a:cs typeface="Guttman Adii-Light" pitchFamily="2" charset="-79"/>
            </a:endParaRPr>
          </a:p>
          <a:p>
            <a:pPr marL="0" indent="0">
              <a:buNone/>
            </a:pPr>
            <a:endParaRPr lang="en-US" altLang="en-US" sz="1800" dirty="0" smtClean="0">
              <a:latin typeface="Comic Sans MS" pitchFamily="66" charset="0"/>
              <a:cs typeface="Guttman Adii-Light" pitchFamily="2" charset="-79"/>
            </a:endParaRPr>
          </a:p>
          <a:p>
            <a:pPr marL="0" indent="0">
              <a:buNone/>
            </a:pPr>
            <a:endParaRPr lang="en-US" altLang="en-US" sz="1800" dirty="0">
              <a:latin typeface="Comic Sans MS" pitchFamily="66" charset="0"/>
              <a:cs typeface="Guttman Adii-Light" pitchFamily="2" charset="-79"/>
            </a:endParaRPr>
          </a:p>
          <a:p>
            <a:pPr marL="0" indent="0">
              <a:buNone/>
            </a:pPr>
            <a:endParaRPr lang="en-US" altLang="en-US" sz="1800" dirty="0" smtClean="0">
              <a:latin typeface="Comic Sans MS" pitchFamily="66" charset="0"/>
              <a:cs typeface="Guttman Adii-Light" pitchFamily="2" charset="-79"/>
            </a:endParaRPr>
          </a:p>
          <a:p>
            <a:pPr marL="0" indent="0">
              <a:buNone/>
            </a:pPr>
            <a:endParaRPr lang="en-US" altLang="en-US" sz="1800" dirty="0">
              <a:latin typeface="Comic Sans MS" pitchFamily="66" charset="0"/>
              <a:cs typeface="Guttman Adii-Light" pitchFamily="2" charset="-79"/>
            </a:endParaRPr>
          </a:p>
          <a:p>
            <a:pPr marL="0" indent="0">
              <a:buNone/>
            </a:pPr>
            <a:endParaRPr lang="en-US" altLang="en-US" sz="1800" dirty="0" smtClean="0">
              <a:latin typeface="Comic Sans MS" pitchFamily="66" charset="0"/>
              <a:cs typeface="Guttman Adii-Light" pitchFamily="2" charset="-79"/>
            </a:endParaRPr>
          </a:p>
          <a:p>
            <a:pPr marL="0" indent="0">
              <a:buNone/>
            </a:pPr>
            <a:endParaRPr lang="en-US" altLang="en-US" sz="1800" dirty="0">
              <a:latin typeface="Comic Sans MS" pitchFamily="66" charset="0"/>
              <a:cs typeface="Guttman Adii-Light" pitchFamily="2" charset="-79"/>
            </a:endParaRPr>
          </a:p>
          <a:p>
            <a:pPr marL="0" indent="0">
              <a:buNone/>
            </a:pPr>
            <a:endParaRPr lang="en-US" altLang="en-US" sz="1800" dirty="0" smtClean="0">
              <a:latin typeface="Comic Sans MS" pitchFamily="66" charset="0"/>
              <a:cs typeface="Guttman Adii-Light" pitchFamily="2" charset="-79"/>
            </a:endParaRPr>
          </a:p>
          <a:p>
            <a:pPr marL="0" indent="0">
              <a:buNone/>
            </a:pPr>
            <a:endParaRPr lang="en-US" altLang="en-US" sz="1800" dirty="0">
              <a:latin typeface="Comic Sans MS" pitchFamily="66" charset="0"/>
              <a:cs typeface="Guttman Adii-Light" pitchFamily="2" charset="-79"/>
            </a:endParaRPr>
          </a:p>
          <a:p>
            <a:pPr marL="0" indent="0">
              <a:buNone/>
            </a:pPr>
            <a:endParaRPr lang="en-US" altLang="en-US" sz="1800" dirty="0" smtClean="0">
              <a:latin typeface="Comic Sans MS" pitchFamily="66" charset="0"/>
              <a:cs typeface="Guttman Adii-Light" pitchFamily="2" charset="-79"/>
            </a:endParaRPr>
          </a:p>
          <a:p>
            <a:pPr marL="0" indent="0">
              <a:buNone/>
            </a:pPr>
            <a:endParaRPr lang="en-US" altLang="en-US" sz="1800" dirty="0">
              <a:latin typeface="Comic Sans MS" pitchFamily="66" charset="0"/>
              <a:cs typeface="Guttman Adii-Light" pitchFamily="2" charset="-79"/>
            </a:endParaRPr>
          </a:p>
          <a:p>
            <a:pPr marL="0" indent="0">
              <a:buNone/>
            </a:pPr>
            <a:endParaRPr lang="en-US" altLang="en-US" sz="1800" dirty="0" smtClean="0">
              <a:latin typeface="Comic Sans MS" pitchFamily="66" charset="0"/>
              <a:cs typeface="Guttman Adii-Light" pitchFamily="2" charset="-79"/>
            </a:endParaRPr>
          </a:p>
          <a:p>
            <a:pPr marL="0" indent="0">
              <a:buNone/>
            </a:pPr>
            <a:endParaRPr lang="en-US" altLang="en-US" sz="1800" dirty="0" smtClean="0">
              <a:latin typeface="Comic Sans MS" pitchFamily="66" charset="0"/>
              <a:cs typeface="Guttman Adii-Light" pitchFamily="2" charset="-79"/>
            </a:endParaRPr>
          </a:p>
          <a:p>
            <a:pPr marL="0" indent="0">
              <a:buNone/>
            </a:pPr>
            <a:endParaRPr lang="en-US" altLang="en-US" sz="1800" dirty="0">
              <a:latin typeface="Comic Sans MS" pitchFamily="66" charset="0"/>
              <a:cs typeface="Guttman Adii-Light" pitchFamily="2" charset="-79"/>
            </a:endParaRPr>
          </a:p>
          <a:p>
            <a:pPr marL="0" indent="0">
              <a:buNone/>
            </a:pPr>
            <a:endParaRPr lang="en-US" altLang="en-US" sz="1800" dirty="0" smtClean="0">
              <a:latin typeface="Comic Sans MS" pitchFamily="66" charset="0"/>
              <a:cs typeface="Guttman Adii-Light" pitchFamily="2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8176" y="3048000"/>
            <a:ext cx="3063424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Mixed composition</a:t>
            </a:r>
            <a:endParaRPr lang="en-US" sz="18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76237" y="1524000"/>
            <a:ext cx="1147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dirty="0" err="1"/>
              <a:t>ct</a:t>
            </a:r>
            <a:r>
              <a:rPr lang="en-US" altLang="en-US" sz="1800" baseline="-25000" dirty="0" err="1"/>
              <a:t>eff</a:t>
            </a:r>
            <a:r>
              <a:rPr lang="en-US" altLang="en-US" sz="1800" dirty="0"/>
              <a:t> [</a:t>
            </a:r>
            <a:r>
              <a:rPr lang="en-US" altLang="en-US" sz="1800" dirty="0" err="1"/>
              <a:t>Mpc</a:t>
            </a:r>
            <a:r>
              <a:rPr lang="en-US" altLang="en-US" sz="1800" dirty="0"/>
              <a:t>]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28600" y="3821668"/>
            <a:ext cx="29232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eaLnBrk="1" hangingPunct="1"/>
            <a:r>
              <a:rPr lang="en-US" altLang="en-US" sz="1800" dirty="0" smtClean="0"/>
              <a:t>log(</a:t>
            </a:r>
            <a:r>
              <a:rPr lang="en-US" altLang="en-US" sz="1800" dirty="0" err="1" smtClean="0"/>
              <a:t>dQ</a:t>
            </a:r>
            <a:r>
              <a:rPr lang="en-US" altLang="en-US" sz="1800" dirty="0" smtClean="0"/>
              <a:t>/d log </a:t>
            </a:r>
            <a:r>
              <a:rPr lang="en-US" altLang="en-US" sz="1800" dirty="0" smtClean="0">
                <a:latin typeface="Symbol" pitchFamily="18" charset="2"/>
              </a:rPr>
              <a:t>e</a:t>
            </a:r>
            <a:r>
              <a:rPr lang="en-US" altLang="en-US" sz="1800" dirty="0"/>
              <a:t>) [</a:t>
            </a:r>
            <a:r>
              <a:rPr lang="en-US" altLang="en-US" sz="1800" dirty="0" smtClean="0"/>
              <a:t>erg/Mpc</a:t>
            </a:r>
            <a:r>
              <a:rPr lang="en-US" altLang="en-US" sz="1800" baseline="30000" dirty="0" smtClean="0"/>
              <a:t>3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yr</a:t>
            </a:r>
            <a:r>
              <a:rPr lang="en-US" altLang="en-US" sz="1800" dirty="0"/>
              <a:t>]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438400" y="5483423"/>
            <a:ext cx="15239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0" eaLnBrk="1" hangingPunct="1"/>
            <a:r>
              <a:rPr lang="en-US" altLang="en-US" sz="1400" dirty="0"/>
              <a:t>[Katz &amp; EW 09]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924800" y="3886200"/>
            <a:ext cx="9861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altLang="en-US" sz="1400" dirty="0" smtClean="0"/>
              <a:t>[Allard 12]</a:t>
            </a:r>
            <a:endParaRPr lang="en-US" altLang="en-US" sz="14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5181600" y="2971800"/>
            <a:ext cx="0" cy="388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2362200" y="2133600"/>
            <a:ext cx="6096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667000" y="1809690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GZK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799440"/>
              </p:ext>
            </p:extLst>
          </p:nvPr>
        </p:nvGraphicFramePr>
        <p:xfrm>
          <a:off x="561975" y="6056313"/>
          <a:ext cx="40147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67" name="משוואה" r:id="rId6" imgW="2552400" imgH="507960" progId="Equation.3">
                  <p:embed/>
                </p:oleObj>
              </mc:Choice>
              <mc:Fallback>
                <p:oleObj name="משוואה" r:id="rId6" imgW="255240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6056313"/>
                        <a:ext cx="401478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 bwMode="auto">
          <a:xfrm>
            <a:off x="5181600" y="2971800"/>
            <a:ext cx="3733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9"/>
          <p:cNvSpPr/>
          <p:nvPr/>
        </p:nvSpPr>
        <p:spPr>
          <a:xfrm>
            <a:off x="4038600" y="1038761"/>
            <a:ext cx="5105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kern="0" dirty="0" err="1" smtClean="0">
                <a:solidFill>
                  <a:srgbClr val="000000"/>
                </a:solidFill>
                <a:latin typeface="Comic Sans MS"/>
              </a:rPr>
              <a:t>dQ</a:t>
            </a:r>
            <a:r>
              <a:rPr lang="en-US" altLang="en-US" sz="2000" kern="0" dirty="0" smtClean="0">
                <a:solidFill>
                  <a:srgbClr val="000000"/>
                </a:solidFill>
                <a:latin typeface="Comic Sans MS"/>
              </a:rPr>
              <a:t>/d log E =Const.:</a:t>
            </a:r>
          </a:p>
          <a:p>
            <a:pPr lvl="0" algn="l" rtl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kern="0" dirty="0" smtClean="0">
                <a:solidFill>
                  <a:srgbClr val="000000"/>
                </a:solidFill>
                <a:latin typeface="Comic Sans MS"/>
              </a:rPr>
              <a:t>    - Observed in a wide range of systems,</a:t>
            </a:r>
          </a:p>
          <a:p>
            <a:pPr lvl="0" algn="l" rtl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kern="0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altLang="en-US" sz="2000" kern="0" dirty="0" smtClean="0">
                <a:solidFill>
                  <a:srgbClr val="000000"/>
                </a:solidFill>
                <a:latin typeface="Comic Sans MS"/>
              </a:rPr>
              <a:t>   - Obtained in collision-less shock acceleration (the </a:t>
            </a:r>
            <a:r>
              <a:rPr lang="en-US" altLang="en-US" sz="2000" kern="0" dirty="0">
                <a:solidFill>
                  <a:srgbClr val="000000"/>
                </a:solidFill>
                <a:latin typeface="Comic Sans MS"/>
              </a:rPr>
              <a:t>only predictive </a:t>
            </a:r>
            <a:r>
              <a:rPr lang="en-US" altLang="en-US" sz="2000" kern="0" dirty="0" smtClean="0">
                <a:solidFill>
                  <a:srgbClr val="000000"/>
                </a:solidFill>
                <a:latin typeface="Comic Sans MS"/>
              </a:rPr>
              <a:t>model of particle acceleration).</a:t>
            </a:r>
            <a:endParaRPr lang="en-US" altLang="en-US" sz="2000" kern="0" dirty="0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275496" y="1151180"/>
            <a:ext cx="1242648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eaLnBrk="1" hangingPunct="1"/>
            <a:r>
              <a:rPr lang="en-US" altLang="en-US" sz="1800" dirty="0" smtClean="0"/>
              <a:t>4</a:t>
            </a:r>
            <a:r>
              <a:rPr lang="en-US" altLang="en-US" sz="1800" dirty="0">
                <a:latin typeface="Symbol" pitchFamily="18" charset="2"/>
              </a:rPr>
              <a:t> </a:t>
            </a:r>
            <a:r>
              <a:rPr lang="en-US" altLang="en-US" sz="1800" dirty="0" smtClean="0">
                <a:latin typeface="Symbol" pitchFamily="18" charset="2"/>
              </a:rPr>
              <a:t>p </a:t>
            </a:r>
            <a:r>
              <a:rPr lang="en-US" altLang="en-US" sz="1800" dirty="0" smtClean="0"/>
              <a:t>j= c Q t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6555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Intermediate energy: Neutrinos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31125" cy="5562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 +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N +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p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   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2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en-US" sz="2000" dirty="0" smtClean="0">
                <a:sym typeface="Wingdings" pitchFamily="2" charset="2"/>
              </a:rPr>
              <a:t> ;   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sz="2000" baseline="30000" dirty="0" smtClean="0">
                <a:sym typeface="Wingdings" pitchFamily="2" charset="2"/>
              </a:rPr>
              <a:t>+</a:t>
            </a:r>
            <a:r>
              <a:rPr lang="en-US" sz="2000" dirty="0" smtClean="0">
                <a:sym typeface="Wingdings" pitchFamily="2" charset="2"/>
              </a:rPr>
              <a:t>  e</a:t>
            </a:r>
            <a:r>
              <a:rPr lang="en-US" sz="2000" baseline="30000" dirty="0" smtClean="0">
                <a:sym typeface="Wingdings" pitchFamily="2" charset="2"/>
              </a:rPr>
              <a:t>+</a:t>
            </a:r>
            <a:r>
              <a:rPr lang="en-US" sz="2000" dirty="0" smtClean="0">
                <a:sym typeface="Wingdings" pitchFamily="2" charset="2"/>
              </a:rPr>
              <a:t> + 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-25000" dirty="0" smtClean="0">
                <a:sym typeface="Wingdings" pitchFamily="2" charset="2"/>
              </a:rPr>
              <a:t>e</a:t>
            </a:r>
            <a:r>
              <a:rPr lang="en-US" sz="2000" dirty="0" smtClean="0">
                <a:sym typeface="Wingdings" pitchFamily="2" charset="2"/>
              </a:rPr>
              <a:t> + 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-250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2000" dirty="0" smtClean="0">
                <a:sym typeface="Wingdings" pitchFamily="2" charset="2"/>
              </a:rPr>
              <a:t> + 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-250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; </a:t>
            </a:r>
            <a:r>
              <a:rPr lang="en-US" sz="2000" dirty="0" err="1" smtClean="0">
                <a:latin typeface="Symbol" panose="05050102010706020507" pitchFamily="18" charset="2"/>
              </a:rPr>
              <a:t>e</a:t>
            </a:r>
            <a:r>
              <a:rPr lang="en-US" sz="2000" baseline="-25000" dirty="0" err="1" smtClean="0">
                <a:latin typeface="Symbol" panose="05050102010706020507" pitchFamily="18" charset="2"/>
              </a:rPr>
              <a:t>n</a:t>
            </a:r>
            <a:r>
              <a:rPr lang="en-US" sz="2000" dirty="0" smtClean="0"/>
              <a:t>/</a:t>
            </a:r>
            <a:r>
              <a:rPr lang="en-US" sz="2000" dirty="0" smtClean="0">
                <a:latin typeface="Symbol" panose="05050102010706020507" pitchFamily="18" charset="2"/>
              </a:rPr>
              <a:t>e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~0.05</a:t>
            </a:r>
            <a:endParaRPr lang="en-US" sz="20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  <a:sym typeface="Wingdings" pitchFamily="2" charset="2"/>
              </a:rPr>
              <a:t> Identify UHECR sources,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  <a:sym typeface="Wingdings" pitchFamily="2" charset="2"/>
              </a:rPr>
              <a:t>    Study BH accretion/acceleration physics.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dirty="0" smtClean="0"/>
              <a:t>	</a:t>
            </a:r>
          </a:p>
          <a:p>
            <a:pPr eaLnBrk="1" hangingPunct="1"/>
            <a:r>
              <a:rPr lang="en-US" sz="2000" dirty="0" smtClean="0">
                <a:cs typeface="Guttman Adii-Light" pitchFamily="2" charset="-79"/>
              </a:rPr>
              <a:t>For all known sources,</a:t>
            </a:r>
            <a:r>
              <a:rPr lang="en-US" sz="2000" dirty="0" smtClean="0"/>
              <a:t>   </a:t>
            </a:r>
            <a:r>
              <a:rPr lang="en-US" sz="2000" dirty="0" err="1" smtClean="0">
                <a:latin typeface="Symbol" pitchFamily="18" charset="2"/>
              </a:rPr>
              <a:t>t</a:t>
            </a:r>
            <a:r>
              <a:rPr lang="en-US" sz="2000" baseline="-25000" dirty="0" err="1" smtClean="0">
                <a:latin typeface="Symbol" pitchFamily="18" charset="2"/>
              </a:rPr>
              <a:t>g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&lt;=1: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marL="0" indent="0" eaLnBrk="1" hangingPunct="1"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If X-G p</a:t>
            </a:r>
            <a:r>
              <a:rPr lang="en-US" sz="2000" dirty="0" smtClean="0">
                <a:latin typeface="Times New Roman" pitchFamily="18" charset="0"/>
              </a:rPr>
              <a:t>’</a:t>
            </a:r>
            <a:r>
              <a:rPr lang="en-US" sz="2000" dirty="0" smtClean="0"/>
              <a:t>s:</a:t>
            </a:r>
          </a:p>
          <a:p>
            <a:pPr eaLnBrk="1" hangingPunct="1"/>
            <a:endParaRPr lang="en-US" sz="20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  <a:sym typeface="Wingdings" pitchFamily="2" charset="2"/>
              </a:rPr>
              <a:t> Identify primaries, determine f(z)</a:t>
            </a: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17868"/>
              </p:ext>
            </p:extLst>
          </p:nvPr>
        </p:nvGraphicFramePr>
        <p:xfrm>
          <a:off x="207963" y="3616325"/>
          <a:ext cx="8728075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30" name="משוואה" r:id="rId4" imgW="4533840" imgH="711000" progId="Equation.3">
                  <p:embed/>
                </p:oleObj>
              </mc:Choice>
              <mc:Fallback>
                <p:oleObj name="משוואה" r:id="rId4" imgW="453384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3616325"/>
                        <a:ext cx="8728075" cy="137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4419600" y="15240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7537450" y="4664075"/>
            <a:ext cx="1606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0"/>
            <a:r>
              <a:rPr lang="en-US" sz="1400" dirty="0"/>
              <a:t>[EW &amp; Bahcall 99; </a:t>
            </a:r>
          </a:p>
          <a:p>
            <a:pPr rtl="0"/>
            <a:r>
              <a:rPr lang="en-US" sz="1400" dirty="0"/>
              <a:t>Bahcall &amp; EW 01]</a:t>
            </a: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027879"/>
              </p:ext>
            </p:extLst>
          </p:nvPr>
        </p:nvGraphicFramePr>
        <p:xfrm>
          <a:off x="2667000" y="5214937"/>
          <a:ext cx="28956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31" name="משוואה" r:id="rId6" imgW="1422400" imgH="431800" progId="Equation.3">
                  <p:embed/>
                </p:oleObj>
              </mc:Choice>
              <mc:Fallback>
                <p:oleObj name="משוואה" r:id="rId6" imgW="14224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214937"/>
                        <a:ext cx="289560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88" name="Rectangle 8"/>
          <p:cNvSpPr>
            <a:spLocks noChangeArrowheads="1"/>
          </p:cNvSpPr>
          <p:nvPr/>
        </p:nvSpPr>
        <p:spPr bwMode="auto">
          <a:xfrm>
            <a:off x="6978650" y="5638800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0"/>
            <a:r>
              <a:rPr lang="en-US" sz="1400" dirty="0"/>
              <a:t>[Berezinsky &amp; </a:t>
            </a:r>
            <a:r>
              <a:rPr lang="en-US" sz="1400" dirty="0" err="1"/>
              <a:t>Zatsepin</a:t>
            </a:r>
            <a:r>
              <a:rPr lang="en-US" sz="1400" dirty="0"/>
              <a:t> 69]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 production: p/A—p/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77200" cy="5562600"/>
          </a:xfrm>
        </p:spPr>
        <p:txBody>
          <a:bodyPr/>
          <a:lstStyle/>
          <a:p>
            <a:r>
              <a:rPr lang="en-US" altLang="en-US" sz="2000" dirty="0"/>
              <a:t> </a:t>
            </a:r>
            <a:r>
              <a:rPr lang="en-US" altLang="en-US" sz="2000" dirty="0">
                <a:latin typeface="Symbol" pitchFamily="18" charset="2"/>
              </a:rPr>
              <a:t>p</a:t>
            </a:r>
            <a:r>
              <a:rPr lang="en-US" altLang="en-US" sz="2000" dirty="0"/>
              <a:t> decay </a:t>
            </a:r>
            <a:r>
              <a:rPr lang="en-US" altLang="en-US" sz="2000" dirty="0">
                <a:sym typeface="Wingdings" pitchFamily="2" charset="2"/>
              </a:rPr>
              <a:t>  </a:t>
            </a:r>
            <a:r>
              <a:rPr lang="en-US" altLang="en-US" sz="2000" dirty="0" err="1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en-US" sz="2000" baseline="-25000" dirty="0" err="1">
                <a:sym typeface="Wingdings" pitchFamily="2" charset="2"/>
              </a:rPr>
              <a:t>e</a:t>
            </a:r>
            <a:r>
              <a:rPr lang="en-US" altLang="en-US" sz="2000" dirty="0" err="1">
                <a:sym typeface="Wingdings" pitchFamily="2" charset="2"/>
              </a:rPr>
              <a:t>:</a:t>
            </a:r>
            <a:r>
              <a:rPr lang="en-US" altLang="en-US" sz="2000" dirty="0" err="1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en-US" sz="2000" baseline="-25000" dirty="0" err="1">
                <a:latin typeface="Symbol" pitchFamily="18" charset="2"/>
                <a:sym typeface="Wingdings" pitchFamily="2" charset="2"/>
              </a:rPr>
              <a:t>m</a:t>
            </a:r>
            <a:r>
              <a:rPr lang="en-US" altLang="en-US" sz="2000" dirty="0" err="1">
                <a:sym typeface="Wingdings" pitchFamily="2" charset="2"/>
              </a:rPr>
              <a:t>:</a:t>
            </a:r>
            <a:r>
              <a:rPr lang="en-US" altLang="en-US" sz="2000" dirty="0" err="1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en-US" sz="2000" baseline="-25000" dirty="0" err="1">
                <a:latin typeface="Symbol" pitchFamily="18" charset="2"/>
                <a:sym typeface="Wingdings" pitchFamily="2" charset="2"/>
              </a:rPr>
              <a:t>t</a:t>
            </a:r>
            <a:r>
              <a:rPr lang="en-US" altLang="en-US" sz="2000" dirty="0">
                <a:sym typeface="Wingdings" pitchFamily="2" charset="2"/>
              </a:rPr>
              <a:t> = 1:2:0   </a:t>
            </a:r>
            <a:r>
              <a:rPr lang="en-US" altLang="en-US" sz="2000" dirty="0" smtClean="0">
                <a:sym typeface="Wingdings" pitchFamily="2" charset="2"/>
              </a:rPr>
              <a:t>(propagation)</a:t>
            </a:r>
            <a:r>
              <a:rPr lang="en-US" altLang="en-US" sz="2000" dirty="0">
                <a:sym typeface="Wingdings" pitchFamily="2" charset="2"/>
              </a:rPr>
              <a:t> </a:t>
            </a:r>
            <a:r>
              <a:rPr lang="en-US" altLang="en-US" sz="2000" dirty="0" err="1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en-US" sz="2000" baseline="-25000" dirty="0" err="1">
                <a:sym typeface="Wingdings" pitchFamily="2" charset="2"/>
              </a:rPr>
              <a:t>e</a:t>
            </a:r>
            <a:r>
              <a:rPr lang="en-US" altLang="en-US" sz="2000" dirty="0" err="1">
                <a:sym typeface="Wingdings" pitchFamily="2" charset="2"/>
              </a:rPr>
              <a:t>:</a:t>
            </a:r>
            <a:r>
              <a:rPr lang="en-US" altLang="en-US" sz="2000" dirty="0" err="1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en-US" sz="2000" baseline="-25000" dirty="0" err="1">
                <a:latin typeface="Symbol" pitchFamily="18" charset="2"/>
                <a:sym typeface="Wingdings" pitchFamily="2" charset="2"/>
              </a:rPr>
              <a:t>m</a:t>
            </a:r>
            <a:r>
              <a:rPr lang="en-US" altLang="en-US" sz="2000" dirty="0" err="1">
                <a:sym typeface="Wingdings" pitchFamily="2" charset="2"/>
              </a:rPr>
              <a:t>:</a:t>
            </a:r>
            <a:r>
              <a:rPr lang="en-US" altLang="en-US" sz="2000" dirty="0" err="1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en-US" sz="2000" baseline="-25000" dirty="0" err="1">
                <a:latin typeface="Symbol" pitchFamily="18" charset="2"/>
                <a:sym typeface="Wingdings" pitchFamily="2" charset="2"/>
              </a:rPr>
              <a:t>t</a:t>
            </a:r>
            <a:r>
              <a:rPr lang="en-US" altLang="en-US" sz="2000" dirty="0">
                <a:sym typeface="Wingdings" pitchFamily="2" charset="2"/>
              </a:rPr>
              <a:t> = 1:1:1</a:t>
            </a:r>
          </a:p>
          <a:p>
            <a:endParaRPr lang="en-US" sz="2000" dirty="0" smtClean="0"/>
          </a:p>
          <a:p>
            <a:r>
              <a:rPr lang="en-US" sz="2000" dirty="0" smtClean="0"/>
              <a:t>p(A)-p: </a:t>
            </a:r>
            <a:r>
              <a:rPr lang="en-US" sz="2000" dirty="0" smtClean="0">
                <a:latin typeface="Symbol" panose="05050102010706020507" pitchFamily="18" charset="2"/>
              </a:rPr>
              <a:t>e</a:t>
            </a:r>
            <a:r>
              <a:rPr lang="en-US" sz="2000" baseline="-25000" dirty="0" smtClean="0">
                <a:latin typeface="Symbol" panose="05050102010706020507" pitchFamily="18" charset="2"/>
              </a:rPr>
              <a:t>n</a:t>
            </a:r>
            <a:r>
              <a:rPr lang="en-US" sz="2000" dirty="0" smtClean="0"/>
              <a:t>/</a:t>
            </a:r>
            <a:r>
              <a:rPr lang="en-US" sz="2000" dirty="0" smtClean="0">
                <a:latin typeface="Symbol" panose="05050102010706020507" pitchFamily="18" charset="2"/>
              </a:rPr>
              <a:t>e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~1/(2x3x4)~0.04 (</a:t>
            </a:r>
            <a:r>
              <a:rPr lang="en-US" sz="2000" dirty="0" err="1">
                <a:latin typeface="Symbol" panose="05050102010706020507" pitchFamily="18" charset="2"/>
              </a:rPr>
              <a:t>e</a:t>
            </a:r>
            <a:r>
              <a:rPr lang="en-US" sz="2000" baseline="-25000" dirty="0" err="1"/>
              <a:t>p</a:t>
            </a:r>
            <a:r>
              <a:rPr lang="en-US" sz="2000" dirty="0" err="1" smtClean="0">
                <a:sym typeface="Wingdings" panose="05000000000000000000" pitchFamily="2" charset="2"/>
              </a:rPr>
              <a:t></a:t>
            </a:r>
            <a:r>
              <a:rPr lang="en-US" sz="2000" dirty="0" err="1" smtClean="0">
                <a:latin typeface="Symbol" panose="05050102010706020507" pitchFamily="18" charset="2"/>
              </a:rPr>
              <a:t>e</a:t>
            </a:r>
            <a:r>
              <a:rPr lang="en-US" sz="2000" baseline="-25000" dirty="0" err="1" smtClean="0"/>
              <a:t>A</a:t>
            </a:r>
            <a:r>
              <a:rPr lang="en-US" sz="2000" dirty="0" smtClean="0">
                <a:sym typeface="Wingdings" panose="05000000000000000000" pitchFamily="2" charset="2"/>
              </a:rPr>
              <a:t>/A);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       - IR photo dissociation of A does not modify </a:t>
            </a:r>
            <a:r>
              <a:rPr lang="en-US" sz="2000" dirty="0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sz="2000" dirty="0" smtClean="0">
                <a:sym typeface="Wingdings" panose="05000000000000000000" pitchFamily="2" charset="2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       - Comparable particle/anti-particle content.</a:t>
            </a:r>
          </a:p>
          <a:p>
            <a:pPr marL="0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(A)-</a:t>
            </a:r>
            <a:r>
              <a:rPr lang="en-US" sz="2000" dirty="0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sz="2000" dirty="0" smtClean="0">
                <a:sym typeface="Wingdings" panose="05000000000000000000" pitchFamily="2" charset="2"/>
              </a:rPr>
              <a:t>: </a:t>
            </a:r>
            <a:r>
              <a:rPr lang="en-US" sz="2000" dirty="0" smtClean="0">
                <a:latin typeface="Symbol" panose="05050102010706020507" pitchFamily="18" charset="2"/>
              </a:rPr>
              <a:t>e</a:t>
            </a:r>
            <a:r>
              <a:rPr lang="en-US" sz="2000" baseline="-25000" dirty="0" smtClean="0">
                <a:latin typeface="Symbol" panose="05050102010706020507" pitchFamily="18" charset="2"/>
              </a:rPr>
              <a:t>n</a:t>
            </a:r>
            <a:r>
              <a:rPr lang="en-US" sz="2000" dirty="0" smtClean="0"/>
              <a:t>/</a:t>
            </a:r>
            <a:r>
              <a:rPr lang="en-US" sz="2000" dirty="0" err="1" smtClean="0">
                <a:latin typeface="Symbol" panose="05050102010706020507" pitchFamily="18" charset="2"/>
              </a:rPr>
              <a:t>e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~ (0.1—0.5)x(1/4)~0.05;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        - Requires intense radiation at </a:t>
            </a:r>
            <a:r>
              <a:rPr lang="en-US" sz="2000" dirty="0" err="1" smtClean="0">
                <a:latin typeface="Symbol" panose="05050102010706020507" pitchFamily="18" charset="2"/>
              </a:rPr>
              <a:t>e</a:t>
            </a:r>
            <a:r>
              <a:rPr lang="en-US" sz="2000" baseline="-25000" dirty="0" err="1" smtClean="0"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ym typeface="Wingdings" panose="05000000000000000000" pitchFamily="2" charset="2"/>
              </a:rPr>
              <a:t>&gt;A </a:t>
            </a:r>
            <a:r>
              <a:rPr lang="en-US" sz="2000" dirty="0" err="1" smtClean="0">
                <a:sym typeface="Wingdings" panose="05000000000000000000" pitchFamily="2" charset="2"/>
              </a:rPr>
              <a:t>keV</a:t>
            </a:r>
            <a:r>
              <a:rPr lang="en-US" sz="2000" dirty="0" smtClean="0">
                <a:sym typeface="Wingdings" panose="05000000000000000000" pitchFamily="2" charset="2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       - Comparable </a:t>
            </a:r>
            <a:r>
              <a:rPr lang="en-US" sz="2000" dirty="0">
                <a:sym typeface="Wingdings" panose="05000000000000000000" pitchFamily="2" charset="2"/>
              </a:rPr>
              <a:t>particle/anti-particle </a:t>
            </a:r>
            <a:r>
              <a:rPr lang="en-US" sz="2000" dirty="0" smtClean="0">
                <a:sym typeface="Wingdings" panose="05000000000000000000" pitchFamily="2" charset="2"/>
              </a:rPr>
              <a:t>content, 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buFont typeface="Symbol" pitchFamily="18" charset="2"/>
              <a:buChar char=" "/>
            </a:pPr>
            <a:r>
              <a:rPr lang="en-US" sz="2000" dirty="0" smtClean="0">
                <a:latin typeface="Symbol" pitchFamily="18" charset="2"/>
              </a:rPr>
              <a:t>       n</a:t>
            </a:r>
            <a:r>
              <a:rPr lang="en-US" sz="2000" baseline="-25000" dirty="0" smtClean="0"/>
              <a:t>e</a:t>
            </a:r>
            <a:r>
              <a:rPr lang="en-US" sz="2000" dirty="0" smtClean="0">
                <a:sym typeface="Wingdings" panose="05000000000000000000" pitchFamily="2" charset="2"/>
              </a:rPr>
              <a:t> excess if dominated by </a:t>
            </a:r>
            <a:r>
              <a:rPr lang="en-US" sz="2000" dirty="0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sz="2000" dirty="0" smtClean="0">
                <a:sym typeface="Wingdings" panose="05000000000000000000" pitchFamily="2" charset="2"/>
              </a:rPr>
              <a:t> resonance (</a:t>
            </a:r>
            <a:r>
              <a:rPr lang="en-US" sz="2000" dirty="0" err="1" smtClean="0">
                <a:sym typeface="Wingdings" panose="05000000000000000000" pitchFamily="2" charset="2"/>
              </a:rPr>
              <a:t>dlog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n</a:t>
            </a:r>
            <a:r>
              <a:rPr lang="en-US" sz="2000" baseline="-25000" dirty="0" smtClean="0"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ym typeface="Wingdings" panose="05000000000000000000" pitchFamily="2" charset="2"/>
              </a:rPr>
              <a:t>/</a:t>
            </a:r>
            <a:r>
              <a:rPr lang="en-US" sz="2000" dirty="0" err="1" smtClean="0">
                <a:sym typeface="Wingdings" panose="05000000000000000000" pitchFamily="2" charset="2"/>
              </a:rPr>
              <a:t>dlog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Symbol" panose="05050102010706020507" pitchFamily="18" charset="2"/>
              </a:rPr>
              <a:t>e</a:t>
            </a:r>
            <a:r>
              <a:rPr lang="en-US" sz="2000" baseline="-25000" dirty="0" err="1"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ym typeface="Wingdings" panose="05000000000000000000" pitchFamily="2" charset="2"/>
              </a:rPr>
              <a:t>&lt;-1). </a:t>
            </a:r>
          </a:p>
          <a:p>
            <a:pPr>
              <a:buFont typeface="Symbol" pitchFamily="18" charset="2"/>
              <a:buChar char=" "/>
            </a:pPr>
            <a:endParaRPr lang="en-US" sz="20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0797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WB bound: p and 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dirty="0" smtClean="0"/>
              <a:t> production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905000" y="1371600"/>
            <a:ext cx="0" cy="472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1600200" y="5791200"/>
            <a:ext cx="6781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7742311" y="5791200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8206" y="1290935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dQ</a:t>
            </a:r>
            <a:r>
              <a:rPr lang="en-US" dirty="0" smtClean="0"/>
              <a:t>/d log 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438400" y="3048000"/>
            <a:ext cx="563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6629400" y="3048000"/>
            <a:ext cx="144780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57046" y="2514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78347" y="2586335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UHE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57400" y="3810000"/>
            <a:ext cx="548640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93434" y="33528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ymbol" panose="05050102010706020507" pitchFamily="18" charset="2"/>
              </a:rPr>
              <a:t>n</a:t>
            </a:r>
            <a:endParaRPr lang="en-US" dirty="0">
              <a:solidFill>
                <a:schemeClr val="accent6"/>
              </a:solidFill>
              <a:latin typeface="Symbol" panose="05050102010706020507" pitchFamily="18" charset="2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4495800" y="3124200"/>
            <a:ext cx="990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5715000" y="3124200"/>
            <a:ext cx="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4602710" y="3048000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638800" y="3200400"/>
            <a:ext cx="2266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3/8 (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; </a:t>
            </a:r>
            <a:r>
              <a:rPr lang="en-US" dirty="0" err="1" smtClean="0"/>
              <a:t>o.w</a:t>
            </a:r>
            <a:r>
              <a:rPr lang="en-US" dirty="0" smtClean="0"/>
              <a:t>. 1/2)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ag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844550"/>
            <a:ext cx="6400800" cy="4800600"/>
          </a:xfrm>
          <a:noFill/>
        </p:spPr>
      </p:pic>
      <p:sp>
        <p:nvSpPr>
          <p:cNvPr id="29702" name="Line 9"/>
          <p:cNvSpPr>
            <a:spLocks noChangeShapeType="1"/>
          </p:cNvSpPr>
          <p:nvPr/>
        </p:nvSpPr>
        <p:spPr bwMode="auto">
          <a:xfrm>
            <a:off x="1752600" y="692150"/>
            <a:ext cx="1676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228600" y="228600"/>
            <a:ext cx="2035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000"/>
              <a:t>“Hidden” (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/>
              <a:t> only)</a:t>
            </a:r>
          </a:p>
          <a:p>
            <a:pPr algn="l" rtl="0"/>
            <a:r>
              <a:rPr lang="en-US" sz="2000"/>
              <a:t>         sources</a:t>
            </a:r>
          </a:p>
        </p:txBody>
      </p:sp>
      <p:sp>
        <p:nvSpPr>
          <p:cNvPr id="29704" name="Line 11"/>
          <p:cNvSpPr>
            <a:spLocks noChangeShapeType="1"/>
          </p:cNvSpPr>
          <p:nvPr/>
        </p:nvSpPr>
        <p:spPr bwMode="auto">
          <a:xfrm flipH="1">
            <a:off x="5715000" y="692150"/>
            <a:ext cx="1447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5" name="Text Box 12"/>
          <p:cNvSpPr txBox="1">
            <a:spLocks noChangeArrowheads="1"/>
          </p:cNvSpPr>
          <p:nvPr/>
        </p:nvSpPr>
        <p:spPr bwMode="auto">
          <a:xfrm>
            <a:off x="6400800" y="234950"/>
            <a:ext cx="2132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Violating UHECR </a:t>
            </a:r>
          </a:p>
          <a:p>
            <a:pPr algn="l" rtl="0"/>
            <a:r>
              <a:rPr lang="en-US" sz="2000"/>
              <a:t>              bound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912992" y="5791200"/>
            <a:ext cx="22044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1400" dirty="0" smtClean="0"/>
              <a:t>[M95: Mannheim 1995</a:t>
            </a:r>
          </a:p>
          <a:p>
            <a:pPr algn="l" rtl="0"/>
            <a:r>
              <a:rPr lang="en-US" sz="1400" dirty="0" smtClean="0"/>
              <a:t> P97: </a:t>
            </a:r>
            <a:r>
              <a:rPr lang="en-US" sz="1400" dirty="0" err="1" smtClean="0"/>
              <a:t>Protheroe</a:t>
            </a:r>
            <a:r>
              <a:rPr lang="en-US" sz="1400" dirty="0" smtClean="0"/>
              <a:t> 1997</a:t>
            </a:r>
          </a:p>
          <a:p>
            <a:pPr algn="l" rtl="0"/>
            <a:r>
              <a:rPr lang="en-US" sz="1400" dirty="0" smtClean="0"/>
              <a:t> HZ97: </a:t>
            </a:r>
            <a:r>
              <a:rPr lang="en-US" sz="1400" dirty="0" err="1" smtClean="0"/>
              <a:t>Halzen</a:t>
            </a:r>
            <a:r>
              <a:rPr lang="en-US" sz="1400" dirty="0" smtClean="0"/>
              <a:t> &amp; </a:t>
            </a:r>
            <a:r>
              <a:rPr lang="en-US" sz="1400" dirty="0" err="1" smtClean="0"/>
              <a:t>Zas</a:t>
            </a:r>
            <a:r>
              <a:rPr lang="en-US" sz="1400" dirty="0" smtClean="0"/>
              <a:t> 1997]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24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33292</TotalTime>
  <Words>1714</Words>
  <Application>Microsoft Office PowerPoint</Application>
  <PresentationFormat>On-screen Show (4:3)</PresentationFormat>
  <Paragraphs>388</Paragraphs>
  <Slides>34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Default Design</vt:lpstr>
      <vt:lpstr>משוואה</vt:lpstr>
      <vt:lpstr>Microsoft Equation 3.0</vt:lpstr>
      <vt:lpstr>IceCube’s neutrinos: What we have learned </vt:lpstr>
      <vt:lpstr>The main driver of HE n astronomy:  The origin of CRs</vt:lpstr>
      <vt:lpstr>UHE, &gt;1010GeV, CRs </vt:lpstr>
      <vt:lpstr>UHE: Composition</vt:lpstr>
      <vt:lpstr>UHE: Energy production rate &amp; spectrum</vt:lpstr>
      <vt:lpstr>Intermediate energy: Neutrinos</vt:lpstr>
      <vt:lpstr>p production: p/A—p/g</vt:lpstr>
      <vt:lpstr>WB bound: p and n production</vt:lpstr>
      <vt:lpstr>PowerPoint Presentation</vt:lpstr>
      <vt:lpstr>Bound implications: &gt;1Gton detector                                      (natural, transparent)</vt:lpstr>
      <vt:lpstr>AMANDA</vt:lpstr>
      <vt:lpstr>Looking up: Vetoing atmospheric neutrinos</vt:lpstr>
      <vt:lpstr>r</vt:lpstr>
      <vt:lpstr>PowerPoint Presentation</vt:lpstr>
      <vt:lpstr>Isotropy &amp; Flavor ratio</vt:lpstr>
      <vt:lpstr>Lower energy: a ~30 TeV ‘excess’?</vt:lpstr>
      <vt:lpstr>IceCube North sky muons [July 15]</vt:lpstr>
      <vt:lpstr>Auger’s UHE limit [May 15]</vt:lpstr>
      <vt:lpstr>IceCube’s detection: Implications</vt:lpstr>
      <vt:lpstr>IceCube’s detection: XG CR pion production</vt:lpstr>
      <vt:lpstr>Candidate CR calorimeters:  Starburst galaxies</vt:lpstr>
      <vt:lpstr>A note on  Fermi’s XG diffuse g-ray upper limit</vt:lpstr>
      <vt:lpstr>IceCube’s detection: XG CR pion production</vt:lpstr>
      <vt:lpstr>Low Energy, ~10GeV</vt:lpstr>
      <vt:lpstr>The cosmic ray spectrum</vt:lpstr>
      <vt:lpstr>The cosmic ray generation spectrum</vt:lpstr>
      <vt:lpstr>Constraints on source density</vt:lpstr>
      <vt:lpstr>Identifying the CR sources</vt:lpstr>
      <vt:lpstr>Source candidates &amp; physics challenges</vt:lpstr>
      <vt:lpstr>A note on GRBs</vt:lpstr>
      <vt:lpstr>What will we learn from n-g associations?</vt:lpstr>
      <vt:lpstr>Future experimental developments</vt:lpstr>
      <vt:lpstr>Summary</vt:lpstr>
      <vt:lpstr>What is required for the next stage of the n astronomy revolution?</vt:lpstr>
    </vt:vector>
  </TitlesOfParts>
  <Company>WI CMD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Astrophysical sources of High Energy Neutrinos</dc:title>
  <dc:creator>Eli Waxman</dc:creator>
  <cp:lastModifiedBy>Eli Waxman</cp:lastModifiedBy>
  <cp:revision>1188</cp:revision>
  <dcterms:created xsi:type="dcterms:W3CDTF">2002-01-15T06:36:25Z</dcterms:created>
  <dcterms:modified xsi:type="dcterms:W3CDTF">2015-07-26T08:17:06Z</dcterms:modified>
</cp:coreProperties>
</file>