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930" r:id="rId2"/>
  </p:sldMasterIdLst>
  <p:notesMasterIdLst>
    <p:notesMasterId r:id="rId35"/>
  </p:notesMasterIdLst>
  <p:handoutMasterIdLst>
    <p:handoutMasterId r:id="rId36"/>
  </p:handoutMasterIdLst>
  <p:sldIdLst>
    <p:sldId id="389" r:id="rId3"/>
    <p:sldId id="285" r:id="rId4"/>
    <p:sldId id="388" r:id="rId5"/>
    <p:sldId id="414" r:id="rId6"/>
    <p:sldId id="415" r:id="rId7"/>
    <p:sldId id="416" r:id="rId8"/>
    <p:sldId id="417" r:id="rId9"/>
    <p:sldId id="441" r:id="rId10"/>
    <p:sldId id="419" r:id="rId11"/>
    <p:sldId id="420" r:id="rId12"/>
    <p:sldId id="424" r:id="rId13"/>
    <p:sldId id="423" r:id="rId14"/>
    <p:sldId id="425" r:id="rId15"/>
    <p:sldId id="426" r:id="rId16"/>
    <p:sldId id="427" r:id="rId17"/>
    <p:sldId id="428" r:id="rId18"/>
    <p:sldId id="429" r:id="rId19"/>
    <p:sldId id="442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43" r:id="rId29"/>
    <p:sldId id="444" r:id="rId30"/>
    <p:sldId id="439" r:id="rId31"/>
    <p:sldId id="440" r:id="rId32"/>
    <p:sldId id="393" r:id="rId33"/>
    <p:sldId id="390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220C"/>
    <a:srgbClr val="0033CC"/>
    <a:srgbClr val="B52B0F"/>
    <a:srgbClr val="DAA600"/>
    <a:srgbClr val="CC0000"/>
    <a:srgbClr val="FF3300"/>
    <a:srgbClr val="0066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05E01A-1648-4080-89C7-2D5A5B45BA93}" type="datetimeFigureOut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DEDD22-C27B-4E18-8CEE-BA651F13F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58758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933F95-24FC-4F0C-A6E7-B71BD2A33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10541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9B06-3D46-4B50-8D75-01C1A92A2801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24EE-54F0-4C5E-972F-AA4AB4B02C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1A367-194A-4AE0-BCBA-BEFBAFEEBEBA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C7A5-5614-4470-B9BE-16325BC64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7A13-8F48-48E9-8A52-C55EFFD0F84D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21AD-CD06-494E-950D-4468201D17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23E8-6C11-4238-8608-02C4DF0B9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A9B06-3D46-4B50-8D75-01C1A92A2801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FB24EE-54F0-4C5E-972F-AA4AB4B02C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C92AB-F04C-4973-9B17-9A40198B11C2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69671-75E5-4E13-8756-FDE69D2DDD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9AC28E-C9F0-4C09-BB41-A58CA33C568B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D37F30E-9837-4209-9C27-1B5401E7BC0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DA10F-6961-43B9-89FD-D8123CE8A98F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F5898-7993-41FD-9ED5-FFC485153C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519B2-9FD8-4541-AF38-BF3D71C1C0DA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9E677-A2D5-42CD-916D-8D444669A6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BA8BC-3B48-499F-9C66-C670EA770B0B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EB127-7241-4CA2-B87E-0A90C9CCBE1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8/29/2014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92AB-F04C-4973-9B17-9A40198B11C2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9671-75E5-4E13-8756-FDE69D2DDD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04B92-1FB5-436C-9C17-9C920D613ED9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718D2-AC35-4015-8730-E144FAF3C07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19466-5057-4730-960B-C2E5B6AB7BFB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3818E7B-A72B-4293-AEED-33AC21E042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1A367-194A-4AE0-BCBA-BEFBAFEEBEBA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6C7A5-5614-4470-B9BE-16325BC64F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57A13-8F48-48E9-8A52-C55EFFD0F84D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A21AD-CD06-494E-950D-4468201D17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AC28E-C9F0-4C09-BB41-A58CA33C568B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F30E-9837-4209-9C27-1B5401E7BC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DA10F-6961-43B9-89FD-D8123CE8A98F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5898-7993-41FD-9ED5-FFC485153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19B2-9FD8-4541-AF38-BF3D71C1C0DA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E677-A2D5-42CD-916D-8D444669A6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A8BC-3B48-499F-9C66-C670EA770B0B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B127-7241-4CA2-B87E-0A90C9CCB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D8C49-A585-4EB7-829E-0426C1A53F08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A491-A76B-4D42-87CB-8F22694DC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4B92-1FB5-436C-9C17-9C920D613ED9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18D2-AC35-4015-8730-E144FAF3C0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9466-5057-4730-960B-C2E5B6AB7BFB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8E7B-A72B-4293-AEED-33AC21E04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GB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472846-5C85-4EE9-B4BC-DE9F0B5370C0}" type="datetime1">
              <a:rPr lang="en-GB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Tomasz Szumlak AGH – University of Science and Technology WIT Pisa 03 – 05/05/2012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9D54F-2892-4F10-AB07-F3F532B3FA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69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472846-5C85-4EE9-B4BC-DE9F0B5370C0}" type="datetime1">
              <a:rPr lang="en-GB" smtClean="0"/>
              <a:pPr>
                <a:defRPr/>
              </a:pPr>
              <a:t>29/08/2014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Tomasz Szumlak AGH – University of Science and Technology WIT Pisa 03 – 05/05/2012</a:t>
            </a:r>
            <a:endParaRPr lang="en-GB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F99D54F-2892-4F10-AB07-F3F532B3FA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576" y="2003390"/>
            <a:ext cx="7848872" cy="56151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  <a:defRPr/>
            </a:pPr>
            <a:r>
              <a:rPr lang="pl-PL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l-PL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LHCb</a:t>
            </a:r>
            <a:r>
              <a:rPr lang="pl-PL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0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Upgrade</a:t>
            </a:r>
            <a:endParaRPr lang="en-U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2636912"/>
            <a:ext cx="7848872" cy="2849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20000"/>
              </a:lnSpc>
              <a:defRPr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Outline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LHCb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Detector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b="1" dirty="0" smtClean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Selected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Physics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b="1" dirty="0" smtClean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Upgrade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Plans</a:t>
            </a:r>
            <a:endParaRPr lang="pl-PL" b="1" dirty="0" smtClean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Test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beam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campaign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(jus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 a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flash</a:t>
            </a:r>
            <a:r>
              <a:rPr lang="pl-PL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b="1" dirty="0" smtClean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Summary</a:t>
            </a:r>
          </a:p>
          <a:p>
            <a:pPr>
              <a:lnSpc>
                <a:spcPct val="120000"/>
              </a:lnSpc>
              <a:defRPr/>
            </a:pPr>
            <a:endParaRPr lang="en-US" b="1" dirty="0" smtClean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On behalf of the </a:t>
            </a:r>
            <a:r>
              <a:rPr lang="en-US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LHCb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b="1" dirty="0" err="1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Collaboration</a:t>
            </a:r>
            <a:endParaRPr lang="en-US" b="1" dirty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55576" y="5710014"/>
            <a:ext cx="75608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Tomasz </a:t>
            </a:r>
            <a:r>
              <a:rPr lang="en-US" sz="11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Szumlak</a:t>
            </a:r>
            <a:r>
              <a:rPr lang="en-US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en-US" sz="12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endParaRPr lang="pl-PL" sz="12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l-PL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l-PL" sz="11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XII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</a:t>
            </a:r>
            <a:r>
              <a:rPr lang="pl-PL" sz="1100" b="1" dirty="0" err="1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Conference</a:t>
            </a:r>
            <a:r>
              <a:rPr lang="en-US" sz="1100" b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 </a:t>
            </a:r>
            <a:r>
              <a:rPr lang="pl-PL" sz="1100" b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Heavy </a:t>
            </a:r>
            <a:r>
              <a:rPr lang="pl-PL" sz="1100" b="1" dirty="0" err="1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Quarks</a:t>
            </a:r>
            <a:r>
              <a:rPr lang="pl-PL" sz="1100" b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pl-PL" sz="1100" b="1" dirty="0" err="1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Leptons</a:t>
            </a:r>
            <a:r>
              <a:rPr lang="pl-PL" sz="1100" b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(HQL)</a:t>
            </a:r>
          </a:p>
          <a:p>
            <a:pPr algn="ctr"/>
            <a:r>
              <a:rPr lang="pl-PL" sz="1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25/08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l-P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29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/0</a:t>
            </a:r>
            <a:r>
              <a:rPr lang="pl-P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/201</a:t>
            </a:r>
            <a:r>
              <a:rPr lang="pl-P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l-P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Mainz</a:t>
            </a: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l-PL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Germany</a:t>
            </a:r>
            <a:endParaRPr lang="en-US" sz="1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636" y="476672"/>
            <a:ext cx="6477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906" y="476672"/>
            <a:ext cx="971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1713" y="620688"/>
            <a:ext cx="1311933" cy="8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757" y="260648"/>
            <a:ext cx="4104456" cy="154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733" y="548680"/>
            <a:ext cx="7272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Overall summary of Run 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600" y="1340768"/>
            <a:ext cx="7128792" cy="2088232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lang="en-US" sz="1600" b="1" dirty="0" err="1" smtClean="0">
                <a:solidFill>
                  <a:srgbClr val="0033CC"/>
                </a:solidFill>
                <a:latin typeface="+mj-lt"/>
                <a:cs typeface="+mn-cs"/>
              </a:rPr>
              <a:t>LHCb</a:t>
            </a:r>
            <a:r>
              <a:rPr lang="en-US" sz="1600" b="1" dirty="0" smtClean="0">
                <a:solidFill>
                  <a:srgbClr val="0033CC"/>
                </a:solidFill>
                <a:latin typeface="+mj-lt"/>
                <a:cs typeface="+mn-cs"/>
              </a:rPr>
              <a:t>: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Superb performance – greatly exceeded any expectations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Stable operation at inst. luminosity </a:t>
            </a:r>
            <a:r>
              <a:rPr lang="en-US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100%</a:t>
            </a:r>
            <a:r>
              <a:rPr lang="en-US" sz="1600" kern="0" dirty="0" smtClean="0">
                <a:latin typeface="+mj-lt"/>
                <a:ea typeface="ＭＳ Ｐゴシック" charset="-128"/>
              </a:rPr>
              <a:t> higher than nominal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General purpose detector in forward direction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Many world leading results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Over </a:t>
            </a:r>
            <a:r>
              <a:rPr lang="pl-PL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200</a:t>
            </a:r>
            <a:r>
              <a:rPr lang="en-US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 papers </a:t>
            </a:r>
            <a:r>
              <a:rPr lang="en-US" sz="1600" b="1" kern="0" dirty="0" err="1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publishe</a:t>
            </a:r>
            <a:r>
              <a:rPr lang="pl-PL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d!</a:t>
            </a:r>
            <a:endParaRPr lang="en-US" sz="1600" kern="0" dirty="0" smtClean="0">
              <a:latin typeface="+mj-lt"/>
              <a:ea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endParaRPr lang="en-US" sz="1600" kern="0" dirty="0" smtClean="0">
              <a:latin typeface="+mj-lt"/>
              <a:ea typeface="ＭＳ Ｐゴシック" charset="-128"/>
            </a:endParaRPr>
          </a:p>
          <a:p>
            <a:pPr marL="285750" indent="-285750" eaLnBrk="0" hangingPunct="0">
              <a:spcBef>
                <a:spcPct val="20000"/>
              </a:spcBef>
            </a:pPr>
            <a:r>
              <a:rPr lang="en-US" sz="1600" b="1" kern="0" dirty="0" smtClean="0">
                <a:solidFill>
                  <a:srgbClr val="0070C0"/>
                </a:solidFill>
                <a:latin typeface="+mj-lt"/>
                <a:ea typeface="ＭＳ Ｐゴシック" charset="-128"/>
              </a:rPr>
              <a:t>The pinch of salt: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No conclusive BSM physics discovered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There is still room for NP!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Need push </a:t>
            </a:r>
            <a:r>
              <a:rPr lang="en-US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precision</a:t>
            </a:r>
            <a:r>
              <a:rPr lang="en-US" sz="1600" kern="0" dirty="0" smtClean="0">
                <a:latin typeface="+mj-lt"/>
                <a:ea typeface="ＭＳ Ｐゴシック" charset="-128"/>
              </a:rPr>
              <a:t> to the limits in order to challenge theoretical predictions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b="1" kern="0" dirty="0" smtClean="0">
                <a:solidFill>
                  <a:srgbClr val="8E220C"/>
                </a:solidFill>
                <a:latin typeface="+mj-lt"/>
                <a:ea typeface="ＭＳ Ｐゴシック" charset="-128"/>
              </a:rPr>
              <a:t>Need more data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38" y="2204864"/>
            <a:ext cx="7942002" cy="28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733" y="548680"/>
            <a:ext cx="7272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 smtClean="0">
                <a:solidFill>
                  <a:srgbClr val="C00000"/>
                </a:solidFill>
                <a:latin typeface="+mj-lt"/>
              </a:rPr>
              <a:t>Data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taking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road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map for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LHCb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before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the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upgrade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95610" y="1271657"/>
            <a:ext cx="84248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8288"/>
            <a:r>
              <a:rPr lang="en-GB" sz="1600" b="1" dirty="0">
                <a:solidFill>
                  <a:srgbClr val="8E220C"/>
                </a:solidFill>
                <a:latin typeface="+mj-lt"/>
              </a:rPr>
              <a:t>Why upgrade </a:t>
            </a:r>
            <a:r>
              <a:rPr lang="en-GB" sz="1600" dirty="0" smtClean="0">
                <a:latin typeface="+mj-lt"/>
              </a:rPr>
              <a:t>(</a:t>
            </a:r>
            <a:r>
              <a:rPr lang="pl-PL" sz="1600" dirty="0" err="1" smtClean="0">
                <a:latin typeface="+mj-lt"/>
              </a:rPr>
              <a:t>i.e</a:t>
            </a:r>
            <a:r>
              <a:rPr lang="pl-PL" sz="1600" dirty="0" smtClean="0">
                <a:latin typeface="+mj-lt"/>
              </a:rPr>
              <a:t>., </a:t>
            </a:r>
            <a:r>
              <a:rPr lang="pl-PL" sz="1600" dirty="0" err="1" smtClean="0">
                <a:latin typeface="+mj-lt"/>
              </a:rPr>
              <a:t>what’s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wrong with the current design…?)</a:t>
            </a:r>
          </a:p>
          <a:p>
            <a:pPr indent="-268288"/>
            <a:endParaRPr lang="en-GB" sz="1600" dirty="0">
              <a:latin typeface="+mj-lt"/>
            </a:endParaRPr>
          </a:p>
          <a:p>
            <a:pPr indent="-268288"/>
            <a:r>
              <a:rPr lang="en-GB" sz="1600" dirty="0">
                <a:latin typeface="+mj-lt"/>
              </a:rPr>
              <a:t>Superb performance – but </a:t>
            </a:r>
            <a:r>
              <a:rPr lang="en-GB" sz="1600" b="1" dirty="0">
                <a:solidFill>
                  <a:srgbClr val="8E220C"/>
                </a:solidFill>
                <a:latin typeface="+mj-lt"/>
              </a:rPr>
              <a:t>1 MHz </a:t>
            </a:r>
            <a:r>
              <a:rPr lang="en-GB" sz="1600" dirty="0">
                <a:latin typeface="+mj-lt"/>
              </a:rPr>
              <a:t>readout is a </a:t>
            </a:r>
            <a:r>
              <a:rPr lang="en-GB" sz="1600" b="1" dirty="0">
                <a:solidFill>
                  <a:srgbClr val="8E220C"/>
                </a:solidFill>
                <a:latin typeface="+mj-lt"/>
              </a:rPr>
              <a:t>sever limit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dirty="0">
                <a:latin typeface="+mj-lt"/>
              </a:rPr>
              <a:t>can collect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~ </a:t>
            </a:r>
            <a:r>
              <a:rPr lang="pl-PL" sz="1400" b="1" dirty="0" smtClean="0">
                <a:solidFill>
                  <a:srgbClr val="8E220C"/>
                </a:solidFill>
                <a:latin typeface="+mj-lt"/>
              </a:rPr>
              <a:t>2</a:t>
            </a:r>
            <a:r>
              <a:rPr lang="en-GB" sz="1400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fb</a:t>
            </a:r>
            <a:r>
              <a:rPr lang="en-GB" sz="1400" b="1" baseline="30000" dirty="0">
                <a:solidFill>
                  <a:srgbClr val="8E220C"/>
                </a:solidFill>
                <a:latin typeface="+mj-lt"/>
              </a:rPr>
              <a:t>-1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 </a:t>
            </a:r>
            <a:r>
              <a:rPr lang="en-GB" sz="1400" dirty="0">
                <a:latin typeface="+mj-lt"/>
              </a:rPr>
              <a:t>per year,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~ 5 fb</a:t>
            </a:r>
            <a:r>
              <a:rPr lang="en-GB" sz="1400" b="1" baseline="30000" dirty="0">
                <a:solidFill>
                  <a:srgbClr val="8E220C"/>
                </a:solidFill>
                <a:latin typeface="+mj-lt"/>
              </a:rPr>
              <a:t>-1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 </a:t>
            </a:r>
            <a:r>
              <a:rPr lang="en-GB" sz="1400" dirty="0">
                <a:latin typeface="+mj-lt"/>
              </a:rPr>
              <a:t>for the „phase 1” of the experiment 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dirty="0">
                <a:latin typeface="+mj-lt"/>
              </a:rPr>
              <a:t>this is not enough if we want to move from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precision</a:t>
            </a:r>
            <a:r>
              <a:rPr lang="en-GB" sz="1400" dirty="0">
                <a:latin typeface="+mj-lt"/>
              </a:rPr>
              <a:t> exp to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discover</a:t>
            </a:r>
            <a:r>
              <a:rPr lang="en-GB" sz="1400" dirty="0">
                <a:latin typeface="+mj-lt"/>
              </a:rPr>
              <a:t>y exp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dirty="0">
                <a:latin typeface="+mj-lt"/>
              </a:rPr>
              <a:t>cannot gain with increased luminosity – trigger yield for </a:t>
            </a:r>
            <a:r>
              <a:rPr lang="en-GB" sz="1400" b="1" dirty="0" err="1">
                <a:solidFill>
                  <a:srgbClr val="8E220C"/>
                </a:solidFill>
                <a:latin typeface="+mj-lt"/>
              </a:rPr>
              <a:t>hadronic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 events saturates</a:t>
            </a:r>
          </a:p>
          <a:p>
            <a:pPr indent="-268288">
              <a:buFont typeface="Arial" charset="0"/>
              <a:buChar char="•"/>
            </a:pPr>
            <a:endParaRPr lang="en-GB" sz="1600" dirty="0">
              <a:latin typeface="+mj-lt"/>
            </a:endParaRPr>
          </a:p>
          <a:p>
            <a:pPr indent="-268288"/>
            <a:r>
              <a:rPr lang="en-GB" sz="1600" b="1" dirty="0">
                <a:solidFill>
                  <a:srgbClr val="8E220C"/>
                </a:solidFill>
                <a:latin typeface="+mj-lt"/>
              </a:rPr>
              <a:t>Upgrade plans for </a:t>
            </a:r>
            <a:r>
              <a:rPr lang="en-GB" sz="1600" b="1" dirty="0" err="1">
                <a:solidFill>
                  <a:srgbClr val="8E220C"/>
                </a:solidFill>
                <a:latin typeface="+mj-lt"/>
              </a:rPr>
              <a:t>LHCb</a:t>
            </a:r>
            <a:r>
              <a:rPr lang="en-GB" sz="1600" b="1" dirty="0">
                <a:solidFill>
                  <a:srgbClr val="8E220C"/>
                </a:solidFill>
                <a:latin typeface="+mj-lt"/>
              </a:rPr>
              <a:t> do not depend on the LHC machine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dirty="0">
                <a:latin typeface="+mj-lt"/>
              </a:rPr>
              <a:t>we use fraction of the luminosity at the moment</a:t>
            </a:r>
          </a:p>
          <a:p>
            <a:pPr indent="-268288"/>
            <a:endParaRPr lang="en-GB" sz="1600" dirty="0">
              <a:latin typeface="+mj-lt"/>
            </a:endParaRPr>
          </a:p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Upgrade target</a:t>
            </a:r>
            <a:endParaRPr lang="en-GB" sz="1600" b="1" dirty="0">
              <a:solidFill>
                <a:srgbClr val="8E220C"/>
              </a:solidFill>
              <a:latin typeface="+mj-lt"/>
            </a:endParaRPr>
          </a:p>
          <a:p>
            <a:pPr indent="-268288">
              <a:buFont typeface="Wingdings" pitchFamily="2" charset="2"/>
              <a:buChar char="q"/>
            </a:pPr>
            <a:r>
              <a:rPr lang="en-GB" sz="1400" dirty="0">
                <a:latin typeface="+mj-lt"/>
              </a:rPr>
              <a:t>full event </a:t>
            </a:r>
            <a:r>
              <a:rPr lang="en-GB" sz="1400" dirty="0" smtClean="0">
                <a:latin typeface="+mj-lt"/>
              </a:rPr>
              <a:t>read-out@40 MHz (flexible approach)</a:t>
            </a:r>
            <a:endParaRPr lang="en-GB" sz="1400" dirty="0">
              <a:latin typeface="+mj-lt"/>
            </a:endParaRPr>
          </a:p>
          <a:p>
            <a:pPr indent="-268288">
              <a:buFont typeface="Wingdings" pitchFamily="2" charset="2"/>
              <a:buChar char="q"/>
            </a:pPr>
            <a:r>
              <a:rPr lang="en-GB" sz="1400" dirty="0">
                <a:latin typeface="+mj-lt"/>
              </a:rPr>
              <a:t>completely new front-end electronics needed (on-chip zero-suppression)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dirty="0">
                <a:latin typeface="+mj-lt"/>
              </a:rPr>
              <a:t>redesign DAQ system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b="1" dirty="0">
                <a:solidFill>
                  <a:srgbClr val="8E220C"/>
                </a:solidFill>
                <a:latin typeface="+mj-lt"/>
              </a:rPr>
              <a:t>HLT </a:t>
            </a:r>
            <a:r>
              <a:rPr lang="en-GB" sz="1400" b="1" dirty="0" smtClean="0">
                <a:solidFill>
                  <a:srgbClr val="8E220C"/>
                </a:solidFill>
                <a:latin typeface="+mj-lt"/>
              </a:rPr>
              <a:t>output@20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kHz, more than 50 fb</a:t>
            </a:r>
            <a:r>
              <a:rPr lang="en-GB" sz="1400" b="1" baseline="30000" dirty="0">
                <a:solidFill>
                  <a:srgbClr val="8E220C"/>
                </a:solidFill>
                <a:latin typeface="+mj-lt"/>
              </a:rPr>
              <a:t>-1 </a:t>
            </a:r>
            <a:r>
              <a:rPr lang="en-GB" sz="1400" b="1" dirty="0">
                <a:solidFill>
                  <a:srgbClr val="8E220C"/>
                </a:solidFill>
                <a:latin typeface="+mj-lt"/>
              </a:rPr>
              <a:t> of data for the „phase 2”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increase the yield of events (up to 10x for </a:t>
            </a:r>
            <a:r>
              <a:rPr lang="en-GB" sz="1400" dirty="0" err="1" smtClean="0">
                <a:latin typeface="+mj-lt"/>
              </a:rPr>
              <a:t>hadronic</a:t>
            </a:r>
            <a:r>
              <a:rPr lang="en-GB" sz="1400" dirty="0" smtClean="0">
                <a:latin typeface="+mj-lt"/>
              </a:rPr>
              <a:t> channels)</a:t>
            </a:r>
          </a:p>
          <a:p>
            <a:pPr indent="-268288">
              <a:buFont typeface="Wingdings" pitchFamily="2" charset="2"/>
              <a:buChar char="q"/>
            </a:pPr>
            <a:r>
              <a:rPr lang="en-GB" sz="1400" b="1" dirty="0" smtClean="0">
                <a:solidFill>
                  <a:srgbClr val="C00000"/>
                </a:solidFill>
                <a:latin typeface="+mj-lt"/>
              </a:rPr>
              <a:t>experimental sensitivities close or better than the theoretical ones</a:t>
            </a:r>
            <a:endParaRPr lang="en-GB" sz="1400" b="1" dirty="0">
              <a:solidFill>
                <a:srgbClr val="C00000"/>
              </a:solidFill>
              <a:latin typeface="+mj-lt"/>
            </a:endParaRPr>
          </a:p>
          <a:p>
            <a:pPr indent="-268288"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expand </a:t>
            </a:r>
            <a:r>
              <a:rPr lang="en-GB" sz="1400" dirty="0">
                <a:latin typeface="+mj-lt"/>
              </a:rPr>
              <a:t>physics scope to: lepton </a:t>
            </a:r>
            <a:r>
              <a:rPr lang="en-GB" sz="1400" dirty="0" smtClean="0">
                <a:latin typeface="+mj-lt"/>
              </a:rPr>
              <a:t>flavour </a:t>
            </a:r>
            <a:r>
              <a:rPr lang="en-GB" sz="1400" dirty="0">
                <a:latin typeface="+mj-lt"/>
              </a:rPr>
              <a:t>sector, electroweak physics, exotic </a:t>
            </a:r>
            <a:r>
              <a:rPr lang="en-GB" sz="1400" dirty="0" smtClean="0">
                <a:latin typeface="+mj-lt"/>
              </a:rPr>
              <a:t>searches and QCD</a:t>
            </a:r>
            <a:endParaRPr lang="en-GB" sz="1400" dirty="0">
              <a:latin typeface="+mj-lt"/>
            </a:endParaRPr>
          </a:p>
          <a:p>
            <a:pPr indent="-268288">
              <a:buFont typeface="Arial" charset="0"/>
              <a:buChar char="•"/>
            </a:pPr>
            <a:endParaRPr lang="en-GB" sz="1600" dirty="0">
              <a:latin typeface="+mj-lt"/>
            </a:endParaRPr>
          </a:p>
          <a:p>
            <a:pPr indent="-268288"/>
            <a:r>
              <a:rPr lang="en-GB" sz="1600" b="1" dirty="0">
                <a:solidFill>
                  <a:srgbClr val="0033CC"/>
                </a:solidFill>
                <a:latin typeface="+mj-lt"/>
              </a:rPr>
              <a:t>Installation ~ </a:t>
            </a:r>
            <a:r>
              <a:rPr lang="en-GB" sz="1600" b="1" dirty="0" smtClean="0">
                <a:solidFill>
                  <a:srgbClr val="0033CC"/>
                </a:solidFill>
                <a:latin typeface="+mj-lt"/>
              </a:rPr>
              <a:t>201</a:t>
            </a:r>
            <a:r>
              <a:rPr lang="pl-PL" sz="1600" b="1" dirty="0" smtClean="0">
                <a:solidFill>
                  <a:srgbClr val="0033CC"/>
                </a:solidFill>
                <a:latin typeface="+mj-lt"/>
              </a:rPr>
              <a:t>8</a:t>
            </a:r>
            <a:r>
              <a:rPr lang="en-GB" sz="1600" b="1" dirty="0" smtClean="0">
                <a:solidFill>
                  <a:srgbClr val="0033CC"/>
                </a:solidFill>
                <a:latin typeface="+mj-lt"/>
              </a:rPr>
              <a:t> </a:t>
            </a:r>
            <a:r>
              <a:rPr lang="en-GB" sz="1600" b="1" dirty="0">
                <a:solidFill>
                  <a:srgbClr val="0033CC"/>
                </a:solidFill>
                <a:latin typeface="+mj-lt"/>
              </a:rPr>
              <a:t>- </a:t>
            </a:r>
            <a:r>
              <a:rPr lang="en-GB" sz="1600" b="1" dirty="0" smtClean="0">
                <a:solidFill>
                  <a:srgbClr val="0033CC"/>
                </a:solidFill>
                <a:latin typeface="+mj-lt"/>
              </a:rPr>
              <a:t>201</a:t>
            </a:r>
            <a:r>
              <a:rPr lang="pl-PL" sz="1600" b="1" dirty="0" smtClean="0">
                <a:solidFill>
                  <a:srgbClr val="0033CC"/>
                </a:solidFill>
                <a:latin typeface="+mj-lt"/>
              </a:rPr>
              <a:t>9</a:t>
            </a:r>
            <a:r>
              <a:rPr lang="en-GB" sz="1600" b="1" dirty="0" smtClean="0">
                <a:solidFill>
                  <a:srgbClr val="0033CC"/>
                </a:solidFill>
                <a:latin typeface="+mj-lt"/>
              </a:rPr>
              <a:t> </a:t>
            </a:r>
            <a:endParaRPr lang="en-GB" sz="16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576" y="476672"/>
            <a:ext cx="7848872" cy="6480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  <a:defRPr/>
            </a:pPr>
            <a:r>
              <a:rPr lang="pl-PL" sz="32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Upgrade</a:t>
            </a:r>
            <a:r>
              <a:rPr lang="pl-PL" sz="32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</a:t>
            </a:r>
            <a:r>
              <a:rPr lang="pl-PL" sz="32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Plans</a:t>
            </a:r>
            <a:endParaRPr lang="en-GB" sz="3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212976"/>
            <a:ext cx="1036159" cy="1460268"/>
          </a:xfrm>
          <a:prstGeom prst="rect">
            <a:avLst/>
          </a:prstGeom>
          <a:ln w="31750" cap="rnd"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3" name="Content Placeholder 3" descr="Sensitivities.tiff"/>
          <p:cNvPicPr>
            <a:picLocks noChangeAspect="1"/>
          </p:cNvPicPr>
          <p:nvPr/>
        </p:nvPicPr>
        <p:blipFill>
          <a:blip r:embed="rId2" cstate="screen"/>
          <a:srcRect l="-24" r="-24"/>
          <a:stretch>
            <a:fillRect/>
          </a:stretch>
        </p:blipFill>
        <p:spPr>
          <a:xfrm>
            <a:off x="530152" y="1700808"/>
            <a:ext cx="8136779" cy="447491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60" y="836712"/>
            <a:ext cx="7704856" cy="549275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8E220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Sensitivities to key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E220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flavour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8E220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b="1" dirty="0" err="1" smtClean="0">
                <a:solidFill>
                  <a:srgbClr val="8E220C"/>
                </a:solidFill>
                <a:latin typeface="+mj-lt"/>
                <a:ea typeface="+mj-ea"/>
                <a:cs typeface="+mj-cs"/>
              </a:rPr>
              <a:t>observables</a:t>
            </a:r>
            <a:endParaRPr lang="pl-PL" b="1" dirty="0" smtClean="0">
              <a:solidFill>
                <a:srgbClr val="8E220C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kumimoji="0" lang="pl-PL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pl-PL" sz="1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 </a:t>
            </a:r>
            <a:r>
              <a:rPr kumimoji="0" lang="pl-PL" sz="13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more</a:t>
            </a:r>
            <a:r>
              <a:rPr kumimoji="0" lang="pl-PL" sz="1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13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see</a:t>
            </a:r>
            <a:r>
              <a:rPr kumimoji="0" lang="pl-PL" sz="13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pl-PL" sz="11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LHCb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11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Upgrade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pl-PL" sz="11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Technical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Design Report</a:t>
            </a:r>
            <a:r>
              <a:rPr lang="pl-PL" sz="1100" dirty="0" smtClean="0">
                <a:latin typeface="+mj-lt"/>
                <a:ea typeface="+mj-ea"/>
                <a:cs typeface="+mj-cs"/>
              </a:rPr>
              <a:t>, </a:t>
            </a:r>
            <a:r>
              <a:rPr lang="pl-PL" sz="1100" b="1" dirty="0" smtClean="0">
                <a:latin typeface="+mj-lt"/>
                <a:ea typeface="+mj-ea"/>
                <a:cs typeface="+mj-cs"/>
              </a:rPr>
              <a:t>LHCb-TDR-12</a:t>
            </a:r>
            <a:r>
              <a:rPr kumimoji="0" lang="pl-PL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8E220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8E220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67296" y="954594"/>
            <a:ext cx="813715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68288"/>
            <a:r>
              <a:rPr lang="en-US" sz="1600" b="1" dirty="0" smtClean="0">
                <a:solidFill>
                  <a:srgbClr val="8E220C"/>
                </a:solidFill>
                <a:latin typeface="+mj-lt"/>
              </a:rPr>
              <a:t>Projected running conditions for the upgrade </a:t>
            </a:r>
          </a:p>
          <a:p>
            <a:pPr indent="-268288"/>
            <a:endParaRPr lang="en-US" sz="1600" dirty="0" smtClean="0">
              <a:solidFill>
                <a:srgbClr val="C00000"/>
              </a:solidFill>
              <a:latin typeface="+mj-lt"/>
            </a:endParaRPr>
          </a:p>
          <a:p>
            <a:pPr lvl="1" indent="-268288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Operational luminosity up to </a:t>
            </a:r>
            <a:r>
              <a:rPr lang="en-US" sz="1600" dirty="0" err="1" smtClean="0">
                <a:latin typeface="+mj-lt"/>
              </a:rPr>
              <a:t>L</a:t>
            </a:r>
            <a:r>
              <a:rPr lang="en-US" sz="1600" baseline="-25000" dirty="0" err="1" smtClean="0">
                <a:latin typeface="+mj-lt"/>
              </a:rPr>
              <a:t>inst</a:t>
            </a:r>
            <a:r>
              <a:rPr lang="en-US" sz="1600" baseline="-250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= </a:t>
            </a:r>
            <a:r>
              <a:rPr lang="en-US" sz="1600" b="1" dirty="0" smtClean="0">
                <a:latin typeface="+mj-lt"/>
              </a:rPr>
              <a:t>2 x 10</a:t>
            </a:r>
            <a:r>
              <a:rPr lang="en-US" sz="1600" b="1" baseline="30000" dirty="0" smtClean="0">
                <a:latin typeface="+mj-lt"/>
              </a:rPr>
              <a:t>33 </a:t>
            </a:r>
            <a:r>
              <a:rPr lang="en-US" sz="1600" dirty="0" smtClean="0">
                <a:latin typeface="+mj-lt"/>
              </a:rPr>
              <a:t>[cm</a:t>
            </a:r>
            <a:r>
              <a:rPr lang="en-US" sz="1600" baseline="30000" dirty="0" smtClean="0">
                <a:latin typeface="+mj-lt"/>
              </a:rPr>
              <a:t>-2</a:t>
            </a:r>
            <a:r>
              <a:rPr lang="en-US" sz="1600" dirty="0" smtClean="0">
                <a:latin typeface="+mj-lt"/>
              </a:rPr>
              <a:t>s</a:t>
            </a:r>
            <a:r>
              <a:rPr lang="en-US" sz="1600" baseline="30000" dirty="0" smtClean="0">
                <a:latin typeface="+mj-lt"/>
              </a:rPr>
              <a:t>-1</a:t>
            </a:r>
            <a:r>
              <a:rPr lang="en-US" sz="1600" dirty="0" smtClean="0">
                <a:latin typeface="+mj-lt"/>
              </a:rPr>
              <a:t>]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25 ns bunch time spacing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Average number of visible interaction per x-</a:t>
            </a:r>
            <a:r>
              <a:rPr lang="en-US" sz="1600" dirty="0" err="1" smtClean="0">
                <a:latin typeface="+mj-lt"/>
              </a:rPr>
              <a:t>ing</a:t>
            </a:r>
            <a:r>
              <a:rPr lang="en-US" sz="1600" dirty="0" smtClean="0">
                <a:latin typeface="+mj-lt"/>
              </a:rPr>
              <a:t> µ ≈ 2.6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Challenging environment for tracking and reconstruction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Radiation damage</a:t>
            </a:r>
          </a:p>
          <a:p>
            <a:pPr lvl="1" indent="-268288"/>
            <a:endParaRPr lang="en-US" baseline="30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9330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704" y="3496041"/>
            <a:ext cx="3987736" cy="245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148064" y="304921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8E220C"/>
                </a:solidFill>
                <a:latin typeface="+mj-lt"/>
              </a:rPr>
              <a:t>High µ already seen in </a:t>
            </a:r>
            <a:r>
              <a:rPr lang="en-GB" sz="1400" b="1" dirty="0" err="1" smtClean="0">
                <a:solidFill>
                  <a:srgbClr val="8E220C"/>
                </a:solidFill>
                <a:latin typeface="+mj-lt"/>
              </a:rPr>
              <a:t>LHCb</a:t>
            </a:r>
            <a:r>
              <a:rPr lang="en-GB" sz="1400" b="1" dirty="0" smtClean="0">
                <a:solidFill>
                  <a:srgbClr val="8E220C"/>
                </a:solidFill>
                <a:latin typeface="+mj-lt"/>
              </a:rPr>
              <a:t>!</a:t>
            </a:r>
            <a:endParaRPr lang="en-GB" sz="14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>
                <a:latin typeface="+mj-lt"/>
              </a:rPr>
              <a:pPr>
                <a:defRPr/>
              </a:pPr>
              <a:t>15</a:t>
            </a:fld>
            <a:endParaRPr lang="en-GB">
              <a:latin typeface="+mj-lt"/>
            </a:endParaRPr>
          </a:p>
        </p:txBody>
      </p:sp>
      <p:sp>
        <p:nvSpPr>
          <p:cNvPr id="3" name="Symbol zastępczy stopki 1"/>
          <p:cNvSpPr txBox="1">
            <a:spLocks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Tomasz Szumlak AGH – University of Science and Technology WIT Pisa 03 – 05/05/2012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55576" y="6926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8E220C"/>
                </a:solidFill>
                <a:latin typeface="+mj-lt"/>
              </a:rPr>
              <a:t>Current</a:t>
            </a:r>
            <a:r>
              <a:rPr lang="pl-PL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rgbClr val="8E220C"/>
                </a:solidFill>
                <a:latin typeface="+mj-lt"/>
              </a:rPr>
              <a:t>trigger</a:t>
            </a:r>
            <a:r>
              <a:rPr lang="pl-PL" b="1" dirty="0" smtClean="0">
                <a:solidFill>
                  <a:srgbClr val="8E220C"/>
                </a:solidFill>
                <a:latin typeface="+mj-lt"/>
              </a:rPr>
              <a:t> system</a:t>
            </a:r>
            <a:endParaRPr lang="en-GB" b="1" dirty="0">
              <a:solidFill>
                <a:srgbClr val="8E220C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355976" y="4509120"/>
            <a:ext cx="4032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Problem for </a:t>
            </a:r>
            <a:r>
              <a:rPr lang="en-US" sz="1600" dirty="0" err="1" smtClean="0">
                <a:latin typeface="+mj-lt"/>
              </a:rPr>
              <a:t>hadronic</a:t>
            </a:r>
            <a:r>
              <a:rPr lang="en-US" sz="1600" dirty="0" smtClean="0">
                <a:latin typeface="+mj-lt"/>
              </a:rPr>
              <a:t> channels</a:t>
            </a:r>
            <a:r>
              <a:rPr lang="pl-PL" sz="1600" dirty="0" smtClean="0">
                <a:latin typeface="+mj-lt"/>
              </a:rPr>
              <a:t>:</a:t>
            </a:r>
          </a:p>
          <a:p>
            <a:endParaRPr lang="en-US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saturation with increasing luminosity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+mj-lt"/>
              </a:rPr>
              <a:t> no gain in event yields</a:t>
            </a:r>
            <a:endParaRPr lang="en-US" sz="1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041" y="692696"/>
            <a:ext cx="3723383" cy="35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323" y="1277069"/>
            <a:ext cx="3616645" cy="503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3" name="Grupa 2"/>
          <p:cNvGrpSpPr/>
          <p:nvPr/>
        </p:nvGrpSpPr>
        <p:grpSpPr>
          <a:xfrm>
            <a:off x="755576" y="1340768"/>
            <a:ext cx="4032448" cy="4968552"/>
            <a:chOff x="4724400" y="404813"/>
            <a:chExt cx="4086225" cy="59324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1924050"/>
              <a:ext cx="4086225" cy="441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LHCb genera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0788" y="404813"/>
              <a:ext cx="2581275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Łącznik prosty ze strzałką 5"/>
            <p:cNvCxnSpPr/>
            <p:nvPr/>
          </p:nvCxnSpPr>
          <p:spPr>
            <a:xfrm>
              <a:off x="6300788" y="1416050"/>
              <a:ext cx="0" cy="6492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ole tekstowe 6"/>
          <p:cNvSpPr txBox="1"/>
          <p:nvPr/>
        </p:nvSpPr>
        <p:spPr>
          <a:xfrm>
            <a:off x="539552" y="54868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… and </a:t>
            </a:r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the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upgraded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one</a:t>
            </a:r>
            <a:endParaRPr lang="en-GB" sz="1600" b="1" dirty="0">
              <a:solidFill>
                <a:srgbClr val="8E220C"/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355976" y="908720"/>
            <a:ext cx="4104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Staged approach:</a:t>
            </a:r>
          </a:p>
          <a:p>
            <a:endParaRPr lang="en-US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use Low Level Trigger (LLT) as a throttle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+mj-lt"/>
              </a:rPr>
              <a:t> enormous gain for </a:t>
            </a:r>
            <a:r>
              <a:rPr lang="en-US" sz="1400" dirty="0" err="1" smtClean="0">
                <a:latin typeface="+mj-lt"/>
              </a:rPr>
              <a:t>hadronic</a:t>
            </a:r>
            <a:r>
              <a:rPr lang="en-US" sz="1400" dirty="0" smtClean="0">
                <a:latin typeface="+mj-lt"/>
              </a:rPr>
              <a:t> final states such ΦΦ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+mj-lt"/>
              </a:rPr>
              <a:t> do as much as you can in HLT</a:t>
            </a:r>
            <a:endParaRPr lang="en-US" sz="1400" dirty="0">
              <a:latin typeface="+mj-lt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4788024" y="2780928"/>
            <a:ext cx="3400425" cy="3295650"/>
            <a:chOff x="4987999" y="2924944"/>
            <a:chExt cx="3400425" cy="32956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7999" y="2924944"/>
              <a:ext cx="3400425" cy="329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3501008"/>
              <a:ext cx="97155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Łącznik prosty 11"/>
            <p:cNvCxnSpPr/>
            <p:nvPr/>
          </p:nvCxnSpPr>
          <p:spPr>
            <a:xfrm>
              <a:off x="5549048" y="5376984"/>
              <a:ext cx="0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>
              <a:off x="6759536" y="3662440"/>
              <a:ext cx="0" cy="21602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95288" y="980728"/>
            <a:ext cx="84248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Tracking is at heart of the current </a:t>
            </a:r>
            <a:r>
              <a:rPr lang="en-GB" sz="1600" b="1" dirty="0" err="1" smtClean="0">
                <a:solidFill>
                  <a:srgbClr val="8E220C"/>
                </a:solidFill>
                <a:latin typeface="+mj-lt"/>
              </a:rPr>
              <a:t>LHCb</a:t>
            </a:r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 success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Upgrade cannot compromise this performance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This is not an easy task</a:t>
            </a:r>
          </a:p>
          <a:p>
            <a:pPr lvl="1" indent="-268288">
              <a:buFont typeface="Arial" pitchFamily="34" charset="0"/>
              <a:buChar char="•"/>
            </a:pPr>
            <a:endParaRPr lang="en-GB" sz="1600" dirty="0" smtClean="0">
              <a:latin typeface="+mj-lt"/>
            </a:endParaRPr>
          </a:p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At high luminosity we are expecting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More interactions per x-</a:t>
            </a:r>
            <a:r>
              <a:rPr lang="en-GB" sz="1600" dirty="0" err="1" smtClean="0">
                <a:latin typeface="+mj-lt"/>
              </a:rPr>
              <a:t>ing</a:t>
            </a:r>
            <a:endParaRPr lang="en-GB" sz="1600" dirty="0" smtClean="0">
              <a:latin typeface="+mj-lt"/>
            </a:endParaRP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Higher track multiplicities, more vertices, higher detector occupancy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More ghosts (</a:t>
            </a:r>
            <a:r>
              <a:rPr lang="en-AU" sz="1600" dirty="0" smtClean="0">
                <a:latin typeface="+mj-lt"/>
              </a:rPr>
              <a:t>scary and </a:t>
            </a:r>
            <a:r>
              <a:rPr lang="en-GB" sz="1600" dirty="0" smtClean="0">
                <a:latin typeface="+mj-lt"/>
              </a:rPr>
              <a:t>dangerous in many ways…)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Spill-over</a:t>
            </a:r>
          </a:p>
          <a:p>
            <a:pPr lvl="1" indent="-268288">
              <a:buFont typeface="Arial" pitchFamily="34" charset="0"/>
              <a:buChar char="•"/>
            </a:pPr>
            <a:endParaRPr lang="en-GB" sz="1600" dirty="0" smtClean="0">
              <a:latin typeface="+mj-lt"/>
            </a:endParaRPr>
          </a:p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We need to maintain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High tracking efficiency (~ 90% for p &gt; 5 </a:t>
            </a:r>
            <a:r>
              <a:rPr lang="en-GB" sz="1600" dirty="0" err="1" smtClean="0">
                <a:latin typeface="+mj-lt"/>
              </a:rPr>
              <a:t>GeV</a:t>
            </a:r>
            <a:r>
              <a:rPr lang="en-GB" sz="1600" dirty="0" smtClean="0">
                <a:latin typeface="+mj-lt"/>
              </a:rPr>
              <a:t>)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High relative momentum resolution (~ 3.5 x 10</a:t>
            </a:r>
            <a:r>
              <a:rPr lang="en-GB" sz="1600" baseline="30000" dirty="0" smtClean="0">
                <a:latin typeface="+mj-lt"/>
              </a:rPr>
              <a:t>-3</a:t>
            </a:r>
            <a:r>
              <a:rPr lang="en-GB" sz="1600" dirty="0" smtClean="0">
                <a:latin typeface="+mj-lt"/>
              </a:rPr>
              <a:t>)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Ghost rate as low as possible (less than ~ 10 %)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Single event processing time in HLT as short as possible (~ 25 ms)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And do not add to the material budget…</a:t>
            </a:r>
          </a:p>
          <a:p>
            <a:pPr lvl="1" indent="-268288"/>
            <a:endParaRPr lang="en-GB" sz="1600" dirty="0" smtClean="0">
              <a:latin typeface="+mj-lt"/>
            </a:endParaRPr>
          </a:p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And in addition all of this using full detector information@40 MHz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95288" y="980728"/>
            <a:ext cx="842486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Some truly revolutionary ideas are also intended for the </a:t>
            </a:r>
            <a:r>
              <a:rPr lang="en-GB" sz="1600" b="1" dirty="0" err="1" smtClean="0">
                <a:solidFill>
                  <a:srgbClr val="8E220C"/>
                </a:solidFill>
                <a:latin typeface="+mj-lt"/>
              </a:rPr>
              <a:t>LHCb</a:t>
            </a:r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 Upgrade</a:t>
            </a:r>
          </a:p>
          <a:p>
            <a:pPr indent="-268288"/>
            <a:endParaRPr lang="en-GB" sz="1600" b="1" dirty="0" smtClean="0">
              <a:solidFill>
                <a:srgbClr val="8E220C"/>
              </a:solidFill>
              <a:latin typeface="+mj-lt"/>
            </a:endParaRP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Perform all the processing for the trigger in the high level software part 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The hardware components act in principle as throttles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Bring on-line tracking as close to the off-line 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Do not refit tracks off-line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Discard raw data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Keep on tape only high level objects</a:t>
            </a:r>
          </a:p>
          <a:p>
            <a:pPr lvl="1" indent="-268288">
              <a:buFont typeface="Wingdings" pitchFamily="2" charset="2"/>
              <a:buChar char="q"/>
            </a:pPr>
            <a:endParaRPr lang="en-GB" sz="1600" b="1" dirty="0" smtClean="0">
              <a:solidFill>
                <a:srgbClr val="8E220C"/>
              </a:solidFill>
              <a:latin typeface="+mj-lt"/>
            </a:endParaRPr>
          </a:p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Some of these ideas are going to be checked/implemented already in RUN 2</a:t>
            </a:r>
          </a:p>
          <a:p>
            <a:pPr lvl="1" indent="-268288"/>
            <a:endParaRPr lang="en-GB" sz="16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11882" y="642174"/>
            <a:ext cx="80645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68288"/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What we must change to cope with the 40 MHz read-out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43161" y="1268760"/>
            <a:ext cx="8168927" cy="5067856"/>
            <a:chOff x="103736" y="1282408"/>
            <a:chExt cx="8766175" cy="5400600"/>
          </a:xfrm>
        </p:grpSpPr>
        <p:grpSp>
          <p:nvGrpSpPr>
            <p:cNvPr id="5" name="Group 14"/>
            <p:cNvGrpSpPr/>
            <p:nvPr/>
          </p:nvGrpSpPr>
          <p:grpSpPr>
            <a:xfrm>
              <a:off x="560936" y="1358608"/>
              <a:ext cx="8308975" cy="4906962"/>
              <a:chOff x="457200" y="1447800"/>
              <a:chExt cx="8308975" cy="4906962"/>
            </a:xfrm>
          </p:grpSpPr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57200" y="1447800"/>
                <a:ext cx="8308975" cy="490696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0" name="Rectangle 7"/>
              <p:cNvSpPr/>
              <p:nvPr/>
            </p:nvSpPr>
            <p:spPr>
              <a:xfrm>
                <a:off x="457200" y="3200400"/>
                <a:ext cx="609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1" name="Rectangle 8"/>
              <p:cNvSpPr/>
              <p:nvPr/>
            </p:nvSpPr>
            <p:spPr>
              <a:xfrm>
                <a:off x="1447800" y="2819400"/>
                <a:ext cx="6096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2" name="Rectangle 9"/>
              <p:cNvSpPr/>
              <p:nvPr/>
            </p:nvSpPr>
            <p:spPr>
              <a:xfrm>
                <a:off x="3581400" y="2362200"/>
                <a:ext cx="6096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3" name="Rectangle 10"/>
              <p:cNvSpPr/>
              <p:nvPr/>
            </p:nvSpPr>
            <p:spPr>
              <a:xfrm>
                <a:off x="4267200" y="1905000"/>
                <a:ext cx="10668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4" name="Rectangle 11"/>
              <p:cNvSpPr/>
              <p:nvPr/>
            </p:nvSpPr>
            <p:spPr>
              <a:xfrm>
                <a:off x="4800600" y="1752600"/>
                <a:ext cx="10668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5" name="Rectangle 12"/>
              <p:cNvSpPr/>
              <p:nvPr/>
            </p:nvSpPr>
            <p:spPr>
              <a:xfrm>
                <a:off x="4953000" y="1524000"/>
                <a:ext cx="22860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6" name="Rectangle 13"/>
              <p:cNvSpPr/>
              <p:nvPr/>
            </p:nvSpPr>
            <p:spPr>
              <a:xfrm>
                <a:off x="2362200" y="1905000"/>
                <a:ext cx="8382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</p:grpSp>
        <p:sp>
          <p:nvSpPr>
            <p:cNvPr id="6" name="Rounded Rectangle 6"/>
            <p:cNvSpPr/>
            <p:nvPr/>
          </p:nvSpPr>
          <p:spPr>
            <a:xfrm>
              <a:off x="103736" y="1282408"/>
              <a:ext cx="1524000" cy="914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VELO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Si strips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(replace all)</a:t>
              </a:r>
            </a:p>
          </p:txBody>
        </p:sp>
        <p:sp>
          <p:nvSpPr>
            <p:cNvPr id="7" name="Rounded Rectangle 15"/>
            <p:cNvSpPr/>
            <p:nvPr/>
          </p:nvSpPr>
          <p:spPr>
            <a:xfrm>
              <a:off x="1791859" y="1282408"/>
              <a:ext cx="1828800" cy="914400"/>
            </a:xfrm>
            <a:prstGeom prst="roundRect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Silicon Tracker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Si strips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(replace all)</a:t>
              </a:r>
            </a:p>
          </p:txBody>
        </p:sp>
        <p:sp>
          <p:nvSpPr>
            <p:cNvPr id="8" name="Rounded Rectangle 16"/>
            <p:cNvSpPr/>
            <p:nvPr/>
          </p:nvSpPr>
          <p:spPr>
            <a:xfrm>
              <a:off x="3685136" y="1282408"/>
              <a:ext cx="1834662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Outer Tracker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Straw tubes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(replace R/O)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9" name="Rounded Rectangle 17"/>
            <p:cNvSpPr/>
            <p:nvPr/>
          </p:nvSpPr>
          <p:spPr>
            <a:xfrm>
              <a:off x="2161135" y="5549608"/>
              <a:ext cx="1596207" cy="11334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+mj-lt"/>
                </a:rPr>
                <a:t>RICH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HPDs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(replace HPD &amp; R/O)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0" name="Rounded Rectangle 18"/>
            <p:cNvSpPr/>
            <p:nvPr/>
          </p:nvSpPr>
          <p:spPr>
            <a:xfrm>
              <a:off x="4751935" y="5602888"/>
              <a:ext cx="2317776" cy="917376"/>
            </a:xfrm>
            <a:prstGeom prst="round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+mj-lt"/>
                </a:rPr>
                <a:t>Calo</a:t>
              </a:r>
              <a:r>
                <a:rPr lang="en-US" sz="1400" dirty="0" smtClean="0">
                  <a:latin typeface="+mj-lt"/>
                </a:rPr>
                <a:t> 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PMTs (reduce PMT gain, replace R/O)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1" name="Rounded Rectangle 19"/>
            <p:cNvSpPr/>
            <p:nvPr/>
          </p:nvSpPr>
          <p:spPr>
            <a:xfrm>
              <a:off x="6047335" y="1282408"/>
              <a:ext cx="2390528" cy="914400"/>
            </a:xfrm>
            <a:prstGeom prst="roundRect">
              <a:avLst/>
            </a:prstGeom>
            <a:solidFill>
              <a:srgbClr val="006C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latin typeface="+mj-lt"/>
                </a:rPr>
                <a:t>Muon</a:t>
              </a:r>
              <a:r>
                <a:rPr lang="en-US" sz="1400" dirty="0" smtClean="0">
                  <a:latin typeface="+mj-lt"/>
                </a:rPr>
                <a:t>  MWPC</a:t>
              </a:r>
            </a:p>
            <a:p>
              <a:pPr algn="ctr"/>
              <a:r>
                <a:rPr lang="en-US" sz="1400" dirty="0" smtClean="0">
                  <a:latin typeface="+mj-lt"/>
                </a:rPr>
                <a:t>(almost compatible)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2" name="Down Arrow 21"/>
            <p:cNvSpPr/>
            <p:nvPr/>
          </p:nvSpPr>
          <p:spPr>
            <a:xfrm rot="20742047">
              <a:off x="809976" y="2133273"/>
              <a:ext cx="484632" cy="1429939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3" name="Down Arrow 22"/>
            <p:cNvSpPr/>
            <p:nvPr/>
          </p:nvSpPr>
          <p:spPr>
            <a:xfrm rot="324883">
              <a:off x="1951694" y="2093577"/>
              <a:ext cx="484632" cy="1108278"/>
            </a:xfrm>
            <a:prstGeom prst="downArrow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4" name="Down Arrow 23"/>
            <p:cNvSpPr/>
            <p:nvPr/>
          </p:nvSpPr>
          <p:spPr>
            <a:xfrm rot="20653907">
              <a:off x="3262011" y="2133764"/>
              <a:ext cx="484632" cy="1439529"/>
            </a:xfrm>
            <a:prstGeom prst="downArrow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5" name="Down Arrow 24"/>
            <p:cNvSpPr/>
            <p:nvPr/>
          </p:nvSpPr>
          <p:spPr>
            <a:xfrm rot="9412581">
              <a:off x="1831668" y="4288079"/>
              <a:ext cx="484632" cy="152577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6" name="Down Arrow 25"/>
            <p:cNvSpPr/>
            <p:nvPr/>
          </p:nvSpPr>
          <p:spPr>
            <a:xfrm rot="13854252">
              <a:off x="3712177" y="4702594"/>
              <a:ext cx="484632" cy="1478556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7" name="Down Arrow 26"/>
            <p:cNvSpPr/>
            <p:nvPr/>
          </p:nvSpPr>
          <p:spPr>
            <a:xfrm>
              <a:off x="3761336" y="2157778"/>
              <a:ext cx="484632" cy="762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8" name="Down Arrow 27"/>
            <p:cNvSpPr/>
            <p:nvPr/>
          </p:nvSpPr>
          <p:spPr>
            <a:xfrm rot="10800000">
              <a:off x="5285337" y="4909253"/>
              <a:ext cx="484632" cy="716557"/>
            </a:xfrm>
            <a:prstGeom prst="downArrow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cxnSp>
        <p:nvCxnSpPr>
          <p:cNvPr id="29" name="Łącznik prosty 28"/>
          <p:cNvCxnSpPr/>
          <p:nvPr/>
        </p:nvCxnSpPr>
        <p:spPr>
          <a:xfrm>
            <a:off x="5017696" y="2379944"/>
            <a:ext cx="144016" cy="2304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H="1">
            <a:off x="5004048" y="2492896"/>
            <a:ext cx="216024" cy="20882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4"/>
            <a:ext cx="9144000" cy="686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7527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75706"/>
            <a:ext cx="3048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2336"/>
            <a:ext cx="7897152" cy="417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55576" y="692696"/>
            <a:ext cx="720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8E220C"/>
                </a:solidFill>
                <a:latin typeface="+mj-lt"/>
              </a:rPr>
              <a:t>New </a:t>
            </a:r>
            <a:r>
              <a:rPr lang="pl-PL" b="1" dirty="0" err="1" smtClean="0">
                <a:solidFill>
                  <a:srgbClr val="8E220C"/>
                </a:solidFill>
                <a:latin typeface="+mj-lt"/>
              </a:rPr>
              <a:t>front-end</a:t>
            </a:r>
            <a:r>
              <a:rPr lang="pl-PL" b="1" dirty="0" smtClean="0">
                <a:solidFill>
                  <a:srgbClr val="8E220C"/>
                </a:solidFill>
                <a:latin typeface="+mj-lt"/>
              </a:rPr>
              <a:t> electronics</a:t>
            </a:r>
          </a:p>
          <a:p>
            <a:endParaRPr lang="pl-PL" b="1" dirty="0" smtClean="0">
              <a:solidFill>
                <a:srgbClr val="8E220C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1600" dirty="0" smtClean="0">
                <a:latin typeface="+mj-lt"/>
              </a:rPr>
              <a:t> </a:t>
            </a:r>
            <a:r>
              <a:rPr lang="pl-PL" sz="1600" dirty="0" err="1" smtClean="0">
                <a:latin typeface="+mj-lt"/>
              </a:rPr>
              <a:t>Trigger-less</a:t>
            </a:r>
            <a:endParaRPr lang="pl-PL" sz="16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1600" dirty="0" smtClean="0">
                <a:latin typeface="+mj-lt"/>
              </a:rPr>
              <a:t> </a:t>
            </a:r>
            <a:r>
              <a:rPr lang="pl-PL" sz="1600" dirty="0" err="1" smtClean="0">
                <a:latin typeface="+mj-lt"/>
              </a:rPr>
              <a:t>Sends</a:t>
            </a:r>
            <a:r>
              <a:rPr lang="pl-PL" sz="1600" dirty="0" smtClean="0">
                <a:latin typeface="+mj-lt"/>
              </a:rPr>
              <a:t> out data </a:t>
            </a:r>
            <a:r>
              <a:rPr lang="pl-PL" sz="1600" dirty="0" err="1" smtClean="0">
                <a:latin typeface="+mj-lt"/>
              </a:rPr>
              <a:t>with</a:t>
            </a:r>
            <a:r>
              <a:rPr lang="pl-PL" sz="1600" dirty="0" smtClean="0">
                <a:latin typeface="+mj-lt"/>
              </a:rPr>
              <a:t> </a:t>
            </a:r>
            <a:r>
              <a:rPr lang="pl-PL" sz="1600" dirty="0" err="1" smtClean="0">
                <a:latin typeface="+mj-lt"/>
              </a:rPr>
              <a:t>the</a:t>
            </a:r>
            <a:r>
              <a:rPr lang="pl-PL" sz="1600" dirty="0" smtClean="0">
                <a:latin typeface="+mj-lt"/>
              </a:rPr>
              <a:t> </a:t>
            </a:r>
            <a:r>
              <a:rPr lang="pl-PL" sz="1600" dirty="0" err="1" smtClean="0">
                <a:latin typeface="+mj-lt"/>
              </a:rPr>
              <a:t>machine</a:t>
            </a:r>
            <a:r>
              <a:rPr lang="pl-PL" sz="1600" dirty="0" smtClean="0">
                <a:latin typeface="+mj-lt"/>
              </a:rPr>
              <a:t> </a:t>
            </a:r>
            <a:r>
              <a:rPr lang="pl-PL" sz="1600" dirty="0" err="1" smtClean="0">
                <a:latin typeface="+mj-lt"/>
              </a:rPr>
              <a:t>frequency</a:t>
            </a:r>
            <a:endParaRPr lang="pl-PL" sz="16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1600" dirty="0" smtClean="0">
                <a:latin typeface="+mj-lt"/>
              </a:rPr>
              <a:t> On chip </a:t>
            </a:r>
            <a:r>
              <a:rPr lang="pl-PL" sz="1600" dirty="0" err="1" smtClean="0">
                <a:latin typeface="+mj-lt"/>
              </a:rPr>
              <a:t>zero-suppression</a:t>
            </a:r>
            <a:r>
              <a:rPr lang="pl-PL" sz="1600" dirty="0" smtClean="0">
                <a:latin typeface="+mj-lt"/>
              </a:rPr>
              <a:t> (</a:t>
            </a:r>
            <a:r>
              <a:rPr lang="pl-PL" sz="1600" dirty="0" err="1" smtClean="0">
                <a:latin typeface="+mj-lt"/>
              </a:rPr>
              <a:t>SoC</a:t>
            </a:r>
            <a:r>
              <a:rPr lang="pl-PL" sz="1600" dirty="0" smtClean="0">
                <a:latin typeface="+mj-lt"/>
              </a:rPr>
              <a:t>)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54868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VErtex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LOcator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VELO2</a:t>
            </a:r>
            <a:endParaRPr lang="en-GB" sz="16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4" name="Picture 4" descr="velo_modul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06893" cy="21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293848" y="753666"/>
            <a:ext cx="47525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 Current design: R-Φ geometry Si strip sensors with pitch between 38 – 100 µm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To be </a:t>
            </a:r>
            <a:r>
              <a:rPr lang="en-GB" sz="1600" dirty="0" smtClean="0">
                <a:latin typeface="+mj-lt"/>
              </a:rPr>
              <a:t>replace</a:t>
            </a:r>
            <a:r>
              <a:rPr lang="pl-PL" sz="1600" dirty="0" smtClean="0">
                <a:latin typeface="+mj-lt"/>
              </a:rPr>
              <a:t>d</a:t>
            </a:r>
            <a:r>
              <a:rPr lang="en-GB" sz="1600" dirty="0" smtClean="0">
                <a:latin typeface="+mj-lt"/>
              </a:rPr>
              <a:t> with pixel based device</a:t>
            </a:r>
            <a:endParaRPr lang="en-GB" sz="1600" dirty="0" smtClean="0">
              <a:solidFill>
                <a:srgbClr val="B52B0F"/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B52B0F"/>
                </a:solidFill>
                <a:latin typeface="+mj-lt"/>
              </a:rPr>
              <a:t> </a:t>
            </a:r>
            <a:r>
              <a:rPr lang="en-GB" sz="1400" dirty="0" smtClean="0">
                <a:solidFill>
                  <a:srgbClr val="B52B0F"/>
                </a:solidFill>
                <a:latin typeface="+mj-lt"/>
              </a:rPr>
              <a:t>low occupancy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B52B0F"/>
                </a:solidFill>
                <a:latin typeface="+mj-lt"/>
              </a:rPr>
              <a:t> much easier patter recognition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B52B0F"/>
                </a:solidFill>
                <a:latin typeface="+mj-lt"/>
              </a:rPr>
              <a:t> easier to control alignment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B52B0F"/>
                </a:solidFill>
                <a:latin typeface="+mj-lt"/>
              </a:rPr>
              <a:t> radiation hardness</a:t>
            </a:r>
            <a:endParaRPr lang="en-GB" sz="14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 extremely high data rate ~ </a:t>
            </a:r>
            <a:r>
              <a:rPr lang="en-GB" sz="1400" b="1" dirty="0" smtClean="0">
                <a:solidFill>
                  <a:srgbClr val="C00000"/>
                </a:solidFill>
                <a:latin typeface="+mj-lt"/>
              </a:rPr>
              <a:t>12 </a:t>
            </a:r>
            <a:r>
              <a:rPr lang="en-GB" sz="1400" b="1" dirty="0" err="1" smtClean="0">
                <a:solidFill>
                  <a:srgbClr val="C00000"/>
                </a:solidFill>
                <a:latin typeface="+mj-lt"/>
              </a:rPr>
              <a:t>Gbit</a:t>
            </a:r>
            <a:r>
              <a:rPr lang="en-GB" sz="1400" b="1" dirty="0" smtClean="0">
                <a:solidFill>
                  <a:srgbClr val="C00000"/>
                </a:solidFill>
                <a:latin typeface="+mj-lt"/>
              </a:rPr>
              <a:t>/s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 un</a:t>
            </a:r>
            <a:r>
              <a:rPr lang="pl-PL" sz="1400" dirty="0" smtClean="0">
                <a:solidFill>
                  <a:srgbClr val="C00000"/>
                </a:solidFill>
                <a:latin typeface="+mj-lt"/>
              </a:rPr>
              <a:t>-</a:t>
            </a: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uniform data rates/radiation damage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sz="1400" b="1" dirty="0" smtClean="0">
                <a:solidFill>
                  <a:srgbClr val="C00000"/>
                </a:solidFill>
                <a:latin typeface="+mj-lt"/>
              </a:rPr>
              <a:t>micro-channel </a:t>
            </a:r>
            <a:r>
              <a:rPr lang="pl-PL" sz="1400" dirty="0" smtClean="0">
                <a:solidFill>
                  <a:srgbClr val="C00000"/>
                </a:solidFill>
                <a:latin typeface="+mj-lt"/>
              </a:rPr>
              <a:t>CO</a:t>
            </a:r>
            <a:r>
              <a:rPr lang="pl-PL" sz="1400" baseline="-25000" dirty="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pl-PL" sz="1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sz="1400" dirty="0" err="1" smtClean="0">
                <a:solidFill>
                  <a:srgbClr val="C00000"/>
                </a:solidFill>
                <a:latin typeface="+mj-lt"/>
              </a:rPr>
              <a:t>cooling</a:t>
            </a:r>
            <a:endParaRPr lang="en-GB" sz="1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4077072"/>
            <a:ext cx="47525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Read-out ASIC</a:t>
            </a:r>
            <a:r>
              <a:rPr lang="pl-PL" sz="1600" dirty="0" smtClean="0">
                <a:latin typeface="+mj-lt"/>
              </a:rPr>
              <a:t>, </a:t>
            </a:r>
            <a:r>
              <a:rPr lang="pl-PL" sz="1600" dirty="0" err="1" smtClean="0">
                <a:latin typeface="+mj-lt"/>
              </a:rPr>
              <a:t>VeloPix</a:t>
            </a:r>
            <a:r>
              <a:rPr lang="pl-PL" sz="1600" dirty="0" smtClean="0">
                <a:latin typeface="+mj-lt"/>
              </a:rPr>
              <a:t>,</a:t>
            </a:r>
            <a:r>
              <a:rPr lang="en-GB" sz="1600" dirty="0" smtClean="0">
                <a:latin typeface="+mj-lt"/>
              </a:rPr>
              <a:t> based on </a:t>
            </a:r>
            <a:r>
              <a:rPr lang="en-GB" sz="1600" dirty="0" err="1" smtClean="0">
                <a:latin typeface="+mj-lt"/>
              </a:rPr>
              <a:t>TimePix</a:t>
            </a:r>
            <a:r>
              <a:rPr lang="en-GB" sz="1600" dirty="0" smtClean="0">
                <a:latin typeface="+mj-lt"/>
              </a:rPr>
              <a:t>/</a:t>
            </a:r>
            <a:r>
              <a:rPr lang="en-GB" sz="1600" dirty="0" err="1" smtClean="0">
                <a:latin typeface="+mj-lt"/>
              </a:rPr>
              <a:t>Medipix</a:t>
            </a:r>
            <a:r>
              <a:rPr lang="en-GB" sz="1600" dirty="0" smtClean="0">
                <a:latin typeface="+mj-lt"/>
              </a:rPr>
              <a:t> chip</a:t>
            </a:r>
            <a:endParaRPr lang="pl-PL" sz="1600" dirty="0" smtClean="0">
              <a:latin typeface="+mj-lt"/>
            </a:endParaRPr>
          </a:p>
          <a:p>
            <a:endParaRPr lang="en-GB" sz="1600" dirty="0" smtClean="0">
              <a:latin typeface="+mj-lt"/>
            </a:endParaRPr>
          </a:p>
          <a:p>
            <a:pPr lvl="1" indent="-268288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256x256 pixel matrix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equal spatial resolution in both directions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IBM 130 nm CMOS process</a:t>
            </a:r>
          </a:p>
          <a:p>
            <a:pPr lvl="1" indent="-268288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C00000"/>
                </a:solidFill>
                <a:latin typeface="+mj-lt"/>
              </a:rPr>
              <a:t>great radiation hardness potential ~ 500 </a:t>
            </a:r>
            <a:r>
              <a:rPr lang="en-GB" sz="1400" dirty="0" err="1" smtClean="0">
                <a:solidFill>
                  <a:srgbClr val="C00000"/>
                </a:solidFill>
                <a:latin typeface="+mj-lt"/>
              </a:rPr>
              <a:t>Mrad</a:t>
            </a:r>
            <a:endParaRPr lang="en-GB" sz="1400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2428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54868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8E220C"/>
                </a:solidFill>
                <a:latin typeface="+mj-lt"/>
              </a:rPr>
              <a:t>VErtex</a:t>
            </a:r>
            <a:r>
              <a:rPr lang="en-US" sz="1600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8E220C"/>
                </a:solidFill>
                <a:latin typeface="+mj-lt"/>
              </a:rPr>
              <a:t>LOcator</a:t>
            </a:r>
            <a:r>
              <a:rPr lang="en-US" sz="1600" b="1" dirty="0" smtClean="0">
                <a:solidFill>
                  <a:srgbClr val="8E220C"/>
                </a:solidFill>
                <a:latin typeface="+mj-lt"/>
              </a:rPr>
              <a:t> VELO2</a:t>
            </a:r>
          </a:p>
          <a:p>
            <a:endParaRPr lang="en-US" sz="1600" b="1" dirty="0" smtClean="0">
              <a:solidFill>
                <a:srgbClr val="8E220C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 Predicted performance superior in almost any aspect </a:t>
            </a:r>
            <a:r>
              <a:rPr lang="en-US" sz="1600" dirty="0" err="1" smtClean="0">
                <a:latin typeface="+mj-lt"/>
              </a:rPr>
              <a:t>w.r.t</a:t>
            </a:r>
            <a:r>
              <a:rPr lang="en-US" sz="1600" dirty="0" smtClean="0">
                <a:latin typeface="+mj-lt"/>
              </a:rPr>
              <a:t> the current VELO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This is essential for physics performance of the upgraded spectrometer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+mj-lt"/>
              </a:rPr>
              <a:t> TDR document is out!</a:t>
            </a:r>
            <a:endParaRPr lang="en-US" sz="1600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1"/>
            <a:ext cx="2840602" cy="22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2698581" cy="25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231" y="3109366"/>
            <a:ext cx="2755354" cy="25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110508"/>
            <a:ext cx="2735731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55576" y="5919083"/>
            <a:ext cx="43924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000" b="1" dirty="0" smtClean="0">
                <a:latin typeface="+mj-lt"/>
              </a:rPr>
              <a:t>(VELO </a:t>
            </a:r>
            <a:r>
              <a:rPr lang="pl-PL" sz="1000" b="1" dirty="0" err="1" smtClean="0">
                <a:latin typeface="+mj-lt"/>
              </a:rPr>
              <a:t>Upgrade</a:t>
            </a:r>
            <a:r>
              <a:rPr lang="pl-PL" sz="1000" b="1" dirty="0" smtClean="0">
                <a:latin typeface="+mj-lt"/>
              </a:rPr>
              <a:t>: </a:t>
            </a:r>
            <a:r>
              <a:rPr lang="pl-PL" sz="1000" b="1" dirty="0" err="1" smtClean="0">
                <a:latin typeface="+mj-lt"/>
              </a:rPr>
              <a:t>Technical</a:t>
            </a:r>
            <a:r>
              <a:rPr lang="pl-PL" sz="1000" b="1" dirty="0" smtClean="0">
                <a:latin typeface="+mj-lt"/>
              </a:rPr>
              <a:t> Design Report</a:t>
            </a:r>
            <a:r>
              <a:rPr lang="pl-PL" sz="1000" dirty="0" smtClean="0">
                <a:latin typeface="+mj-lt"/>
              </a:rPr>
              <a:t>, </a:t>
            </a:r>
            <a:r>
              <a:rPr lang="pl-PL" sz="1000" b="1" dirty="0" smtClean="0">
                <a:latin typeface="+mj-lt"/>
              </a:rPr>
              <a:t>LHCb-TDR-13</a:t>
            </a:r>
            <a:r>
              <a:rPr lang="pl-PL" sz="1000" dirty="0" smtClean="0">
                <a:latin typeface="+mj-lt"/>
              </a:rPr>
              <a:t>)</a:t>
            </a:r>
            <a:r>
              <a:rPr lang="pl-PL" sz="1000" b="1" dirty="0" smtClean="0">
                <a:solidFill>
                  <a:srgbClr val="8E220C"/>
                </a:solidFill>
                <a:latin typeface="+mj-lt"/>
              </a:rPr>
              <a:t>  </a:t>
            </a:r>
            <a:endParaRPr lang="en-US" sz="10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620688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TT and T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(IT + OT)</a:t>
            </a:r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 trackers</a:t>
            </a:r>
            <a:endParaRPr lang="en-GB" sz="16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5384"/>
            <a:ext cx="5256583" cy="282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547664" y="407300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 TT and IT part of the T stations are Si strips based detectors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pitch 200 µm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long strips 11, 22 and 33 cm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>
              <a:solidFill>
                <a:srgbClr val="C0000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 OT is a gaseous detector 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very long (2.4 – 5 m) 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and thin straws (5 mm)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C00000"/>
                </a:solidFill>
                <a:latin typeface="+mj-lt"/>
              </a:rPr>
              <a:t> occupancy limited to ~ 10 – 25 %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45679"/>
            <a:ext cx="3097704" cy="25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6516216" y="400506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World’s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best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/>
            </a:r>
            <a:br>
              <a:rPr lang="pl-PL" sz="1600" b="1" dirty="0" smtClean="0">
                <a:solidFill>
                  <a:srgbClr val="8E220C"/>
                </a:solidFill>
                <a:latin typeface="+mj-lt"/>
              </a:rPr>
            </a:b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b </a:t>
            </a:r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hadrons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mass </a:t>
            </a:r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measurement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!</a:t>
            </a:r>
            <a:endParaRPr lang="en-GB" sz="16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54868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TT tracker upgrade</a:t>
            </a:r>
            <a:endParaRPr lang="en-GB" sz="16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870" y="1226369"/>
            <a:ext cx="22220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851920" y="1006857"/>
            <a:ext cx="47525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Features after the upgrade</a:t>
            </a:r>
            <a:endParaRPr lang="pl-PL" sz="1600" dirty="0" smtClean="0">
              <a:latin typeface="+mj-lt"/>
            </a:endParaRPr>
          </a:p>
          <a:p>
            <a:endParaRPr lang="en-GB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high momentum track on-line selection (part of the trigger)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reconstruct long lived particles decaying outside the VELO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momentum estimate for slow particles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improved matching with VELO segments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42593"/>
            <a:ext cx="23042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467544" y="4077072"/>
            <a:ext cx="5040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Upgrade technology</a:t>
            </a:r>
            <a:endParaRPr lang="pl-PL" sz="1600" dirty="0" smtClean="0">
              <a:latin typeface="+mj-lt"/>
            </a:endParaRPr>
          </a:p>
          <a:p>
            <a:endParaRPr lang="en-GB" sz="1600" dirty="0" smtClean="0">
              <a:solidFill>
                <a:srgbClr val="C00000"/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4 – 6 detector planes of Si strip detectors</a:t>
            </a:r>
            <a:endParaRPr lang="pl-PL" sz="1400" dirty="0" smtClean="0">
              <a:solidFill>
                <a:srgbClr val="8E220C"/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pl-PL" sz="1400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sz="1400" dirty="0" err="1" smtClean="0">
                <a:solidFill>
                  <a:srgbClr val="8E220C"/>
                </a:solidFill>
                <a:latin typeface="+mj-lt"/>
              </a:rPr>
              <a:t>reduced</a:t>
            </a:r>
            <a:r>
              <a:rPr lang="pl-PL" sz="1400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sz="1400" dirty="0" err="1" smtClean="0">
                <a:solidFill>
                  <a:srgbClr val="8E220C"/>
                </a:solidFill>
                <a:latin typeface="+mj-lt"/>
              </a:rPr>
              <a:t>silicon</a:t>
            </a:r>
            <a:r>
              <a:rPr lang="pl-PL" sz="1400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sz="1400" dirty="0" err="1" smtClean="0">
                <a:solidFill>
                  <a:srgbClr val="8E220C"/>
                </a:solidFill>
                <a:latin typeface="+mj-lt"/>
              </a:rPr>
              <a:t>thickness</a:t>
            </a:r>
            <a:r>
              <a:rPr lang="pl-PL" sz="1400" dirty="0" smtClean="0">
                <a:solidFill>
                  <a:srgbClr val="8E220C"/>
                </a:solidFill>
                <a:latin typeface="+mj-lt"/>
              </a:rPr>
              <a:t> 500 </a:t>
            </a:r>
            <a:r>
              <a:rPr lang="pl-PL" sz="1400" dirty="0" smtClean="0">
                <a:solidFill>
                  <a:srgbClr val="8E220C"/>
                </a:solidFill>
                <a:latin typeface="+mj-lt"/>
                <a:sym typeface="Symbol"/>
              </a:rPr>
              <a:t></a:t>
            </a:r>
            <a:r>
              <a:rPr lang="pl-PL" sz="1400" dirty="0" smtClean="0">
                <a:solidFill>
                  <a:srgbClr val="8E220C"/>
                </a:solidFill>
                <a:latin typeface="+mj-lt"/>
              </a:rPr>
              <a:t> 300 </a:t>
            </a:r>
            <a:r>
              <a:rPr lang="el-GR" sz="1400" dirty="0" smtClean="0">
                <a:solidFill>
                  <a:srgbClr val="8E220C"/>
                </a:solidFill>
                <a:latin typeface="+mj-lt"/>
              </a:rPr>
              <a:t>μ</a:t>
            </a:r>
            <a:r>
              <a:rPr lang="pl-PL" sz="1400" dirty="0" smtClean="0">
                <a:solidFill>
                  <a:srgbClr val="8E220C"/>
                </a:solidFill>
                <a:latin typeface="+mj-lt"/>
              </a:rPr>
              <a:t>m</a:t>
            </a:r>
            <a:endParaRPr lang="en-GB" sz="1400" dirty="0" smtClean="0">
              <a:solidFill>
                <a:srgbClr val="8E220C"/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strip length 2.5 – 10 cm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increase acceptance at low η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en-GB" sz="1400" b="1" dirty="0" smtClean="0">
                <a:solidFill>
                  <a:srgbClr val="8E220C"/>
                </a:solidFill>
                <a:latin typeface="+mj-lt"/>
              </a:rPr>
              <a:t>new read-out electronics with on-chip zero-suppression</a:t>
            </a:r>
            <a:r>
              <a:rPr lang="pl-PL" sz="1400" b="1" dirty="0" smtClean="0">
                <a:solidFill>
                  <a:srgbClr val="8E220C"/>
                </a:solidFill>
                <a:latin typeface="+mj-lt"/>
              </a:rPr>
              <a:t> SALT chip (</a:t>
            </a:r>
            <a:r>
              <a:rPr lang="pl-PL" sz="1400" b="1" dirty="0" smtClean="0">
                <a:solidFill>
                  <a:srgbClr val="FF0000"/>
                </a:solidFill>
                <a:latin typeface="+mj-lt"/>
              </a:rPr>
              <a:t>AGH </a:t>
            </a:r>
            <a:r>
              <a:rPr lang="pl-PL" sz="1400" b="1" dirty="0" err="1" smtClean="0">
                <a:solidFill>
                  <a:srgbClr val="FF0000"/>
                </a:solidFill>
                <a:latin typeface="+mj-lt"/>
              </a:rPr>
              <a:t>Krakow</a:t>
            </a:r>
            <a:r>
              <a:rPr lang="pl-PL" sz="1400" b="1" dirty="0" smtClean="0">
                <a:solidFill>
                  <a:srgbClr val="8E220C"/>
                </a:solidFill>
                <a:latin typeface="+mj-lt"/>
              </a:rPr>
              <a:t>)</a:t>
            </a:r>
            <a:endParaRPr lang="en-GB" sz="1400" b="1" dirty="0" smtClean="0">
              <a:solidFill>
                <a:srgbClr val="8E220C"/>
              </a:solidFill>
              <a:latin typeface="+mj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5991091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000" b="1" dirty="0" smtClean="0">
                <a:latin typeface="+mj-lt"/>
              </a:rPr>
              <a:t>(</a:t>
            </a:r>
            <a:r>
              <a:rPr lang="pl-PL" sz="1000" b="1" dirty="0" err="1" smtClean="0">
                <a:latin typeface="+mj-lt"/>
              </a:rPr>
              <a:t>Tracking</a:t>
            </a:r>
            <a:r>
              <a:rPr lang="pl-PL" sz="1000" b="1" dirty="0" smtClean="0">
                <a:latin typeface="+mj-lt"/>
              </a:rPr>
              <a:t> </a:t>
            </a:r>
            <a:r>
              <a:rPr lang="pl-PL" sz="1000" b="1" dirty="0" err="1" smtClean="0">
                <a:latin typeface="+mj-lt"/>
              </a:rPr>
              <a:t>Upgrade</a:t>
            </a:r>
            <a:r>
              <a:rPr lang="pl-PL" sz="1000" b="1" dirty="0" smtClean="0">
                <a:latin typeface="+mj-lt"/>
              </a:rPr>
              <a:t>: </a:t>
            </a:r>
            <a:r>
              <a:rPr lang="pl-PL" sz="1000" b="1" dirty="0" err="1" smtClean="0">
                <a:latin typeface="+mj-lt"/>
              </a:rPr>
              <a:t>Technical</a:t>
            </a:r>
            <a:r>
              <a:rPr lang="pl-PL" sz="1000" b="1" dirty="0" smtClean="0">
                <a:latin typeface="+mj-lt"/>
              </a:rPr>
              <a:t> Design Report</a:t>
            </a:r>
            <a:r>
              <a:rPr lang="pl-PL" sz="1000" dirty="0" smtClean="0">
                <a:latin typeface="+mj-lt"/>
              </a:rPr>
              <a:t>, </a:t>
            </a:r>
            <a:r>
              <a:rPr lang="pl-PL" sz="1000" b="1" dirty="0" smtClean="0">
                <a:latin typeface="+mj-lt"/>
              </a:rPr>
              <a:t>LHCb-TDR-15</a:t>
            </a:r>
            <a:r>
              <a:rPr lang="pl-PL" sz="1000" dirty="0" smtClean="0">
                <a:latin typeface="+mj-lt"/>
              </a:rPr>
              <a:t>)</a:t>
            </a:r>
            <a:r>
              <a:rPr lang="pl-PL" sz="1000" b="1" dirty="0" smtClean="0">
                <a:solidFill>
                  <a:srgbClr val="8E220C"/>
                </a:solidFill>
                <a:latin typeface="+mj-lt"/>
              </a:rPr>
              <a:t>  </a:t>
            </a:r>
            <a:endParaRPr lang="en-US" sz="10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69269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E220C"/>
                </a:solidFill>
                <a:latin typeface="+mj-lt"/>
              </a:rPr>
              <a:t>T stations upgrade</a:t>
            </a:r>
            <a:endParaRPr lang="en-US" sz="1600" b="1" dirty="0">
              <a:solidFill>
                <a:srgbClr val="8E220C"/>
              </a:solidFill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923928" y="1556792"/>
            <a:ext cx="4752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IT must be completely removed</a:t>
            </a:r>
          </a:p>
          <a:p>
            <a:endParaRPr lang="en-GB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integrated 1 MHz electronics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>
              <a:solidFill>
                <a:srgbClr val="C00000"/>
              </a:solidFill>
              <a:latin typeface="+mj-lt"/>
            </a:endParaRPr>
          </a:p>
          <a:p>
            <a:r>
              <a:rPr lang="en-GB" sz="1600" dirty="0" smtClean="0">
                <a:latin typeface="+mj-lt"/>
              </a:rPr>
              <a:t>Decrease the occupancy</a:t>
            </a:r>
          </a:p>
          <a:p>
            <a:pPr lvl="1"/>
            <a:endParaRPr lang="en-GB" sz="1600" dirty="0" smtClean="0">
              <a:solidFill>
                <a:srgbClr val="C0000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 First option (Central Tracker)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central part: scintillating </a:t>
            </a:r>
            <a:r>
              <a:rPr lang="en-GB" sz="1400" dirty="0" err="1" smtClean="0">
                <a:solidFill>
                  <a:srgbClr val="8E220C"/>
                </a:solidFill>
                <a:latin typeface="+mj-lt"/>
              </a:rPr>
              <a:t>fibers</a:t>
            </a: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with</a:t>
            </a:r>
            <a:br>
              <a:rPr lang="en-GB" sz="1400" dirty="0" smtClean="0">
                <a:solidFill>
                  <a:srgbClr val="8E220C"/>
                </a:solidFill>
                <a:latin typeface="+mj-lt"/>
              </a:rPr>
            </a:br>
            <a:r>
              <a:rPr lang="en-GB" sz="1400" dirty="0" err="1" smtClean="0">
                <a:solidFill>
                  <a:srgbClr val="8E220C"/>
                </a:solidFill>
                <a:latin typeface="+mj-lt"/>
              </a:rPr>
              <a:t>SiPM</a:t>
            </a: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readout (128 readout channels)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build with 5 layers of 250 µm scintillating </a:t>
            </a:r>
            <a:r>
              <a:rPr lang="en-GB" sz="1400" dirty="0" err="1" smtClean="0">
                <a:solidFill>
                  <a:srgbClr val="8E220C"/>
                </a:solidFill>
                <a:latin typeface="+mj-lt"/>
              </a:rPr>
              <a:t>fibers</a:t>
            </a: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outer part is kept as is (straws) </a:t>
            </a:r>
          </a:p>
          <a:p>
            <a:endParaRPr lang="en-GB" sz="1600" dirty="0" smtClean="0">
              <a:solidFill>
                <a:srgbClr val="C0000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+mj-lt"/>
              </a:rPr>
              <a:t> Second option (Full </a:t>
            </a:r>
            <a:r>
              <a:rPr lang="en-GB" sz="1600" dirty="0" err="1" smtClean="0">
                <a:latin typeface="+mj-lt"/>
              </a:rPr>
              <a:t>Fiber</a:t>
            </a:r>
            <a:r>
              <a:rPr lang="en-GB" sz="1600" dirty="0" smtClean="0">
                <a:latin typeface="+mj-lt"/>
              </a:rPr>
              <a:t> Tracker)</a:t>
            </a:r>
          </a:p>
          <a:p>
            <a:pPr lvl="1"/>
            <a:endParaRPr lang="en-GB" sz="1400" dirty="0" smtClean="0">
              <a:solidFill>
                <a:srgbClr val="8E220C"/>
              </a:solidFill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400" dirty="0" smtClean="0">
                <a:solidFill>
                  <a:srgbClr val="8E220C"/>
                </a:solidFill>
                <a:latin typeface="+mj-lt"/>
              </a:rPr>
              <a:t> OT removed completely with 1 mm scintillating </a:t>
            </a:r>
            <a:r>
              <a:rPr lang="en-GB" sz="1400" dirty="0" err="1" smtClean="0">
                <a:solidFill>
                  <a:srgbClr val="8E220C"/>
                </a:solidFill>
                <a:latin typeface="+mj-lt"/>
              </a:rPr>
              <a:t>fibers</a:t>
            </a:r>
            <a:endParaRPr lang="en-GB" sz="1400" dirty="0" smtClean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579874" cy="217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018" y="3854632"/>
            <a:ext cx="2664296" cy="22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Łącznik prosty ze strzałką 9"/>
          <p:cNvCxnSpPr/>
          <p:nvPr/>
        </p:nvCxnSpPr>
        <p:spPr>
          <a:xfrm flipH="1" flipV="1">
            <a:off x="3491880" y="2924944"/>
            <a:ext cx="432048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3563888" y="5157192"/>
            <a:ext cx="432048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224" y="2233042"/>
            <a:ext cx="1488248" cy="126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it-fi-pattern-rec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52320" y="620688"/>
            <a:ext cx="1203974" cy="79208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6093296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000" b="1" dirty="0" smtClean="0">
                <a:latin typeface="+mj-lt"/>
              </a:rPr>
              <a:t>(</a:t>
            </a:r>
            <a:r>
              <a:rPr lang="pl-PL" sz="1000" b="1" dirty="0" err="1" smtClean="0">
                <a:latin typeface="+mj-lt"/>
              </a:rPr>
              <a:t>Tracking</a:t>
            </a:r>
            <a:r>
              <a:rPr lang="pl-PL" sz="1000" b="1" dirty="0" smtClean="0">
                <a:latin typeface="+mj-lt"/>
              </a:rPr>
              <a:t> </a:t>
            </a:r>
            <a:r>
              <a:rPr lang="pl-PL" sz="1000" b="1" dirty="0" err="1" smtClean="0">
                <a:latin typeface="+mj-lt"/>
              </a:rPr>
              <a:t>Upgrade</a:t>
            </a:r>
            <a:r>
              <a:rPr lang="pl-PL" sz="1000" b="1" dirty="0" smtClean="0">
                <a:latin typeface="+mj-lt"/>
              </a:rPr>
              <a:t>: </a:t>
            </a:r>
            <a:r>
              <a:rPr lang="pl-PL" sz="1000" b="1" dirty="0" err="1" smtClean="0">
                <a:latin typeface="+mj-lt"/>
              </a:rPr>
              <a:t>Technical</a:t>
            </a:r>
            <a:r>
              <a:rPr lang="pl-PL" sz="1000" b="1" dirty="0" smtClean="0">
                <a:latin typeface="+mj-lt"/>
              </a:rPr>
              <a:t> Design Report</a:t>
            </a:r>
            <a:r>
              <a:rPr lang="pl-PL" sz="1000" dirty="0" smtClean="0">
                <a:latin typeface="+mj-lt"/>
              </a:rPr>
              <a:t>, </a:t>
            </a:r>
            <a:r>
              <a:rPr lang="pl-PL" sz="1000" b="1" dirty="0" smtClean="0">
                <a:latin typeface="+mj-lt"/>
              </a:rPr>
              <a:t>LHCb-TDR-15</a:t>
            </a:r>
            <a:r>
              <a:rPr lang="pl-PL" sz="1000" dirty="0" smtClean="0">
                <a:latin typeface="+mj-lt"/>
              </a:rPr>
              <a:t>)</a:t>
            </a:r>
            <a:r>
              <a:rPr lang="pl-PL" sz="1000" b="1" dirty="0" smtClean="0">
                <a:solidFill>
                  <a:srgbClr val="8E220C"/>
                </a:solidFill>
                <a:latin typeface="+mj-lt"/>
              </a:rPr>
              <a:t>  </a:t>
            </a:r>
            <a:endParaRPr lang="en-US" sz="10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4" name="Picture 9" descr="ICECAL.eps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4187202"/>
            <a:ext cx="2160240" cy="190609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548680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 smtClean="0">
                <a:solidFill>
                  <a:srgbClr val="8E220C"/>
                </a:solidFill>
                <a:latin typeface="+mj-lt"/>
              </a:rPr>
              <a:t>Particle</a:t>
            </a:r>
            <a:r>
              <a:rPr lang="pl-PL" sz="1600" b="1" dirty="0" smtClean="0">
                <a:solidFill>
                  <a:srgbClr val="8E220C"/>
                </a:solidFill>
                <a:latin typeface="+mj-lt"/>
              </a:rPr>
              <a:t> ID and </a:t>
            </a:r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Calorimeters</a:t>
            </a:r>
            <a:endParaRPr lang="en-GB" sz="1600" b="1" dirty="0">
              <a:solidFill>
                <a:srgbClr val="8E220C"/>
              </a:solidFill>
              <a:latin typeface="+mj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043608" y="3827162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ASIC prototype</a:t>
            </a:r>
            <a:endParaRPr lang="en-GB" sz="1600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03848" y="3784391"/>
            <a:ext cx="55446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Calorimeters (ECAL and HCAL) are maintained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PS/SPD removed (no L0!), e/γ separation provided by tracker (worked out in HLT)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inner modules of the ECAL may be replaced due to radiation damage (LS3)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 front-end electronics adapted to 40 MHz read-out 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first prototype ready – under study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lower gain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184798" y="157130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Both RICH1 and RICH2 remains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new photo detectors (</a:t>
            </a:r>
            <a:r>
              <a:rPr lang="en-US" sz="1400" dirty="0" err="1" smtClean="0">
                <a:solidFill>
                  <a:srgbClr val="8E220C"/>
                </a:solidFill>
                <a:latin typeface="+mj-lt"/>
              </a:rPr>
              <a:t>MaPMTs</a:t>
            </a: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square design to increase coverage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40 MHz read-out ASIC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remove </a:t>
            </a:r>
            <a:r>
              <a:rPr lang="en-US" sz="1400" dirty="0" err="1" smtClean="0">
                <a:solidFill>
                  <a:srgbClr val="8E220C"/>
                </a:solidFill>
                <a:latin typeface="+mj-lt"/>
              </a:rPr>
              <a:t>aerogel</a:t>
            </a:r>
            <a:r>
              <a:rPr lang="en-US" sz="1400" dirty="0" smtClean="0">
                <a:solidFill>
                  <a:srgbClr val="8E220C"/>
                </a:solidFill>
                <a:latin typeface="+mj-lt"/>
              </a:rPr>
              <a:t> (cannot operate at expected luminosities)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188" y="1715374"/>
            <a:ext cx="2258708" cy="156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/>
          <p:nvPr/>
        </p:nvSpPr>
        <p:spPr>
          <a:xfrm>
            <a:off x="611560" y="131406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latin typeface="+mj-lt"/>
              </a:rPr>
              <a:t>MaPMTs</a:t>
            </a:r>
            <a:r>
              <a:rPr lang="pl-PL" sz="1600" dirty="0" smtClean="0">
                <a:latin typeface="+mj-lt"/>
              </a:rPr>
              <a:t> by Hamamatsu</a:t>
            </a:r>
            <a:endParaRPr lang="en-GB" sz="1600" dirty="0"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91880" y="6165304"/>
            <a:ext cx="46085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000" b="1" dirty="0" smtClean="0">
                <a:latin typeface="+mj-lt"/>
              </a:rPr>
              <a:t>(PID </a:t>
            </a:r>
            <a:r>
              <a:rPr lang="pl-PL" sz="1000" b="1" dirty="0" err="1" smtClean="0">
                <a:latin typeface="+mj-lt"/>
              </a:rPr>
              <a:t>Upgrade</a:t>
            </a:r>
            <a:r>
              <a:rPr lang="pl-PL" sz="1000" b="1" dirty="0" smtClean="0">
                <a:latin typeface="+mj-lt"/>
              </a:rPr>
              <a:t>: </a:t>
            </a:r>
            <a:r>
              <a:rPr lang="pl-PL" sz="1000" b="1" dirty="0" err="1" smtClean="0">
                <a:latin typeface="+mj-lt"/>
              </a:rPr>
              <a:t>Technical</a:t>
            </a:r>
            <a:r>
              <a:rPr lang="pl-PL" sz="1000" b="1" dirty="0" smtClean="0">
                <a:latin typeface="+mj-lt"/>
              </a:rPr>
              <a:t> Design Report</a:t>
            </a:r>
            <a:r>
              <a:rPr lang="pl-PL" sz="1000" dirty="0" smtClean="0">
                <a:latin typeface="+mj-lt"/>
              </a:rPr>
              <a:t>, </a:t>
            </a:r>
            <a:r>
              <a:rPr lang="pl-PL" sz="1000" b="1" dirty="0" smtClean="0">
                <a:latin typeface="+mj-lt"/>
              </a:rPr>
              <a:t>LHCb-TDR-14</a:t>
            </a:r>
            <a:r>
              <a:rPr lang="pl-PL" sz="1000" dirty="0" smtClean="0">
                <a:latin typeface="+mj-lt"/>
              </a:rPr>
              <a:t>)</a:t>
            </a:r>
            <a:r>
              <a:rPr lang="pl-PL" sz="1000" b="1" dirty="0" smtClean="0">
                <a:solidFill>
                  <a:srgbClr val="8E220C"/>
                </a:solidFill>
                <a:latin typeface="+mj-lt"/>
              </a:rPr>
              <a:t>  </a:t>
            </a:r>
            <a:endParaRPr lang="en-US" sz="10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2050" name="Picture 2" descr="http://sd.keepcalm-o-matic.co.uk/i/keep-calm-and-continue-testing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916366" cy="22384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95536" y="548680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In order to build the new detector we need to test a lot of new state of the art technologies!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b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almost all sub</a:t>
            </a:r>
            <a:r>
              <a:rPr lang="pl-PL" sz="1600" dirty="0" smtClean="0">
                <a:latin typeface="+mj-lt"/>
              </a:rPr>
              <a:t>-</a:t>
            </a:r>
            <a:r>
              <a:rPr lang="en-GB" sz="1600" dirty="0" smtClean="0">
                <a:latin typeface="+mj-lt"/>
              </a:rPr>
              <a:t>detectors started their respective test beam campaigns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in order to test new pixel chips VELO group created a real beauty – </a:t>
            </a:r>
            <a:r>
              <a:rPr lang="en-GB" sz="1600" dirty="0" err="1" smtClean="0">
                <a:latin typeface="+mj-lt"/>
              </a:rPr>
              <a:t>TimePix</a:t>
            </a:r>
            <a:r>
              <a:rPr lang="en-GB" sz="1600" dirty="0" smtClean="0">
                <a:latin typeface="+mj-lt"/>
              </a:rPr>
              <a:t>(3) </a:t>
            </a:r>
            <a:r>
              <a:rPr lang="en-GB" sz="1600" dirty="0" err="1" smtClean="0">
                <a:latin typeface="+mj-lt"/>
              </a:rPr>
              <a:t>telecope</a:t>
            </a:r>
            <a:endParaRPr lang="en-GB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the main goal is to test the direct precursor of the final read out chip for the upgraded VELO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can also serve as a test bed for various DUTs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during the July/August test beam the UT group used the </a:t>
            </a:r>
            <a:r>
              <a:rPr lang="en-GB" sz="1600" dirty="0" err="1" smtClean="0">
                <a:latin typeface="+mj-lt"/>
              </a:rPr>
              <a:t>TimePix</a:t>
            </a:r>
            <a:r>
              <a:rPr lang="en-GB" sz="1600" dirty="0" smtClean="0">
                <a:latin typeface="+mj-lt"/>
              </a:rPr>
              <a:t> telescope to test its sensors</a:t>
            </a:r>
            <a:endParaRPr lang="en-GB" sz="1600" dirty="0" smtClean="0">
              <a:latin typeface="+mj-lt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 rotWithShape="1">
          <a:blip r:embed="rId3" cstate="print"/>
          <a:srcRect b="3417"/>
          <a:stretch/>
        </p:blipFill>
        <p:spPr>
          <a:xfrm>
            <a:off x="1600200" y="3410460"/>
            <a:ext cx="6172200" cy="3258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d.keepcalm-o-matic.co.uk/i/keep-calm-and-continue-testing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1916366" cy="22384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95536" y="548680"/>
            <a:ext cx="6048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8E220C"/>
                </a:solidFill>
                <a:latin typeface="+mj-lt"/>
              </a:rPr>
              <a:t>In order to build the new detector we need to test a lot of new state of the art technologies!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b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almost all sub</a:t>
            </a:r>
            <a:r>
              <a:rPr lang="pl-PL" sz="1600" dirty="0" smtClean="0">
                <a:latin typeface="+mj-lt"/>
              </a:rPr>
              <a:t>-</a:t>
            </a:r>
            <a:r>
              <a:rPr lang="en-GB" sz="1600" dirty="0" smtClean="0">
                <a:latin typeface="+mj-lt"/>
              </a:rPr>
              <a:t>detectors started their respective test beam campaigns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in order to test new pixel chips VELO group created a real beauty – </a:t>
            </a:r>
            <a:r>
              <a:rPr lang="en-GB" sz="1600" dirty="0" err="1" smtClean="0">
                <a:latin typeface="+mj-lt"/>
              </a:rPr>
              <a:t>TimePix</a:t>
            </a:r>
            <a:r>
              <a:rPr lang="en-GB" sz="1600" dirty="0" smtClean="0">
                <a:latin typeface="+mj-lt"/>
              </a:rPr>
              <a:t>(3) </a:t>
            </a:r>
            <a:r>
              <a:rPr lang="en-GB" sz="1600" dirty="0" err="1" smtClean="0">
                <a:latin typeface="+mj-lt"/>
              </a:rPr>
              <a:t>telecope</a:t>
            </a:r>
            <a:endParaRPr lang="en-GB" sz="1600" dirty="0" smtClean="0">
              <a:latin typeface="+mj-lt"/>
            </a:endParaRP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the main goal is to test the direct precursor of the final read out chip for the upgraded VELO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can also serve as a test bed for various DUTs</a:t>
            </a:r>
          </a:p>
          <a:p>
            <a:pPr lvl="1"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during the July/August test beam the UT group used the </a:t>
            </a:r>
            <a:r>
              <a:rPr lang="en-GB" sz="1600" dirty="0" err="1" smtClean="0">
                <a:latin typeface="+mj-lt"/>
              </a:rPr>
              <a:t>TimePix</a:t>
            </a:r>
            <a:r>
              <a:rPr lang="en-GB" sz="1600" dirty="0" smtClean="0">
                <a:latin typeface="+mj-lt"/>
              </a:rPr>
              <a:t> telescope to test its sensors</a:t>
            </a:r>
          </a:p>
        </p:txBody>
      </p:sp>
      <p:pic>
        <p:nvPicPr>
          <p:cNvPr id="7" name="Picture 17" descr="IMG_273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495" r="9920" b="22842"/>
          <a:stretch/>
        </p:blipFill>
        <p:spPr>
          <a:xfrm>
            <a:off x="1493072" y="3518424"/>
            <a:ext cx="6516216" cy="3070170"/>
          </a:xfrm>
          <a:prstGeom prst="rect">
            <a:avLst/>
          </a:prstGeom>
        </p:spPr>
      </p:pic>
      <p:sp>
        <p:nvSpPr>
          <p:cNvPr id="8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84087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733" y="1619508"/>
            <a:ext cx="7272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 smtClean="0">
                <a:solidFill>
                  <a:srgbClr val="C00000"/>
                </a:solidFill>
                <a:latin typeface="+mj-lt"/>
              </a:rPr>
              <a:t>Run II and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the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upgrade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pl-PL" b="1" dirty="0" err="1" smtClean="0">
                <a:solidFill>
                  <a:srgbClr val="C00000"/>
                </a:solidFill>
                <a:latin typeface="+mj-lt"/>
              </a:rPr>
              <a:t>road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map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548680"/>
            <a:ext cx="7848872" cy="6480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  <a:defRPr/>
            </a:pPr>
            <a:r>
              <a:rPr lang="pl-PL" sz="32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Summary</a:t>
            </a:r>
            <a:endParaRPr lang="en-GB" sz="3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3</a:t>
            </a:fld>
            <a:endParaRPr lang="en-GB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733" y="470863"/>
            <a:ext cx="8352731" cy="203132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LHCb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dedicated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studying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heavy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quark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flavour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physics</a:t>
            </a:r>
            <a:endParaRPr lang="pl-PL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pl-PL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single </a:t>
            </a:r>
            <a:r>
              <a:rPr lang="pl-PL" sz="1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arm</a:t>
            </a:r>
            <a:r>
              <a:rPr lang="pl-PL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forward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spectrometer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pseudorapidity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coverage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&lt; </a:t>
            </a:r>
            <a:r>
              <a:rPr lang="el-GR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</a:t>
            </a:r>
            <a:r>
              <a:rPr lang="pl-PL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&lt; 5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Precise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tracking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system (VELO,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upstream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downstream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tracking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stations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4 Tm magnet)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Particle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identification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system (RICH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detectors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calorimeters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muon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stations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Partial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information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calorimeters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muon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system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contribute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L0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trigger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(hardware)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LHC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clock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pl-PL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 </a:t>
            </a:r>
            <a:r>
              <a:rPr lang="pl-PL" sz="1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MHz</a:t>
            </a:r>
            <a:endParaRPr lang="pl-PL" sz="12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Full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detector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readout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pl-P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</a:t>
            </a:r>
            <a:r>
              <a:rPr lang="pl-PL" sz="12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MHz</a:t>
            </a:r>
            <a:endParaRPr lang="en-GB" sz="1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 rot="16200000">
            <a:off x="-916828" y="4413583"/>
            <a:ext cx="3136093" cy="22333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pl-PL" sz="900" b="1" i="1" dirty="0" err="1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pl-PL" sz="900" b="1" i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900" b="1" i="1" dirty="0" err="1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LHCb</a:t>
            </a:r>
            <a:r>
              <a:rPr lang="pl-PL" sz="900" b="1" i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900" b="1" i="1" dirty="0" err="1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detector</a:t>
            </a:r>
            <a:r>
              <a:rPr lang="pl-PL" sz="900" b="1" i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900" b="1" i="1" dirty="0" err="1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</a:t>
            </a:r>
            <a:r>
              <a:rPr lang="pl-PL" sz="900" b="1" i="1" dirty="0" smtClean="0">
                <a:solidFill>
                  <a:srgbClr val="8E22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LHC</a:t>
            </a:r>
            <a:r>
              <a:rPr lang="pl-PL" sz="9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l-PL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JINST </a:t>
            </a:r>
            <a:r>
              <a:rPr lang="pl-PL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pl-PL" sz="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2008 S08005</a:t>
            </a:r>
            <a:r>
              <a:rPr lang="pl-PL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GB" sz="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550" y="2665487"/>
            <a:ext cx="6946127" cy="37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827584" y="692696"/>
            <a:ext cx="748883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68288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8E220C"/>
                </a:solidFill>
                <a:latin typeface="+mj-lt"/>
              </a:rPr>
              <a:t>Superb performance of the </a:t>
            </a:r>
            <a:r>
              <a:rPr lang="en-US" b="1" dirty="0" err="1" smtClean="0">
                <a:solidFill>
                  <a:srgbClr val="8E220C"/>
                </a:solidFill>
                <a:latin typeface="+mj-lt"/>
              </a:rPr>
              <a:t>LHCb</a:t>
            </a:r>
            <a:r>
              <a:rPr lang="en-US" b="1" dirty="0" smtClean="0">
                <a:solidFill>
                  <a:srgbClr val="8E220C"/>
                </a:solidFill>
                <a:latin typeface="+mj-lt"/>
              </a:rPr>
              <a:t> experiment during Run I</a:t>
            </a:r>
          </a:p>
          <a:p>
            <a:pPr indent="-268288"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Large number of world’s best physics results</a:t>
            </a:r>
          </a:p>
          <a:p>
            <a:pPr indent="-268288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8E220C"/>
                </a:solidFill>
                <a:latin typeface="+mj-lt"/>
              </a:rPr>
              <a:t>More than 180 papers published</a:t>
            </a:r>
          </a:p>
          <a:p>
            <a:pPr indent="-268288">
              <a:buFont typeface="Wingdings" pitchFamily="2" charset="2"/>
              <a:buChar char="q"/>
            </a:pPr>
            <a:endParaRPr lang="en-US" dirty="0" smtClean="0">
              <a:latin typeface="+mj-lt"/>
            </a:endParaRPr>
          </a:p>
          <a:p>
            <a:pPr indent="-268288"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We did not make any considerable dents on the Standard Model</a:t>
            </a:r>
          </a:p>
          <a:p>
            <a:pPr indent="-268288"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Upgrade of the present detector essential for discovery potential of the </a:t>
            </a:r>
            <a:r>
              <a:rPr lang="en-US" dirty="0" err="1" smtClean="0">
                <a:latin typeface="+mj-lt"/>
              </a:rPr>
              <a:t>LHCb</a:t>
            </a:r>
            <a:r>
              <a:rPr lang="en-US" dirty="0" smtClean="0">
                <a:latin typeface="+mj-lt"/>
              </a:rPr>
              <a:t> – </a:t>
            </a:r>
            <a:r>
              <a:rPr lang="en-US" b="1" dirty="0" smtClean="0">
                <a:solidFill>
                  <a:srgbClr val="8E220C"/>
                </a:solidFill>
                <a:latin typeface="+mj-lt"/>
              </a:rPr>
              <a:t>origin of the CP violation and NP</a:t>
            </a:r>
          </a:p>
          <a:p>
            <a:pPr indent="-268288"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Can collect ~ </a:t>
            </a:r>
            <a:r>
              <a:rPr lang="en-US" b="1" dirty="0" smtClean="0">
                <a:solidFill>
                  <a:srgbClr val="8E220C"/>
                </a:solidFill>
                <a:latin typeface="+mj-lt"/>
              </a:rPr>
              <a:t>50 fb</a:t>
            </a:r>
            <a:r>
              <a:rPr lang="en-US" b="1" baseline="30000" dirty="0" smtClean="0">
                <a:solidFill>
                  <a:srgbClr val="8E220C"/>
                </a:solidFill>
                <a:latin typeface="+mj-lt"/>
              </a:rPr>
              <a:t>-1</a:t>
            </a:r>
            <a:r>
              <a:rPr lang="en-US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of data between 2019 and 2028</a:t>
            </a:r>
          </a:p>
          <a:p>
            <a:pPr indent="-268288"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Base-line technologies of the upgrade have been chosen</a:t>
            </a:r>
          </a:p>
          <a:p>
            <a:pPr indent="-268288"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Respective TDRs have been/are being submitted to the LHCC</a:t>
            </a:r>
          </a:p>
          <a:p>
            <a:pPr indent="-268288">
              <a:buFont typeface="Wingdings" pitchFamily="2" charset="2"/>
              <a:buChar char="q"/>
            </a:pPr>
            <a:endParaRPr lang="en-US" dirty="0" smtClean="0">
              <a:latin typeface="+mj-lt"/>
            </a:endParaRPr>
          </a:p>
          <a:p>
            <a:pPr indent="-268288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8E220C"/>
                </a:solidFill>
                <a:latin typeface="+mj-lt"/>
              </a:rPr>
              <a:t>Stay tuned! A lot of exciting time is ahead!</a:t>
            </a:r>
          </a:p>
          <a:p>
            <a:pPr indent="-268288">
              <a:buFont typeface="Arial" charset="0"/>
              <a:buChar char="•"/>
            </a:pPr>
            <a:endParaRPr lang="en-US" sz="1600" dirty="0" smtClean="0">
              <a:latin typeface="+mj-lt"/>
            </a:endParaRPr>
          </a:p>
          <a:p>
            <a:pPr indent="-268288">
              <a:buFont typeface="Arial" charset="0"/>
              <a:buChar char="•"/>
            </a:pPr>
            <a:endParaRPr lang="en-US" sz="1600" dirty="0">
              <a:latin typeface="+mj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049066"/>
            <a:ext cx="3096344" cy="141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55576" y="1700808"/>
            <a:ext cx="7848872" cy="6480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  <a:defRPr/>
            </a:pPr>
            <a:r>
              <a:rPr lang="pl-PL" sz="3200" b="1" dirty="0" err="1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Back-up</a:t>
            </a:r>
            <a:endParaRPr lang="en-GB" sz="32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441736" y="548680"/>
            <a:ext cx="8202248" cy="4392488"/>
            <a:chOff x="-56" y="754"/>
            <a:chExt cx="5732" cy="3237"/>
          </a:xfrm>
        </p:grpSpPr>
        <p:pic>
          <p:nvPicPr>
            <p:cNvPr id="4" name="Picture 73" descr="Slid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" y="754"/>
              <a:ext cx="4676" cy="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90"/>
            <p:cNvSpPr txBox="1">
              <a:spLocks noChangeArrowheads="1"/>
            </p:cNvSpPr>
            <p:nvPr/>
          </p:nvSpPr>
          <p:spPr bwMode="auto">
            <a:xfrm>
              <a:off x="5019" y="1668"/>
              <a:ext cx="657" cy="3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Vertex </a:t>
              </a:r>
              <a:br>
                <a:rPr lang="en-GB" sz="1400" b="1" dirty="0" smtClean="0">
                  <a:solidFill>
                    <a:srgbClr val="8E220C"/>
                  </a:solidFill>
                  <a:latin typeface="+mj-lt"/>
                </a:rPr>
              </a:b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Locator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6" name="Text Box 91"/>
            <p:cNvSpPr txBox="1">
              <a:spLocks noChangeArrowheads="1"/>
            </p:cNvSpPr>
            <p:nvPr/>
          </p:nvSpPr>
          <p:spPr bwMode="auto">
            <a:xfrm>
              <a:off x="4247" y="1169"/>
              <a:ext cx="1150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Dipole magnet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7" name="Text Box 92"/>
            <p:cNvSpPr txBox="1">
              <a:spLocks noChangeArrowheads="1"/>
            </p:cNvSpPr>
            <p:nvPr/>
          </p:nvSpPr>
          <p:spPr bwMode="auto">
            <a:xfrm>
              <a:off x="3396" y="876"/>
              <a:ext cx="1784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TT+IT (Silicon Tracker)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8" name="Text Box 93"/>
            <p:cNvSpPr txBox="1">
              <a:spLocks noChangeArrowheads="1"/>
            </p:cNvSpPr>
            <p:nvPr/>
          </p:nvSpPr>
          <p:spPr bwMode="auto">
            <a:xfrm>
              <a:off x="1927" y="1219"/>
              <a:ext cx="1029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Calorimeters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9" name="Text Box 94"/>
            <p:cNvSpPr txBox="1">
              <a:spLocks noChangeArrowheads="1"/>
            </p:cNvSpPr>
            <p:nvPr/>
          </p:nvSpPr>
          <p:spPr bwMode="auto">
            <a:xfrm>
              <a:off x="1177" y="942"/>
              <a:ext cx="1057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400" b="1" dirty="0" err="1" smtClean="0">
                  <a:solidFill>
                    <a:srgbClr val="8E220C"/>
                  </a:solidFill>
                  <a:latin typeface="+mj-lt"/>
                </a:rPr>
                <a:t>Muon</a:t>
              </a: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 system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10" name="Text Box 95"/>
            <p:cNvSpPr txBox="1">
              <a:spLocks noChangeArrowheads="1"/>
            </p:cNvSpPr>
            <p:nvPr/>
          </p:nvSpPr>
          <p:spPr bwMode="auto">
            <a:xfrm>
              <a:off x="3250" y="3619"/>
              <a:ext cx="1197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RICH detectors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11" name="Line 96"/>
            <p:cNvSpPr>
              <a:spLocks noChangeShapeType="1"/>
            </p:cNvSpPr>
            <p:nvPr/>
          </p:nvSpPr>
          <p:spPr bwMode="auto">
            <a:xfrm>
              <a:off x="664" y="2212"/>
              <a:ext cx="4128" cy="34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2" name="Line 97"/>
            <p:cNvSpPr>
              <a:spLocks noChangeShapeType="1"/>
            </p:cNvSpPr>
            <p:nvPr/>
          </p:nvSpPr>
          <p:spPr bwMode="auto">
            <a:xfrm>
              <a:off x="664" y="1246"/>
              <a:ext cx="4127" cy="99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3" name="Text Box 98"/>
            <p:cNvSpPr txBox="1">
              <a:spLocks noChangeArrowheads="1"/>
            </p:cNvSpPr>
            <p:nvPr/>
          </p:nvSpPr>
          <p:spPr bwMode="auto">
            <a:xfrm rot="902346">
              <a:off x="-56" y="1014"/>
              <a:ext cx="1636" cy="2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300</a:t>
              </a:r>
              <a:r>
                <a:rPr lang="pl-PL" sz="1400" b="1" dirty="0" smtClean="0">
                  <a:solidFill>
                    <a:srgbClr val="8E220C"/>
                  </a:solidFill>
                  <a:latin typeface="+mj-lt"/>
                </a:rPr>
                <a:t>(H)</a:t>
              </a: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/250</a:t>
              </a:r>
              <a:r>
                <a:rPr lang="pl-PL" sz="1400" b="1" dirty="0" smtClean="0">
                  <a:solidFill>
                    <a:srgbClr val="8E220C"/>
                  </a:solidFill>
                  <a:latin typeface="+mj-lt"/>
                </a:rPr>
                <a:t>(V)</a:t>
              </a: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 </a:t>
              </a:r>
              <a:r>
                <a:rPr lang="en-GB" sz="1400" b="1" dirty="0" err="1" smtClean="0">
                  <a:solidFill>
                    <a:srgbClr val="8E220C"/>
                  </a:solidFill>
                  <a:latin typeface="+mj-lt"/>
                </a:rPr>
                <a:t>mrad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14" name="Text Box 99"/>
            <p:cNvSpPr txBox="1">
              <a:spLocks noChangeArrowheads="1"/>
            </p:cNvSpPr>
            <p:nvPr/>
          </p:nvSpPr>
          <p:spPr bwMode="auto">
            <a:xfrm>
              <a:off x="113" y="1995"/>
              <a:ext cx="674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15mrad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15" name="Line 100"/>
            <p:cNvSpPr>
              <a:spLocks noChangeShapeType="1"/>
            </p:cNvSpPr>
            <p:nvPr/>
          </p:nvSpPr>
          <p:spPr bwMode="auto">
            <a:xfrm flipV="1">
              <a:off x="4112" y="2575"/>
              <a:ext cx="363" cy="10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6" name="Line 101"/>
            <p:cNvSpPr>
              <a:spLocks noChangeShapeType="1"/>
            </p:cNvSpPr>
            <p:nvPr/>
          </p:nvSpPr>
          <p:spPr bwMode="auto">
            <a:xfrm flipH="1" flipV="1">
              <a:off x="2932" y="2802"/>
              <a:ext cx="1180" cy="817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7" name="Line 102"/>
            <p:cNvSpPr>
              <a:spLocks noChangeShapeType="1"/>
            </p:cNvSpPr>
            <p:nvPr/>
          </p:nvSpPr>
          <p:spPr bwMode="auto">
            <a:xfrm flipH="1">
              <a:off x="4974" y="2031"/>
              <a:ext cx="226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8" name="Line 103"/>
            <p:cNvSpPr>
              <a:spLocks noChangeShapeType="1"/>
            </p:cNvSpPr>
            <p:nvPr/>
          </p:nvSpPr>
          <p:spPr bwMode="auto">
            <a:xfrm flipH="1">
              <a:off x="4157" y="1351"/>
              <a:ext cx="227" cy="18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19" name="Line 104"/>
            <p:cNvSpPr>
              <a:spLocks noChangeShapeType="1"/>
            </p:cNvSpPr>
            <p:nvPr/>
          </p:nvSpPr>
          <p:spPr bwMode="auto">
            <a:xfrm>
              <a:off x="3613" y="1078"/>
              <a:ext cx="726" cy="998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20" name="Line 105"/>
            <p:cNvSpPr>
              <a:spLocks noChangeShapeType="1"/>
            </p:cNvSpPr>
            <p:nvPr/>
          </p:nvSpPr>
          <p:spPr bwMode="auto">
            <a:xfrm flipH="1">
              <a:off x="3341" y="1078"/>
              <a:ext cx="272" cy="1044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21" name="Line 106"/>
            <p:cNvSpPr>
              <a:spLocks noChangeShapeType="1"/>
            </p:cNvSpPr>
            <p:nvPr/>
          </p:nvSpPr>
          <p:spPr bwMode="auto">
            <a:xfrm flipH="1">
              <a:off x="2433" y="1441"/>
              <a:ext cx="136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 b="1" dirty="0">
                <a:latin typeface="+mj-lt"/>
              </a:endParaRPr>
            </a:p>
          </p:txBody>
        </p:sp>
        <p:sp>
          <p:nvSpPr>
            <p:cNvPr id="22" name="Line 107"/>
            <p:cNvSpPr>
              <a:spLocks noChangeShapeType="1"/>
            </p:cNvSpPr>
            <p:nvPr/>
          </p:nvSpPr>
          <p:spPr bwMode="auto">
            <a:xfrm>
              <a:off x="1662" y="1169"/>
              <a:ext cx="91" cy="2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  <p:sp>
          <p:nvSpPr>
            <p:cNvPr id="23" name="Text Box 108"/>
            <p:cNvSpPr txBox="1">
              <a:spLocks noChangeArrowheads="1"/>
            </p:cNvSpPr>
            <p:nvPr/>
          </p:nvSpPr>
          <p:spPr bwMode="auto">
            <a:xfrm>
              <a:off x="2978" y="1033"/>
              <a:ext cx="319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 sz="1400" b="1" dirty="0" smtClean="0">
                  <a:solidFill>
                    <a:srgbClr val="8E220C"/>
                  </a:solidFill>
                  <a:latin typeface="+mj-lt"/>
                </a:rPr>
                <a:t>OT</a:t>
              </a:r>
              <a:endParaRPr lang="en-GB" sz="1400" b="1" dirty="0">
                <a:solidFill>
                  <a:srgbClr val="8E220C"/>
                </a:solidFill>
                <a:latin typeface="+mj-lt"/>
              </a:endParaRPr>
            </a:p>
          </p:txBody>
        </p:sp>
        <p:sp>
          <p:nvSpPr>
            <p:cNvPr id="24" name="Line 109"/>
            <p:cNvSpPr>
              <a:spLocks noChangeShapeType="1"/>
            </p:cNvSpPr>
            <p:nvPr/>
          </p:nvSpPr>
          <p:spPr bwMode="auto">
            <a:xfrm>
              <a:off x="3159" y="1260"/>
              <a:ext cx="136" cy="58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GB" sz="1400">
                <a:latin typeface="+mj-lt"/>
              </a:endParaRPr>
            </a:p>
          </p:txBody>
        </p:sp>
      </p:grpSp>
      <p:sp>
        <p:nvSpPr>
          <p:cNvPr id="25" name="Text Box 90"/>
          <p:cNvSpPr txBox="1">
            <a:spLocks noChangeArrowheads="1"/>
          </p:cNvSpPr>
          <p:nvPr/>
        </p:nvSpPr>
        <p:spPr bwMode="auto">
          <a:xfrm>
            <a:off x="7537325" y="3107432"/>
            <a:ext cx="1166066" cy="495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</a:tabLst>
            </a:pPr>
            <a:r>
              <a:rPr lang="en-GB" sz="1400" dirty="0" smtClean="0">
                <a:latin typeface="+mj-lt"/>
              </a:rPr>
              <a:t>Interaction</a:t>
            </a:r>
          </a:p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</a:tabLst>
            </a:pPr>
            <a:r>
              <a:rPr lang="en-GB" sz="1400" dirty="0" smtClean="0">
                <a:latin typeface="+mj-lt"/>
              </a:rPr>
              <a:t>Point</a:t>
            </a:r>
            <a:endParaRPr lang="en-GB" sz="1400" dirty="0">
              <a:latin typeface="+mj-lt"/>
            </a:endParaRPr>
          </a:p>
        </p:txBody>
      </p:sp>
      <p:cxnSp>
        <p:nvCxnSpPr>
          <p:cNvPr id="26" name="Łącznik prosty ze strzałką 25"/>
          <p:cNvCxnSpPr/>
          <p:nvPr/>
        </p:nvCxnSpPr>
        <p:spPr>
          <a:xfrm flipH="1" flipV="1">
            <a:off x="7483384" y="2564135"/>
            <a:ext cx="360363" cy="504825"/>
          </a:xfrm>
          <a:prstGeom prst="straightConnector1">
            <a:avLst/>
          </a:prstGeom>
          <a:ln w="285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5"/>
          <p:cNvSpPr txBox="1">
            <a:spLocks noChangeArrowheads="1"/>
          </p:cNvSpPr>
          <p:nvPr/>
        </p:nvSpPr>
        <p:spPr bwMode="auto">
          <a:xfrm>
            <a:off x="2555776" y="4365104"/>
            <a:ext cx="1941855" cy="609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en-GB" sz="1200" b="1" dirty="0" smtClean="0">
                <a:latin typeface="+mj-lt"/>
              </a:rPr>
              <a:t>OT – Outer Tracker</a:t>
            </a:r>
          </a:p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en-GB" sz="1200" b="1" dirty="0" smtClean="0">
                <a:latin typeface="+mj-lt"/>
              </a:rPr>
              <a:t> IT – Inner Tracker</a:t>
            </a:r>
          </a:p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en-GB" sz="1200" b="1" dirty="0" smtClean="0">
                <a:latin typeface="+mj-lt"/>
              </a:rPr>
              <a:t>TT – Trigger Tracker</a:t>
            </a:r>
            <a:endParaRPr lang="en-GB" sz="1200" b="1" dirty="0">
              <a:latin typeface="+mj-lt"/>
            </a:endParaRPr>
          </a:p>
        </p:txBody>
      </p:sp>
      <p:sp>
        <p:nvSpPr>
          <p:cNvPr id="29" name="Text Box 95"/>
          <p:cNvSpPr txBox="1">
            <a:spLocks noChangeArrowheads="1"/>
          </p:cNvSpPr>
          <p:nvPr/>
        </p:nvSpPr>
        <p:spPr bwMode="auto">
          <a:xfrm>
            <a:off x="1475656" y="5157192"/>
            <a:ext cx="5353045" cy="953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</a:tabLst>
            </a:pPr>
            <a:r>
              <a:rPr lang="pl-PL" sz="1200" b="1" dirty="0" smtClean="0">
                <a:latin typeface="+mj-lt"/>
              </a:rPr>
              <a:t> Single </a:t>
            </a:r>
            <a:r>
              <a:rPr lang="pl-PL" sz="1200" b="1" dirty="0" err="1" smtClean="0">
                <a:latin typeface="+mj-lt"/>
              </a:rPr>
              <a:t>arm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spectrometer</a:t>
            </a:r>
            <a:r>
              <a:rPr lang="pl-PL" sz="1200" b="1" dirty="0" smtClean="0">
                <a:latin typeface="+mj-lt"/>
              </a:rPr>
              <a:t> geometry</a:t>
            </a:r>
          </a:p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</a:tabLst>
            </a:pPr>
            <a:endParaRPr lang="pl-PL" sz="1200" b="1" dirty="0" smtClean="0">
              <a:latin typeface="+mj-lt"/>
            </a:endParaRPr>
          </a:p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</a:tabLst>
            </a:pP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Fully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instrumented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in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rapidity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range</a:t>
            </a:r>
            <a:r>
              <a:rPr lang="pl-PL" sz="1200" b="1" dirty="0" smtClean="0">
                <a:latin typeface="+mj-lt"/>
              </a:rPr>
              <a:t> 2 &lt; </a:t>
            </a:r>
            <a:r>
              <a:rPr lang="el-GR" sz="1200" b="1" dirty="0" smtClean="0">
                <a:latin typeface="+mj-lt"/>
              </a:rPr>
              <a:t>η</a:t>
            </a:r>
            <a:r>
              <a:rPr lang="el-GR" sz="1200" b="1" dirty="0" smtClean="0"/>
              <a:t> </a:t>
            </a:r>
            <a:r>
              <a:rPr lang="pl-PL" sz="1200" b="1" dirty="0" smtClean="0">
                <a:latin typeface="+mj-lt"/>
              </a:rPr>
              <a:t>&lt;5</a:t>
            </a:r>
          </a:p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</a:tabLst>
            </a:pPr>
            <a:endParaRPr lang="pl-PL" sz="1200" b="1" dirty="0" smtClean="0">
              <a:latin typeface="+mj-lt"/>
            </a:endParaRPr>
          </a:p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</a:tabLst>
            </a:pP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Capable</a:t>
            </a:r>
            <a:r>
              <a:rPr lang="pl-PL" sz="1200" b="1" dirty="0" smtClean="0">
                <a:latin typeface="+mj-lt"/>
              </a:rPr>
              <a:t> of </a:t>
            </a:r>
            <a:r>
              <a:rPr lang="pl-PL" sz="1200" b="1" dirty="0" err="1" smtClean="0">
                <a:latin typeface="+mj-lt"/>
              </a:rPr>
              <a:t>reconstructing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backward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tracks</a:t>
            </a:r>
            <a:r>
              <a:rPr lang="pl-PL" sz="1200" b="1" dirty="0" smtClean="0">
                <a:latin typeface="+mj-lt"/>
              </a:rPr>
              <a:t> (-4 &lt; </a:t>
            </a:r>
            <a:r>
              <a:rPr lang="el-GR" sz="1200" b="1" dirty="0" smtClean="0">
                <a:latin typeface="+mj-lt"/>
              </a:rPr>
              <a:t>η</a:t>
            </a:r>
            <a:r>
              <a:rPr lang="pl-PL" sz="1200" b="1" dirty="0" smtClean="0">
                <a:latin typeface="+mj-lt"/>
              </a:rPr>
              <a:t> &lt; -1.5) </a:t>
            </a:r>
            <a:endParaRPr lang="en-GB" sz="1200" b="1" dirty="0">
              <a:latin typeface="+mj-lt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Text Box 95"/>
          <p:cNvSpPr txBox="1">
            <a:spLocks noChangeArrowheads="1"/>
          </p:cNvSpPr>
          <p:nvPr/>
        </p:nvSpPr>
        <p:spPr bwMode="auto">
          <a:xfrm>
            <a:off x="539552" y="620688"/>
            <a:ext cx="4626885" cy="2662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191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723900" algn="l"/>
                <a:tab pos="1447800" algn="l"/>
              </a:tabLst>
            </a:pPr>
            <a:r>
              <a:rPr lang="en-US" sz="1200" b="1" dirty="0" smtClean="0">
                <a:latin typeface="+mj-lt"/>
              </a:rPr>
              <a:t> </a:t>
            </a:r>
            <a:r>
              <a:rPr lang="pl-PL" sz="1200" b="1" dirty="0" smtClean="0">
                <a:latin typeface="+mj-lt"/>
              </a:rPr>
              <a:t>„</a:t>
            </a:r>
            <a:r>
              <a:rPr lang="pl-PL" sz="1200" b="1" dirty="0" err="1" smtClean="0">
                <a:latin typeface="+mj-lt"/>
              </a:rPr>
              <a:t>Input</a:t>
            </a:r>
            <a:r>
              <a:rPr lang="pl-PL" sz="1200" b="1" dirty="0" smtClean="0">
                <a:latin typeface="+mj-lt"/>
              </a:rPr>
              <a:t>” for </a:t>
            </a:r>
            <a:r>
              <a:rPr lang="pl-PL" sz="1200" b="1" dirty="0" err="1" smtClean="0">
                <a:latin typeface="+mj-lt"/>
              </a:rPr>
              <a:t>the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LHCb</a:t>
            </a:r>
            <a:r>
              <a:rPr lang="pl-PL" sz="1200" b="1" dirty="0" smtClean="0">
                <a:latin typeface="+mj-lt"/>
              </a:rPr>
              <a:t> </a:t>
            </a:r>
            <a:r>
              <a:rPr lang="pl-PL" sz="1200" b="1" dirty="0" err="1" smtClean="0">
                <a:latin typeface="+mj-lt"/>
              </a:rPr>
              <a:t>detector</a:t>
            </a:r>
            <a:r>
              <a:rPr lang="pl-PL" sz="1200" b="1" dirty="0" smtClean="0">
                <a:latin typeface="+mj-lt"/>
              </a:rPr>
              <a:t> – LHC performance</a:t>
            </a:r>
            <a:r>
              <a:rPr lang="en-US" sz="1200" b="1" dirty="0" smtClean="0">
                <a:latin typeface="+mj-lt"/>
              </a:rPr>
              <a:t> </a:t>
            </a:r>
            <a:endParaRPr lang="en-US" sz="12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29880" cy="396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0241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7584" y="642461"/>
            <a:ext cx="756084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8E220C"/>
                </a:solidFill>
                <a:latin typeface="+mj-lt"/>
              </a:rPr>
              <a:t>Operation conditions of the </a:t>
            </a:r>
            <a:r>
              <a:rPr lang="en-GB" b="1" dirty="0" err="1" smtClean="0">
                <a:solidFill>
                  <a:srgbClr val="8E220C"/>
                </a:solidFill>
                <a:latin typeface="+mj-lt"/>
              </a:rPr>
              <a:t>LHCb</a:t>
            </a:r>
            <a:r>
              <a:rPr lang="en-GB" b="1" dirty="0" smtClean="0">
                <a:solidFill>
                  <a:srgbClr val="8E220C"/>
                </a:solidFill>
                <a:latin typeface="+mj-lt"/>
              </a:rPr>
              <a:t> in 2011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recorded luminosity L ≈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1,2</a:t>
            </a:r>
            <a:r>
              <a:rPr lang="en-GB" sz="1400" dirty="0" smtClean="0">
                <a:latin typeface="+mj-lt"/>
              </a:rPr>
              <a:t> [fb</a:t>
            </a:r>
            <a:r>
              <a:rPr lang="en-GB" sz="1400" baseline="30000" dirty="0" smtClean="0">
                <a:latin typeface="+mj-lt"/>
              </a:rPr>
              <a:t>-1</a:t>
            </a:r>
            <a:r>
              <a:rPr lang="en-GB" sz="1400" dirty="0" smtClean="0">
                <a:latin typeface="+mj-lt"/>
              </a:rPr>
              <a:t>] at beam energy 3.5 [</a:t>
            </a:r>
            <a:r>
              <a:rPr lang="en-GB" sz="1400" dirty="0" err="1" smtClean="0">
                <a:latin typeface="+mj-lt"/>
              </a:rPr>
              <a:t>TeV</a:t>
            </a:r>
            <a:r>
              <a:rPr lang="en-GB" sz="1400" dirty="0" smtClean="0">
                <a:latin typeface="+mj-lt"/>
              </a:rPr>
              <a:t>]</a:t>
            </a:r>
            <a:endParaRPr lang="en-GB" sz="1400" baseline="30000" dirty="0" smtClean="0">
              <a:latin typeface="+mj-lt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LHCb</a:t>
            </a:r>
            <a:r>
              <a:rPr lang="en-GB" sz="1400" dirty="0" smtClean="0">
                <a:latin typeface="+mj-lt"/>
              </a:rPr>
              <a:t> stably operated at </a:t>
            </a:r>
            <a:r>
              <a:rPr lang="en-GB" sz="1400" dirty="0" err="1" smtClean="0">
                <a:latin typeface="+mj-lt"/>
              </a:rPr>
              <a:t>L</a:t>
            </a:r>
            <a:r>
              <a:rPr lang="en-GB" sz="1400" baseline="-25000" dirty="0" err="1" smtClean="0">
                <a:latin typeface="+mj-lt"/>
              </a:rPr>
              <a:t>inst</a:t>
            </a:r>
            <a:r>
              <a:rPr lang="en-GB" sz="1400" dirty="0" smtClean="0">
                <a:latin typeface="+mj-lt"/>
              </a:rPr>
              <a:t> =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4.0 x 10</a:t>
            </a:r>
            <a:r>
              <a:rPr lang="en-GB" sz="1400" b="1" baseline="30000" dirty="0" smtClean="0">
                <a:solidFill>
                  <a:srgbClr val="FF0000"/>
                </a:solidFill>
                <a:latin typeface="+mj-lt"/>
              </a:rPr>
              <a:t>32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[cm</a:t>
            </a:r>
            <a:r>
              <a:rPr lang="en-GB" sz="1400" baseline="30000" dirty="0" smtClean="0">
                <a:latin typeface="+mj-lt"/>
              </a:rPr>
              <a:t>-2</a:t>
            </a:r>
            <a:r>
              <a:rPr lang="en-GB" sz="1400" dirty="0" smtClean="0">
                <a:latin typeface="+mj-lt"/>
              </a:rPr>
              <a:t>s</a:t>
            </a:r>
            <a:r>
              <a:rPr lang="en-GB" sz="1400" baseline="30000" dirty="0" smtClean="0">
                <a:latin typeface="+mj-lt"/>
              </a:rPr>
              <a:t>-1 </a:t>
            </a:r>
            <a:r>
              <a:rPr lang="en-GB" sz="1400" dirty="0" smtClean="0">
                <a:latin typeface="+mj-lt"/>
              </a:rPr>
              <a:t>] (nominal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2.0 x 10</a:t>
            </a:r>
            <a:r>
              <a:rPr lang="en-GB" sz="1400" b="1" baseline="30000" dirty="0" smtClean="0">
                <a:solidFill>
                  <a:srgbClr val="FF0000"/>
                </a:solidFill>
                <a:latin typeface="+mj-lt"/>
              </a:rPr>
              <a:t>32</a:t>
            </a:r>
            <a:r>
              <a:rPr lang="en-GB" sz="1400" dirty="0" smtClean="0">
                <a:latin typeface="+mj-lt"/>
              </a:rPr>
              <a:t>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Average number of visible interactions per x-</a:t>
            </a:r>
            <a:r>
              <a:rPr lang="en-GB" sz="1400" dirty="0" err="1" smtClean="0">
                <a:latin typeface="+mj-lt"/>
              </a:rPr>
              <a:t>ing</a:t>
            </a:r>
            <a:r>
              <a:rPr lang="en-GB" sz="1400" dirty="0" smtClean="0">
                <a:latin typeface="+mj-lt"/>
              </a:rPr>
              <a:t> µ =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1.4</a:t>
            </a:r>
            <a:r>
              <a:rPr lang="en-GB" sz="1400" dirty="0" smtClean="0">
                <a:latin typeface="+mj-lt"/>
              </a:rPr>
              <a:t> (nominal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0.4</a:t>
            </a:r>
            <a:r>
              <a:rPr lang="en-GB" sz="1400" dirty="0" smtClean="0">
                <a:latin typeface="+mj-lt"/>
              </a:rPr>
              <a:t>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Data taking efficiency ~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90 %</a:t>
            </a:r>
            <a:r>
              <a:rPr lang="en-GB" sz="1400" dirty="0" smtClean="0">
                <a:latin typeface="+mj-lt"/>
              </a:rPr>
              <a:t> with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99 %</a:t>
            </a:r>
            <a:r>
              <a:rPr lang="en-GB" sz="1400" dirty="0" smtClean="0">
                <a:latin typeface="+mj-lt"/>
              </a:rPr>
              <a:t> of operational channels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HLT (High Level Trigger) input ~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0.85 </a:t>
            </a:r>
            <a:r>
              <a:rPr lang="pl-PL" sz="1400" b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Hz</a:t>
            </a:r>
            <a:r>
              <a:rPr lang="en-GB" sz="1400" dirty="0" smtClean="0">
                <a:latin typeface="+mj-lt"/>
              </a:rPr>
              <a:t>, output ~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3 kHz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Ageing of the sub</a:t>
            </a:r>
            <a:r>
              <a:rPr lang="pl-PL" sz="1400" dirty="0" smtClean="0">
                <a:latin typeface="+mj-lt"/>
              </a:rPr>
              <a:t>-</a:t>
            </a:r>
            <a:r>
              <a:rPr lang="en-GB" sz="1400" dirty="0" smtClean="0">
                <a:latin typeface="+mj-lt"/>
              </a:rPr>
              <a:t>detectors monitored – according to expectations</a:t>
            </a:r>
            <a:endParaRPr lang="en-GB" sz="1400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580112" y="3700770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srgbClr val="8E220C"/>
                </a:solidFill>
                <a:latin typeface="+mj-lt"/>
              </a:rPr>
              <a:t>Luminosity</a:t>
            </a:r>
            <a:r>
              <a:rPr lang="pl-PL" sz="1400" b="1" dirty="0" smtClean="0">
                <a:solidFill>
                  <a:srgbClr val="8E220C"/>
                </a:solidFill>
                <a:latin typeface="+mj-lt"/>
              </a:rPr>
              <a:t> </a:t>
            </a:r>
            <a:r>
              <a:rPr lang="pl-PL" sz="1400" b="1" dirty="0" err="1" smtClean="0">
                <a:solidFill>
                  <a:srgbClr val="8E220C"/>
                </a:solidFill>
                <a:latin typeface="+mj-lt"/>
              </a:rPr>
              <a:t>leveling</a:t>
            </a:r>
            <a:endParaRPr lang="pl-PL" sz="1400" b="1" dirty="0" smtClean="0">
              <a:solidFill>
                <a:srgbClr val="8E220C"/>
              </a:solidFill>
              <a:latin typeface="+mj-lt"/>
            </a:endParaRPr>
          </a:p>
          <a:p>
            <a:endParaRPr lang="pl-PL" sz="1400" b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1400" b="1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Use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displaced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p-p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beams</a:t>
            </a:r>
            <a:endParaRPr lang="pl-PL" sz="1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1400" dirty="0" smtClean="0">
                <a:latin typeface="+mj-lt"/>
              </a:rPr>
              <a:t> Lower inst. </a:t>
            </a:r>
            <a:r>
              <a:rPr lang="pl-PL" sz="1400" dirty="0" err="1" smtClean="0">
                <a:latin typeface="+mj-lt"/>
              </a:rPr>
              <a:t>Luminosity</a:t>
            </a:r>
            <a:endParaRPr lang="pl-PL" sz="1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Stable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conditions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during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the</a:t>
            </a:r>
            <a:r>
              <a:rPr lang="pl-PL" sz="1400" dirty="0" smtClean="0">
                <a:latin typeface="+mj-lt"/>
              </a:rPr>
              <a:t> run</a:t>
            </a:r>
          </a:p>
          <a:p>
            <a:pPr>
              <a:buFont typeface="Wingdings" pitchFamily="2" charset="2"/>
              <a:buChar char="q"/>
            </a:pPr>
            <a:r>
              <a:rPr lang="pl-PL" sz="1400" dirty="0" smtClean="0">
                <a:latin typeface="+mj-lt"/>
              </a:rPr>
              <a:t> Lower </a:t>
            </a:r>
            <a:r>
              <a:rPr lang="pl-PL" sz="1400" dirty="0" err="1" smtClean="0">
                <a:latin typeface="+mj-lt"/>
              </a:rPr>
              <a:t>pile-up</a:t>
            </a:r>
            <a:endParaRPr lang="en-US" sz="1400" dirty="0">
              <a:latin typeface="+mj-lt"/>
            </a:endParaRPr>
          </a:p>
        </p:txBody>
      </p:sp>
      <p:pic>
        <p:nvPicPr>
          <p:cNvPr id="7" name="Picture 2" descr="http://www.quantumdiaries.org/wp-content/uploads/2011/04/lh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08378"/>
            <a:ext cx="4320480" cy="2827631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33090" y="643042"/>
            <a:ext cx="8043366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8E220C"/>
                </a:solidFill>
                <a:latin typeface="+mj-lt"/>
              </a:rPr>
              <a:t>Operation conditions of the </a:t>
            </a:r>
            <a:r>
              <a:rPr lang="en-GB" b="1" dirty="0" err="1" smtClean="0">
                <a:solidFill>
                  <a:srgbClr val="8E220C"/>
                </a:solidFill>
                <a:latin typeface="+mj-lt"/>
              </a:rPr>
              <a:t>LHCb</a:t>
            </a:r>
            <a:r>
              <a:rPr lang="en-GB" b="1" dirty="0" smtClean="0">
                <a:solidFill>
                  <a:srgbClr val="8E220C"/>
                </a:solidFill>
                <a:latin typeface="+mj-lt"/>
              </a:rPr>
              <a:t> in 2012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600" dirty="0" smtClean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Beam energy </a:t>
            </a:r>
            <a:r>
              <a:rPr lang="pl-PL" sz="1400" b="1" dirty="0" smtClean="0">
                <a:solidFill>
                  <a:srgbClr val="FF0000"/>
                </a:solidFill>
                <a:latin typeface="+mj-lt"/>
              </a:rPr>
              <a:t>4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pl-PL" sz="1400" b="1" dirty="0" smtClean="0">
                <a:solidFill>
                  <a:srgbClr val="FF0000"/>
                </a:solidFill>
                <a:latin typeface="+mj-lt"/>
              </a:rPr>
              <a:t>0</a:t>
            </a:r>
            <a:r>
              <a:rPr lang="en-GB" sz="1400" dirty="0" smtClean="0">
                <a:latin typeface="+mj-lt"/>
              </a:rPr>
              <a:t> [</a:t>
            </a:r>
            <a:r>
              <a:rPr lang="en-GB" sz="1400" dirty="0" err="1" smtClean="0">
                <a:latin typeface="+mj-lt"/>
              </a:rPr>
              <a:t>TeV</a:t>
            </a:r>
            <a:r>
              <a:rPr lang="en-GB" sz="1400" dirty="0" smtClean="0">
                <a:latin typeface="+mj-lt"/>
              </a:rPr>
              <a:t>] (15 % increase of the b-barb x-section)</a:t>
            </a:r>
            <a:endParaRPr lang="en-GB" sz="1400" baseline="30000" dirty="0" smtClean="0">
              <a:latin typeface="+mj-lt"/>
            </a:endParaRP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Keep the luminosity at </a:t>
            </a:r>
            <a:r>
              <a:rPr lang="en-GB" sz="1400" dirty="0" err="1" smtClean="0">
                <a:latin typeface="+mj-lt"/>
              </a:rPr>
              <a:t>L</a:t>
            </a:r>
            <a:r>
              <a:rPr lang="en-GB" sz="1400" baseline="-25000" dirty="0" err="1" smtClean="0">
                <a:latin typeface="+mj-lt"/>
              </a:rPr>
              <a:t>inst</a:t>
            </a:r>
            <a:r>
              <a:rPr lang="en-GB" sz="1400" dirty="0" smtClean="0">
                <a:latin typeface="+mj-lt"/>
              </a:rPr>
              <a:t> =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4.0 x 10</a:t>
            </a:r>
            <a:r>
              <a:rPr lang="en-GB" sz="1400" b="1" baseline="30000" dirty="0" smtClean="0">
                <a:solidFill>
                  <a:srgbClr val="FF0000"/>
                </a:solidFill>
                <a:latin typeface="+mj-lt"/>
              </a:rPr>
              <a:t>32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[cm</a:t>
            </a:r>
            <a:r>
              <a:rPr lang="en-GB" sz="1400" baseline="30000" dirty="0" smtClean="0">
                <a:latin typeface="+mj-lt"/>
              </a:rPr>
              <a:t>-2</a:t>
            </a:r>
            <a:r>
              <a:rPr lang="en-GB" sz="1400" dirty="0" smtClean="0">
                <a:latin typeface="+mj-lt"/>
              </a:rPr>
              <a:t>s</a:t>
            </a:r>
            <a:r>
              <a:rPr lang="en-GB" sz="1400" baseline="30000" dirty="0" smtClean="0">
                <a:latin typeface="+mj-lt"/>
              </a:rPr>
              <a:t>-1 </a:t>
            </a:r>
            <a:r>
              <a:rPr lang="en-GB" sz="1400" dirty="0" smtClean="0">
                <a:latin typeface="+mj-lt"/>
              </a:rPr>
              <a:t>] for this year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Average number of visible interactions per x-</a:t>
            </a:r>
            <a:r>
              <a:rPr lang="en-GB" sz="1400" dirty="0" err="1" smtClean="0">
                <a:latin typeface="+mj-lt"/>
              </a:rPr>
              <a:t>ing</a:t>
            </a:r>
            <a:r>
              <a:rPr lang="en-GB" sz="1400" dirty="0" smtClean="0">
                <a:latin typeface="+mj-lt"/>
              </a:rPr>
              <a:t> slightly higher µ =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1.6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Keep high data taking efficiency and quality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HLT (High Level Trigger) input ~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1.0 MHz</a:t>
            </a:r>
            <a:r>
              <a:rPr lang="en-GB" sz="1400" dirty="0" smtClean="0">
                <a:latin typeface="+mj-lt"/>
              </a:rPr>
              <a:t>, output ~ 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5 kHz </a:t>
            </a:r>
            <a:r>
              <a:rPr lang="en-GB" sz="1400" dirty="0" smtClean="0">
                <a:latin typeface="+mj-lt"/>
              </a:rPr>
              <a:t>(upgraded HLT farm</a:t>
            </a:r>
            <a:r>
              <a:rPr lang="pl-PL" sz="1400" dirty="0" smtClean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and revisited code)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</a:pPr>
            <a:r>
              <a:rPr lang="en-GB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Collected</a:t>
            </a:r>
            <a:r>
              <a:rPr lang="en-GB" sz="1400" dirty="0" smtClean="0">
                <a:latin typeface="+mj-lt"/>
              </a:rPr>
              <a:t> ~ </a:t>
            </a:r>
            <a:r>
              <a:rPr lang="pl-PL" sz="14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pl-PL" sz="14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 fb</a:t>
            </a:r>
            <a:r>
              <a:rPr lang="en-GB" sz="1400" b="1" baseline="30000" dirty="0" smtClean="0">
                <a:solidFill>
                  <a:srgbClr val="FF0000"/>
                </a:solidFill>
                <a:latin typeface="+mj-lt"/>
              </a:rPr>
              <a:t>-1</a:t>
            </a:r>
            <a:r>
              <a:rPr lang="en-GB" sz="1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of </a:t>
            </a:r>
            <a:r>
              <a:rPr lang="pl-PL" sz="1400" dirty="0" err="1" smtClean="0">
                <a:latin typeface="+mj-lt"/>
              </a:rPr>
              <a:t>collision</a:t>
            </a:r>
            <a:r>
              <a:rPr lang="en-GB" sz="1400" dirty="0" smtClean="0">
                <a:latin typeface="+mj-lt"/>
              </a:rPr>
              <a:t> data</a:t>
            </a:r>
            <a:endParaRPr lang="en-GB" sz="14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678" y="3203446"/>
            <a:ext cx="4991618" cy="324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>
                <a:latin typeface="+mj-lt"/>
              </a:rPr>
              <a:pPr>
                <a:defRPr/>
              </a:pPr>
              <a:t>7</a:t>
            </a:fld>
            <a:endParaRPr lang="en-GB">
              <a:latin typeface="+mj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733" y="548680"/>
            <a:ext cx="7272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 smtClean="0">
                <a:solidFill>
                  <a:srgbClr val="C00000"/>
                </a:solidFill>
                <a:latin typeface="+mj-lt"/>
              </a:rPr>
              <a:t>S</a:t>
            </a:r>
            <a:r>
              <a:rPr lang="en-GB" b="1" dirty="0" smtClean="0">
                <a:solidFill>
                  <a:srgbClr val="C00000"/>
                </a:solidFill>
                <a:latin typeface="+mj-lt"/>
              </a:rPr>
              <a:t>elected physics results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(1)</a:t>
            </a:r>
            <a:endParaRPr lang="en-GB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0" y="1052736"/>
            <a:ext cx="4648200" cy="19442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B</a:t>
            </a:r>
            <a:r>
              <a:rPr kumimoji="0" lang="en-GB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</a:t>
            </a:r>
            <a:r>
              <a:rPr lang="en-GB" sz="1600" b="1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GB" sz="1600" b="1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  <a:sym typeface="Symbol"/>
              </a:rPr>
              <a:t> </a:t>
            </a:r>
            <a:r>
              <a:rPr kumimoji="0" lang="en-GB" sz="1600" b="1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Grande"/>
                <a:cs typeface="Lucida Grande"/>
              </a:rPr>
              <a:t>μ</a:t>
            </a:r>
            <a:r>
              <a:rPr kumimoji="0" lang="en-GB" sz="1600" b="1" i="0" u="none" strike="noStrike" kern="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Grande"/>
                <a:cs typeface="Lucida Grande"/>
              </a:rPr>
              <a:t>+</a:t>
            </a:r>
            <a:r>
              <a:rPr kumimoji="0" lang="en-GB" sz="1600" b="1" i="0" u="none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Grande"/>
                <a:cs typeface="Lucida Grande"/>
              </a:rPr>
              <a:t>μ</a:t>
            </a:r>
            <a:r>
              <a:rPr kumimoji="0" lang="en-GB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Lucida Grande"/>
                <a:cs typeface="Lucida Grande"/>
              </a:rPr>
              <a:t>-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: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constraining SUSY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</a:rPr>
              <a:t>Strongly suppressed in the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charset="-128"/>
              </a:rPr>
              <a:t>SM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kern="0" dirty="0" smtClean="0">
                <a:latin typeface="+mj-lt"/>
                <a:ea typeface="ＭＳ Ｐゴシック" charset="-128"/>
              </a:rPr>
              <a:t>Theory - known with high precision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ＭＳ Ｐゴシック" charset="-128"/>
            </a:endParaRPr>
          </a:p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kern="0" dirty="0" smtClean="0">
                <a:latin typeface="+mj-lt"/>
                <a:ea typeface="ＭＳ Ｐゴシック" charset="-128"/>
              </a:rPr>
              <a:t>BR may be enhanced/different depending on New Physics contribution</a:t>
            </a:r>
            <a:endParaRPr lang="en-GB" sz="1600" kern="0" dirty="0" smtClean="0">
              <a:latin typeface="+mj-lt"/>
              <a:ea typeface="ＭＳ Ｐゴシック" charset="-128"/>
            </a:endParaRPr>
          </a:p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</a:rPr>
              <a:t>World’s best measurement</a:t>
            </a: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</a:rPr>
              <a:t> </a:t>
            </a:r>
            <a:r>
              <a:rPr kumimoji="0" lang="pl-P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</a:rPr>
              <a:t>LHCb</a:t>
            </a: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</a:rPr>
              <a:t> &amp; </a:t>
            </a:r>
            <a:r>
              <a: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</a:rPr>
              <a:t>CMS</a:t>
            </a:r>
          </a:p>
          <a:p>
            <a:pPr marL="742950" lvl="1" indent="-285750" algn="l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pl-PL" sz="1600" b="1" kern="0" dirty="0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New </a:t>
            </a:r>
            <a:r>
              <a:rPr lang="pl-PL" sz="1600" b="1" kern="0" dirty="0" err="1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combination</a:t>
            </a:r>
            <a:r>
              <a:rPr lang="pl-PL" sz="1600" b="1" kern="0" dirty="0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 paper will be </a:t>
            </a:r>
            <a:r>
              <a:rPr lang="pl-PL" sz="1600" b="1" kern="0" dirty="0" err="1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released</a:t>
            </a:r>
            <a:r>
              <a:rPr lang="pl-PL" sz="1600" b="1" kern="0" dirty="0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 </a:t>
            </a:r>
            <a:r>
              <a:rPr lang="pl-PL" sz="1600" b="1" kern="0" dirty="0" err="1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shorlty</a:t>
            </a:r>
            <a:endParaRPr kumimoji="0" lang="pl-PL" sz="16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ＭＳ Ｐゴシック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547" y="3284984"/>
            <a:ext cx="3393901" cy="64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37676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17032"/>
            <a:ext cx="1495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119" y="4005064"/>
            <a:ext cx="4050753" cy="25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620688"/>
            <a:ext cx="3410711" cy="255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8133" y="701080"/>
            <a:ext cx="7272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 smtClean="0">
                <a:solidFill>
                  <a:srgbClr val="C00000"/>
                </a:solidFill>
                <a:latin typeface="+mj-lt"/>
              </a:rPr>
              <a:t>S</a:t>
            </a:r>
            <a:r>
              <a:rPr lang="en-GB" b="1" dirty="0" smtClean="0">
                <a:solidFill>
                  <a:srgbClr val="C00000"/>
                </a:solidFill>
                <a:latin typeface="+mj-lt"/>
              </a:rPr>
              <a:t>elected physics results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(2)</a:t>
            </a:r>
            <a:endParaRPr lang="en-GB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7936" y="1268760"/>
            <a:ext cx="4392488" cy="2088232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B</a:t>
            </a:r>
            <a:r>
              <a:rPr kumimoji="0" lang="en-GB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0</a:t>
            </a:r>
            <a:r>
              <a:rPr lang="en-GB" sz="1600" b="1" dirty="0" smtClean="0">
                <a:solidFill>
                  <a:srgbClr val="0033CC"/>
                </a:solidFill>
                <a:latin typeface="+mj-lt"/>
                <a:cs typeface="+mn-cs"/>
              </a:rPr>
              <a:t> </a:t>
            </a:r>
            <a:r>
              <a:rPr lang="en-GB" sz="1600" b="1" dirty="0" smtClean="0">
                <a:solidFill>
                  <a:srgbClr val="0033CC"/>
                </a:solidFill>
                <a:latin typeface="+mj-lt"/>
                <a:cs typeface="+mn-cs"/>
                <a:sym typeface="Symbol"/>
              </a:rPr>
              <a:t>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K*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μ</a:t>
            </a:r>
            <a:r>
              <a:rPr kumimoji="0" lang="en-GB" sz="16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+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μ</a:t>
            </a:r>
            <a:r>
              <a:rPr kumimoji="0" lang="en-GB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-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:</a:t>
            </a:r>
            <a:r>
              <a:rPr kumimoji="0" lang="en-GB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NP in loops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kern="0" dirty="0" smtClean="0">
                <a:latin typeface="+mj-lt"/>
                <a:ea typeface="ＭＳ Ｐゴシック" charset="-128"/>
              </a:rPr>
              <a:t>The largest sample collected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kern="0" dirty="0" smtClean="0">
                <a:latin typeface="+mj-lt"/>
                <a:ea typeface="ＭＳ Ｐゴシック" charset="-128"/>
              </a:rPr>
              <a:t>Clear theoretical quantity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kern="0" dirty="0" smtClean="0">
                <a:latin typeface="+mj-lt"/>
                <a:ea typeface="ＭＳ Ｐゴシック" charset="-128"/>
              </a:rPr>
              <a:t>Sensitive to Wilson coefficients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b="1" kern="0" dirty="0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World’s best </a:t>
            </a:r>
            <a:r>
              <a:rPr lang="en-GB" sz="1600" b="1" kern="0" dirty="0" err="1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measureme</a:t>
            </a:r>
            <a:r>
              <a:rPr lang="pl-PL" sz="1600" b="1" kern="0" dirty="0" smtClean="0">
                <a:solidFill>
                  <a:srgbClr val="CC0000"/>
                </a:solidFill>
                <a:latin typeface="+mj-lt"/>
                <a:ea typeface="ＭＳ Ｐゴシック" charset="-128"/>
              </a:rPr>
              <a:t>nt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006133"/>
            <a:ext cx="4904929" cy="344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628800"/>
            <a:ext cx="2232248" cy="3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060848"/>
            <a:ext cx="2520279" cy="35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2843808" y="6423139"/>
            <a:ext cx="2088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000" b="1" dirty="0" smtClean="0">
                <a:latin typeface="+mj-lt"/>
              </a:rPr>
              <a:t>(JHEP 1308 (2013) 131</a:t>
            </a:r>
            <a:r>
              <a:rPr lang="pl-PL" sz="1000" dirty="0" smtClean="0">
                <a:latin typeface="+mj-lt"/>
              </a:rPr>
              <a:t>)</a:t>
            </a:r>
            <a:r>
              <a:rPr lang="pl-PL" sz="1000" b="1" dirty="0" smtClean="0">
                <a:solidFill>
                  <a:srgbClr val="8E220C"/>
                </a:solidFill>
                <a:latin typeface="+mj-lt"/>
              </a:rPr>
              <a:t>  </a:t>
            </a:r>
            <a:endParaRPr lang="en-US" sz="1000" b="1" dirty="0">
              <a:solidFill>
                <a:srgbClr val="8E220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AA491-A76B-4D42-87CB-8F22694DCEB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5733" y="548680"/>
            <a:ext cx="7272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 dirty="0" smtClean="0">
                <a:solidFill>
                  <a:srgbClr val="C00000"/>
                </a:solidFill>
                <a:latin typeface="+mj-lt"/>
              </a:rPr>
              <a:t>S</a:t>
            </a:r>
            <a:r>
              <a:rPr lang="en-GB" b="1" dirty="0" smtClean="0">
                <a:solidFill>
                  <a:srgbClr val="C00000"/>
                </a:solidFill>
                <a:latin typeface="+mj-lt"/>
              </a:rPr>
              <a:t>elected physics results</a:t>
            </a:r>
            <a:r>
              <a:rPr lang="pl-PL" b="1" dirty="0" smtClean="0">
                <a:solidFill>
                  <a:srgbClr val="C00000"/>
                </a:solidFill>
                <a:latin typeface="+mj-lt"/>
              </a:rPr>
              <a:t> (3)</a:t>
            </a:r>
            <a:endParaRPr lang="en-GB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7128792" cy="2088232"/>
          </a:xfrm>
          <a:prstGeom prst="rect">
            <a:avLst/>
          </a:prstGeo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B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0</a:t>
            </a:r>
            <a:r>
              <a:rPr lang="en-US" sz="1600" b="1" dirty="0" smtClean="0">
                <a:solidFill>
                  <a:srgbClr val="0033CC"/>
                </a:solidFill>
                <a:latin typeface="+mj-lt"/>
                <a:cs typeface="+mn-cs"/>
              </a:rPr>
              <a:t> </a:t>
            </a:r>
            <a:r>
              <a:rPr lang="en-US" sz="1600" b="1" dirty="0" smtClean="0">
                <a:solidFill>
                  <a:srgbClr val="0033CC"/>
                </a:solidFill>
                <a:latin typeface="+mj-lt"/>
                <a:cs typeface="+mn-cs"/>
                <a:sym typeface="Symbol"/>
              </a:rPr>
              <a:t>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K*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μ</a:t>
            </a:r>
            <a:r>
              <a:rPr kumimoji="0" lang="en-US" sz="1600" b="1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+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μ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: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cs typeface="+mn-cs"/>
              </a:rPr>
              <a:t>NP in loops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Observed forward-backward asymmetry very similar to that predicted by the SM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Cannot clearly state any discrepancy – sample limitation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New base of observables proposed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Reduced dependency on </a:t>
            </a:r>
            <a:r>
              <a:rPr lang="en-US" sz="1600" kern="0" dirty="0" err="1" smtClean="0">
                <a:latin typeface="+mj-lt"/>
                <a:ea typeface="ＭＳ Ｐゴシック" charset="-128"/>
              </a:rPr>
              <a:t>hadronic</a:t>
            </a:r>
            <a:r>
              <a:rPr lang="en-US" sz="1600" kern="0" dirty="0" smtClean="0">
                <a:latin typeface="+mj-lt"/>
                <a:ea typeface="ＭＳ Ｐゴシック" charset="-128"/>
              </a:rPr>
              <a:t> form factors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1600" kern="0" dirty="0" smtClean="0">
                <a:latin typeface="+mj-lt"/>
                <a:ea typeface="ＭＳ Ｐゴシック" charset="-128"/>
              </a:rPr>
              <a:t>Observed discrepancy may be a hint of new heavy neutral Z’ particle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97513"/>
            <a:ext cx="7668344" cy="278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202482" y="6227787"/>
            <a:ext cx="2088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1000" b="1" dirty="0" smtClean="0">
                <a:latin typeface="+mj-lt"/>
              </a:rPr>
              <a:t>(PRL 111, 191801 (2013)</a:t>
            </a:r>
            <a:r>
              <a:rPr lang="pl-PL" sz="1000" dirty="0" smtClean="0">
                <a:latin typeface="+mj-lt"/>
              </a:rPr>
              <a:t>)</a:t>
            </a:r>
            <a:r>
              <a:rPr lang="pl-PL" sz="1000" b="1" dirty="0" smtClean="0">
                <a:solidFill>
                  <a:srgbClr val="8E220C"/>
                </a:solidFill>
                <a:latin typeface="+mj-lt"/>
              </a:rPr>
              <a:t>  </a:t>
            </a:r>
            <a:endParaRPr lang="en-US" sz="1000" b="1" dirty="0">
              <a:solidFill>
                <a:srgbClr val="8E220C"/>
              </a:solidFill>
              <a:latin typeface="+mj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565" y="6161923"/>
            <a:ext cx="746966" cy="50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6568</TotalTime>
  <Words>2042</Words>
  <Application>Microsoft Office PowerPoint</Application>
  <PresentationFormat>Pokaz na ekranie (4:3)</PresentationFormat>
  <Paragraphs>327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Projekt niestandardowy</vt:lpstr>
      <vt:lpstr>Kapitał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GRU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akaszyk</dc:creator>
  <cp:lastModifiedBy>akaszyk</cp:lastModifiedBy>
  <cp:revision>966</cp:revision>
  <dcterms:created xsi:type="dcterms:W3CDTF">2010-01-04T15:12:47Z</dcterms:created>
  <dcterms:modified xsi:type="dcterms:W3CDTF">2014-08-29T06:10:02Z</dcterms:modified>
</cp:coreProperties>
</file>