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7" r:id="rId3"/>
    <p:sldId id="268" r:id="rId4"/>
    <p:sldId id="269" r:id="rId5"/>
    <p:sldId id="270" r:id="rId6"/>
    <p:sldId id="272" r:id="rId7"/>
    <p:sldId id="274" r:id="rId8"/>
    <p:sldId id="276" r:id="rId9"/>
    <p:sldId id="278" r:id="rId10"/>
    <p:sldId id="279" r:id="rId11"/>
    <p:sldId id="280" r:id="rId12"/>
    <p:sldId id="281" r:id="rId13"/>
    <p:sldId id="282" r:id="rId14"/>
    <p:sldId id="284" r:id="rId15"/>
    <p:sldId id="285" r:id="rId16"/>
    <p:sldId id="288" r:id="rId17"/>
    <p:sldId id="286" r:id="rId18"/>
    <p:sldId id="287" r:id="rId19"/>
    <p:sldId id="273" r:id="rId20"/>
    <p:sldId id="289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FF00"/>
    <a:srgbClr val="C9F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03" autoAdjust="0"/>
  </p:normalViewPr>
  <p:slideViewPr>
    <p:cSldViewPr>
      <p:cViewPr varScale="1">
        <p:scale>
          <a:sx n="81" d="100"/>
          <a:sy n="81" d="100"/>
        </p:scale>
        <p:origin x="-8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6E348-1A92-491E-97D3-27B067A6474C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C3686-A291-45B0-97DD-A37A8863FF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42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2463-18AE-4BBC-83CC-57F0E526A6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8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28.08.2014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10" Type="http://schemas.openxmlformats.org/officeDocument/2006/relationships/image" Target="../media/image9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7210988"/>
          </a:xfrm>
          <a:prstGeom prst="rect">
            <a:avLst/>
          </a:prstGeom>
          <a:effectLst/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3789040"/>
            <a:ext cx="16145066" cy="16145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3203848" cy="4141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64" y="2060848"/>
            <a:ext cx="2934135" cy="3019486"/>
          </a:xfrm>
          <a:prstGeom prst="rect">
            <a:avLst/>
          </a:prstGeom>
          <a:noFill/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1115616" y="1052736"/>
            <a:ext cx="3038011" cy="1569660"/>
          </a:xfrm>
          <a:prstGeom prst="rect">
            <a:avLst/>
          </a:prstGeom>
          <a:noFill/>
          <a:effectLst>
            <a:glow rad="9144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9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JUNO</a:t>
            </a:r>
            <a:endParaRPr lang="de-DE" sz="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-18231" y="-99392"/>
            <a:ext cx="9180463" cy="646331"/>
          </a:xfrm>
          <a:prstGeom prst="rect">
            <a:avLst/>
          </a:prstGeom>
          <a:noFill/>
          <a:effectLst>
            <a:glow rad="9144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36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Jiangmen</a:t>
            </a: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Underground </a:t>
            </a:r>
            <a:r>
              <a:rPr lang="de-DE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Neutrino </a:t>
            </a: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Observatory</a:t>
            </a:r>
            <a:endParaRPr lang="de-DE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738414" y="6516052"/>
            <a:ext cx="337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Achim Stahl – RWTH Aachen Univ.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-701918" y="5850645"/>
            <a:ext cx="170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29. August 2014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7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11"/>
    </mc:Choice>
    <mc:Fallback>
      <p:transition advTm="1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开平市中微子实验基地总布置图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7498" b="5782"/>
          <a:stretch>
            <a:fillRect/>
          </a:stretch>
        </p:blipFill>
        <p:spPr bwMode="auto">
          <a:xfrm>
            <a:off x="3175" y="-27384"/>
            <a:ext cx="9949181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C9F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386116" y="-171400"/>
            <a:ext cx="65144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Underground Laboratory</a:t>
            </a:r>
            <a:endParaRPr lang="de-DE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71454" y="3924345"/>
            <a:ext cx="113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JUNO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54563" y="2636912"/>
            <a:ext cx="2211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 err="1" smtClean="0">
                <a:solidFill>
                  <a:srgbClr val="FF0000"/>
                </a:solidFill>
              </a:rPr>
              <a:t>access</a:t>
            </a:r>
            <a:r>
              <a:rPr lang="de-DE" sz="3200" b="1" dirty="0" smtClean="0">
                <a:solidFill>
                  <a:srgbClr val="FF0000"/>
                </a:solidFill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</a:rPr>
              <a:t>shaft</a:t>
            </a:r>
            <a:endParaRPr lang="de-DE" sz="3200" b="1" dirty="0" smtClean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43608" y="1988840"/>
            <a:ext cx="2465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</a:t>
            </a:r>
            <a:r>
              <a:rPr lang="de-DE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tunnel</a:t>
            </a:r>
            <a:endParaRPr lang="de-DE" sz="3200" b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5" descr="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6" b="17625"/>
          <a:stretch>
            <a:fillRect/>
          </a:stretch>
        </p:blipFill>
        <p:spPr bwMode="auto">
          <a:xfrm>
            <a:off x="4067944" y="2636912"/>
            <a:ext cx="4943545" cy="369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288032" y="837544"/>
            <a:ext cx="6948264" cy="4535672"/>
            <a:chOff x="288032" y="837544"/>
            <a:chExt cx="6948264" cy="4535672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32" y="837544"/>
              <a:ext cx="6948264" cy="4535672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323528" y="4726885"/>
              <a:ext cx="2706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chemeClr val="bg1"/>
                  </a:solidFill>
                </a:rPr>
                <a:t>Entrance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site</a:t>
              </a:r>
              <a:endParaRPr lang="de-DE" dirty="0" smtClean="0">
                <a:solidFill>
                  <a:schemeClr val="bg1"/>
                </a:solidFill>
              </a:endParaRPr>
            </a:p>
            <a:p>
              <a:r>
                <a:rPr lang="de-DE" dirty="0" smtClean="0">
                  <a:solidFill>
                    <a:schemeClr val="bg1"/>
                  </a:solidFill>
                </a:rPr>
                <a:t>Labs / </a:t>
              </a:r>
              <a:r>
                <a:rPr lang="de-DE" dirty="0" err="1" smtClean="0">
                  <a:solidFill>
                    <a:schemeClr val="bg1"/>
                  </a:solidFill>
                </a:rPr>
                <a:t>offices</a:t>
              </a:r>
              <a:r>
                <a:rPr lang="de-DE" dirty="0" smtClean="0">
                  <a:solidFill>
                    <a:schemeClr val="bg1"/>
                  </a:solidFill>
                </a:rPr>
                <a:t> / </a:t>
              </a:r>
              <a:r>
                <a:rPr lang="de-DE" dirty="0" err="1" smtClean="0">
                  <a:solidFill>
                    <a:schemeClr val="bg1"/>
                  </a:solidFill>
                </a:rPr>
                <a:t>dormitories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683568" y="6021288"/>
            <a:ext cx="25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O</a:t>
            </a:r>
            <a:r>
              <a:rPr lang="de-DE" dirty="0" err="1" smtClean="0"/>
              <a:t>verburden</a:t>
            </a:r>
            <a:r>
              <a:rPr lang="de-DE" dirty="0" smtClean="0"/>
              <a:t>:  700 m rock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10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86351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8963388" cy="633788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36512" y="-171400"/>
            <a:ext cx="34338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de-DE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detector</a:t>
            </a:r>
            <a:endParaRPr lang="de-DE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37350" y="2996952"/>
            <a:ext cx="2325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</a:t>
            </a:r>
            <a:endParaRPr lang="de-D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 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scintillator</a:t>
            </a:r>
            <a:endParaRPr lang="de-D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(ID 35.5 m)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39169" y="2420888"/>
            <a:ext cx="1649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acrylic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sphere</a:t>
            </a:r>
            <a:endParaRPr lang="de-D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49836" y="2573288"/>
            <a:ext cx="1533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16.000 PMTs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940152" y="4725144"/>
            <a:ext cx="1271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steel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truss</a:t>
            </a:r>
            <a:endParaRPr lang="de-D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006126" y="4365104"/>
            <a:ext cx="1781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buffer</a:t>
            </a:r>
            <a:endParaRPr lang="de-D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50287" y="692696"/>
            <a:ext cx="2423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Č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erenkov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veto</a:t>
            </a:r>
            <a:endParaRPr lang="de-D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3419872" y="15007"/>
            <a:ext cx="5328592" cy="461665"/>
            <a:chOff x="3419872" y="15007"/>
            <a:chExt cx="5328592" cy="461665"/>
          </a:xfrm>
        </p:grpSpPr>
        <p:cxnSp>
          <p:nvCxnSpPr>
            <p:cNvPr id="11" name="Gerade Verbindung 10"/>
            <p:cNvCxnSpPr/>
            <p:nvPr/>
          </p:nvCxnSpPr>
          <p:spPr>
            <a:xfrm>
              <a:off x="3419872" y="404664"/>
              <a:ext cx="3384376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3419872" y="188640"/>
              <a:ext cx="3384376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6855702" y="15007"/>
              <a:ext cx="18927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muon</a:t>
              </a:r>
              <a:r>
                <a:rPr lang="de-DE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tracker</a:t>
              </a:r>
              <a:endPara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11</a:t>
            </a:r>
            <a:endParaRPr lang="de-DE" b="1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15" y="531440"/>
            <a:ext cx="1062707" cy="6858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813" y="531440"/>
            <a:ext cx="1062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62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416824" cy="499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1250" y="-99392"/>
            <a:ext cx="369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de-DE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challenge</a:t>
            </a:r>
            <a:endParaRPr lang="de-DE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95786"/>
            <a:ext cx="7344816" cy="551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539552" y="836712"/>
            <a:ext cx="8214997" cy="5400600"/>
            <a:chOff x="539552" y="836712"/>
            <a:chExt cx="8214997" cy="5400600"/>
          </a:xfrm>
        </p:grpSpPr>
        <p:grpSp>
          <p:nvGrpSpPr>
            <p:cNvPr id="5" name="组合 10"/>
            <p:cNvGrpSpPr>
              <a:grpSpLocks/>
            </p:cNvGrpSpPr>
            <p:nvPr/>
          </p:nvGrpSpPr>
          <p:grpSpPr bwMode="auto">
            <a:xfrm>
              <a:off x="539552" y="836712"/>
              <a:ext cx="8214997" cy="5400600"/>
              <a:chOff x="5508104" y="3677139"/>
              <a:chExt cx="3827611" cy="2776197"/>
            </a:xfrm>
          </p:grpSpPr>
          <p:pic>
            <p:nvPicPr>
              <p:cNvPr id="6" name="Picture 5" descr="NWYM]8]E%K$JOVV$BO[@@}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63" b="2556"/>
              <a:stretch>
                <a:fillRect/>
              </a:stretch>
            </p:blipFill>
            <p:spPr bwMode="auto">
              <a:xfrm>
                <a:off x="5508104" y="3677139"/>
                <a:ext cx="3827611" cy="2776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矩形 12"/>
              <p:cNvSpPr/>
              <p:nvPr/>
            </p:nvSpPr>
            <p:spPr>
              <a:xfrm>
                <a:off x="6695485" y="3986061"/>
                <a:ext cx="2341581" cy="739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Wingdings" pitchFamily="2" charset="2"/>
                  <a:buNone/>
                </a:pPr>
                <a:r>
                  <a:rPr lang="en-US" altLang="zh-CN" sz="1400">
                    <a:latin typeface="Arial" charset="0"/>
                  </a:rPr>
                  <a:t>total charge-based energy reconstruction with an ideal vertex reconstruction</a:t>
                </a:r>
                <a:endParaRPr lang="zh-CN" altLang="en-US" sz="1400">
                  <a:latin typeface="Arial" charset="0"/>
                </a:endParaRPr>
              </a:p>
            </p:txBody>
          </p:sp>
          <p:sp>
            <p:nvSpPr>
              <p:cNvPr id="8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988" y="4802290"/>
                <a:ext cx="2325508" cy="5709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2000" b="1" kern="1200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</p:grpSp>
        <p:sp>
          <p:nvSpPr>
            <p:cNvPr id="4" name="Textfeld 3"/>
            <p:cNvSpPr txBox="1"/>
            <p:nvPr/>
          </p:nvSpPr>
          <p:spPr>
            <a:xfrm>
              <a:off x="4355976" y="2060848"/>
              <a:ext cx="2569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 smtClean="0">
                  <a:solidFill>
                    <a:srgbClr val="00B050"/>
                  </a:solidFill>
                </a:rPr>
                <a:t>Monte Carlo</a:t>
              </a:r>
              <a:endParaRPr lang="de-DE" sz="3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12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84583447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1250" y="-99392"/>
            <a:ext cx="369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de-DE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challenge</a:t>
            </a:r>
            <a:endParaRPr lang="de-DE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77427" y="755993"/>
            <a:ext cx="7394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Resolution (1% @ 1 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211960" y="2852936"/>
            <a:ext cx="619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 smtClean="0"/>
              <a:t>&amp;</a:t>
            </a:r>
            <a:endParaRPr lang="de-DE" sz="4800" b="1" dirty="0"/>
          </a:p>
        </p:txBody>
      </p:sp>
      <p:sp>
        <p:nvSpPr>
          <p:cNvPr id="6" name="Rechteck 5"/>
          <p:cNvSpPr/>
          <p:nvPr/>
        </p:nvSpPr>
        <p:spPr>
          <a:xfrm>
            <a:off x="539552" y="1700808"/>
            <a:ext cx="3312368" cy="3600400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899592" y="1852369"/>
            <a:ext cx="289989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Photonstatistics</a:t>
            </a:r>
            <a:endParaRPr lang="de-DE" sz="32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/>
              <a:t>high </a:t>
            </a:r>
            <a:r>
              <a:rPr lang="de-DE" sz="2400" dirty="0" err="1" smtClean="0"/>
              <a:t>lightyield</a:t>
            </a:r>
            <a:endParaRPr lang="de-DE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transparency</a:t>
            </a:r>
            <a:endParaRPr lang="de-DE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/>
              <a:t>PMT-</a:t>
            </a:r>
            <a:r>
              <a:rPr lang="de-DE" sz="2400" dirty="0" err="1" smtClean="0"/>
              <a:t>coverage</a:t>
            </a:r>
            <a:endParaRPr lang="de-DE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/>
              <a:t>PMT-QE</a:t>
            </a:r>
            <a:endParaRPr lang="de-DE" sz="2400" dirty="0"/>
          </a:p>
        </p:txBody>
      </p:sp>
      <p:sp>
        <p:nvSpPr>
          <p:cNvPr id="8" name="Rechteck 7"/>
          <p:cNvSpPr/>
          <p:nvPr/>
        </p:nvSpPr>
        <p:spPr>
          <a:xfrm>
            <a:off x="5076056" y="1700808"/>
            <a:ext cx="3312368" cy="3600400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394710" y="1852369"/>
            <a:ext cx="213872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Calibration</a:t>
            </a:r>
            <a:endParaRPr lang="de-DE" sz="3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ym typeface="Symbol"/>
              </a:rPr>
              <a:t>/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1600" dirty="0" smtClean="0"/>
              <a:t>(in all </a:t>
            </a:r>
            <a:r>
              <a:rPr lang="de-DE" sz="1600" dirty="0" err="1" smtClean="0"/>
              <a:t>positions</a:t>
            </a:r>
            <a:r>
              <a:rPr lang="de-DE" sz="1600" dirty="0" smtClean="0"/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light </a:t>
            </a:r>
            <a:r>
              <a:rPr lang="de-DE" sz="2400" dirty="0" err="1" smtClean="0"/>
              <a:t>pulsers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1600" dirty="0" smtClean="0">
                <a:solidFill>
                  <a:prstClr val="black"/>
                </a:solidFill>
              </a:rPr>
              <a:t>(</a:t>
            </a:r>
            <a:r>
              <a:rPr lang="de-DE" sz="1600" dirty="0">
                <a:solidFill>
                  <a:prstClr val="black"/>
                </a:solidFill>
              </a:rPr>
              <a:t>in all </a:t>
            </a:r>
            <a:r>
              <a:rPr lang="de-DE" sz="1600" dirty="0" err="1">
                <a:solidFill>
                  <a:prstClr val="black"/>
                </a:solidFill>
              </a:rPr>
              <a:t>positions</a:t>
            </a:r>
            <a:r>
              <a:rPr lang="de-DE" sz="1600" dirty="0" smtClean="0">
                <a:solidFill>
                  <a:prstClr val="black"/>
                </a:solidFill>
              </a:rPr>
              <a:t>)</a:t>
            </a:r>
            <a:endParaRPr lang="de-DE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UV-laser</a:t>
            </a:r>
            <a:br>
              <a:rPr lang="de-DE" sz="2400" dirty="0" smtClean="0"/>
            </a:br>
            <a:r>
              <a:rPr lang="de-DE" sz="1600" dirty="0">
                <a:solidFill>
                  <a:prstClr val="black"/>
                </a:solidFill>
              </a:rPr>
              <a:t>(in </a:t>
            </a:r>
            <a:r>
              <a:rPr lang="de-DE" sz="1600" dirty="0" err="1" smtClean="0">
                <a:solidFill>
                  <a:prstClr val="black"/>
                </a:solidFill>
              </a:rPr>
              <a:t>many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positions</a:t>
            </a:r>
            <a:r>
              <a:rPr lang="de-DE" sz="1600" dirty="0" smtClean="0">
                <a:solidFill>
                  <a:prstClr val="black"/>
                </a:solidFill>
              </a:rPr>
              <a:t>)</a:t>
            </a:r>
            <a:endParaRPr lang="de-DE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e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 beam</a:t>
            </a:r>
            <a:br>
              <a:rPr lang="de-DE" sz="2400" dirty="0" smtClean="0"/>
            </a:br>
            <a:r>
              <a:rPr lang="de-DE" sz="1600" dirty="0" smtClean="0">
                <a:solidFill>
                  <a:prstClr val="black"/>
                </a:solidFill>
              </a:rPr>
              <a:t>(</a:t>
            </a:r>
            <a:r>
              <a:rPr lang="de-DE" sz="1600" dirty="0" err="1" smtClean="0">
                <a:solidFill>
                  <a:prstClr val="black"/>
                </a:solidFill>
              </a:rPr>
              <a:t>along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</a:rPr>
              <a:t>axis</a:t>
            </a:r>
            <a:r>
              <a:rPr lang="de-DE" sz="1600" dirty="0" smtClean="0">
                <a:solidFill>
                  <a:prstClr val="black"/>
                </a:solidFill>
              </a:rPr>
              <a:t>)</a:t>
            </a:r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13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88648537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>
            <a:spLocks noChangeAspect="1"/>
          </p:cNvSpPr>
          <p:nvPr/>
        </p:nvSpPr>
        <p:spPr>
          <a:xfrm>
            <a:off x="1295636" y="1448780"/>
            <a:ext cx="5041120" cy="50405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2" name="Gruppieren 31"/>
          <p:cNvGrpSpPr/>
          <p:nvPr/>
        </p:nvGrpSpPr>
        <p:grpSpPr>
          <a:xfrm>
            <a:off x="2772080" y="3681028"/>
            <a:ext cx="2088232" cy="576064"/>
            <a:chOff x="3419872" y="3068960"/>
            <a:chExt cx="2088232" cy="576064"/>
          </a:xfrm>
        </p:grpSpPr>
        <p:cxnSp>
          <p:nvCxnSpPr>
            <p:cNvPr id="4" name="Gerade Verbindung 3"/>
            <p:cNvCxnSpPr/>
            <p:nvPr/>
          </p:nvCxnSpPr>
          <p:spPr>
            <a:xfrm>
              <a:off x="4103948" y="3284984"/>
              <a:ext cx="576064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4"/>
            <p:cNvCxnSpPr/>
            <p:nvPr/>
          </p:nvCxnSpPr>
          <p:spPr>
            <a:xfrm>
              <a:off x="4103948" y="3437384"/>
              <a:ext cx="576064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/>
            <p:cNvSpPr txBox="1"/>
            <p:nvPr/>
          </p:nvSpPr>
          <p:spPr>
            <a:xfrm>
              <a:off x="4644008" y="3121804"/>
              <a:ext cx="671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MCP A</a:t>
              </a:r>
            </a:p>
            <a:p>
              <a:r>
                <a:rPr lang="de-DE" sz="1400" dirty="0" smtClean="0"/>
                <a:t>MCP B</a:t>
              </a:r>
              <a:endParaRPr lang="de-DE" sz="1400" dirty="0"/>
            </a:p>
          </p:txBody>
        </p:sp>
        <p:cxnSp>
          <p:nvCxnSpPr>
            <p:cNvPr id="8" name="Gerade Verbindung 7"/>
            <p:cNvCxnSpPr/>
            <p:nvPr/>
          </p:nvCxnSpPr>
          <p:spPr>
            <a:xfrm>
              <a:off x="3635896" y="3068960"/>
              <a:ext cx="432048" cy="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>
              <a:off x="4716016" y="3068960"/>
              <a:ext cx="432048" cy="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>
              <a:off x="3707904" y="3068960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3635896" y="3645024"/>
              <a:ext cx="432048" cy="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4716016" y="3645024"/>
              <a:ext cx="432048" cy="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3707904" y="3645024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3419872" y="3356992"/>
              <a:ext cx="216024" cy="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5292080" y="3356992"/>
              <a:ext cx="216024" cy="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Bogen 18"/>
          <p:cNvSpPr/>
          <p:nvPr/>
        </p:nvSpPr>
        <p:spPr>
          <a:xfrm>
            <a:off x="1265913" y="1448780"/>
            <a:ext cx="5100567" cy="5040560"/>
          </a:xfrm>
          <a:prstGeom prst="arc">
            <a:avLst>
              <a:gd name="adj1" fmla="val 16200000"/>
              <a:gd name="adj2" fmla="val 5453351"/>
            </a:avLst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 Verbindung mit Pfeil 20"/>
          <p:cNvCxnSpPr/>
          <p:nvPr/>
        </p:nvCxnSpPr>
        <p:spPr>
          <a:xfrm flipV="1">
            <a:off x="1115616" y="1628800"/>
            <a:ext cx="3456384" cy="3456384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395536" y="5157192"/>
            <a:ext cx="111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Photon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11560" y="1412776"/>
            <a:ext cx="1812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transmission</a:t>
            </a:r>
            <a:endParaRPr lang="de-DE" sz="2400" b="1" dirty="0" smtClean="0"/>
          </a:p>
          <a:p>
            <a:r>
              <a:rPr lang="de-DE" sz="2400" b="1" dirty="0" err="1"/>
              <a:t>c</a:t>
            </a:r>
            <a:r>
              <a:rPr lang="de-DE" sz="2400" b="1" dirty="0" err="1" smtClean="0"/>
              <a:t>athode</a:t>
            </a:r>
            <a:endParaRPr lang="de-DE" sz="24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5580112" y="1628800"/>
            <a:ext cx="1313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b="1" dirty="0" err="1" smtClean="0"/>
              <a:t>reflexion</a:t>
            </a:r>
            <a:endParaRPr lang="de-DE" sz="2400" b="1" dirty="0" smtClean="0"/>
          </a:p>
          <a:p>
            <a:pPr algn="r"/>
            <a:r>
              <a:rPr lang="de-DE" sz="2400" b="1" dirty="0" err="1"/>
              <a:t>c</a:t>
            </a:r>
            <a:r>
              <a:rPr lang="de-DE" sz="2400" b="1" dirty="0" err="1" smtClean="0"/>
              <a:t>athode</a:t>
            </a:r>
            <a:endParaRPr lang="de-DE" sz="2400" b="1" dirty="0"/>
          </a:p>
        </p:txBody>
      </p:sp>
      <p:sp>
        <p:nvSpPr>
          <p:cNvPr id="25" name="Freihandform 24"/>
          <p:cNvSpPr/>
          <p:nvPr/>
        </p:nvSpPr>
        <p:spPr>
          <a:xfrm>
            <a:off x="3707904" y="1628800"/>
            <a:ext cx="864095" cy="2232248"/>
          </a:xfrm>
          <a:custGeom>
            <a:avLst/>
            <a:gdLst>
              <a:gd name="connsiteX0" fmla="*/ 965865 w 965865"/>
              <a:gd name="connsiteY0" fmla="*/ 0 h 2408664"/>
              <a:gd name="connsiteX1" fmla="*/ 118373 w 965865"/>
              <a:gd name="connsiteY1" fmla="*/ 1271239 h 2408664"/>
              <a:gd name="connsiteX2" fmla="*/ 6860 w 965865"/>
              <a:gd name="connsiteY2" fmla="*/ 2408664 h 2408664"/>
              <a:gd name="connsiteX3" fmla="*/ 6860 w 965865"/>
              <a:gd name="connsiteY3" fmla="*/ 2408664 h 240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865" h="2408664">
                <a:moveTo>
                  <a:pt x="965865" y="0"/>
                </a:moveTo>
                <a:cubicBezTo>
                  <a:pt x="622036" y="434897"/>
                  <a:pt x="278207" y="869795"/>
                  <a:pt x="118373" y="1271239"/>
                </a:cubicBezTo>
                <a:cubicBezTo>
                  <a:pt x="-41461" y="1672683"/>
                  <a:pt x="6860" y="2408664"/>
                  <a:pt x="6860" y="2408664"/>
                </a:cubicBezTo>
                <a:lnTo>
                  <a:pt x="6860" y="2408664"/>
                </a:lnTo>
              </a:path>
            </a:pathLst>
          </a:custGeom>
          <a:noFill/>
          <a:ln w="38100">
            <a:solidFill>
              <a:srgbClr val="00B05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3995936" y="2276872"/>
            <a:ext cx="154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B050"/>
                </a:solidFill>
              </a:rPr>
              <a:t>Photoelectron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34" name="Freihandform 33"/>
          <p:cNvSpPr/>
          <p:nvPr/>
        </p:nvSpPr>
        <p:spPr>
          <a:xfrm flipH="1" flipV="1">
            <a:off x="1403645" y="4077072"/>
            <a:ext cx="2304257" cy="720080"/>
          </a:xfrm>
          <a:custGeom>
            <a:avLst/>
            <a:gdLst>
              <a:gd name="connsiteX0" fmla="*/ 965865 w 965865"/>
              <a:gd name="connsiteY0" fmla="*/ 0 h 2408664"/>
              <a:gd name="connsiteX1" fmla="*/ 118373 w 965865"/>
              <a:gd name="connsiteY1" fmla="*/ 1271239 h 2408664"/>
              <a:gd name="connsiteX2" fmla="*/ 6860 w 965865"/>
              <a:gd name="connsiteY2" fmla="*/ 2408664 h 2408664"/>
              <a:gd name="connsiteX3" fmla="*/ 6860 w 965865"/>
              <a:gd name="connsiteY3" fmla="*/ 2408664 h 240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865" h="2408664">
                <a:moveTo>
                  <a:pt x="965865" y="0"/>
                </a:moveTo>
                <a:cubicBezTo>
                  <a:pt x="622036" y="434897"/>
                  <a:pt x="278207" y="869795"/>
                  <a:pt x="118373" y="1271239"/>
                </a:cubicBezTo>
                <a:cubicBezTo>
                  <a:pt x="-41461" y="1672683"/>
                  <a:pt x="6860" y="2408664"/>
                  <a:pt x="6860" y="2408664"/>
                </a:cubicBezTo>
                <a:lnTo>
                  <a:pt x="6860" y="2408664"/>
                </a:lnTo>
              </a:path>
            </a:pathLst>
          </a:custGeom>
          <a:noFill/>
          <a:ln w="38100">
            <a:solidFill>
              <a:srgbClr val="00B05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2051720" y="4725144"/>
            <a:ext cx="154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B050"/>
                </a:solidFill>
              </a:rPr>
              <a:t>Photoelectron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5364088" y="3573016"/>
            <a:ext cx="3240360" cy="864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-49760" y="-99392"/>
            <a:ext cx="38186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MCP-PMT</a:t>
            </a:r>
            <a:endParaRPr lang="de-DE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2" y="0"/>
            <a:ext cx="8488456" cy="6858000"/>
          </a:xfrm>
          <a:prstGeom prst="rect">
            <a:avLst/>
          </a:prstGeom>
          <a:effectLst>
            <a:softEdge rad="685800"/>
          </a:effectLst>
        </p:spPr>
      </p:pic>
      <p:sp>
        <p:nvSpPr>
          <p:cNvPr id="40" name="Textfeld 39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14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0852697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" y="0"/>
            <a:ext cx="5192628" cy="345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45" y="2636912"/>
            <a:ext cx="41624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608512" cy="333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228184" y="755412"/>
            <a:ext cx="17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Sizes 8“ </a:t>
            </a:r>
            <a:r>
              <a:rPr lang="de-DE" b="1" dirty="0" err="1" smtClean="0"/>
              <a:t>and</a:t>
            </a:r>
            <a:r>
              <a:rPr lang="de-DE" b="1" dirty="0" smtClean="0"/>
              <a:t> 20“</a:t>
            </a:r>
            <a:endParaRPr lang="de-DE" b="1" dirty="0"/>
          </a:p>
        </p:txBody>
      </p:sp>
      <p:sp>
        <p:nvSpPr>
          <p:cNvPr id="6" name="Rechteck 5"/>
          <p:cNvSpPr/>
          <p:nvPr/>
        </p:nvSpPr>
        <p:spPr>
          <a:xfrm>
            <a:off x="5625558" y="-99392"/>
            <a:ext cx="29812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Prototypes</a:t>
            </a:r>
            <a:endParaRPr lang="de-DE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657166" y="1340768"/>
            <a:ext cx="294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u="sng" dirty="0" err="1" smtClean="0"/>
              <a:t>good</a:t>
            </a:r>
            <a:r>
              <a:rPr lang="de-DE" dirty="0" smtClean="0"/>
              <a:t> MCP-PMTs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979712" y="836712"/>
            <a:ext cx="1098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P/V ≈ 2</a:t>
            </a:r>
            <a:endParaRPr lang="de-DE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59931" y="3717032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</a:t>
            </a:r>
            <a:r>
              <a:rPr lang="de-DE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p.e</a:t>
            </a:r>
            <a:r>
              <a:rPr lang="de-DE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17 mV</a:t>
            </a:r>
            <a:endParaRPr lang="de-DE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641910" y="5199583"/>
            <a:ext cx="1816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risetime</a:t>
            </a:r>
            <a:r>
              <a:rPr lang="de-DE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de-DE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</a:t>
            </a:r>
            <a:endParaRPr lang="de-DE" sz="2400" b="1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TTS ≈ 3.5 </a:t>
            </a:r>
            <a:r>
              <a:rPr lang="de-DE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</a:t>
            </a:r>
            <a:endParaRPr lang="de-DE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868144" y="1772816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QE@410 </a:t>
            </a:r>
            <a:r>
              <a:rPr lang="de-DE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</a:t>
            </a:r>
            <a:r>
              <a:rPr lang="de-DE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25%</a:t>
            </a:r>
            <a:endParaRPr lang="de-DE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15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3903371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771076"/>
            <a:ext cx="2172778" cy="107617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2037" y="-99392"/>
            <a:ext cx="46219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Liquid </a:t>
            </a:r>
            <a:r>
              <a:rPr lang="de-DE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Scintillator</a:t>
            </a:r>
            <a:endParaRPr lang="de-DE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95187" y="692696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LAB + PPO + </a:t>
            </a:r>
            <a:r>
              <a:rPr lang="de-DE" sz="2400" b="1" dirty="0" err="1" smtClean="0"/>
              <a:t>BisMSB</a:t>
            </a:r>
            <a:endParaRPr lang="de-DE" sz="2400" b="1" dirty="0"/>
          </a:p>
        </p:txBody>
      </p:sp>
      <p:sp>
        <p:nvSpPr>
          <p:cNvPr id="5" name="Rechteck 4"/>
          <p:cNvSpPr/>
          <p:nvPr/>
        </p:nvSpPr>
        <p:spPr>
          <a:xfrm>
            <a:off x="4788024" y="188640"/>
            <a:ext cx="2075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L</a:t>
            </a:r>
            <a:r>
              <a:rPr lang="de-DE" dirty="0"/>
              <a:t>inear </a:t>
            </a:r>
            <a:r>
              <a:rPr lang="de-DE" b="1" dirty="0" err="1" smtClean="0"/>
              <a:t>A</a:t>
            </a:r>
            <a:r>
              <a:rPr lang="de-DE" dirty="0" err="1" smtClean="0"/>
              <a:t>lkyl</a:t>
            </a:r>
            <a:r>
              <a:rPr lang="de-DE" b="1" dirty="0" err="1" smtClean="0"/>
              <a:t>B</a:t>
            </a:r>
            <a:r>
              <a:rPr lang="de-DE" dirty="0" err="1" smtClean="0"/>
              <a:t>enzene</a:t>
            </a:r>
            <a:endParaRPr lang="de-DE" dirty="0" smtClean="0"/>
          </a:p>
          <a:p>
            <a:r>
              <a:rPr lang="de-DE" dirty="0" smtClean="0"/>
              <a:t>      (solvent)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8640"/>
            <a:ext cx="1625626" cy="7112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88024" y="908720"/>
            <a:ext cx="2638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PPO</a:t>
            </a:r>
            <a:r>
              <a:rPr lang="de-DE" dirty="0"/>
              <a:t> </a:t>
            </a:r>
            <a:r>
              <a:rPr lang="de-DE" dirty="0" smtClean="0"/>
              <a:t>(2,5-diphenyloxazole)</a:t>
            </a:r>
          </a:p>
          <a:p>
            <a:r>
              <a:rPr lang="de-DE" dirty="0"/>
              <a:t> </a:t>
            </a:r>
            <a:r>
              <a:rPr lang="de-DE" dirty="0" smtClean="0"/>
              <a:t>    (3 g/l)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042385"/>
            <a:ext cx="1368152" cy="65842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788024" y="1700808"/>
            <a:ext cx="322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bis-MSB </a:t>
            </a:r>
            <a:r>
              <a:rPr lang="de-DE" dirty="0" smtClean="0"/>
              <a:t>(</a:t>
            </a:r>
            <a:r>
              <a:rPr lang="de-DE" dirty="0" err="1" smtClean="0"/>
              <a:t>MethylStyryl-Benzene</a:t>
            </a:r>
            <a:r>
              <a:rPr lang="de-DE" dirty="0" smtClean="0"/>
              <a:t>)</a:t>
            </a:r>
          </a:p>
          <a:p>
            <a:r>
              <a:rPr lang="de-DE" dirty="0"/>
              <a:t> </a:t>
            </a:r>
            <a:r>
              <a:rPr lang="de-DE" dirty="0" smtClean="0"/>
              <a:t>    (15 mg/l)</a:t>
            </a:r>
            <a:endParaRPr lang="de-DE" dirty="0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795647"/>
              </p:ext>
            </p:extLst>
          </p:nvPr>
        </p:nvGraphicFramePr>
        <p:xfrm>
          <a:off x="323528" y="3717032"/>
          <a:ext cx="3711575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Graph" r:id="rId6" imgW="3824630" imgH="3021178" progId="">
                  <p:embed/>
                </p:oleObj>
              </mc:Choice>
              <mc:Fallback>
                <p:oleObj name="Graph" r:id="rId6" imgW="3824630" imgH="302117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717032"/>
                        <a:ext cx="3711575" cy="2933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Gerade Verbindung 12"/>
          <p:cNvCxnSpPr/>
          <p:nvPr/>
        </p:nvCxnSpPr>
        <p:spPr>
          <a:xfrm>
            <a:off x="1619672" y="4437112"/>
            <a:ext cx="0" cy="158417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 rot="16200000">
            <a:off x="963435" y="5293043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KAMLand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 rot="16200000">
            <a:off x="2377526" y="5300081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JUNO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457212" y="1340768"/>
            <a:ext cx="371768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/>
                </a:solidFill>
              </a:rPr>
              <a:t>Lightyield</a:t>
            </a:r>
            <a:r>
              <a:rPr lang="de-DE" dirty="0" smtClean="0">
                <a:solidFill>
                  <a:schemeClr val="tx2"/>
                </a:solidFill>
              </a:rPr>
              <a:t>:    ≈10000 </a:t>
            </a:r>
            <a:r>
              <a:rPr lang="de-DE" dirty="0" err="1" smtClean="0">
                <a:solidFill>
                  <a:schemeClr val="tx2"/>
                </a:solidFill>
              </a:rPr>
              <a:t>ph</a:t>
            </a:r>
            <a:r>
              <a:rPr lang="de-DE" dirty="0" smtClean="0">
                <a:solidFill>
                  <a:schemeClr val="tx2"/>
                </a:solidFill>
              </a:rPr>
              <a:t>./</a:t>
            </a:r>
            <a:r>
              <a:rPr lang="de-DE" dirty="0" err="1" smtClean="0">
                <a:solidFill>
                  <a:schemeClr val="tx2"/>
                </a:solidFill>
              </a:rPr>
              <a:t>MeV</a:t>
            </a:r>
            <a:endParaRPr lang="de-DE" dirty="0" smtClean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	 </a:t>
            </a:r>
            <a:r>
              <a:rPr lang="de-DE" dirty="0" smtClean="0">
                <a:solidFill>
                  <a:schemeClr val="tx2"/>
                </a:solidFill>
              </a:rPr>
              <a:t>    </a:t>
            </a:r>
            <a:r>
              <a:rPr lang="de-DE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e-DE" dirty="0" smtClean="0">
                <a:solidFill>
                  <a:schemeClr val="tx2"/>
                </a:solidFill>
              </a:rPr>
              <a:t>1200 </a:t>
            </a:r>
            <a:r>
              <a:rPr lang="de-DE" dirty="0" err="1" smtClean="0">
                <a:solidFill>
                  <a:schemeClr val="tx2"/>
                </a:solidFill>
              </a:rPr>
              <a:t>p.e</a:t>
            </a:r>
            <a:r>
              <a:rPr lang="de-DE" dirty="0" smtClean="0">
                <a:solidFill>
                  <a:schemeClr val="tx2"/>
                </a:solidFill>
              </a:rPr>
              <a:t>./</a:t>
            </a:r>
            <a:r>
              <a:rPr lang="de-DE" dirty="0" err="1" smtClean="0">
                <a:solidFill>
                  <a:schemeClr val="tx2"/>
                </a:solidFill>
              </a:rPr>
              <a:t>MeV</a:t>
            </a:r>
            <a:endParaRPr lang="de-DE" dirty="0" smtClean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</a:pPr>
            <a:r>
              <a:rPr lang="de-DE" dirty="0" err="1" smtClean="0">
                <a:solidFill>
                  <a:schemeClr val="tx2"/>
                </a:solidFill>
              </a:rPr>
              <a:t>Attenuation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length</a:t>
            </a:r>
            <a:r>
              <a:rPr lang="de-DE" dirty="0" smtClean="0">
                <a:solidFill>
                  <a:schemeClr val="tx2"/>
                </a:solidFill>
              </a:rPr>
              <a:t> 	&gt; 22m @ 430 </a:t>
            </a:r>
            <a:r>
              <a:rPr lang="de-DE" dirty="0" err="1" smtClean="0">
                <a:solidFill>
                  <a:schemeClr val="tx2"/>
                </a:solidFill>
              </a:rPr>
              <a:t>nm</a:t>
            </a:r>
            <a:endParaRPr lang="de-DE" dirty="0" smtClean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	</a:t>
            </a:r>
            <a:r>
              <a:rPr lang="de-DE" dirty="0" err="1" smtClean="0">
                <a:solidFill>
                  <a:schemeClr val="tx2"/>
                </a:solidFill>
              </a:rPr>
              <a:t>scattering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length</a:t>
            </a:r>
            <a:r>
              <a:rPr lang="de-DE" dirty="0" smtClean="0">
                <a:solidFill>
                  <a:schemeClr val="tx2"/>
                </a:solidFill>
              </a:rPr>
              <a:t>   ≈ 30 m</a:t>
            </a:r>
          </a:p>
          <a:p>
            <a:r>
              <a:rPr lang="de-DE" dirty="0">
                <a:solidFill>
                  <a:schemeClr val="tx2"/>
                </a:solidFill>
              </a:rPr>
              <a:t>	</a:t>
            </a:r>
            <a:r>
              <a:rPr lang="de-DE" dirty="0" err="1" smtClean="0">
                <a:solidFill>
                  <a:schemeClr val="tx2"/>
                </a:solidFill>
              </a:rPr>
              <a:t>absorption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length</a:t>
            </a:r>
            <a:r>
              <a:rPr lang="de-DE" dirty="0" smtClean="0">
                <a:solidFill>
                  <a:schemeClr val="tx2"/>
                </a:solidFill>
              </a:rPr>
              <a:t> ≈ 90 m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3501008"/>
            <a:ext cx="4035747" cy="28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feld 17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16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99905772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4572000" y="0"/>
            <a:ext cx="6408712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-756592" y="0"/>
            <a:ext cx="5328592" cy="685800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191829" y="-171400"/>
            <a:ext cx="4760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Physics</a:t>
            </a:r>
            <a:r>
              <a:rPr lang="de-DE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</a:t>
            </a:r>
            <a:r>
              <a:rPr lang="de-DE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JUNO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1189" y="4797152"/>
            <a:ext cx="4101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ym typeface="Symbol"/>
              </a:rPr>
              <a:t></a:t>
            </a:r>
            <a:r>
              <a:rPr lang="de-DE" sz="2000" b="1" dirty="0" smtClean="0"/>
              <a:t>-</a:t>
            </a:r>
            <a:r>
              <a:rPr lang="de-DE" sz="2000" b="1" dirty="0" err="1" smtClean="0"/>
              <a:t>oscillations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with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reactor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neutrinos</a:t>
            </a:r>
            <a:r>
              <a:rPr lang="de-DE" sz="2000" b="1" dirty="0" smtClean="0"/>
              <a:t>:</a:t>
            </a:r>
          </a:p>
          <a:p>
            <a:pPr algn="ctr"/>
            <a:r>
              <a:rPr lang="de-DE" sz="2000" b="1" dirty="0" err="1" smtClean="0"/>
              <a:t>Mass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hierarchy</a:t>
            </a:r>
            <a:endParaRPr lang="de-DE" sz="2000" b="1" dirty="0" smtClean="0"/>
          </a:p>
          <a:p>
            <a:pPr algn="ctr"/>
            <a:r>
              <a:rPr lang="de-DE" sz="2000" b="1" dirty="0" smtClean="0"/>
              <a:t>Precision </a:t>
            </a:r>
            <a:r>
              <a:rPr lang="de-DE" sz="2000" b="1" dirty="0" err="1" smtClean="0"/>
              <a:t>Measurements</a:t>
            </a:r>
            <a:endParaRPr lang="de-DE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4990256" y="1181065"/>
            <a:ext cx="383021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Super Nova</a:t>
            </a:r>
          </a:p>
          <a:p>
            <a:pPr marL="285750" indent="-285750">
              <a:buFontTx/>
              <a:buChar char="-"/>
            </a:pPr>
            <a:r>
              <a:rPr lang="de-DE" sz="2000" b="1" dirty="0" err="1" smtClean="0"/>
              <a:t>Direct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observation</a:t>
            </a:r>
            <a:endParaRPr lang="de-DE" sz="2000" b="1" dirty="0" smtClean="0"/>
          </a:p>
          <a:p>
            <a:pPr marL="285750" indent="-285750">
              <a:buFontTx/>
              <a:buChar char="-"/>
            </a:pPr>
            <a:r>
              <a:rPr lang="de-DE" sz="2000" b="1" dirty="0" smtClean="0"/>
              <a:t>Diffuse Super </a:t>
            </a:r>
            <a:r>
              <a:rPr lang="de-DE" sz="2000" b="1" dirty="0"/>
              <a:t>N</a:t>
            </a:r>
            <a:r>
              <a:rPr lang="de-DE" sz="2000" b="1" dirty="0" smtClean="0"/>
              <a:t>ova </a:t>
            </a:r>
            <a:r>
              <a:rPr lang="de-DE" sz="2000" b="1" dirty="0" err="1" smtClean="0"/>
              <a:t>background</a:t>
            </a:r>
            <a:endParaRPr lang="de-DE" sz="2000" b="1" dirty="0" smtClean="0"/>
          </a:p>
          <a:p>
            <a:r>
              <a:rPr lang="de-DE" sz="2000" b="1" dirty="0" smtClean="0"/>
              <a:t>Solar Neutrinos</a:t>
            </a:r>
          </a:p>
          <a:p>
            <a:pPr marL="285750" indent="-285750">
              <a:buFontTx/>
              <a:buChar char="-"/>
            </a:pPr>
            <a:r>
              <a:rPr lang="de-DE" sz="2000" b="1" dirty="0" err="1" smtClean="0"/>
              <a:t>Oscillation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parameters</a:t>
            </a:r>
            <a:endParaRPr lang="de-DE" sz="2000" b="1" dirty="0" smtClean="0"/>
          </a:p>
          <a:p>
            <a:pPr marL="285750" indent="-285750">
              <a:buFontTx/>
              <a:buChar char="-"/>
            </a:pPr>
            <a:r>
              <a:rPr lang="de-DE" sz="2000" b="1" dirty="0" err="1" smtClean="0"/>
              <a:t>Metallicity</a:t>
            </a:r>
            <a:endParaRPr lang="de-DE" sz="2000" b="1" dirty="0" smtClean="0"/>
          </a:p>
          <a:p>
            <a:r>
              <a:rPr lang="de-DE" sz="2000" b="1" dirty="0" err="1" smtClean="0"/>
              <a:t>Atmospheric</a:t>
            </a:r>
            <a:r>
              <a:rPr lang="de-DE" sz="2000" b="1" dirty="0" smtClean="0"/>
              <a:t> </a:t>
            </a:r>
            <a:r>
              <a:rPr lang="de-DE" sz="2000" b="1" dirty="0"/>
              <a:t>Neutrinos</a:t>
            </a:r>
          </a:p>
          <a:p>
            <a:pPr marL="285750" indent="-285750">
              <a:buFontTx/>
              <a:buChar char="-"/>
            </a:pPr>
            <a:r>
              <a:rPr lang="de-DE" sz="2000" b="1" dirty="0" err="1"/>
              <a:t>Oscillations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 err="1"/>
              <a:t>Mass</a:t>
            </a:r>
            <a:r>
              <a:rPr lang="de-DE" sz="2000" b="1" dirty="0"/>
              <a:t> </a:t>
            </a:r>
            <a:r>
              <a:rPr lang="de-DE" sz="2000" b="1" dirty="0" err="1"/>
              <a:t>hierarchy</a:t>
            </a:r>
            <a:r>
              <a:rPr lang="de-DE" sz="2000" b="1" dirty="0"/>
              <a:t> </a:t>
            </a:r>
            <a:r>
              <a:rPr lang="de-DE" sz="2000" b="1" dirty="0" smtClean="0"/>
              <a:t>?</a:t>
            </a:r>
          </a:p>
          <a:p>
            <a:r>
              <a:rPr lang="de-DE" sz="2000" b="1" dirty="0" err="1" smtClean="0"/>
              <a:t>Geo</a:t>
            </a:r>
            <a:r>
              <a:rPr lang="de-DE" sz="2000" b="1" dirty="0" smtClean="0"/>
              <a:t> </a:t>
            </a:r>
            <a:r>
              <a:rPr lang="de-DE" sz="2000" b="1" dirty="0"/>
              <a:t>Neutrinos</a:t>
            </a:r>
          </a:p>
          <a:p>
            <a:pPr marL="285750" indent="-285750">
              <a:buFontTx/>
              <a:buChar char="-"/>
            </a:pPr>
            <a:r>
              <a:rPr lang="de-DE" sz="2000" b="1" dirty="0"/>
              <a:t>Models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earth‘s</a:t>
            </a:r>
            <a:r>
              <a:rPr lang="de-DE" sz="2000" b="1" dirty="0"/>
              <a:t> </a:t>
            </a:r>
            <a:r>
              <a:rPr lang="de-DE" sz="2000" b="1" dirty="0" err="1"/>
              <a:t>interior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 err="1"/>
              <a:t>Heat</a:t>
            </a:r>
            <a:r>
              <a:rPr lang="de-DE" sz="2000" b="1" dirty="0"/>
              <a:t> </a:t>
            </a:r>
            <a:r>
              <a:rPr lang="de-DE" sz="2000" b="1" dirty="0" err="1"/>
              <a:t>production</a:t>
            </a:r>
            <a:r>
              <a:rPr lang="de-DE" sz="2000" b="1" dirty="0"/>
              <a:t> </a:t>
            </a:r>
            <a:r>
              <a:rPr lang="de-DE" sz="2000" b="1" dirty="0">
                <a:sym typeface="Wingdings" panose="05000000000000000000" pitchFamily="2" charset="2"/>
              </a:rPr>
              <a:t> </a:t>
            </a:r>
            <a:r>
              <a:rPr lang="de-DE" sz="2000" b="1" dirty="0" err="1">
                <a:sym typeface="Wingdings" panose="05000000000000000000" pitchFamily="2" charset="2"/>
              </a:rPr>
              <a:t>climate</a:t>
            </a:r>
            <a:endParaRPr lang="de-DE" sz="2000" b="1" dirty="0"/>
          </a:p>
          <a:p>
            <a:r>
              <a:rPr lang="de-DE" sz="2000" b="1" dirty="0" err="1" smtClean="0"/>
              <a:t>Nucleon</a:t>
            </a:r>
            <a:r>
              <a:rPr lang="de-DE" sz="2000" b="1" dirty="0" smtClean="0"/>
              <a:t> </a:t>
            </a:r>
            <a:r>
              <a:rPr lang="de-DE" sz="2000" b="1" dirty="0" err="1"/>
              <a:t>Decay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/>
              <a:t>i.e. p </a:t>
            </a:r>
            <a:r>
              <a:rPr lang="de-DE" sz="2000" b="1" dirty="0">
                <a:sym typeface="Wingdings" panose="05000000000000000000" pitchFamily="2" charset="2"/>
              </a:rPr>
              <a:t> K</a:t>
            </a:r>
            <a:r>
              <a:rPr lang="de-DE" sz="2000" b="1" baseline="30000" dirty="0">
                <a:sym typeface="Wingdings" panose="05000000000000000000" pitchFamily="2" charset="2"/>
              </a:rPr>
              <a:t>+</a:t>
            </a:r>
            <a:r>
              <a:rPr lang="de-DE" sz="2000" b="1" dirty="0">
                <a:sym typeface="Wingdings" panose="05000000000000000000" pitchFamily="2" charset="2"/>
              </a:rPr>
              <a:t> </a:t>
            </a:r>
            <a:r>
              <a:rPr lang="de-DE" sz="2000" b="1" dirty="0">
                <a:sym typeface="Symbol"/>
              </a:rPr>
              <a:t></a:t>
            </a:r>
          </a:p>
          <a:p>
            <a:r>
              <a:rPr lang="de-DE" sz="2000" b="1" dirty="0" smtClean="0">
                <a:sym typeface="Symbol"/>
              </a:rPr>
              <a:t>Dark </a:t>
            </a:r>
            <a:r>
              <a:rPr lang="de-DE" sz="2000" b="1" dirty="0">
                <a:sym typeface="Symbol"/>
              </a:rPr>
              <a:t>Matter</a:t>
            </a:r>
          </a:p>
          <a:p>
            <a:pPr marL="285750" indent="-285750">
              <a:buFontTx/>
              <a:buChar char="-"/>
            </a:pPr>
            <a:r>
              <a:rPr lang="de-DE" sz="2000" b="1" dirty="0">
                <a:sym typeface="Symbol"/>
              </a:rPr>
              <a:t> </a:t>
            </a:r>
            <a:r>
              <a:rPr lang="de-DE" sz="2000" b="1" dirty="0">
                <a:sym typeface="Wingdings" panose="05000000000000000000" pitchFamily="2" charset="2"/>
              </a:rPr>
              <a:t> </a:t>
            </a:r>
            <a:r>
              <a:rPr lang="de-DE" sz="2000" b="1" dirty="0">
                <a:sym typeface="Symbol"/>
              </a:rPr>
              <a:t></a:t>
            </a:r>
          </a:p>
          <a:p>
            <a:r>
              <a:rPr lang="de-DE" sz="2000" b="1" dirty="0" smtClean="0">
                <a:sym typeface="Symbol"/>
              </a:rPr>
              <a:t>Sterile </a:t>
            </a:r>
            <a:r>
              <a:rPr lang="de-DE" sz="2000" b="1" dirty="0">
                <a:sym typeface="Symbol"/>
              </a:rPr>
              <a:t>Neutrinos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 err="1"/>
              <a:t>With</a:t>
            </a:r>
            <a:r>
              <a:rPr lang="de-DE" sz="2000" b="1" dirty="0"/>
              <a:t> </a:t>
            </a:r>
            <a:r>
              <a:rPr lang="de-DE" sz="2000" b="1" dirty="0" err="1"/>
              <a:t>radioactive</a:t>
            </a:r>
            <a:r>
              <a:rPr lang="de-DE" sz="2000" b="1" dirty="0"/>
              <a:t> </a:t>
            </a:r>
            <a:r>
              <a:rPr lang="de-DE" sz="2000" b="1" dirty="0" err="1" smtClean="0"/>
              <a:t>sources</a:t>
            </a:r>
            <a:endParaRPr lang="de-DE" sz="20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755576" y="692696"/>
            <a:ext cx="2789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Hierarchy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188898" y="692696"/>
            <a:ext cx="1335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27584" y="1844824"/>
            <a:ext cx="2880320" cy="19442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/>
              <a:t>MC-</a:t>
            </a:r>
            <a:r>
              <a:rPr lang="de-DE" sz="2400" dirty="0" err="1" smtClean="0"/>
              <a:t>studies</a:t>
            </a:r>
            <a:r>
              <a:rPr lang="de-DE" sz="2400" dirty="0" smtClean="0"/>
              <a:t>:</a:t>
            </a:r>
          </a:p>
          <a:p>
            <a:pPr algn="ctr">
              <a:lnSpc>
                <a:spcPct val="150000"/>
              </a:lnSpc>
            </a:pPr>
            <a:r>
              <a:rPr lang="de-DE" sz="2400" b="1" dirty="0" smtClean="0"/>
              <a:t>&gt;3 </a:t>
            </a:r>
            <a:r>
              <a:rPr lang="de-DE" sz="2400" b="1" dirty="0" err="1" smtClean="0"/>
              <a:t>sigma</a:t>
            </a:r>
            <a:r>
              <a:rPr lang="de-DE" sz="2400" b="1" dirty="0" smtClean="0"/>
              <a:t> in 4 </a:t>
            </a:r>
            <a:r>
              <a:rPr lang="de-DE" sz="2400" b="1" dirty="0" err="1" smtClean="0"/>
              <a:t>years</a:t>
            </a:r>
            <a:endParaRPr lang="de-DE" sz="2400" b="1" dirty="0" smtClean="0"/>
          </a:p>
          <a:p>
            <a:pPr algn="ctr">
              <a:lnSpc>
                <a:spcPct val="150000"/>
              </a:lnSpc>
            </a:pPr>
            <a:r>
              <a:rPr lang="de-DE" sz="2000" dirty="0" smtClean="0"/>
              <a:t>(3% </a:t>
            </a:r>
            <a:r>
              <a:rPr lang="de-DE" sz="2000" dirty="0" err="1" smtClean="0"/>
              <a:t>resolution</a:t>
            </a:r>
            <a:r>
              <a:rPr lang="de-DE" sz="2000" dirty="0" smtClean="0"/>
              <a:t> @ 1 </a:t>
            </a:r>
            <a:r>
              <a:rPr lang="de-DE" sz="2000" dirty="0" err="1" smtClean="0"/>
              <a:t>MeV</a:t>
            </a:r>
            <a:r>
              <a:rPr lang="de-DE" sz="2000" dirty="0" smtClean="0"/>
              <a:t>)</a:t>
            </a:r>
            <a:endParaRPr lang="de-DE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17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970773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6390013" cy="4518284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11189" y="4797152"/>
            <a:ext cx="4101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ym typeface="Symbol"/>
              </a:rPr>
              <a:t></a:t>
            </a:r>
            <a:r>
              <a:rPr lang="de-DE" sz="2000" b="1" dirty="0" smtClean="0"/>
              <a:t>-</a:t>
            </a:r>
            <a:r>
              <a:rPr lang="de-DE" sz="2000" b="1" dirty="0" err="1" smtClean="0"/>
              <a:t>oscillations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with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reactor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neutrinos</a:t>
            </a:r>
            <a:r>
              <a:rPr lang="de-DE" sz="2000" b="1" dirty="0" smtClean="0"/>
              <a:t>:</a:t>
            </a:r>
          </a:p>
          <a:p>
            <a:pPr algn="ctr"/>
            <a:r>
              <a:rPr lang="de-DE" sz="2000" b="1" dirty="0" err="1" smtClean="0"/>
              <a:t>Mass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hierarchy</a:t>
            </a:r>
            <a:endParaRPr lang="de-DE" sz="2000" b="1" dirty="0" smtClean="0"/>
          </a:p>
          <a:p>
            <a:pPr algn="ctr"/>
            <a:r>
              <a:rPr lang="de-DE" sz="2000" b="1" dirty="0" smtClean="0"/>
              <a:t>Precision </a:t>
            </a:r>
            <a:r>
              <a:rPr lang="de-DE" sz="2000" b="1" dirty="0" err="1" smtClean="0"/>
              <a:t>Measurements</a:t>
            </a:r>
            <a:endParaRPr lang="de-DE" sz="20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1508378" y="692696"/>
            <a:ext cx="1335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188898" y="692696"/>
            <a:ext cx="1335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9205"/>
            <a:ext cx="4032448" cy="513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819550" y="1249596"/>
            <a:ext cx="296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LENA @ </a:t>
            </a:r>
            <a:r>
              <a:rPr lang="de-D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Phyäsalmi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364088" y="1268760"/>
            <a:ext cx="2914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JUNO @ </a:t>
            </a:r>
            <a:r>
              <a:rPr lang="de-D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Jiangmen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-1836712" y="-27384"/>
            <a:ext cx="6408712" cy="6885384"/>
          </a:xfrm>
          <a:prstGeom prst="rect">
            <a:avLst/>
          </a:prstGeom>
          <a:blipFill dpi="0" rotWithShape="1">
            <a:blip r:embed="rId4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572000" y="0"/>
            <a:ext cx="6408712" cy="6858000"/>
          </a:xfrm>
          <a:prstGeom prst="rect">
            <a:avLst/>
          </a:prstGeom>
          <a:blipFill dpi="0" rotWithShape="1">
            <a:blip r:embed="rId4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194538" y="-171400"/>
            <a:ext cx="6754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Physics</a:t>
            </a:r>
            <a:r>
              <a:rPr lang="de-DE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</a:t>
            </a:r>
            <a:r>
              <a:rPr lang="de-DE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LS-</a:t>
            </a:r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Detectors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899592" y="2780928"/>
            <a:ext cx="7344816" cy="2304256"/>
            <a:chOff x="899592" y="2780928"/>
            <a:chExt cx="7344816" cy="2304256"/>
          </a:xfrm>
        </p:grpSpPr>
        <p:sp>
          <p:nvSpPr>
            <p:cNvPr id="2" name="Rechteck 1"/>
            <p:cNvSpPr/>
            <p:nvPr/>
          </p:nvSpPr>
          <p:spPr>
            <a:xfrm>
              <a:off x="899592" y="2780928"/>
              <a:ext cx="2592288" cy="2304256"/>
            </a:xfrm>
            <a:prstGeom prst="rect">
              <a:avLst/>
            </a:prstGeom>
            <a:ln w="38100"/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 smtClean="0"/>
                <a:t>LENA</a:t>
              </a:r>
            </a:p>
            <a:p>
              <a:pPr algn="ctr">
                <a:lnSpc>
                  <a:spcPct val="130000"/>
                </a:lnSpc>
              </a:pPr>
              <a:r>
                <a:rPr lang="de-DE" dirty="0" smtClean="0"/>
                <a:t>50 </a:t>
              </a:r>
              <a:r>
                <a:rPr lang="de-DE" dirty="0" err="1" smtClean="0"/>
                <a:t>kt</a:t>
              </a:r>
              <a:r>
                <a:rPr lang="de-DE" dirty="0" smtClean="0"/>
                <a:t> LS</a:t>
              </a:r>
            </a:p>
            <a:p>
              <a:pPr algn="ctr">
                <a:lnSpc>
                  <a:spcPct val="130000"/>
                </a:lnSpc>
              </a:pPr>
              <a:r>
                <a:rPr lang="de-DE" dirty="0" smtClean="0"/>
                <a:t>1400 m </a:t>
              </a:r>
              <a:r>
                <a:rPr lang="de-DE" dirty="0" err="1" smtClean="0"/>
                <a:t>overburden</a:t>
              </a:r>
              <a:endParaRPr lang="de-DE" dirty="0" smtClean="0"/>
            </a:p>
            <a:p>
              <a:pPr algn="ctr">
                <a:lnSpc>
                  <a:spcPct val="130000"/>
                </a:lnSpc>
              </a:pPr>
              <a:r>
                <a:rPr lang="de-DE" dirty="0" smtClean="0"/>
                <a:t>&gt; 200 km </a:t>
              </a:r>
              <a:r>
                <a:rPr lang="de-DE" dirty="0" err="1" smtClean="0"/>
                <a:t>to</a:t>
              </a:r>
              <a:r>
                <a:rPr lang="de-DE" dirty="0" smtClean="0"/>
                <a:t> </a:t>
              </a:r>
              <a:r>
                <a:rPr lang="de-DE" dirty="0" err="1" smtClean="0"/>
                <a:t>next</a:t>
              </a:r>
              <a:r>
                <a:rPr lang="de-DE" dirty="0" smtClean="0"/>
                <a:t> </a:t>
              </a:r>
              <a:r>
                <a:rPr lang="de-DE" dirty="0" err="1" smtClean="0"/>
                <a:t>reactor</a:t>
              </a:r>
              <a:endParaRPr lang="de-DE" dirty="0" smtClean="0"/>
            </a:p>
            <a:p>
              <a:pPr algn="ctr">
                <a:lnSpc>
                  <a:spcPct val="130000"/>
                </a:lnSpc>
              </a:pPr>
              <a:r>
                <a:rPr lang="de-DE" dirty="0" smtClean="0"/>
                <a:t>7% </a:t>
              </a:r>
              <a:r>
                <a:rPr lang="de-DE" dirty="0" err="1" smtClean="0"/>
                <a:t>resolution</a:t>
              </a:r>
              <a:r>
                <a:rPr lang="de-DE" dirty="0" smtClean="0"/>
                <a:t> @ 1 </a:t>
              </a:r>
              <a:r>
                <a:rPr lang="de-DE" dirty="0" err="1" smtClean="0"/>
                <a:t>MeV</a:t>
              </a:r>
              <a:endParaRPr lang="de-DE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5652120" y="2780928"/>
              <a:ext cx="2592288" cy="2304256"/>
            </a:xfrm>
            <a:prstGeom prst="rect">
              <a:avLst/>
            </a:prstGeom>
            <a:ln w="38100"/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 smtClean="0"/>
                <a:t>JUNO</a:t>
              </a:r>
            </a:p>
            <a:p>
              <a:pPr algn="ctr">
                <a:lnSpc>
                  <a:spcPct val="130000"/>
                </a:lnSpc>
              </a:pPr>
              <a:r>
                <a:rPr lang="de-DE" dirty="0"/>
                <a:t>2</a:t>
              </a:r>
              <a:r>
                <a:rPr lang="de-DE" dirty="0" smtClean="0"/>
                <a:t>0 </a:t>
              </a:r>
              <a:r>
                <a:rPr lang="de-DE" dirty="0" err="1" smtClean="0"/>
                <a:t>kt</a:t>
              </a:r>
              <a:r>
                <a:rPr lang="de-DE" dirty="0" smtClean="0"/>
                <a:t> LS</a:t>
              </a:r>
            </a:p>
            <a:p>
              <a:pPr algn="ctr">
                <a:lnSpc>
                  <a:spcPct val="130000"/>
                </a:lnSpc>
              </a:pPr>
              <a:r>
                <a:rPr lang="de-DE" dirty="0" smtClean="0"/>
                <a:t>700 m </a:t>
              </a:r>
              <a:r>
                <a:rPr lang="de-DE" dirty="0" err="1" smtClean="0"/>
                <a:t>overburden</a:t>
              </a:r>
              <a:endParaRPr lang="de-DE" dirty="0" smtClean="0"/>
            </a:p>
            <a:p>
              <a:pPr algn="ctr">
                <a:lnSpc>
                  <a:spcPct val="130000"/>
                </a:lnSpc>
              </a:pPr>
              <a:r>
                <a:rPr lang="de-DE" dirty="0" smtClean="0"/>
                <a:t>35 GW at 55 km</a:t>
              </a:r>
            </a:p>
            <a:p>
              <a:pPr algn="ctr">
                <a:lnSpc>
                  <a:spcPct val="130000"/>
                </a:lnSpc>
              </a:pPr>
              <a:r>
                <a:rPr lang="de-DE" dirty="0"/>
                <a:t>3</a:t>
              </a:r>
              <a:r>
                <a:rPr lang="de-DE" dirty="0" smtClean="0"/>
                <a:t>% </a:t>
              </a:r>
              <a:r>
                <a:rPr lang="de-DE" dirty="0" err="1" smtClean="0"/>
                <a:t>resolution</a:t>
              </a:r>
              <a:r>
                <a:rPr lang="de-DE" dirty="0" smtClean="0"/>
                <a:t> @ 1 </a:t>
              </a:r>
              <a:r>
                <a:rPr lang="de-DE" dirty="0" err="1" smtClean="0"/>
                <a:t>MeV</a:t>
              </a:r>
              <a:endParaRPr lang="de-DE" dirty="0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18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9707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5436096" y="0"/>
            <a:ext cx="3707904" cy="14127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6" t="9790" r="271" b="13354"/>
          <a:stretch/>
        </p:blipFill>
        <p:spPr>
          <a:xfrm>
            <a:off x="0" y="1419225"/>
            <a:ext cx="8775700" cy="5418138"/>
          </a:xfr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r="3791"/>
          <a:stretch/>
        </p:blipFill>
        <p:spPr>
          <a:xfrm>
            <a:off x="6182438" y="1419362"/>
            <a:ext cx="2947917" cy="5440271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790494" y="4128445"/>
            <a:ext cx="5169262" cy="2558868"/>
            <a:chOff x="3063092" y="4308213"/>
            <a:chExt cx="5024035" cy="2558868"/>
          </a:xfrm>
        </p:grpSpPr>
        <p:sp>
          <p:nvSpPr>
            <p:cNvPr id="13" name="Rectangle 39"/>
            <p:cNvSpPr>
              <a:spLocks noChangeArrowheads="1"/>
            </p:cNvSpPr>
            <p:nvPr/>
          </p:nvSpPr>
          <p:spPr bwMode="auto">
            <a:xfrm>
              <a:off x="3063092" y="4308213"/>
              <a:ext cx="5024035" cy="2524125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lnSpc>
                  <a:spcPct val="90000"/>
                </a:lnSpc>
              </a:pPr>
              <a:r>
                <a:rPr lang="en-US" altLang="zh-CN" sz="2000" b="1" dirty="0" smtClean="0">
                  <a:solidFill>
                    <a:srgbClr val="FF3300"/>
                  </a:solidFill>
                </a:rPr>
                <a:t>Asia (25)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Beijing Normal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CAGS,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CIAE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DGUT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ECUST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Guangxi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IHEP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Jilin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Nanjing U.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825738" y="4531057"/>
              <a:ext cx="3111690" cy="2336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90000"/>
                </a:lnSpc>
              </a:pPr>
              <a:r>
                <a:rPr lang="en-US" altLang="zh-CN" b="1" dirty="0" err="1" smtClean="0">
                  <a:solidFill>
                    <a:schemeClr val="accent1"/>
                  </a:solidFill>
                </a:rPr>
                <a:t>Nankai</a:t>
              </a:r>
              <a:r>
                <a:rPr lang="en-US" altLang="zh-CN" b="1" dirty="0" smtClean="0">
                  <a:solidFill>
                    <a:schemeClr val="accent1"/>
                  </a:solidFill>
                </a:rPr>
                <a:t>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Natl. </a:t>
              </a:r>
              <a:r>
                <a:rPr lang="en-US" altLang="zh-CN" b="1" dirty="0" err="1" smtClean="0">
                  <a:solidFill>
                    <a:schemeClr val="accent1"/>
                  </a:solidFill>
                </a:rPr>
                <a:t>Chiao</a:t>
              </a:r>
              <a:r>
                <a:rPr lang="en-US" altLang="zh-CN" b="1" dirty="0" smtClean="0">
                  <a:solidFill>
                    <a:schemeClr val="accent1"/>
                  </a:solidFill>
                </a:rPr>
                <a:t>-Tung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Natl. Taiwan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Natl. United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NCEPU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err="1" smtClean="0">
                  <a:solidFill>
                    <a:schemeClr val="accent1"/>
                  </a:solidFill>
                </a:rPr>
                <a:t>Pekin</a:t>
              </a:r>
              <a:r>
                <a:rPr lang="en-US" altLang="zh-CN" b="1" dirty="0" smtClean="0">
                  <a:solidFill>
                    <a:schemeClr val="accent1"/>
                  </a:solidFill>
                </a:rPr>
                <a:t>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Shandong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Shanghai JT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Sichuan U.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59369" y="4531057"/>
              <a:ext cx="1285288" cy="1837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SYSU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Tsinghua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UCAS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USTC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Wuhan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err="1" smtClean="0">
                  <a:solidFill>
                    <a:schemeClr val="accent1"/>
                  </a:solidFill>
                </a:rPr>
                <a:t>Wuyi</a:t>
              </a:r>
              <a:r>
                <a:rPr lang="en-US" altLang="zh-CN" b="1" dirty="0" smtClean="0">
                  <a:solidFill>
                    <a:schemeClr val="accent1"/>
                  </a:solidFill>
                </a:rPr>
                <a:t> U.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1"/>
                  </a:solidFill>
                </a:rPr>
                <a:t>Xi'an JT U. </a:t>
              </a:r>
              <a:endParaRPr lang="en-US" altLang="zh-CN" sz="1600" b="1" dirty="0" smtClean="0">
                <a:solidFill>
                  <a:schemeClr val="accent1"/>
                </a:solidFill>
              </a:endParaRPr>
            </a:p>
          </p:txBody>
        </p:sp>
      </p:grp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89054" y="3727467"/>
            <a:ext cx="3508468" cy="3110061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</a:pPr>
            <a:r>
              <a:rPr lang="en-US" altLang="zh-CN" sz="2000" b="1" dirty="0" smtClean="0">
                <a:solidFill>
                  <a:srgbClr val="FF3300"/>
                </a:solidFill>
              </a:rPr>
              <a:t>Europe (20)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APC Paris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Charles U.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CPPM Marseille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/>
              <a:t>FZ </a:t>
            </a:r>
            <a:r>
              <a:rPr lang="en-US" altLang="zh-CN" b="1" dirty="0" err="1" smtClean="0"/>
              <a:t>Jülich</a:t>
            </a:r>
            <a:endParaRPr lang="en-US" altLang="zh-CN" b="1" dirty="0" smtClean="0"/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</a:t>
            </a:r>
            <a:r>
              <a:rPr lang="en-US" altLang="zh-CN" b="1" dirty="0" err="1" smtClean="0">
                <a:solidFill>
                  <a:schemeClr val="accent1"/>
                </a:solidFill>
              </a:rPr>
              <a:t>Frascati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INFN-Ferrara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INFN-Milano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</a:t>
            </a:r>
            <a:r>
              <a:rPr lang="en-US" altLang="zh-CN" b="1" dirty="0" err="1" smtClean="0">
                <a:solidFill>
                  <a:schemeClr val="accent1"/>
                </a:solidFill>
              </a:rPr>
              <a:t>Padova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INFN-Perugia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INFN-Roma 3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U. </a:t>
            </a:r>
            <a:r>
              <a:rPr lang="en-US" altLang="zh-CN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libre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de </a:t>
            </a:r>
            <a:r>
              <a:rPr lang="en-US" altLang="zh-CN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Bruxelles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(Observer)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651820" y="4012420"/>
            <a:ext cx="20138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IPHC Strasbourg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JINR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LLR Paris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/>
              <a:t>RWTH Aachen U.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err="1" smtClean="0">
                <a:solidFill>
                  <a:schemeClr val="accent1"/>
                </a:solidFill>
              </a:rPr>
              <a:t>Subatech</a:t>
            </a:r>
            <a:r>
              <a:rPr lang="en-US" altLang="zh-CN" b="1" dirty="0" smtClean="0">
                <a:solidFill>
                  <a:schemeClr val="accent1"/>
                </a:solidFill>
              </a:rPr>
              <a:t> Nantes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smtClean="0"/>
              <a:t>TU Munich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err="1" smtClean="0"/>
              <a:t>U.Hamburg</a:t>
            </a:r>
            <a:endParaRPr lang="en-US" altLang="zh-CN" b="1" dirty="0" smtClean="0"/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err="1" smtClean="0"/>
              <a:t>U.Mainz</a:t>
            </a:r>
            <a:endParaRPr lang="en-US" altLang="zh-CN" b="1" dirty="0" smtClean="0"/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err="1" smtClean="0">
                <a:solidFill>
                  <a:schemeClr val="accent1"/>
                </a:solidFill>
              </a:rPr>
              <a:t>U.Oulu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lang="en-US" altLang="zh-CN" b="1" dirty="0" err="1" smtClean="0"/>
              <a:t>U.Tuebingen</a:t>
            </a:r>
            <a:endParaRPr lang="en-US" altLang="zh-CN" b="1" dirty="0" smtClean="0"/>
          </a:p>
        </p:txBody>
      </p:sp>
      <p:grpSp>
        <p:nvGrpSpPr>
          <p:cNvPr id="9" name="Gruppieren 8"/>
          <p:cNvGrpSpPr/>
          <p:nvPr/>
        </p:nvGrpSpPr>
        <p:grpSpPr>
          <a:xfrm>
            <a:off x="0" y="-983"/>
            <a:ext cx="5472608" cy="1431335"/>
            <a:chOff x="0" y="-18559"/>
            <a:chExt cx="9180512" cy="2423359"/>
          </a:xfrm>
        </p:grpSpPr>
        <p:sp>
          <p:nvSpPr>
            <p:cNvPr id="18" name="Rectangle 39"/>
            <p:cNvSpPr>
              <a:spLocks noChangeArrowheads="1"/>
            </p:cNvSpPr>
            <p:nvPr/>
          </p:nvSpPr>
          <p:spPr bwMode="auto">
            <a:xfrm>
              <a:off x="6116102" y="1585734"/>
              <a:ext cx="2893325" cy="801997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</a:pPr>
              <a:r>
                <a:rPr lang="en-US" altLang="zh-CN" b="1" dirty="0" smtClean="0">
                  <a:solidFill>
                    <a:schemeClr val="accent3">
                      <a:lumMod val="50000"/>
                    </a:schemeClr>
                  </a:solidFill>
                </a:rPr>
                <a:t>US institutions (Observers)</a:t>
              </a:r>
            </a:p>
          </p:txBody>
        </p:sp>
        <p:pic>
          <p:nvPicPr>
            <p:cNvPr id="5" name="Grafik 4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" y="1202400"/>
              <a:ext cx="1836000" cy="1201316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0"/>
              <a:ext cx="1836000" cy="1202400"/>
            </a:xfrm>
            <a:prstGeom prst="rect">
              <a:avLst/>
            </a:prstGeom>
          </p:spPr>
        </p:pic>
        <p:cxnSp>
          <p:nvCxnSpPr>
            <p:cNvPr id="7" name="Gerade Verbindung 6"/>
            <p:cNvCxnSpPr/>
            <p:nvPr/>
          </p:nvCxnSpPr>
          <p:spPr>
            <a:xfrm flipV="1">
              <a:off x="0" y="-18559"/>
              <a:ext cx="9144000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Grafik 21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00" y="0"/>
              <a:ext cx="1836000" cy="1201316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000" y="-18559"/>
              <a:ext cx="1836000" cy="1202400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512" y="-18559"/>
              <a:ext cx="1836000" cy="1201316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36000" cy="1202400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000" y="1202400"/>
              <a:ext cx="1836000" cy="1201316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000" y="1202400"/>
              <a:ext cx="1836000" cy="1201316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000" y="1202400"/>
              <a:ext cx="1836000" cy="1202400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00" y="1202400"/>
              <a:ext cx="1836000" cy="1202400"/>
            </a:xfrm>
            <a:prstGeom prst="rect">
              <a:avLst/>
            </a:prstGeom>
          </p:spPr>
        </p:pic>
      </p:grpSp>
      <p:sp>
        <p:nvSpPr>
          <p:cNvPr id="30" name="Rechteck 29"/>
          <p:cNvSpPr/>
          <p:nvPr/>
        </p:nvSpPr>
        <p:spPr>
          <a:xfrm>
            <a:off x="5472573" y="-99392"/>
            <a:ext cx="36359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JUNO</a:t>
            </a:r>
          </a:p>
          <a:p>
            <a:pPr algn="ctr"/>
            <a:r>
              <a:rPr lang="de-DE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Collaboration</a:t>
            </a:r>
            <a:endParaRPr lang="de-DE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5868144" y="2276872"/>
            <a:ext cx="3024336" cy="18002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de-DE" b="1" dirty="0" smtClean="0">
                <a:solidFill>
                  <a:schemeClr val="tx1"/>
                </a:solidFill>
              </a:rPr>
              <a:t>Status</a:t>
            </a:r>
          </a:p>
          <a:p>
            <a:pPr algn="ctr">
              <a:lnSpc>
                <a:spcPct val="120000"/>
              </a:lnSpc>
            </a:pPr>
            <a:r>
              <a:rPr lang="de-DE" dirty="0" smtClean="0">
                <a:solidFill>
                  <a:schemeClr val="tx1"/>
                </a:solidFill>
              </a:rPr>
              <a:t>CDR in a </a:t>
            </a:r>
            <a:r>
              <a:rPr lang="de-DE" dirty="0" err="1" smtClean="0">
                <a:solidFill>
                  <a:schemeClr val="tx1"/>
                </a:solidFill>
              </a:rPr>
              <a:t>few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weeks</a:t>
            </a:r>
            <a:endParaRPr lang="de-DE" dirty="0" smtClean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de-DE" dirty="0" err="1" smtClean="0">
                <a:solidFill>
                  <a:schemeClr val="tx1"/>
                </a:solidFill>
              </a:rPr>
              <a:t>approval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by</a:t>
            </a:r>
            <a:r>
              <a:rPr lang="de-DE" dirty="0" smtClean="0">
                <a:solidFill>
                  <a:schemeClr val="tx1"/>
                </a:solidFill>
              </a:rPr>
              <a:t> end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2014</a:t>
            </a:r>
          </a:p>
          <a:p>
            <a:pPr algn="ctr">
              <a:lnSpc>
                <a:spcPct val="120000"/>
              </a:lnSpc>
            </a:pPr>
            <a:r>
              <a:rPr lang="de-DE" dirty="0" err="1" smtClean="0">
                <a:solidFill>
                  <a:schemeClr val="tx1"/>
                </a:solidFill>
              </a:rPr>
              <a:t>start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construction</a:t>
            </a:r>
            <a:r>
              <a:rPr lang="de-DE" dirty="0" smtClean="0">
                <a:solidFill>
                  <a:schemeClr val="tx1"/>
                </a:solidFill>
              </a:rPr>
              <a:t> Jan. 2015</a:t>
            </a:r>
          </a:p>
          <a:p>
            <a:pPr algn="ctr">
              <a:lnSpc>
                <a:spcPct val="120000"/>
              </a:lnSpc>
            </a:pPr>
            <a:r>
              <a:rPr lang="de-DE" dirty="0" err="1" smtClean="0">
                <a:solidFill>
                  <a:schemeClr val="tx1"/>
                </a:solidFill>
              </a:rPr>
              <a:t>start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datataking</a:t>
            </a:r>
            <a:r>
              <a:rPr lang="de-DE" dirty="0" smtClean="0">
                <a:solidFill>
                  <a:schemeClr val="tx1"/>
                </a:solidFill>
              </a:rPr>
              <a:t> 2021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3" name="图片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0" b="5034"/>
          <a:stretch/>
        </p:blipFill>
        <p:spPr>
          <a:xfrm>
            <a:off x="0" y="1412776"/>
            <a:ext cx="2387505" cy="2308105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34" name="Textfeld 33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19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2257432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4572000" y="0"/>
            <a:ext cx="6408712" cy="6858000"/>
          </a:xfrm>
          <a:prstGeom prst="rect">
            <a:avLst/>
          </a:prstGeom>
          <a:blipFill dpi="0" rotWithShape="1">
            <a:blip r:embed="rId4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-756592" y="0"/>
            <a:ext cx="5328592" cy="6858000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191829" y="-171400"/>
            <a:ext cx="4760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Physics</a:t>
            </a:r>
            <a:r>
              <a:rPr lang="de-DE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</a:t>
            </a:r>
            <a:r>
              <a:rPr lang="de-DE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JUNO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1189" y="4797152"/>
            <a:ext cx="4101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ym typeface="Symbol"/>
              </a:rPr>
              <a:t></a:t>
            </a:r>
            <a:r>
              <a:rPr lang="de-DE" sz="2000" b="1" dirty="0" smtClean="0"/>
              <a:t>-</a:t>
            </a:r>
            <a:r>
              <a:rPr lang="de-DE" sz="2000" b="1" dirty="0" err="1" smtClean="0"/>
              <a:t>oscillations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with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reactor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neutrinos</a:t>
            </a:r>
            <a:r>
              <a:rPr lang="de-DE" sz="2000" b="1" dirty="0" smtClean="0"/>
              <a:t>:</a:t>
            </a:r>
          </a:p>
          <a:p>
            <a:pPr algn="ctr"/>
            <a:r>
              <a:rPr lang="de-DE" sz="2000" b="1" dirty="0" err="1" smtClean="0"/>
              <a:t>Mass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hierarchy</a:t>
            </a:r>
            <a:endParaRPr lang="de-DE" sz="2000" b="1" dirty="0" smtClean="0"/>
          </a:p>
          <a:p>
            <a:pPr algn="ctr"/>
            <a:r>
              <a:rPr lang="de-DE" sz="2000" b="1" dirty="0" smtClean="0"/>
              <a:t>Precision </a:t>
            </a:r>
            <a:r>
              <a:rPr lang="de-DE" sz="2000" b="1" dirty="0" err="1" smtClean="0"/>
              <a:t>Measurements</a:t>
            </a:r>
            <a:endParaRPr lang="de-DE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4990256" y="1181065"/>
            <a:ext cx="383021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Super Nova</a:t>
            </a:r>
          </a:p>
          <a:p>
            <a:pPr marL="285750" indent="-285750">
              <a:buFontTx/>
              <a:buChar char="-"/>
            </a:pPr>
            <a:r>
              <a:rPr lang="de-DE" sz="2000" b="1" dirty="0" err="1" smtClean="0"/>
              <a:t>Direct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observation</a:t>
            </a:r>
            <a:endParaRPr lang="de-DE" sz="2000" b="1" dirty="0" smtClean="0"/>
          </a:p>
          <a:p>
            <a:pPr marL="285750" indent="-285750">
              <a:buFontTx/>
              <a:buChar char="-"/>
            </a:pPr>
            <a:r>
              <a:rPr lang="de-DE" sz="2000" b="1" dirty="0" smtClean="0"/>
              <a:t>Diffuse Super </a:t>
            </a:r>
            <a:r>
              <a:rPr lang="de-DE" sz="2000" b="1" dirty="0"/>
              <a:t>N</a:t>
            </a:r>
            <a:r>
              <a:rPr lang="de-DE" sz="2000" b="1" dirty="0" smtClean="0"/>
              <a:t>ova </a:t>
            </a:r>
            <a:r>
              <a:rPr lang="de-DE" sz="2000" b="1" dirty="0" err="1" smtClean="0"/>
              <a:t>background</a:t>
            </a:r>
            <a:endParaRPr lang="de-DE" sz="2000" b="1" dirty="0" smtClean="0"/>
          </a:p>
          <a:p>
            <a:r>
              <a:rPr lang="de-DE" sz="2000" b="1" dirty="0" smtClean="0"/>
              <a:t>Solar Neutrinos</a:t>
            </a:r>
          </a:p>
          <a:p>
            <a:pPr marL="285750" indent="-285750">
              <a:buFontTx/>
              <a:buChar char="-"/>
            </a:pPr>
            <a:r>
              <a:rPr lang="de-DE" sz="2000" b="1" dirty="0" err="1" smtClean="0"/>
              <a:t>Oscillation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parameters</a:t>
            </a:r>
            <a:endParaRPr lang="de-DE" sz="2000" b="1" dirty="0" smtClean="0"/>
          </a:p>
          <a:p>
            <a:pPr marL="285750" indent="-285750">
              <a:buFontTx/>
              <a:buChar char="-"/>
            </a:pPr>
            <a:r>
              <a:rPr lang="de-DE" sz="2000" b="1" dirty="0" err="1" smtClean="0"/>
              <a:t>Metallicity</a:t>
            </a:r>
            <a:endParaRPr lang="de-DE" sz="2000" b="1" dirty="0" smtClean="0"/>
          </a:p>
          <a:p>
            <a:r>
              <a:rPr lang="de-DE" sz="2000" b="1" dirty="0" err="1" smtClean="0"/>
              <a:t>Atmospheric</a:t>
            </a:r>
            <a:r>
              <a:rPr lang="de-DE" sz="2000" b="1" dirty="0" smtClean="0"/>
              <a:t> </a:t>
            </a:r>
            <a:r>
              <a:rPr lang="de-DE" sz="2000" b="1" dirty="0"/>
              <a:t>Neutrinos</a:t>
            </a:r>
          </a:p>
          <a:p>
            <a:pPr marL="285750" indent="-285750">
              <a:buFontTx/>
              <a:buChar char="-"/>
            </a:pPr>
            <a:r>
              <a:rPr lang="de-DE" sz="2000" b="1" dirty="0" err="1"/>
              <a:t>Oscillations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 err="1"/>
              <a:t>Mass</a:t>
            </a:r>
            <a:r>
              <a:rPr lang="de-DE" sz="2000" b="1" dirty="0"/>
              <a:t> </a:t>
            </a:r>
            <a:r>
              <a:rPr lang="de-DE" sz="2000" b="1" dirty="0" err="1"/>
              <a:t>hierarchy</a:t>
            </a:r>
            <a:r>
              <a:rPr lang="de-DE" sz="2000" b="1" dirty="0"/>
              <a:t> </a:t>
            </a:r>
            <a:r>
              <a:rPr lang="de-DE" sz="2000" b="1" dirty="0" smtClean="0"/>
              <a:t>?</a:t>
            </a:r>
          </a:p>
          <a:p>
            <a:r>
              <a:rPr lang="de-DE" sz="2000" b="1" dirty="0" err="1" smtClean="0"/>
              <a:t>Geo</a:t>
            </a:r>
            <a:r>
              <a:rPr lang="de-DE" sz="2000" b="1" dirty="0" smtClean="0"/>
              <a:t> </a:t>
            </a:r>
            <a:r>
              <a:rPr lang="de-DE" sz="2000" b="1" dirty="0"/>
              <a:t>Neutrinos</a:t>
            </a:r>
          </a:p>
          <a:p>
            <a:pPr marL="285750" indent="-285750">
              <a:buFontTx/>
              <a:buChar char="-"/>
            </a:pPr>
            <a:r>
              <a:rPr lang="de-DE" sz="2000" b="1" dirty="0"/>
              <a:t>Models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earth‘s</a:t>
            </a:r>
            <a:r>
              <a:rPr lang="de-DE" sz="2000" b="1" dirty="0"/>
              <a:t> </a:t>
            </a:r>
            <a:r>
              <a:rPr lang="de-DE" sz="2000" b="1" dirty="0" err="1"/>
              <a:t>interior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 err="1"/>
              <a:t>Heat</a:t>
            </a:r>
            <a:r>
              <a:rPr lang="de-DE" sz="2000" b="1" dirty="0"/>
              <a:t> </a:t>
            </a:r>
            <a:r>
              <a:rPr lang="de-DE" sz="2000" b="1" dirty="0" err="1"/>
              <a:t>production</a:t>
            </a:r>
            <a:r>
              <a:rPr lang="de-DE" sz="2000" b="1" dirty="0"/>
              <a:t> </a:t>
            </a:r>
            <a:r>
              <a:rPr lang="de-DE" sz="2000" b="1" dirty="0">
                <a:sym typeface="Wingdings" panose="05000000000000000000" pitchFamily="2" charset="2"/>
              </a:rPr>
              <a:t> </a:t>
            </a:r>
            <a:r>
              <a:rPr lang="de-DE" sz="2000" b="1" dirty="0" err="1">
                <a:sym typeface="Wingdings" panose="05000000000000000000" pitchFamily="2" charset="2"/>
              </a:rPr>
              <a:t>climate</a:t>
            </a:r>
            <a:endParaRPr lang="de-DE" sz="2000" b="1" dirty="0"/>
          </a:p>
          <a:p>
            <a:r>
              <a:rPr lang="de-DE" sz="2000" b="1" dirty="0" err="1" smtClean="0"/>
              <a:t>Nucleon</a:t>
            </a:r>
            <a:r>
              <a:rPr lang="de-DE" sz="2000" b="1" dirty="0" smtClean="0"/>
              <a:t> </a:t>
            </a:r>
            <a:r>
              <a:rPr lang="de-DE" sz="2000" b="1" dirty="0" err="1"/>
              <a:t>Decay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/>
              <a:t>i.e. p </a:t>
            </a:r>
            <a:r>
              <a:rPr lang="de-DE" sz="2000" b="1" dirty="0">
                <a:sym typeface="Wingdings" panose="05000000000000000000" pitchFamily="2" charset="2"/>
              </a:rPr>
              <a:t> K</a:t>
            </a:r>
            <a:r>
              <a:rPr lang="de-DE" sz="2000" b="1" baseline="30000" dirty="0">
                <a:sym typeface="Wingdings" panose="05000000000000000000" pitchFamily="2" charset="2"/>
              </a:rPr>
              <a:t>+</a:t>
            </a:r>
            <a:r>
              <a:rPr lang="de-DE" sz="2000" b="1" dirty="0">
                <a:sym typeface="Wingdings" panose="05000000000000000000" pitchFamily="2" charset="2"/>
              </a:rPr>
              <a:t> </a:t>
            </a:r>
            <a:r>
              <a:rPr lang="de-DE" sz="2000" b="1" dirty="0">
                <a:sym typeface="Symbol"/>
              </a:rPr>
              <a:t></a:t>
            </a:r>
          </a:p>
          <a:p>
            <a:r>
              <a:rPr lang="de-DE" sz="2000" b="1" dirty="0" smtClean="0">
                <a:sym typeface="Symbol"/>
              </a:rPr>
              <a:t>Dark </a:t>
            </a:r>
            <a:r>
              <a:rPr lang="de-DE" sz="2000" b="1" dirty="0">
                <a:sym typeface="Symbol"/>
              </a:rPr>
              <a:t>Matter</a:t>
            </a:r>
          </a:p>
          <a:p>
            <a:pPr marL="285750" indent="-285750">
              <a:buFontTx/>
              <a:buChar char="-"/>
            </a:pPr>
            <a:r>
              <a:rPr lang="de-DE" sz="2000" b="1" dirty="0">
                <a:sym typeface="Symbol"/>
              </a:rPr>
              <a:t> </a:t>
            </a:r>
            <a:r>
              <a:rPr lang="de-DE" sz="2000" b="1" dirty="0">
                <a:sym typeface="Wingdings" panose="05000000000000000000" pitchFamily="2" charset="2"/>
              </a:rPr>
              <a:t> </a:t>
            </a:r>
            <a:r>
              <a:rPr lang="de-DE" sz="2000" b="1" dirty="0">
                <a:sym typeface="Symbol"/>
              </a:rPr>
              <a:t></a:t>
            </a:r>
          </a:p>
          <a:p>
            <a:r>
              <a:rPr lang="de-DE" sz="2000" b="1" dirty="0" smtClean="0">
                <a:sym typeface="Symbol"/>
              </a:rPr>
              <a:t>Sterile </a:t>
            </a:r>
            <a:r>
              <a:rPr lang="de-DE" sz="2000" b="1" dirty="0">
                <a:sym typeface="Symbol"/>
              </a:rPr>
              <a:t>Neutrinos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b="1" dirty="0" err="1"/>
              <a:t>With</a:t>
            </a:r>
            <a:r>
              <a:rPr lang="de-DE" sz="2000" b="1" dirty="0"/>
              <a:t> </a:t>
            </a:r>
            <a:r>
              <a:rPr lang="de-DE" sz="2000" b="1" dirty="0" err="1"/>
              <a:t>radioactive</a:t>
            </a:r>
            <a:r>
              <a:rPr lang="de-DE" sz="2000" b="1" dirty="0"/>
              <a:t> </a:t>
            </a:r>
            <a:r>
              <a:rPr lang="de-DE" sz="2000" b="1" dirty="0" err="1" smtClean="0"/>
              <a:t>sources</a:t>
            </a:r>
            <a:endParaRPr lang="de-DE" sz="20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755576" y="692696"/>
            <a:ext cx="2789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Hierarchy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188898" y="692696"/>
            <a:ext cx="1335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2</a:t>
            </a:r>
            <a:endParaRPr lang="de-DE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95304"/>
      </p:ext>
    </p:extLst>
  </p:cSld>
  <p:clrMapOvr>
    <a:masterClrMapping/>
  </p:clrMapOvr>
  <p:transition spd="slow" advTm="155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4572000" y="0"/>
            <a:ext cx="6408712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-684584" y="0"/>
            <a:ext cx="5328592" cy="6957392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2775672" y="-14610"/>
            <a:ext cx="3592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Conclusions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5536" y="1124744"/>
            <a:ext cx="8383898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b="1" dirty="0" err="1" smtClean="0"/>
              <a:t>Excellent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Physics</a:t>
            </a:r>
            <a:r>
              <a:rPr lang="de-DE" sz="3200" b="1" dirty="0" smtClean="0"/>
              <a:t> Potential</a:t>
            </a:r>
            <a:br>
              <a:rPr lang="de-DE" sz="3200" b="1" dirty="0" smtClean="0"/>
            </a:br>
            <a:r>
              <a:rPr lang="de-DE" sz="3200" b="1" dirty="0" err="1" smtClean="0"/>
              <a:t>Mass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hierarchy</a:t>
            </a:r>
            <a:r>
              <a:rPr lang="de-DE" sz="3200" b="1" dirty="0" smtClean="0"/>
              <a:t> &amp; Astro-/Geo-/Solar-/p-</a:t>
            </a:r>
            <a:r>
              <a:rPr lang="de-DE" sz="3200" b="1" dirty="0" err="1" smtClean="0"/>
              <a:t>decay</a:t>
            </a:r>
            <a:endParaRPr lang="de-DE" sz="3200" b="1" dirty="0" smtClean="0"/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de-DE" sz="3200" b="1" dirty="0" err="1" smtClean="0"/>
              <a:t>Challenging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Detector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Concept</a:t>
            </a:r>
            <a:r>
              <a:rPr lang="de-DE" sz="3200" b="1" dirty="0" smtClean="0"/>
              <a:t/>
            </a:r>
            <a:br>
              <a:rPr lang="de-DE" sz="3200" b="1" dirty="0" smtClean="0"/>
            </a:br>
            <a:r>
              <a:rPr lang="de-DE" sz="3200" b="1" dirty="0" err="1" smtClean="0"/>
              <a:t>Good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progress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with</a:t>
            </a:r>
            <a:r>
              <a:rPr lang="de-DE" sz="3200" b="1" dirty="0" smtClean="0"/>
              <a:t> PMTs / LS / etc.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de-DE" sz="3200" b="1" dirty="0" err="1" smtClean="0"/>
              <a:t>Approval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ahead</a:t>
            </a:r>
            <a:r>
              <a:rPr lang="de-DE" sz="3200" b="1" dirty="0" smtClean="0"/>
              <a:t/>
            </a:r>
            <a:br>
              <a:rPr lang="de-DE" sz="3200" b="1" dirty="0" smtClean="0"/>
            </a:br>
            <a:r>
              <a:rPr lang="de-DE" sz="3200" b="1" dirty="0" smtClean="0"/>
              <a:t>Start </a:t>
            </a:r>
            <a:r>
              <a:rPr lang="de-DE" sz="3200" b="1" dirty="0" err="1" smtClean="0"/>
              <a:t>construction</a:t>
            </a:r>
            <a:r>
              <a:rPr lang="de-DE" sz="3200" b="1" dirty="0" smtClean="0"/>
              <a:t> Jan. 2015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DE" sz="3200" b="1" dirty="0"/>
          </a:p>
          <a:p>
            <a:r>
              <a:rPr lang="de-DE" sz="3200" b="1" dirty="0" smtClean="0"/>
              <a:t>	More </a:t>
            </a:r>
            <a:r>
              <a:rPr lang="de-DE" sz="3200" b="1" dirty="0" err="1" smtClean="0"/>
              <a:t>Collaborators</a:t>
            </a:r>
            <a:r>
              <a:rPr lang="de-DE" sz="3200" b="1" dirty="0" smtClean="0"/>
              <a:t> Welcome</a:t>
            </a:r>
            <a:endParaRPr lang="de-DE" sz="3200" b="1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6732240" y="4149080"/>
            <a:ext cx="1930400" cy="2438400"/>
            <a:chOff x="7092280" y="4149080"/>
            <a:chExt cx="1930400" cy="243840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4149080"/>
              <a:ext cx="1930400" cy="2438400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7812360" y="6002124"/>
              <a:ext cx="11851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err="1" smtClean="0"/>
                <a:t>thanks</a:t>
              </a:r>
              <a:endParaRPr lang="de-DE" sz="2800" b="1" dirty="0"/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/>
              <a:t>20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20656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etectors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05" y="2060848"/>
            <a:ext cx="920001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etectors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577" y="2088232"/>
            <a:ext cx="920001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etectors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6" y="0"/>
            <a:ext cx="920001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6068144"/>
            <a:ext cx="9144000" cy="4572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600" y="4797152"/>
            <a:ext cx="9144000" cy="4572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680" y="5636096"/>
            <a:ext cx="9144000" cy="4572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640" y="5204048"/>
            <a:ext cx="9144000" cy="4572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3768" y="6500192"/>
            <a:ext cx="9144000" cy="4572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67544" y="4797152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nverted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hierarchy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Majorana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Dirac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CP-violation ?</a:t>
            </a:r>
          </a:p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88024" y="4797152"/>
            <a:ext cx="4067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JUNO / PINGU / LBNE / INO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JUNO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</a:t>
            </a:r>
            <a:endParaRPr lang="de-DE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0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decays</a:t>
            </a:r>
            <a:endParaRPr lang="de-DE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-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factory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, LBNE(?)</a:t>
            </a:r>
            <a:endParaRPr lang="de-DE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KATRIN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1590811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279865" y="-171400"/>
            <a:ext cx="4584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Mass</a:t>
            </a:r>
            <a:r>
              <a:rPr lang="de-DE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Hierarchy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51520" y="1196752"/>
                <a:ext cx="5892319" cy="1030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sz="24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b="0" i="1" smtClean="0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4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latin typeface="Cambria Math"/>
                        </a:rPr>
                        <m:t>=1 −4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sz="2400" b="0" i="1" smtClean="0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/>
                                        </a:rPr>
                                        <m:t>𝑒𝑖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/>
                                        </a:rPr>
                                        <m:t>𝑒𝑗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de-DE" sz="24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latin typeface="Cambria Math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892319" cy="103034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11067" y="2132856"/>
                <a:ext cx="6925229" cy="168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24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a:rPr lang="de-DE" sz="2400" i="1">
                                <a:latin typeface="Cambria Math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sz="2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sz="2400" i="1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2400" i="1"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de-DE" sz="2400" i="1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de-DE" sz="2400" i="1"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sz="2400" i="1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2400" i="1"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de-DE" sz="2400" i="1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2400" i="1">
                                <a:latin typeface="Cambria Math"/>
                              </a:rPr>
                              <m:t>=1</m:t>
                            </m:r>
                            <m:r>
                              <m:rPr>
                                <m:nor/>
                              </m:rPr>
                              <a:rPr lang="de-DE" sz="2400" dirty="0"/>
                              <m:t> </m:t>
                            </m:r>
                            <m:r>
                              <a:rPr lang="de-DE" sz="2400" b="0" i="1" dirty="0" smtClean="0">
                                <a:latin typeface="Cambria Math"/>
                              </a:rPr>
                              <m:t>                                                                    </m:t>
                            </m:r>
                          </m:e>
                        </m:mr>
                        <m:mr>
                          <m:e>
                            <m:r>
                              <a:rPr lang="de-DE" sz="2400" b="0" i="1" smtClean="0">
                                <a:latin typeface="Cambria Math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de-DE" sz="2400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sz="2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func>
                            <m:func>
                              <m:funcPr>
                                <m:ctrlPr>
                                  <a:rPr lang="de-DE" sz="2400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sz="2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de-DE" sz="2400" b="0" i="1" smtClean="0">
                                    <a:latin typeface="Cambria Math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func>
                            <m:func>
                              <m:funcPr>
                                <m:ctrlPr>
                                  <a:rPr lang="de-DE" sz="2400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sz="2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</m:func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de-DE" sz="240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de-DE" sz="2400" b="0" i="1" smtClean="0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sz="2400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sz="24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b="0" i="0" smtClean="0">
                                            <a:latin typeface="Cambria Math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de-DE" sz="2400" b="0" i="1" smtClean="0">
                                            <a:latin typeface="Cambria Math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de-DE" sz="2400" b="0" i="0" smtClean="0">
                                                <a:latin typeface="Cambria Math"/>
                                              </a:rPr>
                                              <m:t>sin</m:t>
                                            </m:r>
                                          </m:e>
                                          <m:sup>
                                            <m: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  <m:t>13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func>
                                <m:func>
                                  <m:funcPr>
                                    <m:ctrlPr>
                                      <a:rPr lang="de-DE" sz="2400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sz="24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b="0" i="0" smtClean="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b="0" i="0" smtClean="0">
                                            <a:latin typeface="Cambria Math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31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de-DE" sz="2400" b="0" i="1" smtClean="0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de-DE" sz="2400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sz="24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b="0" i="0" smtClean="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sz="2400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sz="24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 sz="2400" b="0" i="0" smtClean="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de-DE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de-DE" sz="2400" b="0" i="1" smtClean="0">
                                            <a:latin typeface="Cambria Math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de-DE" sz="2400" b="0" i="0" smtClean="0">
                                                <a:latin typeface="Cambria Math"/>
                                              </a:rPr>
                                              <m:t>sin</m:t>
                                            </m:r>
                                          </m:e>
                                          <m:sup>
                                            <m: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de-DE" sz="2400" b="0" i="0" smtClean="0">
                                                <a:latin typeface="Cambria Math"/>
                                              </a:rPr>
                                              <m:t>Δ</m:t>
                                            </m:r>
                                          </m:e>
                                          <m:sub>
                                            <m:r>
                                              <a:rPr lang="de-DE" sz="2400" b="0" i="1" smtClean="0">
                                                <a:latin typeface="Cambria Math"/>
                                              </a:rPr>
                                              <m:t>32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func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7" y="2132856"/>
                <a:ext cx="6925229" cy="16855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683568" y="620688"/>
            <a:ext cx="7919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Reactor</a:t>
            </a:r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</a:t>
            </a:r>
            <a:r>
              <a:rPr lang="de-D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Anti-Neutrino </a:t>
            </a:r>
            <a:r>
              <a:rPr lang="de-D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Disappearance</a:t>
            </a:r>
            <a:endParaRPr lang="de-D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589599" y="1412776"/>
            <a:ext cx="187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3-flavour </a:t>
            </a:r>
            <a:r>
              <a:rPr lang="de-DE" dirty="0" err="1" smtClean="0"/>
              <a:t>scenario</a:t>
            </a:r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6588224" y="1268760"/>
            <a:ext cx="1944216" cy="1296144"/>
            <a:chOff x="6732240" y="1844824"/>
            <a:chExt cx="1944216" cy="1296144"/>
          </a:xfrm>
        </p:grpSpPr>
        <p:sp>
          <p:nvSpPr>
            <p:cNvPr id="10" name="Rechteck 9"/>
            <p:cNvSpPr/>
            <p:nvPr/>
          </p:nvSpPr>
          <p:spPr>
            <a:xfrm>
              <a:off x="6732240" y="1844824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/>
                <p:cNvSpPr txBox="1"/>
                <p:nvPr/>
              </p:nvSpPr>
              <p:spPr>
                <a:xfrm>
                  <a:off x="6804248" y="1916832"/>
                  <a:ext cx="1494448" cy="618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4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𝐸</m:t>
                            </m:r>
                          </m:den>
                        </m:f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feld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4248" y="1916832"/>
                  <a:ext cx="1494448" cy="61888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/>
                <p:cNvSpPr txBox="1"/>
                <p:nvPr/>
              </p:nvSpPr>
              <p:spPr>
                <a:xfrm>
                  <a:off x="6732240" y="2636912"/>
                  <a:ext cx="1910203" cy="415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smtClean="0">
                            <a:latin typeface="Cambria Math"/>
                          </a:rPr>
                          <m:t>=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de-DE" b="0" i="1" smtClean="0">
                            <a:latin typeface="Cambria Math"/>
                          </a:rPr>
                          <m:t>−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𝑗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feld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240" y="2636912"/>
                  <a:ext cx="1910203" cy="41562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feld 1"/>
          <p:cNvSpPr txBox="1"/>
          <p:nvPr/>
        </p:nvSpPr>
        <p:spPr>
          <a:xfrm>
            <a:off x="5868144" y="2492896"/>
            <a:ext cx="1897314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Symbol"/>
              <a:buChar char="¬"/>
            </a:pP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low</a:t>
            </a:r>
            <a:r>
              <a:rPr lang="de-DE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 smtClean="0">
              <a:solidFill>
                <a:srgbClr val="FF0000"/>
              </a:solidFill>
              <a:sym typeface="Symbol"/>
            </a:endParaRPr>
          </a:p>
          <a:p>
            <a:pPr marL="285750" indent="-285750">
              <a:lnSpc>
                <a:spcPct val="150000"/>
              </a:lnSpc>
              <a:buFont typeface="Symbol"/>
              <a:buChar char="¬"/>
            </a:pPr>
            <a:r>
              <a:rPr lang="de-DE" b="1" dirty="0" smtClean="0">
                <a:solidFill>
                  <a:srgbClr val="FF0000"/>
                </a:solidFill>
                <a:sym typeface="Symbol"/>
              </a:rPr>
              <a:t>high </a:t>
            </a: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 smtClean="0">
              <a:solidFill>
                <a:srgbClr val="FF0000"/>
              </a:solidFill>
              <a:sym typeface="Symbol"/>
            </a:endParaRPr>
          </a:p>
          <a:p>
            <a:pPr marL="285750" indent="-285750">
              <a:lnSpc>
                <a:spcPct val="150000"/>
              </a:lnSpc>
              <a:buFont typeface="Symbol"/>
              <a:buChar char="¬"/>
            </a:pPr>
            <a:r>
              <a:rPr lang="de-DE" b="1" dirty="0" smtClean="0">
                <a:solidFill>
                  <a:srgbClr val="FF0000"/>
                </a:solidFill>
                <a:sym typeface="Symbol"/>
              </a:rPr>
              <a:t>high </a:t>
            </a: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>
              <a:solidFill>
                <a:srgbClr val="FF0000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35496" y="3933056"/>
            <a:ext cx="6120680" cy="2637231"/>
            <a:chOff x="539552" y="3933056"/>
            <a:chExt cx="6120680" cy="2637231"/>
          </a:xfrm>
        </p:grpSpPr>
        <p:pic>
          <p:nvPicPr>
            <p:cNvPr id="12" name="Picture 15" descr="hierarch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7" y="3933056"/>
              <a:ext cx="5740405" cy="211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539552" y="6165304"/>
                  <a:ext cx="2858347" cy="404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31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b="0" i="1" smtClean="0">
                            <a:latin typeface="Cambria Math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b="1" i="1" smtClean="0">
                            <a:latin typeface="Cambria Math"/>
                          </a:rPr>
                          <m:t>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52" y="6165304"/>
                  <a:ext cx="2858347" cy="404983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/>
                <p:cNvSpPr txBox="1"/>
                <p:nvPr/>
              </p:nvSpPr>
              <p:spPr>
                <a:xfrm>
                  <a:off x="3801885" y="6165304"/>
                  <a:ext cx="2858347" cy="404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31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b="0" i="1" smtClean="0">
                            <a:latin typeface="Cambria Math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b="0" i="1" smtClean="0">
                            <a:latin typeface="Cambria Math"/>
                          </a:rPr>
                          <m:t>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" name="Textfeld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1885" y="6165304"/>
                  <a:ext cx="2858347" cy="404983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Rechteck 15"/>
          <p:cNvSpPr/>
          <p:nvPr/>
        </p:nvSpPr>
        <p:spPr>
          <a:xfrm>
            <a:off x="6285232" y="5805264"/>
            <a:ext cx="28952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Yu</a:t>
            </a:r>
            <a:r>
              <a:rPr lang="de-DE" dirty="0"/>
              <a:t>-Feng </a:t>
            </a:r>
            <a:r>
              <a:rPr lang="de-DE" dirty="0" smtClean="0"/>
              <a:t>Li et al.,</a:t>
            </a:r>
          </a:p>
          <a:p>
            <a:r>
              <a:rPr lang="de-DE" dirty="0" err="1" smtClean="0"/>
              <a:t>Phys.Rev</a:t>
            </a:r>
            <a:r>
              <a:rPr lang="de-DE" dirty="0"/>
              <a:t>. D88 (2013) 013008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2244675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4592"/>
            <a:ext cx="7920880" cy="533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2279865" y="-171400"/>
            <a:ext cx="4584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Mass</a:t>
            </a:r>
            <a:r>
              <a:rPr lang="de-DE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Hierarchy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32040" y="2636912"/>
            <a:ext cx="279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typ. </a:t>
            </a:r>
            <a:r>
              <a:rPr lang="de-DE" sz="2400" b="1" dirty="0" smtClean="0">
                <a:sym typeface="Symbol"/>
              </a:rPr>
              <a:t>-</a:t>
            </a:r>
            <a:r>
              <a:rPr lang="de-DE" sz="2400" b="1" dirty="0" err="1" smtClean="0">
                <a:sym typeface="Symbol"/>
              </a:rPr>
              <a:t>energy</a:t>
            </a:r>
            <a:r>
              <a:rPr lang="de-DE" sz="2400" b="1" dirty="0" smtClean="0"/>
              <a:t>: 5 </a:t>
            </a:r>
            <a:r>
              <a:rPr lang="de-DE" sz="2400" b="1" dirty="0" err="1" smtClean="0"/>
              <a:t>GeV</a:t>
            </a:r>
            <a:endParaRPr lang="de-DE" sz="2400" b="1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4932040" y="3111351"/>
            <a:ext cx="269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good</a:t>
            </a:r>
            <a:r>
              <a:rPr lang="de-DE" sz="2400" b="1" dirty="0" smtClean="0"/>
              <a:t> 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sz="2400" b="1" dirty="0" smtClean="0"/>
              <a:t>: 50 … 60 km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2224563" y="3172906"/>
            <a:ext cx="2419445" cy="832158"/>
            <a:chOff x="2224563" y="3172906"/>
            <a:chExt cx="2419445" cy="832158"/>
          </a:xfrm>
        </p:grpSpPr>
        <p:cxnSp>
          <p:nvCxnSpPr>
            <p:cNvPr id="8" name="Gerade Verbindung mit Pfeil 7"/>
            <p:cNvCxnSpPr/>
            <p:nvPr/>
          </p:nvCxnSpPr>
          <p:spPr>
            <a:xfrm flipH="1">
              <a:off x="2771800" y="3573016"/>
              <a:ext cx="360040" cy="432048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 flipH="1">
              <a:off x="2627784" y="3501008"/>
              <a:ext cx="360040" cy="43204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2224563" y="3172906"/>
              <a:ext cx="2419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/>
                <a:t>different </a:t>
              </a:r>
              <a:r>
                <a:rPr lang="de-DE" sz="2000" b="1" dirty="0" err="1" smtClean="0"/>
                <a:t>frequencies</a:t>
              </a:r>
              <a:endParaRPr lang="de-DE" sz="2000" b="1" dirty="0" smtClean="0"/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6733542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279865" y="-171400"/>
            <a:ext cx="4584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Mass</a:t>
            </a:r>
            <a:r>
              <a:rPr lang="de-DE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Hierarchy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4"/>
          <a:stretch>
            <a:fillRect/>
          </a:stretch>
        </p:blipFill>
        <p:spPr bwMode="auto">
          <a:xfrm>
            <a:off x="1403648" y="764704"/>
            <a:ext cx="5688632" cy="589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 rot="16200000">
            <a:off x="-1350100" y="3186820"/>
            <a:ext cx="4364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Fourier </a:t>
            </a:r>
            <a:r>
              <a:rPr lang="de-DE" sz="3200" b="1" dirty="0" err="1" smtClean="0"/>
              <a:t>analysis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of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signal</a:t>
            </a:r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30283" y="1628800"/>
                <a:ext cx="942117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283" y="1628800"/>
                <a:ext cx="942117" cy="7813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7236296" y="4519840"/>
                <a:ext cx="898836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4519840"/>
                <a:ext cx="898836" cy="7813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4151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901"/>
            <a:ext cx="9144000" cy="769749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331338" y="-171400"/>
            <a:ext cx="2481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Site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ad 4"/>
          <p:cNvSpPr>
            <a:spLocks noChangeAspect="1"/>
          </p:cNvSpPr>
          <p:nvPr/>
        </p:nvSpPr>
        <p:spPr>
          <a:xfrm>
            <a:off x="5868144" y="5085184"/>
            <a:ext cx="1008112" cy="1008112"/>
          </a:xfrm>
          <a:prstGeom prst="donut">
            <a:avLst>
              <a:gd name="adj" fmla="val 821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95536" y="908720"/>
            <a:ext cx="3744416" cy="1800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Guangdong </a:t>
            </a:r>
            <a:r>
              <a:rPr lang="de-DE" sz="2800" dirty="0" err="1"/>
              <a:t>province</a:t>
            </a:r>
            <a:endParaRPr lang="de-DE" sz="2800" dirty="0"/>
          </a:p>
          <a:p>
            <a:pPr algn="ctr"/>
            <a:r>
              <a:rPr lang="de-DE" sz="2800" dirty="0" err="1" smtClean="0"/>
              <a:t>Jiangmen</a:t>
            </a:r>
            <a:r>
              <a:rPr lang="de-DE" sz="2800" dirty="0" smtClean="0"/>
              <a:t> </a:t>
            </a:r>
            <a:r>
              <a:rPr lang="de-DE" sz="2800" dirty="0" err="1" smtClean="0"/>
              <a:t>prefecture</a:t>
            </a:r>
            <a:endParaRPr lang="de-DE" sz="2800" dirty="0" smtClean="0"/>
          </a:p>
          <a:p>
            <a:pPr algn="ctr"/>
            <a:r>
              <a:rPr lang="de-DE" sz="2800" dirty="0" err="1" smtClean="0"/>
              <a:t>Kaiping</a:t>
            </a:r>
            <a:r>
              <a:rPr lang="de-DE" sz="2800" dirty="0" smtClean="0"/>
              <a:t> </a:t>
            </a:r>
            <a:r>
              <a:rPr lang="de-DE" sz="2800" dirty="0" err="1" smtClean="0"/>
              <a:t>city</a:t>
            </a:r>
            <a:endParaRPr lang="de-DE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64704"/>
            <a:ext cx="2987824" cy="224086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041463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55576"/>
            <a:ext cx="15108048" cy="861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feld 2"/>
          <p:cNvSpPr txBox="1"/>
          <p:nvPr/>
        </p:nvSpPr>
        <p:spPr>
          <a:xfrm>
            <a:off x="3059832" y="5085184"/>
            <a:ext cx="1006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FFFF00"/>
                </a:solidFill>
              </a:rPr>
              <a:t>Taishan</a:t>
            </a:r>
            <a:endParaRPr lang="de-DE" b="1" dirty="0" smtClean="0">
              <a:solidFill>
                <a:srgbClr val="FFFF00"/>
              </a:solidFill>
            </a:endParaRPr>
          </a:p>
          <a:p>
            <a:pPr algn="ctr"/>
            <a:r>
              <a:rPr lang="de-DE" b="1" dirty="0" smtClean="0">
                <a:solidFill>
                  <a:srgbClr val="FFFF00"/>
                </a:solidFill>
              </a:rPr>
              <a:t>18.4 GW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8328" y="6093296"/>
            <a:ext cx="1097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FFFF00"/>
                </a:solidFill>
              </a:rPr>
              <a:t>Yangjiang</a:t>
            </a:r>
            <a:endParaRPr lang="de-DE" b="1" dirty="0" smtClean="0">
              <a:solidFill>
                <a:srgbClr val="FFFF00"/>
              </a:solidFill>
            </a:endParaRPr>
          </a:p>
          <a:p>
            <a:pPr algn="ctr"/>
            <a:r>
              <a:rPr lang="de-DE" b="1" dirty="0" smtClean="0">
                <a:solidFill>
                  <a:srgbClr val="FFFF00"/>
                </a:solidFill>
              </a:rPr>
              <a:t>17.4 GW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14870" y="3356992"/>
            <a:ext cx="113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FFFF00"/>
                </a:solidFill>
              </a:rPr>
              <a:t>JUNO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915816" y="1484784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Jiangmen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79624" y="4005064"/>
            <a:ext cx="83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Macao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660232" y="3573016"/>
            <a:ext cx="114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Hongkong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 rot="17731715">
            <a:off x="574236" y="487149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55km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1291355">
            <a:off x="2022467" y="426770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55km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63688" y="2708920"/>
            <a:ext cx="89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Kaiping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331338" y="-171400"/>
            <a:ext cx="2481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Site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169681" y="-39601"/>
            <a:ext cx="8794807" cy="3252577"/>
            <a:chOff x="143392" y="-12576"/>
            <a:chExt cx="8794807" cy="325257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92" y="1"/>
              <a:ext cx="4212584" cy="32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-12576"/>
              <a:ext cx="4294191" cy="32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4902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55576"/>
            <a:ext cx="15108048" cy="861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feld 2"/>
          <p:cNvSpPr txBox="1"/>
          <p:nvPr/>
        </p:nvSpPr>
        <p:spPr>
          <a:xfrm>
            <a:off x="3059832" y="5085184"/>
            <a:ext cx="1006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FFFF00"/>
                </a:solidFill>
              </a:rPr>
              <a:t>Taishan</a:t>
            </a:r>
            <a:endParaRPr lang="de-DE" b="1" dirty="0" smtClean="0">
              <a:solidFill>
                <a:srgbClr val="FFFF00"/>
              </a:solidFill>
            </a:endParaRPr>
          </a:p>
          <a:p>
            <a:pPr algn="ctr"/>
            <a:r>
              <a:rPr lang="de-DE" b="1" dirty="0" smtClean="0">
                <a:solidFill>
                  <a:srgbClr val="FFFF00"/>
                </a:solidFill>
              </a:rPr>
              <a:t>18.4 GW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8328" y="6093296"/>
            <a:ext cx="1097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FFFF00"/>
                </a:solidFill>
              </a:rPr>
              <a:t>Yangjiang</a:t>
            </a:r>
            <a:endParaRPr lang="de-DE" b="1" dirty="0" smtClean="0">
              <a:solidFill>
                <a:srgbClr val="FFFF00"/>
              </a:solidFill>
            </a:endParaRPr>
          </a:p>
          <a:p>
            <a:pPr algn="ctr"/>
            <a:r>
              <a:rPr lang="de-DE" b="1" dirty="0" smtClean="0">
                <a:solidFill>
                  <a:srgbClr val="FFFF00"/>
                </a:solidFill>
              </a:rPr>
              <a:t>17.4 GW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14870" y="3356992"/>
            <a:ext cx="113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FFFF00"/>
                </a:solidFill>
              </a:rPr>
              <a:t>JUNO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915816" y="1484784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Jiangmen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79624" y="4005064"/>
            <a:ext cx="83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Macao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660232" y="3573016"/>
            <a:ext cx="114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Hongkong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 rot="17731715">
            <a:off x="574236" y="487149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55km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1291355">
            <a:off x="2022467" y="426770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55km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63688" y="2708920"/>
            <a:ext cx="89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Kaiping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331338" y="-171400"/>
            <a:ext cx="2481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Site</a:t>
            </a:r>
            <a:endParaRPr lang="de-DE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600400" cy="202522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-509293"/>
            <a:ext cx="2232248" cy="396844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2520280" cy="448049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96607"/>
            <a:ext cx="5400600" cy="303783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-387424"/>
            <a:ext cx="2592288" cy="4608512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8748464" y="65160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4642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Application>Microsoft Office PowerPoint</Application>
  <PresentationFormat>Bildschirmpräsentation (4:3)</PresentationFormat>
  <Paragraphs>284</Paragraphs>
  <Slides>20</Slides>
  <Notes>1</Notes>
  <HiddenSlides>0</HiddenSlides>
  <MMClips>2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2" baseType="lpstr">
      <vt:lpstr>Larissa-Design</vt:lpstr>
      <vt:lpstr>Graph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stahl</dc:creator>
  <cp:lastModifiedBy>Achim Stahl</cp:lastModifiedBy>
  <cp:revision>64</cp:revision>
  <dcterms:created xsi:type="dcterms:W3CDTF">2014-08-26T09:05:37Z</dcterms:created>
  <dcterms:modified xsi:type="dcterms:W3CDTF">2014-08-28T20:08:20Z</dcterms:modified>
</cp:coreProperties>
</file>