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1" r:id="rId2"/>
    <p:sldId id="305" r:id="rId3"/>
    <p:sldId id="343" r:id="rId4"/>
    <p:sldId id="345" r:id="rId5"/>
    <p:sldId id="346" r:id="rId6"/>
    <p:sldId id="341" r:id="rId7"/>
    <p:sldId id="340" r:id="rId8"/>
    <p:sldId id="334" r:id="rId9"/>
    <p:sldId id="336" r:id="rId10"/>
    <p:sldId id="348" r:id="rId11"/>
    <p:sldId id="347" r:id="rId12"/>
    <p:sldId id="310" r:id="rId13"/>
    <p:sldId id="349" r:id="rId14"/>
    <p:sldId id="337" r:id="rId15"/>
    <p:sldId id="355" r:id="rId16"/>
    <p:sldId id="356" r:id="rId17"/>
    <p:sldId id="351" r:id="rId18"/>
    <p:sldId id="352" r:id="rId19"/>
    <p:sldId id="359" r:id="rId20"/>
    <p:sldId id="357" r:id="rId21"/>
    <p:sldId id="358" r:id="rId22"/>
    <p:sldId id="361" r:id="rId23"/>
    <p:sldId id="313" r:id="rId24"/>
    <p:sldId id="360" r:id="rId25"/>
    <p:sldId id="314" r:id="rId26"/>
    <p:sldId id="315" r:id="rId27"/>
    <p:sldId id="319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58" autoAdjust="0"/>
  </p:normalViewPr>
  <p:slideViewPr>
    <p:cSldViewPr>
      <p:cViewPr>
        <p:scale>
          <a:sx n="110" d="100"/>
          <a:sy n="110" d="100"/>
        </p:scale>
        <p:origin x="-156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33B9-9F92-47CD-864A-0F9C34EEEBB9}" type="datetimeFigureOut">
              <a:rPr lang="de-DE" smtClean="0"/>
              <a:t>09.02.2014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206-047B-4136-B7E5-49DB4CBBE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2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0553-A923-42E7-8AC1-3F92F53660B1}" type="datetimeFigureOut">
              <a:rPr lang="de-DE" smtClean="0"/>
              <a:t>09.02.2014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ECC7-0ED3-4F44-8D40-6D9D1FB7B9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9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0DAC8-4CDC-462A-A18A-A6E245527E60}" type="slidenum">
              <a:rPr lang="en-GB"/>
              <a:pPr/>
              <a:t>1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Das Bild zeigt eine Büste aus dem 19. Jahrhundert. Von Gutenberg selbst ist kein Bild überliefert, d.h. die Büste ist bloße Fiktion. </a:t>
            </a:r>
          </a:p>
          <a:p>
            <a:r>
              <a:rPr lang="en-GB"/>
              <a:t>Viel konkreter ist das Mainzer Mikrotron, über das ich erzählen  will….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106E9DA-D92B-4A82-AB5A-3BBACA025581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19</a:t>
            </a:fld>
            <a:endParaRPr lang="en-US" alt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Das MESA Projekt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Ein energierückgewinnender Elektronenbeschleuniger für die Grundlagenforschung 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495971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12. 02. 2014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Eucard-II workshop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6985-271E-476E-896A-982851141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1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Eucard-II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6985-271E-476E-896A-982851141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5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Eucard-II workshop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6985-271E-476E-896A-982851141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5084-9158-406A-95E7-75AB36D126A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238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D1984-6C81-471E-A63C-D7AEA42FA7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78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F89D-8B8B-413F-BEF6-C2E7C58D85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04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4D29-F56F-4CEC-BEF0-5AAE723353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1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03848" y="65096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Eucard-II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8628" y="64797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6985-271E-476E-896A-982851141F26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sfb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4"/>
            <a:ext cx="13656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7890" y="1340768"/>
            <a:ext cx="6192838" cy="2592387"/>
          </a:xfrm>
          <a:solidFill>
            <a:srgbClr val="FF9900"/>
          </a:solidFill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/>
              <a:t>Sub-percent polarization accuracy for the P2 experiment at MESA</a:t>
            </a:r>
            <a:endParaRPr lang="de-DE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5149" y="4653136"/>
            <a:ext cx="5400675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dirty="0"/>
              <a:t>  </a:t>
            </a:r>
            <a:r>
              <a:rPr lang="de-DE" dirty="0" err="1" smtClean="0"/>
              <a:t>Eucard</a:t>
            </a:r>
            <a:r>
              <a:rPr lang="de-DE" dirty="0" smtClean="0"/>
              <a:t>-II</a:t>
            </a:r>
            <a:r>
              <a:rPr lang="de-DE" dirty="0"/>
              <a:t> </a:t>
            </a:r>
            <a:r>
              <a:rPr lang="de-DE" dirty="0" err="1" smtClean="0"/>
              <a:t>workshop</a:t>
            </a:r>
            <a:endParaRPr lang="de-DE" dirty="0" smtClean="0"/>
          </a:p>
          <a:p>
            <a:pPr algn="ctr"/>
            <a:r>
              <a:rPr lang="de-DE" dirty="0" smtClean="0"/>
              <a:t>„Spin-</a:t>
            </a:r>
            <a:r>
              <a:rPr lang="de-DE" dirty="0" err="1" smtClean="0"/>
              <a:t>Optimization</a:t>
            </a:r>
            <a:r>
              <a:rPr lang="de-DE" dirty="0" smtClean="0"/>
              <a:t> at </a:t>
            </a:r>
            <a:r>
              <a:rPr lang="de-DE" dirty="0" err="1" smtClean="0"/>
              <a:t>Lepton</a:t>
            </a:r>
            <a:r>
              <a:rPr lang="de-DE" dirty="0" smtClean="0"/>
              <a:t> </a:t>
            </a:r>
            <a:r>
              <a:rPr lang="de-DE" dirty="0" err="1" smtClean="0"/>
              <a:t>accelerators</a:t>
            </a:r>
            <a:r>
              <a:rPr lang="de-DE" dirty="0" smtClean="0"/>
              <a:t>“ </a:t>
            </a:r>
            <a:endParaRPr lang="de-DE" dirty="0"/>
          </a:p>
          <a:p>
            <a:pPr algn="ctr"/>
            <a:r>
              <a:rPr lang="de-DE" dirty="0" smtClean="0"/>
              <a:t>Kurt  </a:t>
            </a:r>
            <a:r>
              <a:rPr lang="de-DE" dirty="0" err="1"/>
              <a:t>Aulenbacher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pPr algn="ctr"/>
            <a:r>
              <a:rPr lang="de-DE" dirty="0" smtClean="0"/>
              <a:t>P2  collaboration</a:t>
            </a:r>
            <a:endParaRPr lang="de-DE" dirty="0"/>
          </a:p>
          <a:p>
            <a:pPr algn="ctr"/>
            <a:r>
              <a:rPr lang="de-DE" dirty="0"/>
              <a:t>at IKP </a:t>
            </a:r>
            <a:r>
              <a:rPr lang="de-DE" dirty="0" smtClean="0"/>
              <a:t>Mainz</a:t>
            </a:r>
          </a:p>
          <a:p>
            <a:pPr algn="ctr"/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Eucard-II workshop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6985-271E-476E-896A-982851141F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15.03.2013</a:t>
            </a:r>
            <a:endParaRPr lang="de-DE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1"/>
            <a:ext cx="5492751" cy="908050"/>
          </a:xfrm>
          <a:solidFill>
            <a:srgbClr val="FF9900"/>
          </a:solidFill>
        </p:spPr>
        <p:txBody>
          <a:bodyPr/>
          <a:lstStyle/>
          <a:p>
            <a:r>
              <a:rPr lang="en-US" sz="2800" dirty="0" smtClean="0"/>
              <a:t>Vector Monitor</a:t>
            </a:r>
            <a:r>
              <a:rPr lang="en-US" sz="2800" dirty="0" smtClean="0"/>
              <a:t> </a:t>
            </a:r>
            <a:r>
              <a:rPr lang="en-US" sz="2800" dirty="0"/>
              <a:t>capabilities  </a:t>
            </a:r>
          </a:p>
        </p:txBody>
      </p:sp>
      <p:pic>
        <p:nvPicPr>
          <p:cNvPr id="66974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83" y="2279650"/>
            <a:ext cx="464343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9747" name="Text Box 51"/>
          <p:cNvSpPr txBox="1">
            <a:spLocks noChangeArrowheads="1"/>
          </p:cNvSpPr>
          <p:nvPr/>
        </p:nvSpPr>
        <p:spPr bwMode="auto">
          <a:xfrm>
            <a:off x="5070313" y="5655490"/>
            <a:ext cx="416438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 err="1" smtClean="0"/>
              <a:t>Simultaneous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/>
              <a:t>Drift consistently observed </a:t>
            </a:r>
          </a:p>
          <a:p>
            <a:r>
              <a:rPr lang="de-DE" dirty="0"/>
              <a:t>in transverse AND longitudinal observable </a:t>
            </a:r>
          </a:p>
          <a:p>
            <a:r>
              <a:rPr lang="de-DE" dirty="0"/>
              <a:t>at the &lt;0.5% </a:t>
            </a:r>
            <a:r>
              <a:rPr lang="de-DE" dirty="0" smtClean="0"/>
              <a:t>level</a:t>
            </a:r>
            <a:endParaRPr lang="de-DE" dirty="0"/>
          </a:p>
        </p:txBody>
      </p:sp>
      <p:sp>
        <p:nvSpPr>
          <p:cNvPr id="669749" name="Text Box 53"/>
          <p:cNvSpPr txBox="1">
            <a:spLocks noChangeArrowheads="1"/>
          </p:cNvSpPr>
          <p:nvPr/>
        </p:nvSpPr>
        <p:spPr bwMode="auto">
          <a:xfrm>
            <a:off x="4801220" y="1487487"/>
            <a:ext cx="108040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Stability:</a:t>
            </a:r>
            <a:r>
              <a:rPr lang="en-US" b="1" dirty="0"/>
              <a:t> </a:t>
            </a:r>
          </a:p>
        </p:txBody>
      </p:sp>
      <p:sp>
        <p:nvSpPr>
          <p:cNvPr id="669752" name="Text Box 56"/>
          <p:cNvSpPr txBox="1">
            <a:spLocks noChangeArrowheads="1"/>
          </p:cNvSpPr>
          <p:nvPr/>
        </p:nvSpPr>
        <p:spPr bwMode="auto">
          <a:xfrm>
            <a:off x="4855195" y="2163468"/>
            <a:ext cx="3767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Barday</a:t>
            </a:r>
            <a:r>
              <a:rPr lang="en-US" sz="1200" dirty="0"/>
              <a:t> et al. 2011 J. Phys. Conf. Ser. </a:t>
            </a:r>
            <a:r>
              <a:rPr lang="en-US" sz="1200" b="1" dirty="0"/>
              <a:t>298 </a:t>
            </a:r>
            <a:r>
              <a:rPr lang="en-US" sz="1200" dirty="0"/>
              <a:t>012022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PEB workshop Boston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5084-9158-406A-95E7-75AB36D126A6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4" name="Group 3"/>
          <p:cNvGrpSpPr/>
          <p:nvPr/>
        </p:nvGrpSpPr>
        <p:grpSpPr>
          <a:xfrm>
            <a:off x="0" y="1600200"/>
            <a:ext cx="4572000" cy="4852985"/>
            <a:chOff x="0" y="1052513"/>
            <a:chExt cx="4572000" cy="4852985"/>
          </a:xfrm>
        </p:grpSpPr>
        <p:pic>
          <p:nvPicPr>
            <p:cNvPr id="669743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916113"/>
              <a:ext cx="4321175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9744" name="Text Box 48"/>
            <p:cNvSpPr txBox="1">
              <a:spLocks noChangeArrowheads="1"/>
            </p:cNvSpPr>
            <p:nvPr/>
          </p:nvSpPr>
          <p:spPr bwMode="auto">
            <a:xfrm>
              <a:off x="0" y="1623055"/>
              <a:ext cx="3775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dirty="0"/>
                <a:t>V. </a:t>
              </a:r>
              <a:r>
                <a:rPr lang="en-US" sz="1200" dirty="0" err="1"/>
                <a:t>Tioukine</a:t>
              </a:r>
              <a:r>
                <a:rPr lang="en-US" sz="1200" dirty="0"/>
                <a:t> et al. Rev. Sc. </a:t>
              </a:r>
              <a:r>
                <a:rPr lang="en-US" sz="1200" dirty="0" err="1"/>
                <a:t>Instrum</a:t>
              </a:r>
              <a:r>
                <a:rPr lang="en-US" sz="1200" dirty="0"/>
                <a:t>. </a:t>
              </a:r>
              <a:r>
                <a:rPr lang="en-US" sz="1200" b="1" dirty="0"/>
                <a:t>82</a:t>
              </a:r>
              <a:r>
                <a:rPr lang="en-US" sz="1200" dirty="0"/>
                <a:t> 033303 (2011</a:t>
              </a:r>
              <a:r>
                <a:rPr lang="en-US" sz="1400" dirty="0"/>
                <a:t>)</a:t>
              </a:r>
            </a:p>
          </p:txBody>
        </p:sp>
        <p:sp>
          <p:nvSpPr>
            <p:cNvPr id="669748" name="Text Box 52"/>
            <p:cNvSpPr txBox="1">
              <a:spLocks noChangeArrowheads="1"/>
            </p:cNvSpPr>
            <p:nvPr/>
          </p:nvSpPr>
          <p:spPr bwMode="auto">
            <a:xfrm>
              <a:off x="0" y="1052513"/>
              <a:ext cx="1718140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 dirty="0">
                  <a:solidFill>
                    <a:srgbClr val="FF3300"/>
                  </a:solidFill>
                </a:rPr>
                <a:t>Dynamic Range</a:t>
              </a:r>
              <a:r>
                <a:rPr lang="en-US" dirty="0">
                  <a:solidFill>
                    <a:srgbClr val="FF3300"/>
                  </a:solidFill>
                </a:rPr>
                <a:t>:</a:t>
              </a:r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429374" y="5256986"/>
              <a:ext cx="3964075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dirty="0" smtClean="0"/>
                <a:t>Demonstration of  constant polarization </a:t>
              </a:r>
            </a:p>
            <a:p>
              <a:r>
                <a:rPr lang="de-DE" dirty="0" smtClean="0"/>
                <a:t>over large interval in intensities</a:t>
              </a:r>
              <a:endParaRPr lang="de-DE" dirty="0"/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" y="2471708"/>
            <a:ext cx="4330911" cy="30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6275396" y="-51937"/>
            <a:ext cx="2868604" cy="2352724"/>
            <a:chOff x="3550643" y="3786452"/>
            <a:chExt cx="2868604" cy="2352724"/>
          </a:xfrm>
        </p:grpSpPr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3911006" y="4394195"/>
              <a:ext cx="0" cy="7921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 flipV="1">
              <a:off x="3911006" y="4394195"/>
              <a:ext cx="719137" cy="7921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911006" y="4394195"/>
              <a:ext cx="6477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3550643" y="5114920"/>
              <a:ext cx="720725" cy="1444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277405" y="4605610"/>
              <a:ext cx="98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P-</a:t>
              </a:r>
              <a:r>
                <a:rPr lang="de-DE" dirty="0" err="1" smtClean="0"/>
                <a:t>Vector</a:t>
              </a:r>
              <a:endParaRPr lang="de-DE" dirty="0"/>
            </a:p>
          </p:txBody>
        </p:sp>
        <p:sp>
          <p:nvSpPr>
            <p:cNvPr id="36" name="Nach unten gekrümmter Pfeil 35"/>
            <p:cNvSpPr/>
            <p:nvPr/>
          </p:nvSpPr>
          <p:spPr>
            <a:xfrm>
              <a:off x="3779089" y="4077072"/>
              <a:ext cx="274687" cy="211415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37" name="Gerade Verbindung mit Pfeil 36"/>
            <p:cNvCxnSpPr/>
            <p:nvPr/>
          </p:nvCxnSpPr>
          <p:spPr>
            <a:xfrm>
              <a:off x="4053776" y="5265733"/>
              <a:ext cx="707658" cy="381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 flipV="1">
              <a:off x="3916669" y="4407822"/>
              <a:ext cx="6701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 flipV="1">
              <a:off x="3904594" y="5265733"/>
              <a:ext cx="0" cy="609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4066872" y="3786452"/>
              <a:ext cx="2352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Circular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polarized</a:t>
              </a:r>
              <a:r>
                <a:rPr lang="de-DE" sz="1400" dirty="0" smtClean="0"/>
                <a:t> </a:t>
              </a:r>
              <a:r>
                <a:rPr lang="de-DE" sz="1400" dirty="0" err="1" smtClean="0">
                  <a:latin typeface="Symbol" panose="05050102010706020507" pitchFamily="18" charset="2"/>
                </a:rPr>
                <a:t>g</a:t>
              </a:r>
              <a:r>
                <a:rPr lang="de-DE" sz="1400" dirty="0" err="1" smtClean="0"/>
                <a:t>‘s</a:t>
              </a:r>
              <a:r>
                <a:rPr lang="de-DE" sz="1400" dirty="0" smtClean="0"/>
                <a:t>: </a:t>
              </a:r>
              <a:r>
                <a:rPr lang="de-DE" sz="1400" dirty="0" err="1" smtClean="0"/>
                <a:t>P</a:t>
              </a:r>
              <a:r>
                <a:rPr lang="de-DE" sz="1400" baseline="-25000" dirty="0" err="1" smtClean="0">
                  <a:latin typeface="Symbol" panose="05050102010706020507" pitchFamily="18" charset="2"/>
                </a:rPr>
                <a:t>s</a:t>
              </a:r>
              <a:r>
                <a:rPr lang="de-DE" sz="1400" dirty="0" err="1" smtClean="0"/>
                <a:t>~P</a:t>
              </a:r>
              <a:r>
                <a:rPr lang="de-DE" sz="1400" baseline="-25000" dirty="0" err="1" smtClean="0"/>
                <a:t>long</a:t>
              </a:r>
              <a:r>
                <a:rPr lang="de-DE" sz="1400" baseline="-25000" dirty="0" smtClean="0"/>
                <a:t> </a:t>
              </a:r>
            </a:p>
            <a:p>
              <a:r>
                <a:rPr lang="de-DE" sz="1400" dirty="0" smtClean="0"/>
                <a:t> (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absorber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641037" y="5831399"/>
              <a:ext cx="1209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Primary beam</a:t>
              </a:r>
              <a:endParaRPr lang="de-DE" sz="1400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672928" y="5114920"/>
              <a:ext cx="1601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Mott </a:t>
              </a:r>
              <a:r>
                <a:rPr lang="de-DE" sz="1400" dirty="0" err="1" smtClean="0"/>
                <a:t>scattered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e‘s</a:t>
              </a:r>
              <a:r>
                <a:rPr lang="de-DE" sz="1400" dirty="0" smtClean="0"/>
                <a:t>: </a:t>
              </a:r>
            </a:p>
            <a:p>
              <a:r>
                <a:rPr lang="de-DE" sz="1400" dirty="0" smtClean="0"/>
                <a:t>A ~</a:t>
              </a:r>
              <a:r>
                <a:rPr lang="de-DE" sz="1400" dirty="0" err="1" smtClean="0"/>
                <a:t>P</a:t>
              </a:r>
              <a:r>
                <a:rPr lang="de-DE" sz="1400" baseline="-25000" dirty="0" err="1" smtClean="0"/>
                <a:t>trans</a:t>
              </a:r>
              <a:endParaRPr lang="de-DE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0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475656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MESA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polarimeter</a:t>
            </a:r>
            <a:r>
              <a:rPr lang="en-US" sz="2800" dirty="0" smtClean="0">
                <a:solidFill>
                  <a:schemeClr val="tx2"/>
                </a:solidFill>
              </a:rPr>
              <a:t> chain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81217" y="5229200"/>
            <a:ext cx="6680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 Minimal-invasive online </a:t>
            </a:r>
            <a:r>
              <a:rPr lang="de-DE" dirty="0" err="1" smtClean="0"/>
              <a:t>polarimeter</a:t>
            </a:r>
            <a:r>
              <a:rPr lang="de-DE" dirty="0" smtClean="0"/>
              <a:t> (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P/P ≤ 0.5%)  „Hydro</a:t>
            </a:r>
            <a:r>
              <a:rPr lang="de-DE" dirty="0"/>
              <a:t>-</a:t>
            </a:r>
            <a:r>
              <a:rPr lang="de-DE" dirty="0" smtClean="0"/>
              <a:t>Möller“</a:t>
            </a:r>
          </a:p>
          <a:p>
            <a:pPr marL="342900" indent="-342900">
              <a:buAutoNum type="arabicPlain" startAt="3"/>
            </a:pPr>
            <a:r>
              <a:rPr lang="de-DE" dirty="0" smtClean="0"/>
              <a:t>Invasive „Double-</a:t>
            </a:r>
            <a:r>
              <a:rPr lang="de-DE" dirty="0" err="1" smtClean="0"/>
              <a:t>scattering</a:t>
            </a:r>
            <a:r>
              <a:rPr lang="de-DE" dirty="0" smtClean="0"/>
              <a:t>-Polarimeter“ (DSP)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P/P ≤ 0.5</a:t>
            </a:r>
            <a:r>
              <a:rPr lang="de-DE" dirty="0" smtClean="0"/>
              <a:t>%)</a:t>
            </a:r>
          </a:p>
          <a:p>
            <a:r>
              <a:rPr lang="de-DE" dirty="0"/>
              <a:t> </a:t>
            </a:r>
            <a:r>
              <a:rPr lang="de-DE" dirty="0" smtClean="0"/>
              <a:t>      (</a:t>
            </a:r>
            <a:r>
              <a:rPr lang="de-DE" dirty="0" err="1" smtClean="0"/>
              <a:t>operates</a:t>
            </a:r>
            <a:r>
              <a:rPr lang="de-DE" dirty="0" smtClean="0"/>
              <a:t> at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)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6374729" y="23488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491880" y="2368058"/>
            <a:ext cx="360040" cy="260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88087" y="2308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027374" y="2304175"/>
            <a:ext cx="528402" cy="369332"/>
            <a:chOff x="1907704" y="2164214"/>
            <a:chExt cx="528402" cy="369332"/>
          </a:xfrm>
        </p:grpSpPr>
        <p:sp>
          <p:nvSpPr>
            <p:cNvPr id="13" name="Ellipse 12"/>
            <p:cNvSpPr/>
            <p:nvPr/>
          </p:nvSpPr>
          <p:spPr>
            <a:xfrm>
              <a:off x="1907704" y="2185080"/>
              <a:ext cx="528402" cy="2799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021062" y="21642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550234" y="2351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45564" y="4221088"/>
            <a:ext cx="770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Polarimeter 1 will </a:t>
            </a:r>
            <a:r>
              <a:rPr lang="de-DE" dirty="0" err="1" smtClean="0"/>
              <a:t>monitor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LINK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polarimeters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operate</a:t>
            </a:r>
            <a:r>
              <a:rPr lang="de-DE" dirty="0" smtClean="0"/>
              <a:t> at different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840760" cy="900113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de-DE" sz="2800" dirty="0" err="1" smtClean="0"/>
              <a:t>Why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so </a:t>
            </a:r>
            <a:r>
              <a:rPr lang="de-DE" sz="2800" dirty="0" err="1" smtClean="0"/>
              <a:t>difficult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obtain</a:t>
            </a:r>
            <a:r>
              <a:rPr lang="de-DE" sz="2800" dirty="0" smtClean="0"/>
              <a:t> high </a:t>
            </a:r>
            <a:r>
              <a:rPr lang="de-DE" sz="2800" dirty="0" err="1" smtClean="0"/>
              <a:t>accuracy</a:t>
            </a:r>
            <a:r>
              <a:rPr lang="de-DE" sz="2800" dirty="0" smtClean="0"/>
              <a:t> ?</a:t>
            </a:r>
            <a:endParaRPr lang="de-DE" sz="2800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47254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Conventional</a:t>
            </a:r>
            <a:r>
              <a:rPr lang="de-DE" sz="2400" dirty="0" smtClean="0"/>
              <a:t> Polarimeter</a:t>
            </a:r>
            <a:r>
              <a:rPr lang="de-DE" sz="2800" dirty="0" smtClean="0"/>
              <a:t>: 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 smtClean="0"/>
              <a:t> </a:t>
            </a:r>
            <a:endParaRPr lang="de-DE" sz="2800" i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984-6C81-471E-A63C-D7AEA42FA7D3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07595"/>
              </p:ext>
            </p:extLst>
          </p:nvPr>
        </p:nvGraphicFramePr>
        <p:xfrm>
          <a:off x="900113" y="3046413"/>
          <a:ext cx="761682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Formel" r:id="rId3" imgW="4635360" imgH="2260440" progId="Equation.3">
                  <p:embed/>
                </p:oleObj>
              </mc:Choice>
              <mc:Fallback>
                <p:oleObj name="Formel" r:id="rId3" imgW="4635360" imgH="226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3046413"/>
                        <a:ext cx="7616825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-1279" y="2636912"/>
            <a:ext cx="784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cases</a:t>
            </a:r>
            <a:r>
              <a:rPr lang="de-DE" sz="2400" dirty="0" smtClean="0"/>
              <a:t>: Single </a:t>
            </a:r>
            <a:r>
              <a:rPr lang="de-DE" sz="2400" dirty="0" err="1" smtClean="0"/>
              <a:t>spin</a:t>
            </a:r>
            <a:r>
              <a:rPr lang="de-DE" sz="2400" dirty="0" smtClean="0"/>
              <a:t> </a:t>
            </a:r>
            <a:r>
              <a:rPr lang="de-DE" sz="2400" dirty="0" err="1" smtClean="0"/>
              <a:t>asymmetry</a:t>
            </a:r>
            <a:r>
              <a:rPr lang="de-DE" sz="2400" dirty="0" smtClean="0"/>
              <a:t> /double </a:t>
            </a:r>
            <a:r>
              <a:rPr lang="de-DE" sz="2400" dirty="0" err="1" smtClean="0"/>
              <a:t>spin</a:t>
            </a:r>
            <a:r>
              <a:rPr lang="de-DE" sz="2400" dirty="0" smtClean="0"/>
              <a:t> </a:t>
            </a:r>
            <a:r>
              <a:rPr lang="de-DE" sz="2400" dirty="0" err="1" smtClean="0"/>
              <a:t>asymmetry</a:t>
            </a:r>
            <a:endParaRPr lang="de-DE" sz="24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36431"/>
              </p:ext>
            </p:extLst>
          </p:nvPr>
        </p:nvGraphicFramePr>
        <p:xfrm>
          <a:off x="938213" y="1412875"/>
          <a:ext cx="69754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Formel" r:id="rId5" imgW="3835080" imgH="660240" progId="Equation.3">
                  <p:embed/>
                </p:oleObj>
              </mc:Choice>
              <mc:Fallback>
                <p:oleObj name="Formel" r:id="rId5" imgW="3835080" imgH="66024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412875"/>
                        <a:ext cx="69754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475656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“Unconventional” </a:t>
            </a:r>
            <a:r>
              <a:rPr lang="en-US" sz="2800" dirty="0" err="1" smtClean="0">
                <a:solidFill>
                  <a:schemeClr val="tx2"/>
                </a:solidFill>
              </a:rPr>
              <a:t>Polarimeters</a:t>
            </a:r>
            <a:r>
              <a:rPr lang="en-US" sz="2800" dirty="0" smtClean="0">
                <a:solidFill>
                  <a:schemeClr val="tx2"/>
                </a:solidFill>
              </a:rPr>
              <a:t> at MESA 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8922" y="3933056"/>
            <a:ext cx="668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 Minimal-invasive online </a:t>
            </a:r>
            <a:r>
              <a:rPr lang="de-DE" dirty="0" err="1" smtClean="0"/>
              <a:t>polarimeter</a:t>
            </a:r>
            <a:r>
              <a:rPr lang="de-DE" dirty="0" smtClean="0"/>
              <a:t> (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P/P ≤ 0.5%)  „Hydro</a:t>
            </a:r>
            <a:r>
              <a:rPr lang="de-DE" dirty="0"/>
              <a:t>-</a:t>
            </a:r>
            <a:r>
              <a:rPr lang="de-DE" dirty="0" smtClean="0"/>
              <a:t>Möller“</a:t>
            </a:r>
          </a:p>
          <a:p>
            <a:r>
              <a:rPr lang="de-DE" dirty="0" smtClean="0"/>
              <a:t>3  Invasive „Double-</a:t>
            </a:r>
            <a:r>
              <a:rPr lang="de-DE" dirty="0" err="1" smtClean="0"/>
              <a:t>scattering</a:t>
            </a:r>
            <a:r>
              <a:rPr lang="de-DE" dirty="0" smtClean="0"/>
              <a:t>-Polarimeter“ (DSP)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P/P ≤ 0.5</a:t>
            </a:r>
            <a:r>
              <a:rPr lang="de-DE" dirty="0" smtClean="0"/>
              <a:t>%)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6374729" y="23488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907704" y="21850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3491880" y="2368058"/>
            <a:ext cx="360040" cy="260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88087" y="2308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021062" y="2164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50234" y="2351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59060" y="4941168"/>
            <a:ext cx="81714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</a:t>
            </a:r>
            <a:r>
              <a:rPr lang="de-DE" dirty="0" smtClean="0"/>
              <a:t> „</a:t>
            </a:r>
            <a:r>
              <a:rPr lang="de-DE" dirty="0" err="1" smtClean="0"/>
              <a:t>Hydro</a:t>
            </a:r>
            <a:r>
              <a:rPr lang="de-DE" dirty="0" smtClean="0"/>
              <a:t> Möller“ will </a:t>
            </a:r>
            <a:r>
              <a:rPr lang="de-DE" dirty="0" err="1" smtClean="0"/>
              <a:t>eliminate</a:t>
            </a:r>
            <a:r>
              <a:rPr lang="de-DE" dirty="0" smtClean="0"/>
              <a:t> Problem </a:t>
            </a:r>
            <a:r>
              <a:rPr lang="de-DE" dirty="0" err="1" smtClean="0"/>
              <a:t>of</a:t>
            </a:r>
            <a:r>
              <a:rPr lang="de-DE" dirty="0" smtClean="0"/>
              <a:t> Target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</a:p>
          <a:p>
            <a:r>
              <a:rPr lang="de-DE" dirty="0" err="1"/>
              <a:t>r</a:t>
            </a:r>
            <a:r>
              <a:rPr lang="de-DE" dirty="0" err="1" smtClean="0"/>
              <a:t>emedy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(</a:t>
            </a:r>
            <a:r>
              <a:rPr lang="de-DE" dirty="0" err="1" smtClean="0"/>
              <a:t>almost</a:t>
            </a:r>
            <a:r>
              <a:rPr lang="de-DE" dirty="0" smtClean="0"/>
              <a:t>) 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systematics</a:t>
            </a:r>
            <a:r>
              <a:rPr lang="de-DE" dirty="0" smtClean="0"/>
              <a:t> in Möller </a:t>
            </a:r>
            <a:r>
              <a:rPr lang="de-DE" dirty="0" err="1" smtClean="0"/>
              <a:t>polarimetry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II</a:t>
            </a:r>
            <a:r>
              <a:rPr lang="de-DE" dirty="0" smtClean="0"/>
              <a:t> „DSP“ will </a:t>
            </a:r>
            <a:r>
              <a:rPr lang="de-DE" dirty="0" err="1" smtClean="0"/>
              <a:t>eliminate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determining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baseline="-25000" dirty="0" err="1" smtClean="0"/>
              <a:t>eff</a:t>
            </a:r>
            <a:r>
              <a:rPr lang="de-DE" dirty="0" smtClean="0"/>
              <a:t> </a:t>
            </a:r>
            <a:r>
              <a:rPr lang="de-DE" dirty="0" err="1" smtClean="0"/>
              <a:t>altogether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b="1" dirty="0" smtClean="0"/>
              <a:t>III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2884" y="4581508"/>
            <a:ext cx="183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The </a:t>
            </a:r>
            <a:r>
              <a:rPr lang="de-DE" sz="2000" b="1" dirty="0" err="1" smtClean="0">
                <a:solidFill>
                  <a:srgbClr val="FF0000"/>
                </a:solidFill>
              </a:rPr>
              <a:t>Promise</a:t>
            </a:r>
            <a:r>
              <a:rPr lang="de-DE" sz="2000" b="1" dirty="0" smtClean="0">
                <a:solidFill>
                  <a:srgbClr val="FF0000"/>
                </a:solidFill>
              </a:rPr>
              <a:t>(s):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5904507" cy="1484784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Polarimeter 2: „</a:t>
            </a:r>
            <a:r>
              <a:rPr lang="de-DE" dirty="0" err="1" smtClean="0"/>
              <a:t>Hydro</a:t>
            </a:r>
            <a:r>
              <a:rPr lang="de-DE" dirty="0" smtClean="0"/>
              <a:t> Möller“ ?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984-6C81-471E-A63C-D7AEA42FA7D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136668" y="0"/>
            <a:ext cx="5304657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3333FF"/>
                </a:solidFill>
                <a:latin typeface="Sylfaen" pitchFamily="18" charset="0"/>
              </a:rPr>
              <a:t>Hydro-</a:t>
            </a:r>
            <a:r>
              <a:rPr lang="en-US" sz="4000" b="1" dirty="0" err="1" smtClean="0">
                <a:solidFill>
                  <a:srgbClr val="3333FF"/>
                </a:solidFill>
                <a:latin typeface="Sylfaen" pitchFamily="18" charset="0"/>
              </a:rPr>
              <a:t>Möller</a:t>
            </a:r>
            <a:endParaRPr lang="en-US" sz="4000" b="1" dirty="0" smtClean="0">
              <a:solidFill>
                <a:srgbClr val="3333FF"/>
              </a:solidFill>
              <a:latin typeface="Sylfae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Sylfaen" pitchFamily="18" charset="0"/>
              </a:rPr>
              <a:t>- Utilizing a Polarized </a:t>
            </a:r>
            <a:r>
              <a:rPr lang="en-US" sz="2000" b="1" dirty="0">
                <a:solidFill>
                  <a:srgbClr val="3333FF"/>
                </a:solidFill>
                <a:latin typeface="Sylfaen" pitchFamily="18" charset="0"/>
              </a:rPr>
              <a:t>Atomic Hydrogen Target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6" y="1327944"/>
            <a:ext cx="2950096" cy="27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057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1"/>
          <p:cNvSpPr txBox="1">
            <a:spLocks noChangeArrowheads="1"/>
          </p:cNvSpPr>
          <p:nvPr/>
        </p:nvSpPr>
        <p:spPr bwMode="auto">
          <a:xfrm>
            <a:off x="4876800" y="1524000"/>
            <a:ext cx="299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de-DE"/>
              <a:t> In a field gradient a force </a:t>
            </a:r>
          </a:p>
        </p:txBody>
      </p:sp>
      <p:sp>
        <p:nvSpPr>
          <p:cNvPr id="16390" name="TextBox 23"/>
          <p:cNvSpPr txBox="1">
            <a:spLocks noChangeArrowheads="1"/>
          </p:cNvSpPr>
          <p:nvPr/>
        </p:nvSpPr>
        <p:spPr bwMode="auto">
          <a:xfrm>
            <a:off x="5257800" y="2133600"/>
            <a:ext cx="3649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de-DE"/>
              <a:t> Pulls            into the strong field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de-DE"/>
              <a:t> Repels            out of the field</a:t>
            </a: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181225"/>
            <a:ext cx="771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476500"/>
            <a:ext cx="733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25"/>
          <p:cNvSpPr txBox="1">
            <a:spLocks noChangeArrowheads="1"/>
          </p:cNvSpPr>
          <p:nvPr/>
        </p:nvSpPr>
        <p:spPr bwMode="auto">
          <a:xfrm>
            <a:off x="4876800" y="2971800"/>
            <a:ext cx="386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de-DE" dirty="0"/>
              <a:t> High rate                  recombination</a:t>
            </a:r>
          </a:p>
          <a:p>
            <a:pPr eaLnBrk="1" hangingPunct="1"/>
            <a:r>
              <a:rPr lang="es-ES" altLang="de-DE" dirty="0"/>
              <a:t>  (releasing ~ 4.5 eV) at low </a:t>
            </a:r>
            <a:r>
              <a:rPr lang="es-ES" altLang="de-DE" dirty="0" smtClean="0"/>
              <a:t>T ?</a:t>
            </a:r>
            <a:endParaRPr lang="es-ES" altLang="de-DE" dirty="0"/>
          </a:p>
        </p:txBody>
      </p:sp>
      <p:pic>
        <p:nvPicPr>
          <p:cNvPr id="1639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048000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7"/>
          <p:cNvSpPr txBox="1">
            <a:spLocks noChangeArrowheads="1"/>
          </p:cNvSpPr>
          <p:nvPr/>
        </p:nvSpPr>
        <p:spPr bwMode="auto">
          <a:xfrm>
            <a:off x="5029200" y="3621088"/>
            <a:ext cx="4035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altLang="de-DE" dirty="0"/>
              <a:t> Gas: 2-body kinematic suppression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de-DE" dirty="0"/>
              <a:t> Gas: 3-body density suppression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de-DE" dirty="0"/>
              <a:t> Surface  </a:t>
            </a:r>
            <a:r>
              <a:rPr lang="es-ES" altLang="de-DE" dirty="0" smtClean="0"/>
              <a:t>cell </a:t>
            </a:r>
            <a:r>
              <a:rPr lang="es-ES" altLang="de-DE" dirty="0"/>
              <a:t>walls coated with</a:t>
            </a:r>
          </a:p>
          <a:p>
            <a:pPr eaLnBrk="1" hangingPunct="1"/>
            <a:r>
              <a:rPr lang="es-ES" altLang="de-DE" dirty="0"/>
              <a:t>     approx 50 nm of superfluid  </a:t>
            </a:r>
          </a:p>
        </p:txBody>
      </p:sp>
      <p:pic>
        <p:nvPicPr>
          <p:cNvPr id="1639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4505325"/>
            <a:ext cx="4857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30"/>
          <p:cNvSpPr txBox="1">
            <a:spLocks noChangeArrowheads="1"/>
          </p:cNvSpPr>
          <p:nvPr/>
        </p:nvSpPr>
        <p:spPr bwMode="auto">
          <a:xfrm>
            <a:off x="5029200" y="5029200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de-DE"/>
              <a:t> Density </a:t>
            </a:r>
          </a:p>
        </p:txBody>
      </p:sp>
      <p:pic>
        <p:nvPicPr>
          <p:cNvPr id="1639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029200"/>
            <a:ext cx="2333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32"/>
          <p:cNvSpPr txBox="1">
            <a:spLocks noChangeArrowheads="1"/>
          </p:cNvSpPr>
          <p:nvPr/>
        </p:nvSpPr>
        <p:spPr bwMode="auto">
          <a:xfrm>
            <a:off x="5029200" y="5562600"/>
            <a:ext cx="3881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de-DE" dirty="0"/>
              <a:t> </a:t>
            </a:r>
            <a:r>
              <a:rPr lang="es-ES" altLang="de-DE" dirty="0" smtClean="0"/>
              <a:t>1-</a:t>
            </a:r>
            <a:r>
              <a:rPr lang="es-ES" altLang="de-DE" dirty="0" smtClean="0">
                <a:latin typeface="Symbol" panose="05050102010706020507" pitchFamily="18" charset="2"/>
              </a:rPr>
              <a:t>e</a:t>
            </a:r>
            <a:r>
              <a:rPr lang="es-ES" altLang="de-DE" dirty="0" smtClean="0"/>
              <a:t>  </a:t>
            </a:r>
            <a:r>
              <a:rPr lang="es-ES" altLang="de-DE" dirty="0"/>
              <a:t>% polarization of the </a:t>
            </a:r>
            <a:r>
              <a:rPr lang="es-ES" altLang="de-DE" dirty="0" smtClean="0"/>
              <a:t>electrons</a:t>
            </a:r>
          </a:p>
          <a:p>
            <a:pPr eaLnBrk="1" hangingPunct="1"/>
            <a:r>
              <a:rPr lang="es-ES" altLang="de-DE" dirty="0">
                <a:solidFill>
                  <a:srgbClr val="FF0000"/>
                </a:solidFill>
              </a:rPr>
              <a:t> </a:t>
            </a:r>
            <a:r>
              <a:rPr lang="es-ES" altLang="de-DE" dirty="0" smtClean="0">
                <a:solidFill>
                  <a:srgbClr val="FF0000"/>
                </a:solidFill>
              </a:rPr>
              <a:t>   </a:t>
            </a:r>
            <a:r>
              <a:rPr lang="es-ES" altLang="de-DE" dirty="0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s-ES" altLang="de-DE" dirty="0" smtClean="0">
                <a:solidFill>
                  <a:srgbClr val="FF0000"/>
                </a:solidFill>
              </a:rPr>
              <a:t> ~10</a:t>
            </a:r>
            <a:r>
              <a:rPr lang="es-ES" altLang="de-DE" baseline="30000" dirty="0" smtClean="0">
                <a:solidFill>
                  <a:srgbClr val="FF0000"/>
                </a:solidFill>
                <a:latin typeface="+mj-lt"/>
              </a:rPr>
              <a:t>-4</a:t>
            </a:r>
            <a:endParaRPr lang="es-ES" altLang="de-DE" baseline="30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3589"/>
            <a:ext cx="3552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35"/>
          <p:cNvSpPr txBox="1">
            <a:spLocks noChangeArrowheads="1"/>
          </p:cNvSpPr>
          <p:nvPr/>
        </p:nvSpPr>
        <p:spPr bwMode="auto">
          <a:xfrm>
            <a:off x="3810000" y="11430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de-DE" b="1">
                <a:solidFill>
                  <a:srgbClr val="C00000"/>
                </a:solidFill>
              </a:rPr>
              <a:t>Storage Cell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5" y="4369339"/>
            <a:ext cx="285273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1763689" y="-26988"/>
            <a:ext cx="5472608" cy="5762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tx2"/>
                </a:solidFill>
              </a:rPr>
              <a:t>Hydro-</a:t>
            </a:r>
            <a:r>
              <a:rPr lang="en-US" sz="3200" dirty="0" err="1">
                <a:solidFill>
                  <a:schemeClr val="tx2"/>
                </a:solidFill>
              </a:rPr>
              <a:t>Möller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11125" y="765175"/>
            <a:ext cx="660903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Chudakov&amp;Luppov, Proceedings IEEE Trans. Nucl. Sc. </a:t>
            </a:r>
            <a:r>
              <a:rPr lang="de-DE" b="1" dirty="0"/>
              <a:t>51</a:t>
            </a:r>
            <a:r>
              <a:rPr lang="de-DE" dirty="0"/>
              <a:t>, 1533 (2004</a:t>
            </a:r>
            <a:r>
              <a:rPr lang="de-DE" dirty="0" smtClean="0"/>
              <a:t>)</a:t>
            </a:r>
            <a:endParaRPr lang="de-DE" dirty="0"/>
          </a:p>
        </p:txBody>
      </p:sp>
      <p:grpSp>
        <p:nvGrpSpPr>
          <p:cNvPr id="676868" name="Group 4"/>
          <p:cNvGrpSpPr>
            <a:grpSpLocks/>
          </p:cNvGrpSpPr>
          <p:nvPr/>
        </p:nvGrpSpPr>
        <p:grpSpPr bwMode="auto">
          <a:xfrm>
            <a:off x="486219" y="1407365"/>
            <a:ext cx="3671887" cy="3513138"/>
            <a:chOff x="1429" y="890"/>
            <a:chExt cx="3265" cy="2951"/>
          </a:xfrm>
        </p:grpSpPr>
        <p:pic>
          <p:nvPicPr>
            <p:cNvPr id="6768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890"/>
              <a:ext cx="2998" cy="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6870" name="Line 6"/>
            <p:cNvSpPr>
              <a:spLocks noChangeShapeType="1"/>
            </p:cNvSpPr>
            <p:nvPr/>
          </p:nvSpPr>
          <p:spPr bwMode="auto">
            <a:xfrm flipV="1">
              <a:off x="4105" y="2614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676871" name="Line 7"/>
            <p:cNvSpPr>
              <a:spLocks noChangeShapeType="1"/>
            </p:cNvSpPr>
            <p:nvPr/>
          </p:nvSpPr>
          <p:spPr bwMode="auto">
            <a:xfrm>
              <a:off x="1927" y="3294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676872" name="Line 8"/>
            <p:cNvSpPr>
              <a:spLocks noChangeShapeType="1"/>
            </p:cNvSpPr>
            <p:nvPr/>
          </p:nvSpPr>
          <p:spPr bwMode="auto">
            <a:xfrm>
              <a:off x="4286" y="3294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676873" name="Line 9"/>
            <p:cNvSpPr>
              <a:spLocks noChangeShapeType="1"/>
            </p:cNvSpPr>
            <p:nvPr/>
          </p:nvSpPr>
          <p:spPr bwMode="auto">
            <a:xfrm>
              <a:off x="1927" y="3521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676874" name="Text Box 10"/>
            <p:cNvSpPr txBox="1">
              <a:spLocks noChangeArrowheads="1"/>
            </p:cNvSpPr>
            <p:nvPr/>
          </p:nvSpPr>
          <p:spPr bwMode="auto">
            <a:xfrm>
              <a:off x="2824" y="3533"/>
              <a:ext cx="56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/>
                <a:t>~1m</a:t>
              </a:r>
            </a:p>
          </p:txBody>
        </p:sp>
      </p:grp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6426200" y="1647825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676878" name="Text Box 14"/>
          <p:cNvSpPr txBox="1">
            <a:spLocks noChangeArrowheads="1"/>
          </p:cNvSpPr>
          <p:nvPr/>
        </p:nvSpPr>
        <p:spPr bwMode="auto">
          <a:xfrm>
            <a:off x="4840966" y="1574369"/>
            <a:ext cx="3758378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+ measurement is </a:t>
            </a:r>
          </a:p>
          <a:p>
            <a:r>
              <a:rPr lang="de-DE" dirty="0"/>
              <a:t>non-invasive and </a:t>
            </a:r>
          </a:p>
          <a:p>
            <a:r>
              <a:rPr lang="de-DE" dirty="0"/>
              <a:t>+ provides sufficient </a:t>
            </a:r>
          </a:p>
          <a:p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/>
              <a:t>accuracy</a:t>
            </a:r>
          </a:p>
          <a:p>
            <a:r>
              <a:rPr lang="de-DE" dirty="0"/>
              <a:t>at the beam current level </a:t>
            </a:r>
          </a:p>
          <a:p>
            <a:r>
              <a:rPr lang="de-DE" dirty="0"/>
              <a:t>of the PV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smtClean="0"/>
              <a:t>+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Complete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Target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(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Laser-Compton)</a:t>
            </a:r>
          </a:p>
          <a:p>
            <a:r>
              <a:rPr lang="de-DE" dirty="0" smtClean="0"/>
              <a:t>+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Levchuk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: </a:t>
            </a:r>
            <a:r>
              <a:rPr lang="de-DE" dirty="0" smtClean="0">
                <a:solidFill>
                  <a:srgbClr val="FF0000"/>
                </a:solidFill>
              </a:rPr>
              <a:t>immense </a:t>
            </a:r>
            <a:r>
              <a:rPr lang="de-DE" dirty="0" err="1" smtClean="0">
                <a:solidFill>
                  <a:srgbClr val="FF0000"/>
                </a:solidFill>
              </a:rPr>
              <a:t>technical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effort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/>
              <a:t>: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trap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beam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3533" y="5416302"/>
            <a:ext cx="631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„Prototype“ of  atomic trap was </a:t>
            </a:r>
            <a:r>
              <a:rPr lang="de-DE" dirty="0" err="1" smtClean="0"/>
              <a:t>donated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/>
              <a:t>UVA/Don Crabb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Template for </a:t>
            </a:r>
            <a:r>
              <a:rPr lang="de-DE" dirty="0" err="1" smtClean="0">
                <a:sym typeface="Wingdings" pitchFamily="2" charset="2"/>
              </a:rPr>
              <a:t>cryostate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development</a:t>
            </a:r>
            <a:r>
              <a:rPr lang="de-DE" dirty="0" smtClean="0">
                <a:sym typeface="Wingdings" pitchFamily="2" charset="2"/>
              </a:rPr>
              <a:t> </a:t>
            </a: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05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249070" y="-25879"/>
            <a:ext cx="506613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The PROTOTYPE TRAP </a:t>
            </a:r>
            <a:endParaRPr lang="en-US" sz="40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171156" y="1484784"/>
            <a:ext cx="3920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de-DE" dirty="0" smtClean="0"/>
              <a:t>-Dilution </a:t>
            </a:r>
            <a:r>
              <a:rPr lang="es-ES" altLang="de-DE" dirty="0"/>
              <a:t>refrigerator and </a:t>
            </a:r>
            <a:r>
              <a:rPr lang="es-ES" altLang="de-DE" dirty="0" smtClean="0"/>
              <a:t>magnet</a:t>
            </a:r>
          </a:p>
          <a:p>
            <a:pPr eaLnBrk="1" hangingPunct="1"/>
            <a:r>
              <a:rPr lang="es-ES" altLang="de-DE" dirty="0"/>
              <a:t>w</a:t>
            </a:r>
            <a:r>
              <a:rPr lang="es-ES" altLang="de-DE" dirty="0" smtClean="0"/>
              <a:t>here used at BNL for Prototyping </a:t>
            </a:r>
          </a:p>
          <a:p>
            <a:pPr eaLnBrk="1" hangingPunct="1"/>
            <a:r>
              <a:rPr lang="es-ES" altLang="de-DE" dirty="0"/>
              <a:t>o</a:t>
            </a:r>
            <a:r>
              <a:rPr lang="es-ES" altLang="de-DE" dirty="0" smtClean="0"/>
              <a:t>f polarized proton beam source</a:t>
            </a:r>
          </a:p>
          <a:p>
            <a:pPr eaLnBrk="1" hangingPunct="1"/>
            <a:r>
              <a:rPr lang="es-ES" altLang="de-DE" dirty="0"/>
              <a:t>i</a:t>
            </a:r>
            <a:r>
              <a:rPr lang="es-ES" altLang="de-DE" dirty="0" smtClean="0"/>
              <a:t>n 1990’s </a:t>
            </a:r>
            <a:endParaRPr lang="es-ES" altLang="de-DE" dirty="0"/>
          </a:p>
          <a:p>
            <a:pPr eaLnBrk="1" hangingPunct="1"/>
            <a:r>
              <a:rPr lang="es-ES" altLang="de-DE" dirty="0"/>
              <a:t> </a:t>
            </a:r>
            <a:r>
              <a:rPr lang="es-ES" altLang="de-DE" dirty="0" smtClean="0"/>
              <a:t>- Shipped </a:t>
            </a:r>
            <a:r>
              <a:rPr lang="es-ES" altLang="de-DE" dirty="0"/>
              <a:t>from UVA to </a:t>
            </a:r>
            <a:r>
              <a:rPr lang="es-ES" altLang="de-DE" dirty="0" smtClean="0"/>
              <a:t>Mainz (2011)</a:t>
            </a:r>
          </a:p>
          <a:p>
            <a:pPr eaLnBrk="1" hangingPunct="1"/>
            <a:r>
              <a:rPr lang="es-ES" altLang="de-DE" dirty="0" smtClean="0"/>
              <a:t>Refrigerator unfortunately </a:t>
            </a:r>
          </a:p>
          <a:p>
            <a:pPr eaLnBrk="1" hangingPunct="1"/>
            <a:r>
              <a:rPr lang="es-ES" altLang="de-DE" dirty="0" smtClean="0"/>
              <a:t>“not refurbishable” </a:t>
            </a:r>
            <a:endParaRPr lang="es-ES" altLang="de-DE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96" y="1695450"/>
            <a:ext cx="14573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Patri\Desktop\Seminario_MAMI\HYDRO_MOLLER\Photos_Cryostat\Cryo_photos\IMG_13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526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Patri\Desktop\Seminario_MAMI\HYDRO_MOLLER\Photos_Cryostat\Photos_cryo(9.10.12)\DSC001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96" y="3581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28600" y="840464"/>
            <a:ext cx="854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de-DE" dirty="0"/>
              <a:t> </a:t>
            </a:r>
            <a:r>
              <a:rPr lang="es-ES" altLang="de-DE" dirty="0" smtClean="0"/>
              <a:t>T </a:t>
            </a:r>
            <a:r>
              <a:rPr lang="es-ES" altLang="de-DE" dirty="0"/>
              <a:t>= 300 mK of the atomic trap  </a:t>
            </a:r>
            <a:r>
              <a:rPr lang="es-ES" altLang="de-DE" dirty="0" smtClean="0"/>
              <a:t>achieved by  </a:t>
            </a:r>
            <a:r>
              <a:rPr lang="es-ES" altLang="de-DE" dirty="0"/>
              <a:t>using a </a:t>
            </a:r>
            <a:r>
              <a:rPr lang="es-ES" altLang="de-DE" dirty="0" smtClean="0"/>
              <a:t>3He/4He Dilution </a:t>
            </a:r>
            <a:r>
              <a:rPr lang="es-ES" altLang="de-DE" dirty="0"/>
              <a:t>Refrigerator</a:t>
            </a:r>
          </a:p>
        </p:txBody>
      </p:sp>
    </p:spTree>
    <p:extLst>
      <p:ext uri="{BB962C8B-B14F-4D97-AF65-F5344CB8AC3E}">
        <p14:creationId xmlns:p14="http://schemas.microsoft.com/office/powerpoint/2010/main" val="3534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461101" y="0"/>
            <a:ext cx="7359707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Sylfaen" pitchFamily="18" charset="0"/>
              </a:rPr>
              <a:t>Roadmap of  the Hydro </a:t>
            </a:r>
            <a:r>
              <a:rPr lang="en-US" sz="3200" b="1" dirty="0" err="1" smtClean="0">
                <a:solidFill>
                  <a:srgbClr val="3333FF"/>
                </a:solidFill>
                <a:latin typeface="Sylfaen" pitchFamily="18" charset="0"/>
              </a:rPr>
              <a:t>Möller</a:t>
            </a:r>
            <a:r>
              <a:rPr lang="en-US" sz="3200" b="1" dirty="0" smtClean="0">
                <a:solidFill>
                  <a:srgbClr val="3333FF"/>
                </a:solidFill>
                <a:latin typeface="Sylfaen" pitchFamily="18" charset="0"/>
              </a:rPr>
              <a:t> at MAINZ</a:t>
            </a:r>
            <a:endParaRPr lang="en-US" sz="3200" b="1" dirty="0">
              <a:solidFill>
                <a:srgbClr val="3333FF"/>
              </a:solidFill>
              <a:latin typeface="Sylfaen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5602"/>
            <a:ext cx="42672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0723" y="1916832"/>
            <a:ext cx="432721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itchFamily="34" charset="0"/>
              </a:rPr>
              <a:t>KPH can &amp; will  build a “copy” of BNL cryostat</a:t>
            </a:r>
          </a:p>
          <a:p>
            <a:pPr>
              <a:defRPr/>
            </a:pPr>
            <a:r>
              <a:rPr lang="es-ES" sz="1600" dirty="0" smtClean="0">
                <a:latin typeface="Arial" pitchFamily="34" charset="0"/>
              </a:rPr>
              <a:t>      -1K tests  in 2015  </a:t>
            </a:r>
          </a:p>
          <a:p>
            <a:pPr>
              <a:defRPr/>
            </a:pPr>
            <a:r>
              <a:rPr lang="es-ES" sz="1600" dirty="0">
                <a:latin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</a:rPr>
              <a:t>      -300 mK ~30mW in 2017 </a:t>
            </a:r>
          </a:p>
          <a:p>
            <a:pPr>
              <a:defRPr/>
            </a:pPr>
            <a:r>
              <a:rPr lang="es-ES" sz="1600" dirty="0">
                <a:latin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</a:rPr>
              <a:t>      - Trap operational  and in beam 2018</a:t>
            </a:r>
          </a:p>
          <a:p>
            <a:pPr>
              <a:defRPr/>
            </a:pP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</a:rPr>
              <a:t>Open questions:</a:t>
            </a:r>
          </a:p>
          <a:p>
            <a:pPr>
              <a:defRPr/>
            </a:pPr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</a:rPr>
              <a:t>1.) Beam dynamics </a:t>
            </a:r>
          </a:p>
          <a:p>
            <a:pPr>
              <a:defRPr/>
            </a:pP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</a:rPr>
              <a:t>2.) Detection System &amp; 300mK-power req.</a:t>
            </a:r>
          </a:p>
          <a:p>
            <a:pPr>
              <a:defRPr/>
            </a:pP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</a:rPr>
              <a:t>3.) Sustain  Helium Film? </a:t>
            </a:r>
          </a:p>
          <a:p>
            <a:pPr>
              <a:defRPr/>
            </a:pP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</a:rPr>
              <a:t>4.) Beam induced de-polarization? </a:t>
            </a:r>
          </a:p>
          <a:p>
            <a:pPr>
              <a:defRPr/>
            </a:pPr>
            <a:r>
              <a:rPr lang="es-ES" sz="1600" dirty="0" smtClean="0">
                <a:solidFill>
                  <a:srgbClr val="FF0000"/>
                </a:solidFill>
                <a:latin typeface="Arial" pitchFamily="34" charset="0"/>
              </a:rPr>
              <a:t>5.)...</a:t>
            </a:r>
            <a:endParaRPr lang="es-E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47162" y="692696"/>
            <a:ext cx="552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After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thourough</a:t>
            </a:r>
            <a:r>
              <a:rPr lang="de-DE" dirty="0" smtClean="0"/>
              <a:t> </a:t>
            </a:r>
            <a:r>
              <a:rPr lang="de-DE" dirty="0" err="1" smtClean="0"/>
              <a:t>reverse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&amp;</a:t>
            </a:r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err="1" smtClean="0"/>
              <a:t>collegues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Dubna</a:t>
            </a:r>
            <a:r>
              <a:rPr lang="de-DE" dirty="0" smtClean="0"/>
              <a:t>, UVA  </a:t>
            </a:r>
            <a:r>
              <a:rPr lang="de-DE" dirty="0" err="1" smtClean="0"/>
              <a:t>and</a:t>
            </a:r>
            <a:r>
              <a:rPr lang="de-DE" dirty="0" smtClean="0"/>
              <a:t> JLAB </a:t>
            </a:r>
          </a:p>
          <a:p>
            <a:r>
              <a:rPr lang="de-DE" dirty="0" err="1"/>
              <a:t>w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arrive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Freihandform 2"/>
          <p:cNvSpPr/>
          <p:nvPr/>
        </p:nvSpPr>
        <p:spPr>
          <a:xfrm>
            <a:off x="3191774" y="5149959"/>
            <a:ext cx="2061713" cy="439958"/>
          </a:xfrm>
          <a:custGeom>
            <a:avLst/>
            <a:gdLst>
              <a:gd name="connsiteX0" fmla="*/ 0 w 2061713"/>
              <a:gd name="connsiteY0" fmla="*/ 336441 h 439958"/>
              <a:gd name="connsiteX1" fmla="*/ 25879 w 2061713"/>
              <a:gd name="connsiteY1" fmla="*/ 293309 h 439958"/>
              <a:gd name="connsiteX2" fmla="*/ 60384 w 2061713"/>
              <a:gd name="connsiteY2" fmla="*/ 276056 h 439958"/>
              <a:gd name="connsiteX3" fmla="*/ 129396 w 2061713"/>
              <a:gd name="connsiteY3" fmla="*/ 250177 h 439958"/>
              <a:gd name="connsiteX4" fmla="*/ 172528 w 2061713"/>
              <a:gd name="connsiteY4" fmla="*/ 258803 h 439958"/>
              <a:gd name="connsiteX5" fmla="*/ 198407 w 2061713"/>
              <a:gd name="connsiteY5" fmla="*/ 267430 h 439958"/>
              <a:gd name="connsiteX6" fmla="*/ 241539 w 2061713"/>
              <a:gd name="connsiteY6" fmla="*/ 276056 h 439958"/>
              <a:gd name="connsiteX7" fmla="*/ 258792 w 2061713"/>
              <a:gd name="connsiteY7" fmla="*/ 301935 h 439958"/>
              <a:gd name="connsiteX8" fmla="*/ 258792 w 2061713"/>
              <a:gd name="connsiteY8" fmla="*/ 396826 h 439958"/>
              <a:gd name="connsiteX9" fmla="*/ 232913 w 2061713"/>
              <a:gd name="connsiteY9" fmla="*/ 405452 h 439958"/>
              <a:gd name="connsiteX10" fmla="*/ 120769 w 2061713"/>
              <a:gd name="connsiteY10" fmla="*/ 388199 h 439958"/>
              <a:gd name="connsiteX11" fmla="*/ 94890 w 2061713"/>
              <a:gd name="connsiteY11" fmla="*/ 370947 h 439958"/>
              <a:gd name="connsiteX12" fmla="*/ 112143 w 2061713"/>
              <a:gd name="connsiteY12" fmla="*/ 345067 h 439958"/>
              <a:gd name="connsiteX13" fmla="*/ 146649 w 2061713"/>
              <a:gd name="connsiteY13" fmla="*/ 336441 h 439958"/>
              <a:gd name="connsiteX14" fmla="*/ 293298 w 2061713"/>
              <a:gd name="connsiteY14" fmla="*/ 319188 h 439958"/>
              <a:gd name="connsiteX15" fmla="*/ 370935 w 2061713"/>
              <a:gd name="connsiteY15" fmla="*/ 301935 h 439958"/>
              <a:gd name="connsiteX16" fmla="*/ 526211 w 2061713"/>
              <a:gd name="connsiteY16" fmla="*/ 310562 h 439958"/>
              <a:gd name="connsiteX17" fmla="*/ 552090 w 2061713"/>
              <a:gd name="connsiteY17" fmla="*/ 422705 h 439958"/>
              <a:gd name="connsiteX18" fmla="*/ 526211 w 2061713"/>
              <a:gd name="connsiteY18" fmla="*/ 439958 h 439958"/>
              <a:gd name="connsiteX19" fmla="*/ 491705 w 2061713"/>
              <a:gd name="connsiteY19" fmla="*/ 431332 h 439958"/>
              <a:gd name="connsiteX20" fmla="*/ 465826 w 2061713"/>
              <a:gd name="connsiteY20" fmla="*/ 414079 h 439958"/>
              <a:gd name="connsiteX21" fmla="*/ 439947 w 2061713"/>
              <a:gd name="connsiteY21" fmla="*/ 405452 h 439958"/>
              <a:gd name="connsiteX22" fmla="*/ 422694 w 2061713"/>
              <a:gd name="connsiteY22" fmla="*/ 379573 h 439958"/>
              <a:gd name="connsiteX23" fmla="*/ 457200 w 2061713"/>
              <a:gd name="connsiteY23" fmla="*/ 327815 h 439958"/>
              <a:gd name="connsiteX24" fmla="*/ 483079 w 2061713"/>
              <a:gd name="connsiteY24" fmla="*/ 319188 h 439958"/>
              <a:gd name="connsiteX25" fmla="*/ 552090 w 2061713"/>
              <a:gd name="connsiteY25" fmla="*/ 284683 h 439958"/>
              <a:gd name="connsiteX26" fmla="*/ 776377 w 2061713"/>
              <a:gd name="connsiteY26" fmla="*/ 276056 h 439958"/>
              <a:gd name="connsiteX27" fmla="*/ 836762 w 2061713"/>
              <a:gd name="connsiteY27" fmla="*/ 267430 h 439958"/>
              <a:gd name="connsiteX28" fmla="*/ 897147 w 2061713"/>
              <a:gd name="connsiteY28" fmla="*/ 232924 h 439958"/>
              <a:gd name="connsiteX29" fmla="*/ 940279 w 2061713"/>
              <a:gd name="connsiteY29" fmla="*/ 224298 h 439958"/>
              <a:gd name="connsiteX30" fmla="*/ 1017917 w 2061713"/>
              <a:gd name="connsiteY30" fmla="*/ 198418 h 439958"/>
              <a:gd name="connsiteX31" fmla="*/ 1043796 w 2061713"/>
              <a:gd name="connsiteY31" fmla="*/ 189792 h 439958"/>
              <a:gd name="connsiteX32" fmla="*/ 1069675 w 2061713"/>
              <a:gd name="connsiteY32" fmla="*/ 181166 h 439958"/>
              <a:gd name="connsiteX33" fmla="*/ 1104181 w 2061713"/>
              <a:gd name="connsiteY33" fmla="*/ 163913 h 439958"/>
              <a:gd name="connsiteX34" fmla="*/ 1155939 w 2061713"/>
              <a:gd name="connsiteY34" fmla="*/ 155286 h 439958"/>
              <a:gd name="connsiteX35" fmla="*/ 1190445 w 2061713"/>
              <a:gd name="connsiteY35" fmla="*/ 146660 h 439958"/>
              <a:gd name="connsiteX36" fmla="*/ 1216324 w 2061713"/>
              <a:gd name="connsiteY36" fmla="*/ 129407 h 439958"/>
              <a:gd name="connsiteX37" fmla="*/ 1328468 w 2061713"/>
              <a:gd name="connsiteY37" fmla="*/ 112154 h 439958"/>
              <a:gd name="connsiteX38" fmla="*/ 1500996 w 2061713"/>
              <a:gd name="connsiteY38" fmla="*/ 103528 h 439958"/>
              <a:gd name="connsiteX39" fmla="*/ 1794294 w 2061713"/>
              <a:gd name="connsiteY39" fmla="*/ 77649 h 439958"/>
              <a:gd name="connsiteX40" fmla="*/ 1828800 w 2061713"/>
              <a:gd name="connsiteY40" fmla="*/ 69022 h 439958"/>
              <a:gd name="connsiteX41" fmla="*/ 1889184 w 2061713"/>
              <a:gd name="connsiteY41" fmla="*/ 60396 h 439958"/>
              <a:gd name="connsiteX42" fmla="*/ 1923690 w 2061713"/>
              <a:gd name="connsiteY42" fmla="*/ 43143 h 439958"/>
              <a:gd name="connsiteX43" fmla="*/ 1966822 w 2061713"/>
              <a:gd name="connsiteY43" fmla="*/ 34516 h 439958"/>
              <a:gd name="connsiteX44" fmla="*/ 1992701 w 2061713"/>
              <a:gd name="connsiteY44" fmla="*/ 25890 h 439958"/>
              <a:gd name="connsiteX45" fmla="*/ 2018581 w 2061713"/>
              <a:gd name="connsiteY45" fmla="*/ 8637 h 439958"/>
              <a:gd name="connsiteX46" fmla="*/ 2061713 w 2061713"/>
              <a:gd name="connsiteY46" fmla="*/ 11 h 4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61713" h="439958">
                <a:moveTo>
                  <a:pt x="0" y="336441"/>
                </a:moveTo>
                <a:cubicBezTo>
                  <a:pt x="8626" y="322064"/>
                  <a:pt x="14023" y="305165"/>
                  <a:pt x="25879" y="293309"/>
                </a:cubicBezTo>
                <a:cubicBezTo>
                  <a:pt x="34972" y="284216"/>
                  <a:pt x="49219" y="282436"/>
                  <a:pt x="60384" y="276056"/>
                </a:cubicBezTo>
                <a:cubicBezTo>
                  <a:pt x="108225" y="248718"/>
                  <a:pt x="62292" y="263597"/>
                  <a:pt x="129396" y="250177"/>
                </a:cubicBezTo>
                <a:cubicBezTo>
                  <a:pt x="143773" y="253052"/>
                  <a:pt x="158304" y="255247"/>
                  <a:pt x="172528" y="258803"/>
                </a:cubicBezTo>
                <a:cubicBezTo>
                  <a:pt x="181350" y="261008"/>
                  <a:pt x="189585" y="265225"/>
                  <a:pt x="198407" y="267430"/>
                </a:cubicBezTo>
                <a:cubicBezTo>
                  <a:pt x="212631" y="270986"/>
                  <a:pt x="227162" y="273181"/>
                  <a:pt x="241539" y="276056"/>
                </a:cubicBezTo>
                <a:cubicBezTo>
                  <a:pt x="247290" y="284682"/>
                  <a:pt x="254156" y="292662"/>
                  <a:pt x="258792" y="301935"/>
                </a:cubicBezTo>
                <a:cubicBezTo>
                  <a:pt x="273327" y="331006"/>
                  <a:pt x="272169" y="366727"/>
                  <a:pt x="258792" y="396826"/>
                </a:cubicBezTo>
                <a:cubicBezTo>
                  <a:pt x="255099" y="405135"/>
                  <a:pt x="241539" y="402577"/>
                  <a:pt x="232913" y="405452"/>
                </a:cubicBezTo>
                <a:cubicBezTo>
                  <a:pt x="208162" y="402977"/>
                  <a:pt x="151860" y="403744"/>
                  <a:pt x="120769" y="388199"/>
                </a:cubicBezTo>
                <a:cubicBezTo>
                  <a:pt x="111496" y="383563"/>
                  <a:pt x="103516" y="376698"/>
                  <a:pt x="94890" y="370947"/>
                </a:cubicBezTo>
                <a:cubicBezTo>
                  <a:pt x="100641" y="362320"/>
                  <a:pt x="103516" y="350818"/>
                  <a:pt x="112143" y="345067"/>
                </a:cubicBezTo>
                <a:cubicBezTo>
                  <a:pt x="122008" y="338491"/>
                  <a:pt x="135075" y="339013"/>
                  <a:pt x="146649" y="336441"/>
                </a:cubicBezTo>
                <a:cubicBezTo>
                  <a:pt x="211400" y="322053"/>
                  <a:pt x="204297" y="326605"/>
                  <a:pt x="293298" y="319188"/>
                </a:cubicBezTo>
                <a:cubicBezTo>
                  <a:pt x="306603" y="315862"/>
                  <a:pt x="359988" y="301935"/>
                  <a:pt x="370935" y="301935"/>
                </a:cubicBezTo>
                <a:cubicBezTo>
                  <a:pt x="422773" y="301935"/>
                  <a:pt x="474452" y="307686"/>
                  <a:pt x="526211" y="310562"/>
                </a:cubicBezTo>
                <a:cubicBezTo>
                  <a:pt x="557065" y="356842"/>
                  <a:pt x="578291" y="363754"/>
                  <a:pt x="552090" y="422705"/>
                </a:cubicBezTo>
                <a:cubicBezTo>
                  <a:pt x="547879" y="432179"/>
                  <a:pt x="534837" y="434207"/>
                  <a:pt x="526211" y="439958"/>
                </a:cubicBezTo>
                <a:cubicBezTo>
                  <a:pt x="514709" y="437083"/>
                  <a:pt x="502602" y="436002"/>
                  <a:pt x="491705" y="431332"/>
                </a:cubicBezTo>
                <a:cubicBezTo>
                  <a:pt x="482176" y="427248"/>
                  <a:pt x="475099" y="418716"/>
                  <a:pt x="465826" y="414079"/>
                </a:cubicBezTo>
                <a:cubicBezTo>
                  <a:pt x="457693" y="410012"/>
                  <a:pt x="448573" y="408328"/>
                  <a:pt x="439947" y="405452"/>
                </a:cubicBezTo>
                <a:cubicBezTo>
                  <a:pt x="434196" y="396826"/>
                  <a:pt x="424160" y="389836"/>
                  <a:pt x="422694" y="379573"/>
                </a:cubicBezTo>
                <a:cubicBezTo>
                  <a:pt x="418403" y="349535"/>
                  <a:pt x="434950" y="338940"/>
                  <a:pt x="457200" y="327815"/>
                </a:cubicBezTo>
                <a:cubicBezTo>
                  <a:pt x="465333" y="323749"/>
                  <a:pt x="474946" y="323255"/>
                  <a:pt x="483079" y="319188"/>
                </a:cubicBezTo>
                <a:cubicBezTo>
                  <a:pt x="511302" y="305076"/>
                  <a:pt x="515074" y="288265"/>
                  <a:pt x="552090" y="284683"/>
                </a:cubicBezTo>
                <a:cubicBezTo>
                  <a:pt x="626560" y="277476"/>
                  <a:pt x="701615" y="278932"/>
                  <a:pt x="776377" y="276056"/>
                </a:cubicBezTo>
                <a:cubicBezTo>
                  <a:pt x="796505" y="273181"/>
                  <a:pt x="817146" y="272780"/>
                  <a:pt x="836762" y="267430"/>
                </a:cubicBezTo>
                <a:cubicBezTo>
                  <a:pt x="912650" y="246734"/>
                  <a:pt x="834682" y="256348"/>
                  <a:pt x="897147" y="232924"/>
                </a:cubicBezTo>
                <a:cubicBezTo>
                  <a:pt x="910875" y="227776"/>
                  <a:pt x="926134" y="228156"/>
                  <a:pt x="940279" y="224298"/>
                </a:cubicBezTo>
                <a:cubicBezTo>
                  <a:pt x="940291" y="224295"/>
                  <a:pt x="1004972" y="202733"/>
                  <a:pt x="1017917" y="198418"/>
                </a:cubicBezTo>
                <a:lnTo>
                  <a:pt x="1043796" y="189792"/>
                </a:lnTo>
                <a:cubicBezTo>
                  <a:pt x="1052422" y="186917"/>
                  <a:pt x="1061542" y="185232"/>
                  <a:pt x="1069675" y="181166"/>
                </a:cubicBezTo>
                <a:cubicBezTo>
                  <a:pt x="1081177" y="175415"/>
                  <a:pt x="1091864" y="167608"/>
                  <a:pt x="1104181" y="163913"/>
                </a:cubicBezTo>
                <a:cubicBezTo>
                  <a:pt x="1120934" y="158887"/>
                  <a:pt x="1138788" y="158716"/>
                  <a:pt x="1155939" y="155286"/>
                </a:cubicBezTo>
                <a:cubicBezTo>
                  <a:pt x="1167565" y="152961"/>
                  <a:pt x="1178943" y="149535"/>
                  <a:pt x="1190445" y="146660"/>
                </a:cubicBezTo>
                <a:cubicBezTo>
                  <a:pt x="1199071" y="140909"/>
                  <a:pt x="1206795" y="133491"/>
                  <a:pt x="1216324" y="129407"/>
                </a:cubicBezTo>
                <a:cubicBezTo>
                  <a:pt x="1241638" y="118558"/>
                  <a:pt x="1314715" y="113102"/>
                  <a:pt x="1328468" y="112154"/>
                </a:cubicBezTo>
                <a:cubicBezTo>
                  <a:pt x="1385913" y="108192"/>
                  <a:pt x="1443520" y="107011"/>
                  <a:pt x="1500996" y="103528"/>
                </a:cubicBezTo>
                <a:cubicBezTo>
                  <a:pt x="1598948" y="97591"/>
                  <a:pt x="1696670" y="87411"/>
                  <a:pt x="1794294" y="77649"/>
                </a:cubicBezTo>
                <a:cubicBezTo>
                  <a:pt x="1805796" y="74773"/>
                  <a:pt x="1817135" y="71143"/>
                  <a:pt x="1828800" y="69022"/>
                </a:cubicBezTo>
                <a:cubicBezTo>
                  <a:pt x="1848804" y="65385"/>
                  <a:pt x="1869568" y="65746"/>
                  <a:pt x="1889184" y="60396"/>
                </a:cubicBezTo>
                <a:cubicBezTo>
                  <a:pt x="1901591" y="57012"/>
                  <a:pt x="1911490" y="47210"/>
                  <a:pt x="1923690" y="43143"/>
                </a:cubicBezTo>
                <a:cubicBezTo>
                  <a:pt x="1937600" y="38506"/>
                  <a:pt x="1952598" y="38072"/>
                  <a:pt x="1966822" y="34516"/>
                </a:cubicBezTo>
                <a:cubicBezTo>
                  <a:pt x="1975643" y="32311"/>
                  <a:pt x="1984075" y="28765"/>
                  <a:pt x="1992701" y="25890"/>
                </a:cubicBezTo>
                <a:cubicBezTo>
                  <a:pt x="2001328" y="20139"/>
                  <a:pt x="2009051" y="12721"/>
                  <a:pt x="2018581" y="8637"/>
                </a:cubicBezTo>
                <a:cubicBezTo>
                  <a:pt x="2040336" y="-686"/>
                  <a:pt x="2045000" y="11"/>
                  <a:pt x="2061713" y="11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flipV="1">
            <a:off x="3221966" y="5346923"/>
            <a:ext cx="2061713" cy="439958"/>
          </a:xfrm>
          <a:custGeom>
            <a:avLst/>
            <a:gdLst>
              <a:gd name="connsiteX0" fmla="*/ 0 w 2061713"/>
              <a:gd name="connsiteY0" fmla="*/ 336441 h 439958"/>
              <a:gd name="connsiteX1" fmla="*/ 25879 w 2061713"/>
              <a:gd name="connsiteY1" fmla="*/ 293309 h 439958"/>
              <a:gd name="connsiteX2" fmla="*/ 60384 w 2061713"/>
              <a:gd name="connsiteY2" fmla="*/ 276056 h 439958"/>
              <a:gd name="connsiteX3" fmla="*/ 129396 w 2061713"/>
              <a:gd name="connsiteY3" fmla="*/ 250177 h 439958"/>
              <a:gd name="connsiteX4" fmla="*/ 172528 w 2061713"/>
              <a:gd name="connsiteY4" fmla="*/ 258803 h 439958"/>
              <a:gd name="connsiteX5" fmla="*/ 198407 w 2061713"/>
              <a:gd name="connsiteY5" fmla="*/ 267430 h 439958"/>
              <a:gd name="connsiteX6" fmla="*/ 241539 w 2061713"/>
              <a:gd name="connsiteY6" fmla="*/ 276056 h 439958"/>
              <a:gd name="connsiteX7" fmla="*/ 258792 w 2061713"/>
              <a:gd name="connsiteY7" fmla="*/ 301935 h 439958"/>
              <a:gd name="connsiteX8" fmla="*/ 258792 w 2061713"/>
              <a:gd name="connsiteY8" fmla="*/ 396826 h 439958"/>
              <a:gd name="connsiteX9" fmla="*/ 232913 w 2061713"/>
              <a:gd name="connsiteY9" fmla="*/ 405452 h 439958"/>
              <a:gd name="connsiteX10" fmla="*/ 120769 w 2061713"/>
              <a:gd name="connsiteY10" fmla="*/ 388199 h 439958"/>
              <a:gd name="connsiteX11" fmla="*/ 94890 w 2061713"/>
              <a:gd name="connsiteY11" fmla="*/ 370947 h 439958"/>
              <a:gd name="connsiteX12" fmla="*/ 112143 w 2061713"/>
              <a:gd name="connsiteY12" fmla="*/ 345067 h 439958"/>
              <a:gd name="connsiteX13" fmla="*/ 146649 w 2061713"/>
              <a:gd name="connsiteY13" fmla="*/ 336441 h 439958"/>
              <a:gd name="connsiteX14" fmla="*/ 293298 w 2061713"/>
              <a:gd name="connsiteY14" fmla="*/ 319188 h 439958"/>
              <a:gd name="connsiteX15" fmla="*/ 370935 w 2061713"/>
              <a:gd name="connsiteY15" fmla="*/ 301935 h 439958"/>
              <a:gd name="connsiteX16" fmla="*/ 526211 w 2061713"/>
              <a:gd name="connsiteY16" fmla="*/ 310562 h 439958"/>
              <a:gd name="connsiteX17" fmla="*/ 552090 w 2061713"/>
              <a:gd name="connsiteY17" fmla="*/ 422705 h 439958"/>
              <a:gd name="connsiteX18" fmla="*/ 526211 w 2061713"/>
              <a:gd name="connsiteY18" fmla="*/ 439958 h 439958"/>
              <a:gd name="connsiteX19" fmla="*/ 491705 w 2061713"/>
              <a:gd name="connsiteY19" fmla="*/ 431332 h 439958"/>
              <a:gd name="connsiteX20" fmla="*/ 465826 w 2061713"/>
              <a:gd name="connsiteY20" fmla="*/ 414079 h 439958"/>
              <a:gd name="connsiteX21" fmla="*/ 439947 w 2061713"/>
              <a:gd name="connsiteY21" fmla="*/ 405452 h 439958"/>
              <a:gd name="connsiteX22" fmla="*/ 422694 w 2061713"/>
              <a:gd name="connsiteY22" fmla="*/ 379573 h 439958"/>
              <a:gd name="connsiteX23" fmla="*/ 457200 w 2061713"/>
              <a:gd name="connsiteY23" fmla="*/ 327815 h 439958"/>
              <a:gd name="connsiteX24" fmla="*/ 483079 w 2061713"/>
              <a:gd name="connsiteY24" fmla="*/ 319188 h 439958"/>
              <a:gd name="connsiteX25" fmla="*/ 552090 w 2061713"/>
              <a:gd name="connsiteY25" fmla="*/ 284683 h 439958"/>
              <a:gd name="connsiteX26" fmla="*/ 776377 w 2061713"/>
              <a:gd name="connsiteY26" fmla="*/ 276056 h 439958"/>
              <a:gd name="connsiteX27" fmla="*/ 836762 w 2061713"/>
              <a:gd name="connsiteY27" fmla="*/ 267430 h 439958"/>
              <a:gd name="connsiteX28" fmla="*/ 897147 w 2061713"/>
              <a:gd name="connsiteY28" fmla="*/ 232924 h 439958"/>
              <a:gd name="connsiteX29" fmla="*/ 940279 w 2061713"/>
              <a:gd name="connsiteY29" fmla="*/ 224298 h 439958"/>
              <a:gd name="connsiteX30" fmla="*/ 1017917 w 2061713"/>
              <a:gd name="connsiteY30" fmla="*/ 198418 h 439958"/>
              <a:gd name="connsiteX31" fmla="*/ 1043796 w 2061713"/>
              <a:gd name="connsiteY31" fmla="*/ 189792 h 439958"/>
              <a:gd name="connsiteX32" fmla="*/ 1069675 w 2061713"/>
              <a:gd name="connsiteY32" fmla="*/ 181166 h 439958"/>
              <a:gd name="connsiteX33" fmla="*/ 1104181 w 2061713"/>
              <a:gd name="connsiteY33" fmla="*/ 163913 h 439958"/>
              <a:gd name="connsiteX34" fmla="*/ 1155939 w 2061713"/>
              <a:gd name="connsiteY34" fmla="*/ 155286 h 439958"/>
              <a:gd name="connsiteX35" fmla="*/ 1190445 w 2061713"/>
              <a:gd name="connsiteY35" fmla="*/ 146660 h 439958"/>
              <a:gd name="connsiteX36" fmla="*/ 1216324 w 2061713"/>
              <a:gd name="connsiteY36" fmla="*/ 129407 h 439958"/>
              <a:gd name="connsiteX37" fmla="*/ 1328468 w 2061713"/>
              <a:gd name="connsiteY37" fmla="*/ 112154 h 439958"/>
              <a:gd name="connsiteX38" fmla="*/ 1500996 w 2061713"/>
              <a:gd name="connsiteY38" fmla="*/ 103528 h 439958"/>
              <a:gd name="connsiteX39" fmla="*/ 1794294 w 2061713"/>
              <a:gd name="connsiteY39" fmla="*/ 77649 h 439958"/>
              <a:gd name="connsiteX40" fmla="*/ 1828800 w 2061713"/>
              <a:gd name="connsiteY40" fmla="*/ 69022 h 439958"/>
              <a:gd name="connsiteX41" fmla="*/ 1889184 w 2061713"/>
              <a:gd name="connsiteY41" fmla="*/ 60396 h 439958"/>
              <a:gd name="connsiteX42" fmla="*/ 1923690 w 2061713"/>
              <a:gd name="connsiteY42" fmla="*/ 43143 h 439958"/>
              <a:gd name="connsiteX43" fmla="*/ 1966822 w 2061713"/>
              <a:gd name="connsiteY43" fmla="*/ 34516 h 439958"/>
              <a:gd name="connsiteX44" fmla="*/ 1992701 w 2061713"/>
              <a:gd name="connsiteY44" fmla="*/ 25890 h 439958"/>
              <a:gd name="connsiteX45" fmla="*/ 2018581 w 2061713"/>
              <a:gd name="connsiteY45" fmla="*/ 8637 h 439958"/>
              <a:gd name="connsiteX46" fmla="*/ 2061713 w 2061713"/>
              <a:gd name="connsiteY46" fmla="*/ 11 h 4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61713" h="439958">
                <a:moveTo>
                  <a:pt x="0" y="336441"/>
                </a:moveTo>
                <a:cubicBezTo>
                  <a:pt x="8626" y="322064"/>
                  <a:pt x="14023" y="305165"/>
                  <a:pt x="25879" y="293309"/>
                </a:cubicBezTo>
                <a:cubicBezTo>
                  <a:pt x="34972" y="284216"/>
                  <a:pt x="49219" y="282436"/>
                  <a:pt x="60384" y="276056"/>
                </a:cubicBezTo>
                <a:cubicBezTo>
                  <a:pt x="108225" y="248718"/>
                  <a:pt x="62292" y="263597"/>
                  <a:pt x="129396" y="250177"/>
                </a:cubicBezTo>
                <a:cubicBezTo>
                  <a:pt x="143773" y="253052"/>
                  <a:pt x="158304" y="255247"/>
                  <a:pt x="172528" y="258803"/>
                </a:cubicBezTo>
                <a:cubicBezTo>
                  <a:pt x="181350" y="261008"/>
                  <a:pt x="189585" y="265225"/>
                  <a:pt x="198407" y="267430"/>
                </a:cubicBezTo>
                <a:cubicBezTo>
                  <a:pt x="212631" y="270986"/>
                  <a:pt x="227162" y="273181"/>
                  <a:pt x="241539" y="276056"/>
                </a:cubicBezTo>
                <a:cubicBezTo>
                  <a:pt x="247290" y="284682"/>
                  <a:pt x="254156" y="292662"/>
                  <a:pt x="258792" y="301935"/>
                </a:cubicBezTo>
                <a:cubicBezTo>
                  <a:pt x="273327" y="331006"/>
                  <a:pt x="272169" y="366727"/>
                  <a:pt x="258792" y="396826"/>
                </a:cubicBezTo>
                <a:cubicBezTo>
                  <a:pt x="255099" y="405135"/>
                  <a:pt x="241539" y="402577"/>
                  <a:pt x="232913" y="405452"/>
                </a:cubicBezTo>
                <a:cubicBezTo>
                  <a:pt x="208162" y="402977"/>
                  <a:pt x="151860" y="403744"/>
                  <a:pt x="120769" y="388199"/>
                </a:cubicBezTo>
                <a:cubicBezTo>
                  <a:pt x="111496" y="383563"/>
                  <a:pt x="103516" y="376698"/>
                  <a:pt x="94890" y="370947"/>
                </a:cubicBezTo>
                <a:cubicBezTo>
                  <a:pt x="100641" y="362320"/>
                  <a:pt x="103516" y="350818"/>
                  <a:pt x="112143" y="345067"/>
                </a:cubicBezTo>
                <a:cubicBezTo>
                  <a:pt x="122008" y="338491"/>
                  <a:pt x="135075" y="339013"/>
                  <a:pt x="146649" y="336441"/>
                </a:cubicBezTo>
                <a:cubicBezTo>
                  <a:pt x="211400" y="322053"/>
                  <a:pt x="204297" y="326605"/>
                  <a:pt x="293298" y="319188"/>
                </a:cubicBezTo>
                <a:cubicBezTo>
                  <a:pt x="306603" y="315862"/>
                  <a:pt x="359988" y="301935"/>
                  <a:pt x="370935" y="301935"/>
                </a:cubicBezTo>
                <a:cubicBezTo>
                  <a:pt x="422773" y="301935"/>
                  <a:pt x="474452" y="307686"/>
                  <a:pt x="526211" y="310562"/>
                </a:cubicBezTo>
                <a:cubicBezTo>
                  <a:pt x="557065" y="356842"/>
                  <a:pt x="578291" y="363754"/>
                  <a:pt x="552090" y="422705"/>
                </a:cubicBezTo>
                <a:cubicBezTo>
                  <a:pt x="547879" y="432179"/>
                  <a:pt x="534837" y="434207"/>
                  <a:pt x="526211" y="439958"/>
                </a:cubicBezTo>
                <a:cubicBezTo>
                  <a:pt x="514709" y="437083"/>
                  <a:pt x="502602" y="436002"/>
                  <a:pt x="491705" y="431332"/>
                </a:cubicBezTo>
                <a:cubicBezTo>
                  <a:pt x="482176" y="427248"/>
                  <a:pt x="475099" y="418716"/>
                  <a:pt x="465826" y="414079"/>
                </a:cubicBezTo>
                <a:cubicBezTo>
                  <a:pt x="457693" y="410012"/>
                  <a:pt x="448573" y="408328"/>
                  <a:pt x="439947" y="405452"/>
                </a:cubicBezTo>
                <a:cubicBezTo>
                  <a:pt x="434196" y="396826"/>
                  <a:pt x="424160" y="389836"/>
                  <a:pt x="422694" y="379573"/>
                </a:cubicBezTo>
                <a:cubicBezTo>
                  <a:pt x="418403" y="349535"/>
                  <a:pt x="434950" y="338940"/>
                  <a:pt x="457200" y="327815"/>
                </a:cubicBezTo>
                <a:cubicBezTo>
                  <a:pt x="465333" y="323749"/>
                  <a:pt x="474946" y="323255"/>
                  <a:pt x="483079" y="319188"/>
                </a:cubicBezTo>
                <a:cubicBezTo>
                  <a:pt x="511302" y="305076"/>
                  <a:pt x="515074" y="288265"/>
                  <a:pt x="552090" y="284683"/>
                </a:cubicBezTo>
                <a:cubicBezTo>
                  <a:pt x="626560" y="277476"/>
                  <a:pt x="701615" y="278932"/>
                  <a:pt x="776377" y="276056"/>
                </a:cubicBezTo>
                <a:cubicBezTo>
                  <a:pt x="796505" y="273181"/>
                  <a:pt x="817146" y="272780"/>
                  <a:pt x="836762" y="267430"/>
                </a:cubicBezTo>
                <a:cubicBezTo>
                  <a:pt x="912650" y="246734"/>
                  <a:pt x="834682" y="256348"/>
                  <a:pt x="897147" y="232924"/>
                </a:cubicBezTo>
                <a:cubicBezTo>
                  <a:pt x="910875" y="227776"/>
                  <a:pt x="926134" y="228156"/>
                  <a:pt x="940279" y="224298"/>
                </a:cubicBezTo>
                <a:cubicBezTo>
                  <a:pt x="940291" y="224295"/>
                  <a:pt x="1004972" y="202733"/>
                  <a:pt x="1017917" y="198418"/>
                </a:cubicBezTo>
                <a:lnTo>
                  <a:pt x="1043796" y="189792"/>
                </a:lnTo>
                <a:cubicBezTo>
                  <a:pt x="1052422" y="186917"/>
                  <a:pt x="1061542" y="185232"/>
                  <a:pt x="1069675" y="181166"/>
                </a:cubicBezTo>
                <a:cubicBezTo>
                  <a:pt x="1081177" y="175415"/>
                  <a:pt x="1091864" y="167608"/>
                  <a:pt x="1104181" y="163913"/>
                </a:cubicBezTo>
                <a:cubicBezTo>
                  <a:pt x="1120934" y="158887"/>
                  <a:pt x="1138788" y="158716"/>
                  <a:pt x="1155939" y="155286"/>
                </a:cubicBezTo>
                <a:cubicBezTo>
                  <a:pt x="1167565" y="152961"/>
                  <a:pt x="1178943" y="149535"/>
                  <a:pt x="1190445" y="146660"/>
                </a:cubicBezTo>
                <a:cubicBezTo>
                  <a:pt x="1199071" y="140909"/>
                  <a:pt x="1206795" y="133491"/>
                  <a:pt x="1216324" y="129407"/>
                </a:cubicBezTo>
                <a:cubicBezTo>
                  <a:pt x="1241638" y="118558"/>
                  <a:pt x="1314715" y="113102"/>
                  <a:pt x="1328468" y="112154"/>
                </a:cubicBezTo>
                <a:cubicBezTo>
                  <a:pt x="1385913" y="108192"/>
                  <a:pt x="1443520" y="107011"/>
                  <a:pt x="1500996" y="103528"/>
                </a:cubicBezTo>
                <a:cubicBezTo>
                  <a:pt x="1598948" y="97591"/>
                  <a:pt x="1696670" y="87411"/>
                  <a:pt x="1794294" y="77649"/>
                </a:cubicBezTo>
                <a:cubicBezTo>
                  <a:pt x="1805796" y="74773"/>
                  <a:pt x="1817135" y="71143"/>
                  <a:pt x="1828800" y="69022"/>
                </a:cubicBezTo>
                <a:cubicBezTo>
                  <a:pt x="1848804" y="65385"/>
                  <a:pt x="1869568" y="65746"/>
                  <a:pt x="1889184" y="60396"/>
                </a:cubicBezTo>
                <a:cubicBezTo>
                  <a:pt x="1901591" y="57012"/>
                  <a:pt x="1911490" y="47210"/>
                  <a:pt x="1923690" y="43143"/>
                </a:cubicBezTo>
                <a:cubicBezTo>
                  <a:pt x="1937600" y="38506"/>
                  <a:pt x="1952598" y="38072"/>
                  <a:pt x="1966822" y="34516"/>
                </a:cubicBezTo>
                <a:cubicBezTo>
                  <a:pt x="1975643" y="32311"/>
                  <a:pt x="1984075" y="28765"/>
                  <a:pt x="1992701" y="25890"/>
                </a:cubicBezTo>
                <a:cubicBezTo>
                  <a:pt x="2001328" y="20139"/>
                  <a:pt x="2009051" y="12721"/>
                  <a:pt x="2018581" y="8637"/>
                </a:cubicBezTo>
                <a:cubicBezTo>
                  <a:pt x="2040336" y="-686"/>
                  <a:pt x="2045000" y="11"/>
                  <a:pt x="2061713" y="11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>
            <a:endCxn id="6" idx="1"/>
          </p:cNvCxnSpPr>
          <p:nvPr/>
        </p:nvCxnSpPr>
        <p:spPr>
          <a:xfrm flipV="1">
            <a:off x="4831472" y="4949807"/>
            <a:ext cx="531022" cy="492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2494" y="4626641"/>
            <a:ext cx="361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Correlated</a:t>
            </a:r>
            <a:r>
              <a:rPr lang="de-DE" dirty="0" smtClean="0"/>
              <a:t> Möller pair, 75MeV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r>
              <a:rPr lang="de-DE" dirty="0" err="1"/>
              <a:t>u</a:t>
            </a:r>
            <a:r>
              <a:rPr lang="de-DE" dirty="0" err="1" smtClean="0"/>
              <a:t>p</a:t>
            </a:r>
            <a:r>
              <a:rPr lang="de-DE" dirty="0" smtClean="0"/>
              <a:t> ~1 </a:t>
            </a:r>
            <a:r>
              <a:rPr lang="de-DE" dirty="0" err="1" smtClean="0"/>
              <a:t>Cyclotron</a:t>
            </a:r>
            <a:r>
              <a:rPr lang="de-DE" dirty="0" smtClean="0"/>
              <a:t> </a:t>
            </a:r>
            <a:r>
              <a:rPr lang="de-DE" dirty="0" err="1" smtClean="0"/>
              <a:t>rotation</a:t>
            </a:r>
            <a:r>
              <a:rPr lang="de-DE" dirty="0" smtClean="0"/>
              <a:t> in 8T </a:t>
            </a:r>
            <a:r>
              <a:rPr lang="de-DE" dirty="0" err="1" smtClean="0"/>
              <a:t>field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763688" y="5445224"/>
            <a:ext cx="40324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323528" y="5445224"/>
            <a:ext cx="5544616" cy="23015"/>
          </a:xfrm>
          <a:prstGeom prst="straightConnector1">
            <a:avLst/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16"/>
          <p:cNvSpPr/>
          <p:nvPr/>
        </p:nvSpPr>
        <p:spPr>
          <a:xfrm>
            <a:off x="35496" y="5301208"/>
            <a:ext cx="288032" cy="4856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>
            <a:off x="507128" y="5301207"/>
            <a:ext cx="288032" cy="4856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259632" y="5301207"/>
            <a:ext cx="144016" cy="48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984246" y="6247390"/>
            <a:ext cx="76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BPM‘s</a:t>
            </a:r>
            <a:endParaRPr lang="de-DE" dirty="0"/>
          </a:p>
        </p:txBody>
      </p:sp>
      <p:cxnSp>
        <p:nvCxnSpPr>
          <p:cNvPr id="23" name="Gewinkelte Verbindung 22"/>
          <p:cNvCxnSpPr/>
          <p:nvPr/>
        </p:nvCxnSpPr>
        <p:spPr>
          <a:xfrm rot="10800000" flipV="1">
            <a:off x="179512" y="5924224"/>
            <a:ext cx="1152128" cy="241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179512" y="58772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611560" y="5786881"/>
            <a:ext cx="0" cy="378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967341" y="5324065"/>
            <a:ext cx="144016" cy="48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0010" y="4977591"/>
            <a:ext cx="95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Steerers</a:t>
            </a:r>
            <a:endParaRPr lang="de-DE" dirty="0"/>
          </a:p>
        </p:txBody>
      </p:sp>
      <p:cxnSp>
        <p:nvCxnSpPr>
          <p:cNvPr id="32" name="Gerade Verbindung 31"/>
          <p:cNvCxnSpPr>
            <a:stCxn id="30" idx="4"/>
          </p:cNvCxnSpPr>
          <p:nvPr/>
        </p:nvCxnSpPr>
        <p:spPr>
          <a:xfrm>
            <a:off x="1039349" y="5809738"/>
            <a:ext cx="0" cy="16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358823" y="5757870"/>
            <a:ext cx="0" cy="16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0010" y="6232003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Feedback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855213" y="5394543"/>
            <a:ext cx="305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150 </a:t>
            </a:r>
            <a:r>
              <a:rPr lang="de-DE" dirty="0" err="1" smtClean="0"/>
              <a:t>MeV</a:t>
            </a:r>
            <a:r>
              <a:rPr lang="de-DE" dirty="0" smtClean="0"/>
              <a:t> beam 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PV-</a:t>
            </a:r>
            <a:r>
              <a:rPr lang="de-DE" dirty="0" err="1" smtClean="0"/>
              <a:t>Exp</a:t>
            </a:r>
            <a:r>
              <a:rPr lang="de-DE" dirty="0"/>
              <a:t> </a:t>
            </a:r>
            <a:r>
              <a:rPr lang="de-DE" dirty="0" smtClean="0"/>
              <a:t>also 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cyclotron</a:t>
            </a:r>
            <a:r>
              <a:rPr lang="de-DE" dirty="0" smtClean="0"/>
              <a:t> rot.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1"/>
            <a:ext cx="8508007" cy="1418550"/>
          </a:xfrm>
          <a:solidFill>
            <a:srgbClr val="FFC000"/>
          </a:solidFill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de-DE" b="1" dirty="0" smtClean="0">
                <a:solidFill>
                  <a:srgbClr val="000000"/>
                </a:solidFill>
              </a:rPr>
              <a:t/>
            </a:r>
            <a:br>
              <a:rPr lang="en-US" altLang="de-DE" b="1" dirty="0" smtClean="0">
                <a:solidFill>
                  <a:srgbClr val="000000"/>
                </a:solidFill>
              </a:rPr>
            </a:br>
            <a:r>
              <a:rPr lang="en-US" altLang="de-DE" b="1" dirty="0" smtClean="0">
                <a:solidFill>
                  <a:srgbClr val="000000"/>
                </a:solidFill>
              </a:rPr>
              <a:t>Systematics </a:t>
            </a:r>
            <a:r>
              <a:rPr lang="en-US" altLang="de-DE" b="1" dirty="0">
                <a:solidFill>
                  <a:srgbClr val="000000"/>
                </a:solidFill>
              </a:rPr>
              <a:t>of A4 @210MeV, extrapolated to 10000h of data taking:</a:t>
            </a:r>
            <a:br>
              <a:rPr lang="en-US" altLang="de-DE" b="1" dirty="0">
                <a:solidFill>
                  <a:srgbClr val="000000"/>
                </a:solidFill>
              </a:rPr>
            </a:br>
            <a:endParaRPr lang="en-US" altLang="de-DE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94400" y="1552483"/>
            <a:ext cx="8228160" cy="4526396"/>
          </a:xfrm>
        </p:spPr>
        <p:txBody>
          <a:bodyPr lIns="82945" tIns="20802" rIns="82945" bIns="41473"/>
          <a:lstStyle/>
          <a:p>
            <a:pPr marL="97921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de-DE" sz="2400" dirty="0">
              <a:solidFill>
                <a:srgbClr val="008000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8310746" cy="4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908752" y="2492896"/>
            <a:ext cx="166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dirty="0">
                <a:solidFill>
                  <a:srgbClr val="800000"/>
                </a:solidFill>
              </a:rPr>
              <a:t>~0.4ppb/10000h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380312" y="5471854"/>
            <a:ext cx="166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dirty="0">
                <a:solidFill>
                  <a:srgbClr val="FF0000"/>
                </a:solidFill>
              </a:rPr>
              <a:t>~2.5ppb/10000h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232160" y="4581128"/>
            <a:ext cx="1778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dirty="0">
                <a:solidFill>
                  <a:srgbClr val="008000"/>
                </a:solidFill>
              </a:rPr>
              <a:t>~0.05ppb/10000h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010560" y="3721351"/>
            <a:ext cx="1454400" cy="2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position y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010560" y="5485536"/>
            <a:ext cx="1247040" cy="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current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919680" y="3427560"/>
            <a:ext cx="1270080" cy="2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angle y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666081" y="5354482"/>
            <a:ext cx="1454400" cy="2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position x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1699200" y="3068962"/>
            <a:ext cx="1270080" cy="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angle 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3956645" y="5134382"/>
            <a:ext cx="1238400" cy="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620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altLang="de-DE" sz="1500">
                <a:solidFill>
                  <a:srgbClr val="000000"/>
                </a:solidFill>
              </a:rPr>
              <a:t>beam energy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2068" y="6156827"/>
            <a:ext cx="860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0.1ppb: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fluctuations</a:t>
            </a:r>
            <a:r>
              <a:rPr lang="de-DE" dirty="0" smtClean="0"/>
              <a:t> in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of</a:t>
            </a:r>
            <a:r>
              <a:rPr lang="de-DE" dirty="0" smtClean="0"/>
              <a:t> strong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lever</a:t>
            </a:r>
            <a:r>
              <a:rPr lang="de-DE" dirty="0" smtClean="0"/>
              <a:t> </a:t>
            </a:r>
            <a:r>
              <a:rPr lang="de-DE" dirty="0" err="1" smtClean="0"/>
              <a:t>arms</a:t>
            </a:r>
            <a:r>
              <a:rPr lang="de-DE" dirty="0" smtClean="0"/>
              <a:t>? </a:t>
            </a:r>
            <a:r>
              <a:rPr lang="de-DE" dirty="0" smtClean="0">
                <a:sym typeface="Wingdings" panose="05000000000000000000" pitchFamily="2" charset="2"/>
              </a:rPr>
              <a:t> TEST 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9321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4679950" cy="765175"/>
          </a:xfrm>
          <a:solidFill>
            <a:srgbClr val="FF9900"/>
          </a:solidFill>
        </p:spPr>
        <p:txBody>
          <a:bodyPr/>
          <a:lstStyle/>
          <a:p>
            <a:r>
              <a:rPr lang="en-US" sz="3600"/>
              <a:t>Outline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0" y="1700213"/>
            <a:ext cx="9217025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sz="3200" dirty="0" smtClean="0"/>
              <a:t> The P2 experiment at Mainz    </a:t>
            </a:r>
          </a:p>
          <a:p>
            <a:pPr>
              <a:buFontTx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to </a:t>
            </a:r>
            <a:r>
              <a:rPr lang="en-US" sz="3200" dirty="0"/>
              <a:t>achieve 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3200" dirty="0"/>
              <a:t>P/P &lt;0.5</a:t>
            </a:r>
            <a:r>
              <a:rPr lang="en-US" sz="3200" dirty="0" smtClean="0"/>
              <a:t>%?</a:t>
            </a:r>
          </a:p>
          <a:p>
            <a:pPr>
              <a:buFontTx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 </a:t>
            </a:r>
            <a:r>
              <a:rPr lang="en-US" sz="3200" dirty="0" smtClean="0"/>
              <a:t>chain: </a:t>
            </a:r>
            <a:r>
              <a:rPr lang="en-US" sz="3200" dirty="0" smtClean="0"/>
              <a:t>DSP/Vector-Monitor/Hydro-</a:t>
            </a:r>
            <a:r>
              <a:rPr lang="en-US" sz="3200" dirty="0" err="1" smtClean="0"/>
              <a:t>Möller</a:t>
            </a:r>
            <a:endParaRPr lang="en-US" sz="3200" dirty="0" smtClean="0"/>
          </a:p>
          <a:p>
            <a:pPr>
              <a:buFontTx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Present and future: Test-</a:t>
            </a:r>
            <a:r>
              <a:rPr lang="en-US" sz="3200" dirty="0" err="1" smtClean="0"/>
              <a:t>beamline</a:t>
            </a:r>
            <a:r>
              <a:rPr lang="en-US" sz="3200" dirty="0" smtClean="0"/>
              <a:t> and schedule</a:t>
            </a:r>
            <a:endParaRPr lang="en-US" sz="3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5084-9158-406A-95E7-75AB36D126A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762711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Problems of the Hydro </a:t>
            </a:r>
            <a:r>
              <a:rPr lang="en-US" sz="2800" dirty="0" err="1" smtClean="0">
                <a:solidFill>
                  <a:schemeClr val="tx2"/>
                </a:solidFill>
              </a:rPr>
              <a:t>Möller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8922" y="3933056"/>
            <a:ext cx="668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 Minimal-invasive online </a:t>
            </a:r>
            <a:r>
              <a:rPr lang="de-DE" dirty="0" err="1" smtClean="0"/>
              <a:t>polarimeter</a:t>
            </a:r>
            <a:r>
              <a:rPr lang="de-DE" dirty="0" smtClean="0"/>
              <a:t> (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P/P ≤ 0.5%)  „Hydro</a:t>
            </a:r>
            <a:r>
              <a:rPr lang="de-DE" dirty="0"/>
              <a:t>-</a:t>
            </a:r>
            <a:r>
              <a:rPr lang="de-DE" dirty="0" smtClean="0"/>
              <a:t>Möller“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6374729" y="23488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907704" y="21850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3491880" y="2368058"/>
            <a:ext cx="360040" cy="260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88087" y="2308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021062" y="2164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50234" y="2351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19398" y="4725144"/>
            <a:ext cx="81192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„</a:t>
            </a:r>
            <a:r>
              <a:rPr lang="de-DE" dirty="0" err="1" smtClean="0"/>
              <a:t>Parity</a:t>
            </a:r>
            <a:r>
              <a:rPr lang="de-DE" dirty="0" smtClean="0"/>
              <a:t> Quality“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achievable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 8T </a:t>
            </a:r>
            <a:r>
              <a:rPr lang="de-DE" dirty="0" err="1" smtClean="0"/>
              <a:t>magnet</a:t>
            </a:r>
            <a:r>
              <a:rPr lang="de-DE" dirty="0" smtClean="0"/>
              <a:t> in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150 </a:t>
            </a:r>
            <a:r>
              <a:rPr lang="de-DE" dirty="0" err="1" smtClean="0"/>
              <a:t>MeV</a:t>
            </a:r>
            <a:r>
              <a:rPr lang="de-DE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lever</a:t>
            </a:r>
            <a:r>
              <a:rPr lang="de-DE" dirty="0" smtClean="0"/>
              <a:t> </a:t>
            </a:r>
            <a:r>
              <a:rPr lang="de-DE" dirty="0" err="1" smtClean="0"/>
              <a:t>arms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stabilization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?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Get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answer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now</a:t>
            </a:r>
            <a:r>
              <a:rPr lang="de-DE" dirty="0" smtClean="0">
                <a:sym typeface="Wingdings" panose="05000000000000000000" pitchFamily="2" charset="2"/>
              </a:rPr>
              <a:t>!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180 </a:t>
            </a:r>
            <a:r>
              <a:rPr lang="de-DE" dirty="0" err="1" smtClean="0">
                <a:sym typeface="Wingdings" panose="05000000000000000000" pitchFamily="2" charset="2"/>
              </a:rPr>
              <a:t>MeV</a:t>
            </a:r>
            <a:r>
              <a:rPr lang="de-DE" dirty="0" smtClean="0">
                <a:sym typeface="Wingdings" panose="05000000000000000000" pitchFamily="2" charset="2"/>
              </a:rPr>
              <a:t> beam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MAMI-A!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745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20" y="1234210"/>
            <a:ext cx="720000" cy="21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7" descr="MAMIC-Floor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1" y="784883"/>
            <a:ext cx="6199200" cy="51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290560" y="3068963"/>
            <a:ext cx="72000" cy="2073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buFont typeface="Times New Roman" pitchFamily="16" charset="0"/>
              <a:buNone/>
              <a:defRPr/>
            </a:pPr>
            <a:endParaRPr lang="de-DE">
              <a:solidFill>
                <a:srgbClr val="FF0000"/>
              </a:solidFill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360">
            <a:off x="289441" y="1159322"/>
            <a:ext cx="2391840" cy="5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174" name="Gerade Verbindung mit Pfeil 4"/>
          <p:cNvCxnSpPr>
            <a:cxnSpLocks noChangeShapeType="1"/>
          </p:cNvCxnSpPr>
          <p:nvPr/>
        </p:nvCxnSpPr>
        <p:spPr bwMode="auto">
          <a:xfrm>
            <a:off x="1697761" y="1731062"/>
            <a:ext cx="262080" cy="17627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5" name="Gerade Verbindung mit Pfeil 37"/>
          <p:cNvCxnSpPr>
            <a:cxnSpLocks noChangeShapeType="1"/>
          </p:cNvCxnSpPr>
          <p:nvPr/>
        </p:nvCxnSpPr>
        <p:spPr bwMode="auto">
          <a:xfrm>
            <a:off x="1828801" y="1731062"/>
            <a:ext cx="1306080" cy="17627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20" y="1085874"/>
            <a:ext cx="2151360" cy="16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Textfeld 21"/>
          <p:cNvSpPr txBox="1">
            <a:spLocks noChangeArrowheads="1"/>
          </p:cNvSpPr>
          <p:nvPr/>
        </p:nvSpPr>
        <p:spPr bwMode="auto">
          <a:xfrm>
            <a:off x="6140160" y="2779492"/>
            <a:ext cx="3362487" cy="17457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de-DE" altLang="de-DE" dirty="0"/>
              <a:t>Hydro-Möller-Mock-</a:t>
            </a:r>
            <a:r>
              <a:rPr lang="de-DE" altLang="de-DE" dirty="0" err="1"/>
              <a:t>up</a:t>
            </a:r>
            <a:r>
              <a:rPr lang="de-DE" altLang="de-DE" dirty="0"/>
              <a:t>-magnet</a:t>
            </a:r>
          </a:p>
          <a:p>
            <a:r>
              <a:rPr lang="de-DE" altLang="de-DE" dirty="0"/>
              <a:t>(3T, </a:t>
            </a:r>
            <a:r>
              <a:rPr lang="de-DE" altLang="de-DE" dirty="0" err="1"/>
              <a:t>available</a:t>
            </a:r>
            <a:r>
              <a:rPr lang="de-DE" altLang="de-DE" dirty="0"/>
              <a:t>). </a:t>
            </a:r>
          </a:p>
          <a:p>
            <a:r>
              <a:rPr lang="de-DE" altLang="de-DE" dirty="0" err="1">
                <a:solidFill>
                  <a:schemeClr val="accent2"/>
                </a:solidFill>
              </a:rPr>
              <a:t>Objective</a:t>
            </a:r>
            <a:r>
              <a:rPr lang="de-DE" altLang="de-DE" dirty="0">
                <a:solidFill>
                  <a:schemeClr val="accent2"/>
                </a:solidFill>
              </a:rPr>
              <a:t>: </a:t>
            </a:r>
            <a:r>
              <a:rPr lang="de-DE" altLang="de-DE" dirty="0" err="1">
                <a:solidFill>
                  <a:schemeClr val="accent2"/>
                </a:solidFill>
              </a:rPr>
              <a:t>Demonstrate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</a:p>
          <a:p>
            <a:r>
              <a:rPr lang="de-DE" altLang="de-DE" dirty="0" err="1">
                <a:solidFill>
                  <a:schemeClr val="accent2"/>
                </a:solidFill>
              </a:rPr>
              <a:t>Parity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quality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while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transmitting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</a:p>
          <a:p>
            <a:r>
              <a:rPr lang="de-DE" altLang="de-DE" dirty="0" err="1">
                <a:solidFill>
                  <a:schemeClr val="accent2"/>
                </a:solidFill>
              </a:rPr>
              <a:t>through</a:t>
            </a:r>
            <a:r>
              <a:rPr lang="de-DE" altLang="de-DE" dirty="0">
                <a:solidFill>
                  <a:schemeClr val="accent2"/>
                </a:solidFill>
              </a:rPr>
              <a:t> strong </a:t>
            </a:r>
            <a:r>
              <a:rPr lang="de-DE" altLang="de-DE" dirty="0" err="1">
                <a:solidFill>
                  <a:schemeClr val="accent2"/>
                </a:solidFill>
              </a:rPr>
              <a:t>field</a:t>
            </a:r>
            <a:r>
              <a:rPr lang="de-DE" altLang="de-DE" dirty="0">
                <a:solidFill>
                  <a:schemeClr val="accent2"/>
                </a:solidFill>
              </a:rPr>
              <a:t> in front </a:t>
            </a:r>
            <a:r>
              <a:rPr lang="de-DE" altLang="de-DE" dirty="0" err="1">
                <a:solidFill>
                  <a:schemeClr val="accent2"/>
                </a:solidFill>
              </a:rPr>
              <a:t>of</a:t>
            </a:r>
            <a:r>
              <a:rPr lang="de-DE" altLang="de-DE" dirty="0">
                <a:solidFill>
                  <a:schemeClr val="accent2"/>
                </a:solidFill>
              </a:rPr>
              <a:t> P2 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!</a:t>
            </a:r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71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0915">
            <a:off x="2535841" y="616385"/>
            <a:ext cx="992160" cy="7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Textfeld 41"/>
          <p:cNvSpPr txBox="1">
            <a:spLocks noChangeArrowheads="1"/>
          </p:cNvSpPr>
          <p:nvPr/>
        </p:nvSpPr>
        <p:spPr bwMode="auto">
          <a:xfrm>
            <a:off x="594721" y="66247"/>
            <a:ext cx="1926646" cy="4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de-DE" altLang="de-DE" sz="2500" dirty="0" err="1"/>
              <a:t>Three</a:t>
            </a:r>
            <a:r>
              <a:rPr lang="de-DE" altLang="de-DE" sz="2500" dirty="0"/>
              <a:t> </a:t>
            </a:r>
            <a:r>
              <a:rPr lang="de-DE" altLang="de-DE" sz="2500" dirty="0" err="1"/>
              <a:t>topics</a:t>
            </a:r>
            <a:r>
              <a:rPr lang="de-DE" altLang="de-DE" sz="2500" dirty="0"/>
              <a:t>: </a:t>
            </a:r>
          </a:p>
        </p:txBody>
      </p:sp>
      <p:sp>
        <p:nvSpPr>
          <p:cNvPr id="7182" name="Text Box 9"/>
          <p:cNvSpPr txBox="1">
            <a:spLocks noChangeArrowheads="1"/>
          </p:cNvSpPr>
          <p:nvPr/>
        </p:nvSpPr>
        <p:spPr bwMode="auto">
          <a:xfrm>
            <a:off x="0" y="4167798"/>
            <a:ext cx="3435840" cy="105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de-DE" dirty="0">
                <a:solidFill>
                  <a:srgbClr val="000000"/>
                </a:solidFill>
              </a:rPr>
              <a:t> two additional fast WEDL pairs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de-DE" dirty="0">
                <a:solidFill>
                  <a:srgbClr val="000000"/>
                </a:solidFill>
              </a:rPr>
              <a:t> one additional slow WEDL pair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en-US" altLang="de-DE" dirty="0">
                <a:solidFill>
                  <a:srgbClr val="000000"/>
                </a:solidFill>
              </a:rPr>
              <a:t> four additional XYMOs</a:t>
            </a:r>
          </a:p>
          <a:p>
            <a:pPr eaLnBrk="1">
              <a:buSzPct val="45000"/>
            </a:pPr>
            <a:r>
              <a:rPr lang="de-DE" altLang="de-DE" dirty="0" err="1">
                <a:solidFill>
                  <a:schemeClr val="accent2"/>
                </a:solidFill>
              </a:rPr>
              <a:t>Objective</a:t>
            </a:r>
            <a:r>
              <a:rPr lang="de-DE" altLang="de-DE" dirty="0">
                <a:solidFill>
                  <a:schemeClr val="accent2"/>
                </a:solidFill>
              </a:rPr>
              <a:t>: </a:t>
            </a:r>
            <a:r>
              <a:rPr lang="de-DE" altLang="de-DE" dirty="0" err="1">
                <a:solidFill>
                  <a:schemeClr val="accent2"/>
                </a:solidFill>
              </a:rPr>
              <a:t>Demonstrate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</a:p>
          <a:p>
            <a:pPr eaLnBrk="1"/>
            <a:r>
              <a:rPr lang="de-DE" altLang="de-DE" dirty="0">
                <a:solidFill>
                  <a:schemeClr val="accent2"/>
                </a:solidFill>
              </a:rPr>
              <a:t>P2-Parity </a:t>
            </a:r>
            <a:r>
              <a:rPr lang="de-DE" altLang="de-DE" dirty="0" err="1">
                <a:solidFill>
                  <a:schemeClr val="accent2"/>
                </a:solidFill>
              </a:rPr>
              <a:t>quality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beam</a:t>
            </a:r>
          </a:p>
          <a:p>
            <a:pPr eaLnBrk="1"/>
            <a:r>
              <a:rPr lang="de-DE" altLang="de-DE" dirty="0" smtClean="0">
                <a:solidFill>
                  <a:schemeClr val="accent2"/>
                </a:solidFill>
              </a:rPr>
              <a:t>Long </a:t>
            </a:r>
            <a:r>
              <a:rPr lang="de-DE" altLang="de-DE" dirty="0" err="1" smtClean="0">
                <a:solidFill>
                  <a:schemeClr val="accent2"/>
                </a:solidFill>
              </a:rPr>
              <a:t>and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short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lever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arms</a:t>
            </a:r>
            <a:r>
              <a:rPr lang="de-DE" altLang="de-DE" dirty="0" smtClean="0">
                <a:solidFill>
                  <a:schemeClr val="accent2"/>
                </a:solidFill>
              </a:rPr>
              <a:t>! </a:t>
            </a:r>
            <a:endParaRPr lang="en-US" altLang="de-DE" dirty="0">
              <a:solidFill>
                <a:srgbClr val="000000"/>
              </a:solidFill>
            </a:endParaRPr>
          </a:p>
        </p:txBody>
      </p:sp>
      <p:cxnSp>
        <p:nvCxnSpPr>
          <p:cNvPr id="7183" name="Gerade Verbindung mit Pfeil 48"/>
          <p:cNvCxnSpPr>
            <a:cxnSpLocks noChangeShapeType="1"/>
          </p:cNvCxnSpPr>
          <p:nvPr/>
        </p:nvCxnSpPr>
        <p:spPr bwMode="auto">
          <a:xfrm flipV="1">
            <a:off x="131040" y="1731062"/>
            <a:ext cx="1175040" cy="235176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Gerade Verbindung mit Pfeil 51"/>
          <p:cNvCxnSpPr>
            <a:cxnSpLocks noChangeShapeType="1"/>
          </p:cNvCxnSpPr>
          <p:nvPr/>
        </p:nvCxnSpPr>
        <p:spPr bwMode="auto">
          <a:xfrm flipH="1" flipV="1">
            <a:off x="3600000" y="784883"/>
            <a:ext cx="3251520" cy="32547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39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762711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What about </a:t>
            </a:r>
            <a:r>
              <a:rPr lang="en-US" sz="2800" dirty="0" err="1" smtClean="0">
                <a:solidFill>
                  <a:schemeClr val="tx2"/>
                </a:solidFill>
              </a:rPr>
              <a:t>Polarimeter</a:t>
            </a:r>
            <a:r>
              <a:rPr lang="en-US" sz="2800" dirty="0" smtClean="0">
                <a:solidFill>
                  <a:schemeClr val="tx2"/>
                </a:solidFill>
              </a:rPr>
              <a:t> 3 ? 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8922" y="3933056"/>
            <a:ext cx="584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</a:t>
            </a:r>
            <a:r>
              <a:rPr lang="de-DE" dirty="0" smtClean="0"/>
              <a:t> </a:t>
            </a:r>
            <a:r>
              <a:rPr lang="de-DE" dirty="0"/>
              <a:t>I</a:t>
            </a:r>
            <a:r>
              <a:rPr lang="de-DE" dirty="0" smtClean="0"/>
              <a:t>nvasive „Double </a:t>
            </a:r>
            <a:r>
              <a:rPr lang="de-DE" dirty="0" err="1" smtClean="0"/>
              <a:t>scattering</a:t>
            </a:r>
            <a:r>
              <a:rPr lang="de-DE" dirty="0" smtClean="0"/>
              <a:t>“   </a:t>
            </a:r>
            <a:r>
              <a:rPr lang="de-DE" dirty="0" err="1" smtClean="0"/>
              <a:t>polarimeter</a:t>
            </a:r>
            <a:r>
              <a:rPr lang="de-DE" dirty="0" smtClean="0"/>
              <a:t> (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P/P ≤ 0.5%) 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6374729" y="23488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907704" y="21850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3491880" y="2368058"/>
            <a:ext cx="360040" cy="260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88087" y="2308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021062" y="2164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50234" y="2351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2711" y="4581128"/>
            <a:ext cx="5563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In </a:t>
            </a:r>
            <a:r>
              <a:rPr lang="de-DE" dirty="0" err="1" smtClean="0"/>
              <a:t>contrast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Polarimeter 2,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endParaRPr lang="de-DE" dirty="0" smtClean="0"/>
          </a:p>
          <a:p>
            <a:r>
              <a:rPr lang="de-DE" dirty="0" smtClean="0"/>
              <a:t>-    Small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at </a:t>
            </a:r>
            <a:r>
              <a:rPr lang="de-DE" dirty="0" err="1" smtClean="0"/>
              <a:t>existing</a:t>
            </a:r>
            <a:r>
              <a:rPr lang="de-DE" dirty="0" smtClean="0"/>
              <a:t> MESA-</a:t>
            </a:r>
            <a:r>
              <a:rPr lang="de-DE" dirty="0" err="1" smtClean="0"/>
              <a:t>source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Double </a:t>
            </a:r>
            <a:r>
              <a:rPr lang="de-DE" dirty="0" err="1" smtClean="0"/>
              <a:t>scattering</a:t>
            </a:r>
            <a:r>
              <a:rPr lang="de-DE" dirty="0" smtClean="0"/>
              <a:t> Polarimeter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baseline="-25000" dirty="0" err="1" smtClean="0"/>
              <a:t>eff</a:t>
            </a:r>
            <a:r>
              <a:rPr lang="de-DE" dirty="0" smtClean="0"/>
              <a:t> </a:t>
            </a:r>
            <a:r>
              <a:rPr lang="de-DE" dirty="0" err="1" smtClean="0"/>
              <a:t>measurable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15816" y="5836772"/>
            <a:ext cx="315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What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working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principle</a:t>
            </a:r>
            <a:r>
              <a:rPr lang="de-DE" b="1" dirty="0" smtClean="0">
                <a:solidFill>
                  <a:srgbClr val="FF0000"/>
                </a:solidFill>
              </a:rPr>
              <a:t>? 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1763689" y="-26988"/>
            <a:ext cx="5256584" cy="9755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 err="1" smtClean="0">
                <a:solidFill>
                  <a:schemeClr val="tx2"/>
                </a:solidFill>
              </a:rPr>
              <a:t>Polarimeter</a:t>
            </a:r>
            <a:r>
              <a:rPr lang="en-US" sz="3600" dirty="0" smtClean="0">
                <a:solidFill>
                  <a:schemeClr val="tx2"/>
                </a:solidFill>
              </a:rPr>
              <a:t> 3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0" y="765175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6830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586880"/>
            <a:ext cx="3614737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83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54164"/>
              </p:ext>
            </p:extLst>
          </p:nvPr>
        </p:nvGraphicFramePr>
        <p:xfrm>
          <a:off x="611560" y="1409887"/>
          <a:ext cx="4271963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Formel" r:id="rId4" imgW="2628720" imgH="1904760" progId="Equation.3">
                  <p:embed/>
                </p:oleObj>
              </mc:Choice>
              <mc:Fallback>
                <p:oleObj name="Formel" r:id="rId4" imgW="262872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09887"/>
                        <a:ext cx="4271963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6224458" y="4107160"/>
            <a:ext cx="202040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de-DE" sz="1200" dirty="0"/>
              <a:t>Gellrich and J.Kessler</a:t>
            </a:r>
          </a:p>
          <a:p>
            <a:r>
              <a:rPr lang="de-DE" sz="1200" dirty="0"/>
              <a:t>PRA 43  204 (1991)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41704" y="6483350"/>
            <a:ext cx="2133600" cy="365125"/>
          </a:xfrm>
        </p:spPr>
        <p:txBody>
          <a:bodyPr/>
          <a:lstStyle/>
          <a:p>
            <a:fld id="{A4BDF89D-8B8B-413F-BEF6-C2E7C58D8560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-82949" y="5013176"/>
            <a:ext cx="9226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400" dirty="0" smtClean="0"/>
              <a:t>The apparatus of Gellrich &amp; Kessler is  in our possesion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Goal:-1 Reproduction of Kesslers claims  using test  source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err="1"/>
              <a:t>M</a:t>
            </a:r>
            <a:r>
              <a:rPr lang="de-DE" sz="2400" dirty="0" err="1" smtClean="0"/>
              <a:t>easurements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smtClean="0"/>
              <a:t> </a:t>
            </a:r>
            <a:r>
              <a:rPr lang="de-DE" sz="2400" dirty="0" smtClean="0"/>
              <a:t>in </a:t>
            </a:r>
            <a:r>
              <a:rPr lang="de-DE" sz="2400" dirty="0" err="1" smtClean="0"/>
              <a:t>summer</a:t>
            </a:r>
            <a:r>
              <a:rPr lang="de-DE" sz="2400" dirty="0" smtClean="0"/>
              <a:t> 2013,  </a:t>
            </a:r>
            <a:r>
              <a:rPr lang="de-DE" sz="2400" dirty="0" err="1" smtClean="0"/>
              <a:t>see</a:t>
            </a:r>
            <a:r>
              <a:rPr lang="de-DE" sz="2400" dirty="0" smtClean="0"/>
              <a:t> </a:t>
            </a:r>
            <a:r>
              <a:rPr lang="de-DE" sz="2400" dirty="0" err="1" smtClean="0"/>
              <a:t>talk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smtClean="0"/>
              <a:t>  </a:t>
            </a:r>
            <a:r>
              <a:rPr lang="de-DE" sz="2400" dirty="0"/>
              <a:t>M. </a:t>
            </a:r>
            <a:r>
              <a:rPr lang="de-DE" sz="2400" dirty="0" smtClean="0"/>
              <a:t>Molitor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8552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762711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Conclusions 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8922" y="3933056"/>
            <a:ext cx="6803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  </a:t>
            </a:r>
            <a:r>
              <a:rPr lang="de-DE" dirty="0" err="1" smtClean="0"/>
              <a:t>Vector</a:t>
            </a:r>
            <a:r>
              <a:rPr lang="de-DE" dirty="0" smtClean="0"/>
              <a:t>-Monitor-Polarimeter</a:t>
            </a:r>
          </a:p>
          <a:p>
            <a:pPr marL="342900" indent="-342900">
              <a:buAutoNum type="arabicPlain" startAt="2"/>
            </a:pPr>
            <a:r>
              <a:rPr lang="de-DE" dirty="0" smtClean="0"/>
              <a:t>Minimal-invasive online </a:t>
            </a:r>
            <a:r>
              <a:rPr lang="de-DE" dirty="0" err="1" smtClean="0"/>
              <a:t>polarimeter</a:t>
            </a:r>
            <a:r>
              <a:rPr lang="de-DE" dirty="0" smtClean="0"/>
              <a:t> (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P/P ≤ 0.5%)  „Hydro</a:t>
            </a:r>
            <a:r>
              <a:rPr lang="de-DE" dirty="0"/>
              <a:t>-</a:t>
            </a:r>
            <a:r>
              <a:rPr lang="de-DE" dirty="0" smtClean="0"/>
              <a:t>Möller“</a:t>
            </a:r>
          </a:p>
          <a:p>
            <a:pPr marL="342900" indent="-342900">
              <a:buAutoNum type="arabicPlain" startAt="2"/>
            </a:pPr>
            <a:r>
              <a:rPr lang="de-DE" dirty="0" smtClean="0"/>
              <a:t>Double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polarimter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P/P ≤ 0.5%) </a:t>
            </a:r>
            <a:endParaRPr lang="de-DE" dirty="0" smtClean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6374729" y="23488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907704" y="2185080"/>
            <a:ext cx="528402" cy="279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3491880" y="2368058"/>
            <a:ext cx="360040" cy="260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88087" y="2308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021062" y="2164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50234" y="2351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7504" y="4797152"/>
            <a:ext cx="83102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</a:t>
            </a:r>
            <a:r>
              <a:rPr lang="de-DE" dirty="0" err="1" smtClean="0">
                <a:sym typeface="Wingdings" panose="05000000000000000000" pitchFamily="2" charset="2"/>
              </a:rPr>
              <a:t>mbitious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polarimetry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concept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probably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several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yet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err="1" smtClean="0">
                <a:sym typeface="Wingdings" panose="05000000000000000000" pitchFamily="2" charset="2"/>
              </a:rPr>
              <a:t>discovered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pitfalls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Ambitioned</a:t>
            </a:r>
            <a:r>
              <a:rPr lang="de-DE" dirty="0" smtClean="0"/>
              <a:t> MESA-</a:t>
            </a:r>
            <a:r>
              <a:rPr lang="de-DE" dirty="0" err="1" smtClean="0"/>
              <a:t>Polarimetry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at </a:t>
            </a:r>
            <a:r>
              <a:rPr lang="de-DE" dirty="0" err="1" smtClean="0"/>
              <a:t>work</a:t>
            </a:r>
            <a:r>
              <a:rPr lang="de-DE" dirty="0" smtClean="0"/>
              <a:t>: 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smtClean="0"/>
              <a:t>:  P. </a:t>
            </a:r>
            <a:r>
              <a:rPr lang="de-DE" dirty="0" err="1" smtClean="0"/>
              <a:t>Aguar</a:t>
            </a:r>
            <a:r>
              <a:rPr lang="de-DE" dirty="0" smtClean="0"/>
              <a:t>, M. </a:t>
            </a:r>
            <a:r>
              <a:rPr lang="de-DE" dirty="0" err="1" smtClean="0"/>
              <a:t>Bruker</a:t>
            </a:r>
            <a:r>
              <a:rPr lang="de-DE" dirty="0" smtClean="0"/>
              <a:t>,  J. Diefenbach, T. </a:t>
            </a:r>
            <a:r>
              <a:rPr lang="de-DE" dirty="0" err="1" smtClean="0"/>
              <a:t>Stengler</a:t>
            </a:r>
            <a:r>
              <a:rPr lang="de-DE" dirty="0" smtClean="0"/>
              <a:t>, M. Molitor, V. </a:t>
            </a:r>
            <a:r>
              <a:rPr lang="de-DE" dirty="0" err="1" smtClean="0"/>
              <a:t>Tioukine</a:t>
            </a:r>
            <a:r>
              <a:rPr lang="de-DE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Fruitful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continuing</a:t>
            </a:r>
            <a:r>
              <a:rPr lang="de-DE" dirty="0" smtClean="0"/>
              <a:t> </a:t>
            </a:r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!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 </a:t>
            </a:r>
          </a:p>
          <a:p>
            <a:r>
              <a:rPr lang="de-DE" dirty="0"/>
              <a:t> </a:t>
            </a:r>
            <a:r>
              <a:rPr lang="de-DE" dirty="0" smtClean="0"/>
              <a:t>    V. </a:t>
            </a:r>
            <a:r>
              <a:rPr lang="de-DE" dirty="0" err="1" smtClean="0"/>
              <a:t>Borisov</a:t>
            </a:r>
            <a:r>
              <a:rPr lang="de-DE" dirty="0" smtClean="0"/>
              <a:t>, V. </a:t>
            </a:r>
            <a:r>
              <a:rPr lang="de-DE" dirty="0" err="1" smtClean="0"/>
              <a:t>Usov</a:t>
            </a:r>
            <a:r>
              <a:rPr lang="de-DE" dirty="0" smtClean="0"/>
              <a:t> (DUBNA), </a:t>
            </a:r>
            <a:r>
              <a:rPr lang="de-DE" dirty="0"/>
              <a:t>D. </a:t>
            </a:r>
            <a:r>
              <a:rPr lang="de-DE" dirty="0" err="1" smtClean="0"/>
              <a:t>Crabb</a:t>
            </a:r>
            <a:r>
              <a:rPr lang="de-DE" dirty="0" smtClean="0"/>
              <a:t> (UVA) D. Keith (JLAB), </a:t>
            </a:r>
          </a:p>
          <a:p>
            <a:r>
              <a:rPr lang="de-DE" dirty="0"/>
              <a:t> </a:t>
            </a:r>
            <a:r>
              <a:rPr lang="de-DE" dirty="0" smtClean="0"/>
              <a:t>     W. </a:t>
            </a:r>
            <a:r>
              <a:rPr lang="de-DE" dirty="0" err="1" smtClean="0"/>
              <a:t>DeKoninck</a:t>
            </a:r>
            <a:r>
              <a:rPr lang="de-DE" dirty="0" smtClean="0"/>
              <a:t> (William </a:t>
            </a:r>
            <a:r>
              <a:rPr lang="de-DE" dirty="0" err="1" smtClean="0"/>
              <a:t>and</a:t>
            </a:r>
            <a:r>
              <a:rPr lang="de-DE" dirty="0" smtClean="0"/>
              <a:t> Mary)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11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5328443" cy="900113"/>
          </a:xfrm>
          <a:solidFill>
            <a:srgbClr val="FF9900"/>
          </a:solidFill>
        </p:spPr>
        <p:txBody>
          <a:bodyPr/>
          <a:lstStyle/>
          <a:p>
            <a:r>
              <a:rPr lang="de-DE" dirty="0" smtClean="0"/>
              <a:t>More  </a:t>
            </a:r>
            <a:r>
              <a:rPr lang="de-DE" dirty="0"/>
              <a:t>remarks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7487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DSP works at ~100keV; ideal for ‚</a:t>
            </a:r>
            <a:r>
              <a:rPr lang="de-DE" sz="2400" dirty="0" smtClean="0"/>
              <a:t>1mA-MESA-stage-1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Targets </a:t>
            </a:r>
            <a:r>
              <a:rPr lang="de-DE" sz="2400" b="1" dirty="0"/>
              <a:t>not</a:t>
            </a:r>
            <a:r>
              <a:rPr lang="de-DE" sz="2400" dirty="0"/>
              <a:t> extremely thin (~100nm)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Elimination of apparatus asymmetry depends critically on geometrical arrangement of  normalization counters  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Apparatus calibrates  S</a:t>
            </a:r>
            <a:r>
              <a:rPr lang="de-DE" sz="2400" baseline="-25000" dirty="0"/>
              <a:t>eff</a:t>
            </a:r>
            <a:r>
              <a:rPr lang="de-DE" sz="2400" dirty="0"/>
              <a:t>, but does  not allow to measure S</a:t>
            </a:r>
            <a:r>
              <a:rPr lang="de-DE" sz="2400" baseline="-25000" dirty="0"/>
              <a:t>0 </a:t>
            </a:r>
          </a:p>
          <a:p>
            <a:pPr>
              <a:lnSpc>
                <a:spcPct val="90000"/>
              </a:lnSpc>
            </a:pPr>
            <a:r>
              <a:rPr lang="de-DE" sz="2400" dirty="0" smtClean="0"/>
              <a:t>Claim: Inelastic </a:t>
            </a:r>
            <a:r>
              <a:rPr lang="de-DE" sz="2400" dirty="0"/>
              <a:t>contributions do not jeopardize the accuracy! 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 potential issues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ym typeface="Wingdings" pitchFamily="2" charset="2"/>
              </a:rPr>
              <a:t>       how to use with polarized beam?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</a:t>
            </a:r>
            <a:r>
              <a:rPr lang="de-DE" sz="2400" dirty="0">
                <a:sym typeface="Wingdings" pitchFamily="2" charset="2"/>
              </a:rPr>
              <a:t> What if the two targets are NOT identical?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251520" y="4997152"/>
            <a:ext cx="8822457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Hopster&amp;Abraham (1989): </a:t>
            </a:r>
          </a:p>
          <a:p>
            <a:r>
              <a:rPr lang="de-DE" sz="2400" dirty="0" smtClean="0"/>
              <a:t>No problem, If a switchable polarized beam is available </a:t>
            </a:r>
            <a:r>
              <a:rPr lang="de-DE" sz="2400" b="1" dirty="0" smtClean="0">
                <a:solidFill>
                  <a:srgbClr val="FF0000"/>
                </a:solidFill>
              </a:rPr>
              <a:t>(|P+|=|P-|),  </a:t>
            </a:r>
          </a:p>
          <a:p>
            <a:r>
              <a:rPr lang="de-DE" sz="2400" dirty="0" smtClean="0"/>
              <a:t>the </a:t>
            </a:r>
            <a:r>
              <a:rPr lang="de-DE" sz="2400" dirty="0"/>
              <a:t>first </a:t>
            </a:r>
            <a:r>
              <a:rPr lang="de-DE" sz="2400"/>
              <a:t>target </a:t>
            </a:r>
            <a:r>
              <a:rPr lang="de-DE" sz="2400" smtClean="0"/>
              <a:t>may then  </a:t>
            </a:r>
            <a:r>
              <a:rPr lang="de-DE" sz="2400" dirty="0"/>
              <a:t>be treated as an </a:t>
            </a:r>
            <a:r>
              <a:rPr lang="de-DE" sz="2400" b="1" dirty="0">
                <a:solidFill>
                  <a:srgbClr val="FF0000"/>
                </a:solidFill>
              </a:rPr>
              <a:t>auxiliary </a:t>
            </a:r>
            <a:r>
              <a:rPr lang="de-DE" sz="2400" b="1" dirty="0" smtClean="0">
                <a:solidFill>
                  <a:srgbClr val="FF0000"/>
                </a:solidFill>
              </a:rPr>
              <a:t> target 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which  may </a:t>
            </a:r>
            <a:r>
              <a:rPr lang="de-DE" sz="2400" dirty="0"/>
              <a:t>be exploited </a:t>
            </a:r>
            <a:r>
              <a:rPr lang="de-DE" sz="2400" dirty="0" smtClean="0"/>
              <a:t> for </a:t>
            </a:r>
            <a:r>
              <a:rPr lang="de-DE" sz="2400" b="1" dirty="0" smtClean="0">
                <a:solidFill>
                  <a:srgbClr val="FF0000"/>
                </a:solidFill>
              </a:rPr>
              <a:t>systematic cross checks  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984-6C81-471E-A63C-D7AEA42FA7D3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0"/>
            <a:ext cx="31384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1619672" y="0"/>
            <a:ext cx="5472608" cy="7651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HopsterAbraham</a:t>
            </a:r>
            <a:r>
              <a:rPr lang="en-US" sz="3200" dirty="0" smtClean="0">
                <a:solidFill>
                  <a:schemeClr val="tx2"/>
                </a:solidFill>
              </a:rPr>
              <a:t>/Kessler </a:t>
            </a:r>
            <a:r>
              <a:rPr lang="en-US" sz="3200" dirty="0">
                <a:solidFill>
                  <a:schemeClr val="tx2"/>
                </a:solidFill>
              </a:rPr>
              <a:t>Method</a:t>
            </a:r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0" y="765175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/>
              <a:t> </a:t>
            </a:r>
          </a:p>
        </p:txBody>
      </p:sp>
      <p:graphicFrame>
        <p:nvGraphicFramePr>
          <p:cNvPr id="684037" name="Object 5"/>
          <p:cNvGraphicFramePr>
            <a:graphicFrameLocks noChangeAspect="1"/>
          </p:cNvGraphicFramePr>
          <p:nvPr/>
        </p:nvGraphicFramePr>
        <p:xfrm>
          <a:off x="539750" y="785813"/>
          <a:ext cx="4692650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Formel" r:id="rId4" imgW="2831760" imgH="2984400" progId="Equation.3">
                  <p:embed/>
                </p:oleObj>
              </mc:Choice>
              <mc:Fallback>
                <p:oleObj name="Formel" r:id="rId4" imgW="2831760" imgH="298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85813"/>
                        <a:ext cx="4692650" cy="494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40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54476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45586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40" name="Text Box 8"/>
          <p:cNvSpPr txBox="1">
            <a:spLocks noChangeArrowheads="1"/>
          </p:cNvSpPr>
          <p:nvPr/>
        </p:nvSpPr>
        <p:spPr bwMode="auto">
          <a:xfrm>
            <a:off x="449263" y="5824538"/>
            <a:ext cx="57070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/>
              <a:t>5 equations with four unknowns</a:t>
            </a:r>
            <a:r>
              <a:rPr lang="de-DE">
                <a:sym typeface="Wingdings" pitchFamily="2" charset="2"/>
              </a:rPr>
              <a:t> </a:t>
            </a:r>
          </a:p>
          <a:p>
            <a:r>
              <a:rPr lang="de-DE">
                <a:sym typeface="Wingdings" pitchFamily="2" charset="2"/>
              </a:rPr>
              <a:t>consistency check for apparative asymmetries!</a:t>
            </a:r>
          </a:p>
          <a:p>
            <a:r>
              <a:rPr lang="de-DE">
                <a:sym typeface="Wingdings" pitchFamily="2" charset="2"/>
              </a:rPr>
              <a:t> Results achieved by Kessler were consistent &lt;0.3%</a:t>
            </a:r>
            <a:endParaRPr lang="de-DE"/>
          </a:p>
        </p:txBody>
      </p:sp>
      <p:sp>
        <p:nvSpPr>
          <p:cNvPr id="684041" name="Text Box 9"/>
          <p:cNvSpPr txBox="1">
            <a:spLocks noChangeArrowheads="1"/>
          </p:cNvSpPr>
          <p:nvPr/>
        </p:nvSpPr>
        <p:spPr bwMode="auto">
          <a:xfrm>
            <a:off x="6426200" y="6329363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/>
              <a:t>S. Mayer et al  </a:t>
            </a:r>
          </a:p>
          <a:p>
            <a:r>
              <a:rPr lang="de-DE" sz="1200"/>
              <a:t>Rev. Sci. Instrum. 64 952 (1993)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0" y="24130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/>
              <a:t> 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261938" y="1773238"/>
            <a:ext cx="8324628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de-DE" sz="2400" dirty="0"/>
              <a:t>  low and a high energy polarimeter cross-check: </a:t>
            </a:r>
          </a:p>
          <a:p>
            <a:r>
              <a:rPr lang="de-DE" sz="2400" dirty="0"/>
              <a:t>   negl. depolarization due to low energy gain of MESA</a:t>
            </a:r>
          </a:p>
          <a:p>
            <a:pPr>
              <a:buFontTx/>
              <a:buChar char="•"/>
            </a:pPr>
            <a:r>
              <a:rPr lang="de-DE" sz="2400" dirty="0"/>
              <a:t> Monitoring, stability  and cross calibration can be supported by </a:t>
            </a:r>
          </a:p>
          <a:p>
            <a:r>
              <a:rPr lang="de-DE" sz="2400" dirty="0"/>
              <a:t>  extremely precise  Mott/Compton combination. </a:t>
            </a:r>
          </a:p>
          <a:p>
            <a:pPr>
              <a:buFontTx/>
              <a:buChar char="•"/>
            </a:pPr>
            <a:r>
              <a:rPr lang="de-DE" sz="2400" dirty="0"/>
              <a:t> Hydro Möller + DSP may obtain  </a:t>
            </a:r>
            <a:r>
              <a:rPr lang="de-DE" sz="2400" dirty="0">
                <a:latin typeface="Symbol" pitchFamily="18" charset="2"/>
              </a:rPr>
              <a:t>D</a:t>
            </a:r>
            <a:r>
              <a:rPr lang="de-DE" sz="2400" dirty="0"/>
              <a:t>P/P &lt;0.5 % each,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653327" name="Rectangle 15"/>
          <p:cNvSpPr>
            <a:spLocks noChangeArrowheads="1"/>
          </p:cNvSpPr>
          <p:nvPr/>
        </p:nvSpPr>
        <p:spPr bwMode="auto">
          <a:xfrm>
            <a:off x="1979712" y="0"/>
            <a:ext cx="4752528" cy="5762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Conclusion: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9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9762" y="0"/>
            <a:ext cx="5326534" cy="836712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/>
              <a:t> P2-experiment: Accurate measurement of </a:t>
            </a:r>
            <a:r>
              <a:rPr lang="en-US" sz="2800" dirty="0" smtClean="0">
                <a:latin typeface="Symbol" panose="05050102010706020507" pitchFamily="18" charset="2"/>
              </a:rPr>
              <a:t>Q</a:t>
            </a:r>
            <a:r>
              <a:rPr lang="en-US" sz="2800" baseline="-25000" dirty="0" smtClean="0"/>
              <a:t>W</a:t>
            </a:r>
            <a:endParaRPr lang="en-US" sz="2800" baseline="-25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70588" y="6506003"/>
            <a:ext cx="2895600" cy="365125"/>
          </a:xfrm>
        </p:spPr>
        <p:txBody>
          <a:bodyPr/>
          <a:lstStyle/>
          <a:p>
            <a:r>
              <a:rPr lang="de-DE" smtClean="0"/>
              <a:t>LHeC workshop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919"/>
            <a:ext cx="6012160" cy="42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8616" y="5995446"/>
            <a:ext cx="7172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Unfortunately</a:t>
            </a:r>
            <a:r>
              <a:rPr lang="de-DE" dirty="0" smtClean="0"/>
              <a:t>: A~Q</a:t>
            </a:r>
            <a:r>
              <a:rPr lang="de-DE" baseline="30000" dirty="0" smtClean="0"/>
              <a:t>2   </a:t>
            </a:r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Q</a:t>
            </a:r>
            <a:r>
              <a:rPr lang="de-DE" baseline="30000" dirty="0" smtClean="0"/>
              <a:t>2</a:t>
            </a:r>
            <a:r>
              <a:rPr lang="de-DE" dirty="0" smtClean="0"/>
              <a:t> &lt;&lt;</a:t>
            </a:r>
            <a:r>
              <a:rPr lang="de-DE" dirty="0" err="1" smtClean="0"/>
              <a:t>Mz</a:t>
            </a:r>
            <a:r>
              <a:rPr lang="de-DE" dirty="0" smtClean="0"/>
              <a:t>)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simple, but not easy: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Asymmetry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~2*10</a:t>
            </a:r>
            <a:r>
              <a:rPr lang="de-DE" baseline="30000" dirty="0" smtClean="0"/>
              <a:t>-8</a:t>
            </a: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395164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D. Becker, AIP </a:t>
            </a:r>
            <a:r>
              <a:rPr lang="de-DE" sz="900" dirty="0" err="1" smtClean="0"/>
              <a:t>Proceedings</a:t>
            </a:r>
            <a:r>
              <a:rPr lang="de-DE" sz="900" dirty="0" smtClean="0"/>
              <a:t> </a:t>
            </a:r>
            <a:r>
              <a:rPr lang="de-DE" sz="900" dirty="0" err="1" smtClean="0"/>
              <a:t>Vol</a:t>
            </a:r>
            <a:r>
              <a:rPr lang="de-DE" sz="900" dirty="0" smtClean="0"/>
              <a:t> 1563 (2013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54" y="1124744"/>
            <a:ext cx="2874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6732240" y="5452365"/>
            <a:ext cx="0" cy="86624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632816" y="3212976"/>
            <a:ext cx="3511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Electroweak interference: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W </a:t>
            </a:r>
            <a:r>
              <a:rPr lang="en-US" dirty="0" smtClean="0"/>
              <a:t> first measured by: </a:t>
            </a:r>
          </a:p>
          <a:p>
            <a:r>
              <a:rPr lang="en-US" dirty="0" smtClean="0"/>
              <a:t>Prescott et al. </a:t>
            </a:r>
          </a:p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B. 77 p.347 (1978)</a:t>
            </a:r>
            <a:endParaRPr lang="de-DE" dirty="0" smtClean="0"/>
          </a:p>
          <a:p>
            <a:r>
              <a:rPr lang="de-DE" dirty="0" err="1" smtClean="0"/>
              <a:t>Asymmetry</a:t>
            </a:r>
            <a:r>
              <a:rPr lang="de-DE" dirty="0" smtClean="0"/>
              <a:t> in Prescott et al. :1*10</a:t>
            </a:r>
            <a:r>
              <a:rPr lang="de-DE" baseline="30000" dirty="0" smtClean="0"/>
              <a:t>-4</a:t>
            </a:r>
            <a:endParaRPr lang="de-DE" baseline="30000" dirty="0"/>
          </a:p>
        </p:txBody>
      </p:sp>
      <p:sp>
        <p:nvSpPr>
          <p:cNvPr id="19" name="Textfeld 18"/>
          <p:cNvSpPr txBox="1"/>
          <p:nvPr/>
        </p:nvSpPr>
        <p:spPr>
          <a:xfrm>
            <a:off x="6041675" y="5083033"/>
            <a:ext cx="234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P2 </a:t>
            </a:r>
            <a:r>
              <a:rPr lang="de-DE" dirty="0" err="1" smtClean="0"/>
              <a:t>is</a:t>
            </a:r>
            <a:r>
              <a:rPr lang="de-DE" dirty="0" smtClean="0"/>
              <a:t> (</a:t>
            </a:r>
            <a:r>
              <a:rPr lang="de-DE" dirty="0" err="1" smtClean="0"/>
              <a:t>almost</a:t>
            </a:r>
            <a:r>
              <a:rPr lang="de-DE" dirty="0" smtClean="0"/>
              <a:t>) Prescott</a:t>
            </a:r>
            <a:r>
              <a:rPr lang="de-DE" baseline="30000" dirty="0" smtClean="0"/>
              <a:t>2</a:t>
            </a:r>
            <a:endParaRPr lang="de-DE" baseline="30000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15012"/>
              </p:ext>
            </p:extLst>
          </p:nvPr>
        </p:nvGraphicFramePr>
        <p:xfrm>
          <a:off x="6283860" y="2293671"/>
          <a:ext cx="1780469" cy="69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Formel" r:id="rId5" imgW="1079280" imgH="419040" progId="Equation.3">
                  <p:embed/>
                </p:oleObj>
              </mc:Choice>
              <mc:Fallback>
                <p:oleObj name="Formel" r:id="rId5" imgW="1079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3860" y="2293671"/>
                        <a:ext cx="1780469" cy="691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Gerade Verbindung mit Pfeil 32"/>
          <p:cNvCxnSpPr/>
          <p:nvPr/>
        </p:nvCxnSpPr>
        <p:spPr>
          <a:xfrm flipH="1">
            <a:off x="7812360" y="4690304"/>
            <a:ext cx="573675" cy="39272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9762" y="0"/>
            <a:ext cx="5184775" cy="620688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 P2-experiment</a:t>
            </a:r>
            <a:endParaRPr lang="en-US" sz="2800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5576" y="4534311"/>
            <a:ext cx="725254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800" dirty="0" smtClean="0"/>
              <a:t>150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A </a:t>
            </a:r>
            <a:r>
              <a:rPr lang="en-US" dirty="0"/>
              <a:t> </a:t>
            </a:r>
            <a:r>
              <a:rPr lang="en-US" dirty="0" err="1" smtClean="0"/>
              <a:t>Beamcurrent</a:t>
            </a:r>
            <a:r>
              <a:rPr lang="en-US" dirty="0" smtClean="0"/>
              <a:t>  </a:t>
            </a:r>
            <a:r>
              <a:rPr lang="en-US" sz="1800" dirty="0" smtClean="0"/>
              <a:t>, 60cm </a:t>
            </a:r>
            <a:r>
              <a:rPr lang="en-US" dirty="0" err="1" smtClean="0"/>
              <a:t>lq</a:t>
            </a:r>
            <a:r>
              <a:rPr lang="en-US" dirty="0" smtClean="0"/>
              <a:t>.</a:t>
            </a:r>
            <a:r>
              <a:rPr lang="en-US" sz="1800" dirty="0" smtClean="0"/>
              <a:t> H2, </a:t>
            </a:r>
            <a:r>
              <a:rPr lang="en-US" sz="1800" dirty="0" err="1" smtClean="0"/>
              <a:t>Beampol</a:t>
            </a:r>
            <a:r>
              <a:rPr lang="en-US" sz="1800" dirty="0" smtClean="0"/>
              <a:t>: 85</a:t>
            </a:r>
            <a:r>
              <a:rPr lang="en-US" sz="1800" dirty="0" smtClean="0"/>
              <a:t>%.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10000 </a:t>
            </a:r>
            <a:r>
              <a:rPr lang="en-US" sz="1800" dirty="0"/>
              <a:t>h </a:t>
            </a:r>
            <a:r>
              <a:rPr lang="en-US" dirty="0" smtClean="0"/>
              <a:t>Data-taking  </a:t>
            </a:r>
            <a:endParaRPr lang="en-US" sz="1800" dirty="0" smtClean="0"/>
          </a:p>
          <a:p>
            <a:r>
              <a:rPr lang="en-US" dirty="0"/>
              <a:t>Extremely high demands on control of HC-fluctuations! </a:t>
            </a:r>
            <a:r>
              <a:rPr lang="en-US" dirty="0" smtClean="0"/>
              <a:t>&amp;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smtClean="0">
                <a:solidFill>
                  <a:srgbClr val="FF0000"/>
                </a:solidFill>
              </a:rPr>
              <a:t>accuracy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olarization measurement 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P/P=0.5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b="1" dirty="0">
                <a:solidFill>
                  <a:srgbClr val="FF0000"/>
                </a:solidFill>
              </a:rPr>
              <a:t>!!</a:t>
            </a:r>
            <a:r>
              <a:rPr lang="en-US" dirty="0"/>
              <a:t>)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LHeC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5" y="962074"/>
            <a:ext cx="4497838" cy="32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3788" y="56612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Precision </a:t>
            </a:r>
            <a:r>
              <a:rPr lang="de-DE" b="1" dirty="0" err="1" smtClean="0"/>
              <a:t>determination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electroweak</a:t>
            </a:r>
            <a:r>
              <a:rPr lang="de-DE" b="1" dirty="0" smtClean="0"/>
              <a:t> </a:t>
            </a:r>
            <a:r>
              <a:rPr lang="de-DE" b="1" dirty="0" err="1" smtClean="0"/>
              <a:t>mixing</a:t>
            </a:r>
            <a:r>
              <a:rPr lang="de-DE" b="1" dirty="0" smtClean="0"/>
              <a:t> angle </a:t>
            </a:r>
          </a:p>
          <a:p>
            <a:pPr algn="ctr"/>
            <a:r>
              <a:rPr lang="de-DE" b="1" dirty="0" err="1" smtClean="0"/>
              <a:t>co-motivates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 a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Accelerator</a:t>
            </a:r>
            <a:r>
              <a:rPr lang="de-DE" b="1" dirty="0" smtClean="0"/>
              <a:t>: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The MESA </a:t>
            </a:r>
            <a:r>
              <a:rPr lang="de-DE" b="1" dirty="0" err="1" smtClean="0">
                <a:solidFill>
                  <a:srgbClr val="FF0000"/>
                </a:solidFill>
              </a:rPr>
              <a:t>project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15" y="836712"/>
            <a:ext cx="28749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73" y="1968863"/>
            <a:ext cx="3590605" cy="233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7112"/>
              </p:ext>
            </p:extLst>
          </p:nvPr>
        </p:nvGraphicFramePr>
        <p:xfrm>
          <a:off x="7236296" y="25378"/>
          <a:ext cx="17811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Formel" r:id="rId6" imgW="1079280" imgH="419040" progId="Equation.3">
                  <p:embed/>
                </p:oleObj>
              </mc:Choice>
              <mc:Fallback>
                <p:oleObj name="Formel" r:id="rId6" imgW="1079280" imgH="419040" progId="Equation.3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5378"/>
                        <a:ext cx="178117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home\aulenbac\aule\JAN14\MESA_oben_wei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845536" y="2382893"/>
            <a:ext cx="2051520" cy="6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2888" name="Group 56"/>
          <p:cNvGrpSpPr>
            <a:grpSpLocks/>
          </p:cNvGrpSpPr>
          <p:nvPr/>
        </p:nvGrpSpPr>
        <p:grpSpPr bwMode="auto">
          <a:xfrm>
            <a:off x="611188" y="1012577"/>
            <a:ext cx="8137980" cy="5440611"/>
            <a:chOff x="793" y="916"/>
            <a:chExt cx="4288" cy="2936"/>
          </a:xfrm>
        </p:grpSpPr>
        <p:sp>
          <p:nvSpPr>
            <p:cNvPr id="632876" name="Rectangle 44"/>
            <p:cNvSpPr>
              <a:spLocks noChangeArrowheads="1"/>
            </p:cNvSpPr>
            <p:nvPr/>
          </p:nvSpPr>
          <p:spPr bwMode="auto">
            <a:xfrm>
              <a:off x="3190" y="2244"/>
              <a:ext cx="48" cy="1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4160" y="1782"/>
              <a:ext cx="6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en-GB" sz="1400" b="1" dirty="0" smtClean="0">
                  <a:solidFill>
                    <a:srgbClr val="000000"/>
                  </a:solidFill>
                  <a:ea typeface="MS Mincho" pitchFamily="49" charset="-128"/>
                  <a:cs typeface="Arial" pitchFamily="34" charset="0"/>
                </a:rPr>
                <a:t>MESA-Hall-1</a:t>
              </a:r>
              <a:endParaRPr lang="en-GB" sz="1400" dirty="0">
                <a:ea typeface="MS Mincho" pitchFamily="49" charset="-128"/>
                <a:cs typeface="Arial" pitchFamily="34" charset="0"/>
              </a:endParaRPr>
            </a:p>
          </p:txBody>
        </p:sp>
        <p:sp>
          <p:nvSpPr>
            <p:cNvPr id="632874" name="Rectangle 42"/>
            <p:cNvSpPr>
              <a:spLocks noChangeArrowheads="1"/>
            </p:cNvSpPr>
            <p:nvPr/>
          </p:nvSpPr>
          <p:spPr bwMode="auto">
            <a:xfrm>
              <a:off x="4160" y="2014"/>
              <a:ext cx="7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en-GB" sz="1400" b="1" dirty="0" smtClean="0">
                  <a:solidFill>
                    <a:srgbClr val="000000"/>
                  </a:solidFill>
                  <a:ea typeface="MS Mincho" pitchFamily="49" charset="-128"/>
                  <a:cs typeface="Arial" pitchFamily="34" charset="0"/>
                </a:rPr>
                <a:t>MESA-Hall-2</a:t>
              </a:r>
              <a:endParaRPr lang="en-GB" sz="1400" dirty="0">
                <a:ea typeface="MS Mincho" pitchFamily="49" charset="-128"/>
                <a:cs typeface="Arial" pitchFamily="34" charset="0"/>
              </a:endParaRPr>
            </a:p>
          </p:txBody>
        </p:sp>
        <p:sp>
          <p:nvSpPr>
            <p:cNvPr id="632873" name="Line 41"/>
            <p:cNvSpPr>
              <a:spLocks noChangeShapeType="1"/>
            </p:cNvSpPr>
            <p:nvPr/>
          </p:nvSpPr>
          <p:spPr bwMode="auto">
            <a:xfrm flipH="1" flipV="1">
              <a:off x="3661" y="1782"/>
              <a:ext cx="422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72" name="Line 40"/>
            <p:cNvSpPr>
              <a:spLocks noChangeShapeType="1"/>
            </p:cNvSpPr>
            <p:nvPr/>
          </p:nvSpPr>
          <p:spPr bwMode="auto">
            <a:xfrm flipH="1">
              <a:off x="3545" y="2091"/>
              <a:ext cx="578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71" name="Line 39"/>
            <p:cNvSpPr>
              <a:spLocks noChangeShapeType="1"/>
            </p:cNvSpPr>
            <p:nvPr/>
          </p:nvSpPr>
          <p:spPr bwMode="auto">
            <a:xfrm flipH="1">
              <a:off x="3277" y="2244"/>
              <a:ext cx="846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70" name="Rectangle 38"/>
            <p:cNvSpPr>
              <a:spLocks noChangeArrowheads="1"/>
            </p:cNvSpPr>
            <p:nvPr/>
          </p:nvSpPr>
          <p:spPr bwMode="auto">
            <a:xfrm>
              <a:off x="4160" y="2167"/>
              <a:ext cx="80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de-DE" sz="1400" b="1" dirty="0" err="1" smtClean="0">
                  <a:ea typeface="MS Mincho" pitchFamily="49" charset="-128"/>
                  <a:cs typeface="Arial" pitchFamily="34" charset="0"/>
                </a:rPr>
                <a:t>Shielding</a:t>
              </a:r>
              <a:endParaRPr lang="de-DE" sz="1400" b="1" dirty="0">
                <a:ea typeface="MS Mincho" pitchFamily="49" charset="-128"/>
                <a:cs typeface="Arial" pitchFamily="34" charset="0"/>
              </a:endParaRPr>
            </a:p>
          </p:txBody>
        </p:sp>
        <p:sp>
          <p:nvSpPr>
            <p:cNvPr id="632867" name="Line 35"/>
            <p:cNvSpPr>
              <a:spLocks noChangeShapeType="1"/>
            </p:cNvSpPr>
            <p:nvPr/>
          </p:nvSpPr>
          <p:spPr bwMode="auto">
            <a:xfrm flipH="1">
              <a:off x="3623" y="1322"/>
              <a:ext cx="50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66" name="Rectangle 34"/>
            <p:cNvSpPr>
              <a:spLocks noChangeArrowheads="1"/>
            </p:cNvSpPr>
            <p:nvPr/>
          </p:nvSpPr>
          <p:spPr bwMode="auto">
            <a:xfrm>
              <a:off x="3507" y="1054"/>
              <a:ext cx="78" cy="2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32865" name="Line 33"/>
            <p:cNvSpPr>
              <a:spLocks noChangeShapeType="1"/>
            </p:cNvSpPr>
            <p:nvPr/>
          </p:nvSpPr>
          <p:spPr bwMode="auto">
            <a:xfrm flipH="1">
              <a:off x="3623" y="1054"/>
              <a:ext cx="500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64" name="Text Box 32"/>
            <p:cNvSpPr txBox="1">
              <a:spLocks noChangeArrowheads="1"/>
            </p:cNvSpPr>
            <p:nvPr/>
          </p:nvSpPr>
          <p:spPr bwMode="auto">
            <a:xfrm>
              <a:off x="4160" y="1206"/>
              <a:ext cx="9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en-GB" sz="1400" b="1" dirty="0" smtClean="0">
                  <a:solidFill>
                    <a:srgbClr val="000000"/>
                  </a:solidFill>
                  <a:ea typeface="MS Mincho" pitchFamily="49" charset="-128"/>
                  <a:cs typeface="Arial" pitchFamily="34" charset="0"/>
                </a:rPr>
                <a:t>Experimental Hall</a:t>
              </a:r>
              <a:endParaRPr lang="de-DE" sz="1400" dirty="0">
                <a:ea typeface="MS Mincho" pitchFamily="49" charset="-128"/>
                <a:cs typeface="Arial" pitchFamily="34" charset="0"/>
              </a:endParaRPr>
            </a:p>
          </p:txBody>
        </p:sp>
        <p:sp>
          <p:nvSpPr>
            <p:cNvPr id="632863" name="Text Box 31"/>
            <p:cNvSpPr txBox="1">
              <a:spLocks noChangeArrowheads="1"/>
            </p:cNvSpPr>
            <p:nvPr/>
          </p:nvSpPr>
          <p:spPr bwMode="auto">
            <a:xfrm>
              <a:off x="4160" y="916"/>
              <a:ext cx="6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en-GB" sz="1400" b="1" dirty="0" smtClean="0">
                  <a:solidFill>
                    <a:srgbClr val="000000"/>
                  </a:solidFill>
                  <a:ea typeface="MS Mincho" pitchFamily="49" charset="-128"/>
                  <a:cs typeface="Arial" pitchFamily="34" charset="0"/>
                </a:rPr>
                <a:t>High power beam dump</a:t>
              </a:r>
            </a:p>
          </p:txBody>
        </p:sp>
        <p:sp>
          <p:nvSpPr>
            <p:cNvPr id="632862" name="Line 30"/>
            <p:cNvSpPr>
              <a:spLocks noChangeShapeType="1"/>
            </p:cNvSpPr>
            <p:nvPr/>
          </p:nvSpPr>
          <p:spPr bwMode="auto">
            <a:xfrm flipV="1">
              <a:off x="3930" y="1569"/>
              <a:ext cx="268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61" name="Text Box 29"/>
            <p:cNvSpPr txBox="1">
              <a:spLocks noChangeArrowheads="1"/>
            </p:cNvSpPr>
            <p:nvPr/>
          </p:nvSpPr>
          <p:spPr bwMode="auto">
            <a:xfrm>
              <a:off x="4206" y="1490"/>
              <a:ext cx="76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257" tIns="23628" rIns="47257" bIns="23628"/>
            <a:lstStyle/>
            <a:p>
              <a:pPr eaLnBrk="1" hangingPunct="1"/>
              <a:r>
                <a:rPr lang="de-DE" sz="1400" b="1" dirty="0" err="1" smtClean="0">
                  <a:ea typeface="MS Mincho" pitchFamily="49" charset="-128"/>
                  <a:cs typeface="Arial" pitchFamily="34" charset="0"/>
                </a:rPr>
                <a:t>Shaft</a:t>
              </a:r>
              <a:r>
                <a:rPr lang="de-DE" sz="1400" dirty="0" smtClean="0">
                  <a:ea typeface="MS Mincho" pitchFamily="49" charset="-128"/>
                  <a:cs typeface="Arial" pitchFamily="34" charset="0"/>
                </a:rPr>
                <a:t> </a:t>
              </a:r>
              <a:r>
                <a:rPr lang="de-DE" sz="1400" b="1" dirty="0" err="1" smtClean="0">
                  <a:ea typeface="MS Mincho" pitchFamily="49" charset="-128"/>
                  <a:cs typeface="Arial" pitchFamily="34" charset="0"/>
                </a:rPr>
                <a:t>building</a:t>
              </a:r>
              <a:endParaRPr lang="de-DE" sz="1400" b="1" dirty="0">
                <a:ea typeface="MS Mincho" pitchFamily="49" charset="-128"/>
                <a:cs typeface="Arial" pitchFamily="34" charset="0"/>
              </a:endParaRPr>
            </a:p>
          </p:txBody>
        </p:sp>
        <p:pic>
          <p:nvPicPr>
            <p:cNvPr id="632859" name="Picture 27" descr="MAMIC-Floorpl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071"/>
              <a:ext cx="3266" cy="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28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5545137" cy="764704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MESA</a:t>
            </a:r>
            <a:r>
              <a:rPr lang="en-US" sz="2800" dirty="0" smtClean="0"/>
              <a:t>: A new accelerator at KPH-Mainz</a:t>
            </a:r>
            <a:endParaRPr lang="en-US" sz="2800" dirty="0"/>
          </a:p>
        </p:txBody>
      </p:sp>
      <p:sp>
        <p:nvSpPr>
          <p:cNvPr id="632879" name="Rectangle 47"/>
          <p:cNvSpPr>
            <a:spLocks noChangeArrowheads="1"/>
          </p:cNvSpPr>
          <p:nvPr/>
        </p:nvSpPr>
        <p:spPr bwMode="auto">
          <a:xfrm>
            <a:off x="0" y="142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32890" name="Rectangle 58"/>
          <p:cNvSpPr>
            <a:spLocks noChangeArrowheads="1"/>
          </p:cNvSpPr>
          <p:nvPr/>
        </p:nvSpPr>
        <p:spPr bwMode="auto">
          <a:xfrm>
            <a:off x="5148263" y="3429000"/>
            <a:ext cx="1444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5084-9158-406A-95E7-75AB36D126A6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6456565" y="4077072"/>
            <a:ext cx="2408096" cy="2100725"/>
            <a:chOff x="2619915" y="2717641"/>
            <a:chExt cx="3896301" cy="2554180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915" y="2717641"/>
              <a:ext cx="3896301" cy="2435188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4632294" y="4822766"/>
              <a:ext cx="1179493" cy="449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MESA</a:t>
              </a:r>
              <a:endParaRPr lang="de-DE" dirty="0"/>
            </a:p>
          </p:txBody>
        </p:sp>
      </p:grpSp>
      <p:cxnSp>
        <p:nvCxnSpPr>
          <p:cNvPr id="5" name="Gerade Verbindung mit Pfeil 4"/>
          <p:cNvCxnSpPr/>
          <p:nvPr/>
        </p:nvCxnSpPr>
        <p:spPr>
          <a:xfrm flipH="1" flipV="1">
            <a:off x="5982103" y="2769286"/>
            <a:ext cx="1182185" cy="173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-108520" y="1389424"/>
            <a:ext cx="3720932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No new buildings necessary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MAMI continues separately for</a:t>
            </a:r>
          </a:p>
          <a:p>
            <a:r>
              <a:rPr lang="en-US" dirty="0"/>
              <a:t> </a:t>
            </a:r>
            <a:r>
              <a:rPr lang="en-US" dirty="0" smtClean="0"/>
              <a:t>     hadron structure exp. ~1GeV scale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MESA takes over “low energy” </a:t>
            </a:r>
          </a:p>
          <a:p>
            <a:r>
              <a:rPr lang="en-US" dirty="0"/>
              <a:t> </a:t>
            </a:r>
            <a:r>
              <a:rPr lang="en-US" dirty="0" smtClean="0"/>
              <a:t>     experiments    ~100MeV scale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219459" y="5542916"/>
            <a:ext cx="337583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smtClean="0"/>
              <a:t>Design of MESA machine ongoing </a:t>
            </a:r>
          </a:p>
          <a:p>
            <a:r>
              <a:rPr lang="en-US" dirty="0" err="1" smtClean="0"/>
              <a:t>Commisioning</a:t>
            </a:r>
            <a:r>
              <a:rPr lang="en-US" dirty="0" smtClean="0"/>
              <a:t> foreseen 2017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6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76" name="Rectangle 44"/>
          <p:cNvSpPr>
            <a:spLocks noChangeArrowheads="1"/>
          </p:cNvSpPr>
          <p:nvPr/>
        </p:nvSpPr>
        <p:spPr bwMode="auto">
          <a:xfrm>
            <a:off x="5160334" y="3873652"/>
            <a:ext cx="91097" cy="31316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632866" name="Rectangle 34"/>
          <p:cNvSpPr>
            <a:spLocks noChangeArrowheads="1"/>
          </p:cNvSpPr>
          <p:nvPr/>
        </p:nvSpPr>
        <p:spPr bwMode="auto">
          <a:xfrm>
            <a:off x="5761952" y="1668500"/>
            <a:ext cx="148032" cy="4262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pic>
        <p:nvPicPr>
          <p:cNvPr id="632859" name="Picture 27" descr="MAMIC-Floor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002"/>
            <a:ext cx="6198377" cy="51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3549" y="7951"/>
            <a:ext cx="5545137" cy="764704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MESA</a:t>
            </a:r>
            <a:r>
              <a:rPr lang="en-US" sz="2800" dirty="0" smtClean="0"/>
              <a:t>&amp; MAMI:  existing </a:t>
            </a:r>
            <a:r>
              <a:rPr lang="en-US" sz="2800" dirty="0" err="1" smtClean="0"/>
              <a:t>Polarimeters</a:t>
            </a:r>
            <a:endParaRPr lang="en-US" sz="2800" dirty="0"/>
          </a:p>
        </p:txBody>
      </p:sp>
      <p:sp>
        <p:nvSpPr>
          <p:cNvPr id="632879" name="Rectangle 47"/>
          <p:cNvSpPr>
            <a:spLocks noChangeArrowheads="1"/>
          </p:cNvSpPr>
          <p:nvPr/>
        </p:nvSpPr>
        <p:spPr bwMode="auto">
          <a:xfrm>
            <a:off x="0" y="1827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32890" name="Rectangle 58"/>
          <p:cNvSpPr>
            <a:spLocks noChangeArrowheads="1"/>
          </p:cNvSpPr>
          <p:nvPr/>
        </p:nvSpPr>
        <p:spPr bwMode="auto">
          <a:xfrm>
            <a:off x="5148263" y="3829199"/>
            <a:ext cx="1444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5084-9158-406A-95E7-75AB36D126A6}" type="slidenum">
              <a:rPr lang="de-DE" smtClean="0"/>
              <a:pPr/>
              <a:t>6</a:t>
            </a:fld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3779912" y="5053335"/>
            <a:ext cx="1728194" cy="895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771800" y="616530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A1 Möller 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810424" y="503094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A2 Möller </a:t>
            </a:r>
            <a:endParaRPr lang="de-DE" dirty="0"/>
          </a:p>
        </p:txBody>
      </p:sp>
      <p:cxnSp>
        <p:nvCxnSpPr>
          <p:cNvPr id="33" name="Gerade Verbindung mit Pfeil 32"/>
          <p:cNvCxnSpPr>
            <a:stCxn id="29" idx="3"/>
          </p:cNvCxnSpPr>
          <p:nvPr/>
        </p:nvCxnSpPr>
        <p:spPr>
          <a:xfrm>
            <a:off x="3827011" y="1238337"/>
            <a:ext cx="2082973" cy="1754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7" idx="3"/>
          </p:cNvCxnSpPr>
          <p:nvPr/>
        </p:nvCxnSpPr>
        <p:spPr>
          <a:xfrm flipV="1">
            <a:off x="2971319" y="3429000"/>
            <a:ext cx="2032729" cy="1786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899592" y="4599859"/>
            <a:ext cx="0" cy="1349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16643" y="6026804"/>
            <a:ext cx="187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Mott-Polarimeter </a:t>
            </a:r>
          </a:p>
          <a:p>
            <a:r>
              <a:rPr lang="de-DE" dirty="0" smtClean="0"/>
              <a:t>3.5 </a:t>
            </a:r>
            <a:r>
              <a:rPr lang="de-DE" dirty="0" err="1" smtClean="0"/>
              <a:t>MeV</a:t>
            </a:r>
            <a:endParaRPr lang="de-DE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5" y="1484784"/>
            <a:ext cx="3109218" cy="21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842540" y="776672"/>
            <a:ext cx="298447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A4  Laser-Compton:</a:t>
            </a:r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asymmetry</a:t>
            </a:r>
            <a:r>
              <a:rPr lang="de-DE" dirty="0" smtClean="0"/>
              <a:t> at MESA </a:t>
            </a:r>
          </a:p>
          <a:p>
            <a:r>
              <a:rPr lang="de-DE" dirty="0" err="1" smtClean="0"/>
              <a:t>Energies</a:t>
            </a:r>
            <a:r>
              <a:rPr lang="de-DE" dirty="0" smtClean="0"/>
              <a:t>! </a:t>
            </a:r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971319" y="1827362"/>
            <a:ext cx="0" cy="953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2971319" y="2780928"/>
            <a:ext cx="0" cy="21203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49736" y="0"/>
            <a:ext cx="6018608" cy="908050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/>
              <a:t>Existing </a:t>
            </a:r>
            <a:r>
              <a:rPr lang="en-US" sz="2800" dirty="0"/>
              <a:t>Electron-</a:t>
            </a:r>
            <a:r>
              <a:rPr lang="en-US" sz="2800" dirty="0" err="1"/>
              <a:t>Polarimeter</a:t>
            </a:r>
            <a:r>
              <a:rPr lang="en-US" sz="2800" dirty="0"/>
              <a:t> chain at MAMI </a:t>
            </a:r>
          </a:p>
        </p:txBody>
      </p:sp>
      <p:sp>
        <p:nvSpPr>
          <p:cNvPr id="668743" name="Text Box 71"/>
          <p:cNvSpPr txBox="1">
            <a:spLocks noChangeArrowheads="1"/>
          </p:cNvSpPr>
          <p:nvPr/>
        </p:nvSpPr>
        <p:spPr bwMode="auto">
          <a:xfrm>
            <a:off x="179512" y="4245541"/>
            <a:ext cx="8676758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dirty="0" smtClean="0"/>
              <a:t>What about  Mott/</a:t>
            </a:r>
            <a:r>
              <a:rPr lang="en-US" dirty="0" err="1" smtClean="0"/>
              <a:t>Möller</a:t>
            </a:r>
            <a:r>
              <a:rPr lang="en-US" dirty="0" smtClean="0"/>
              <a:t> systematics?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A2-Möller-target</a:t>
            </a:r>
            <a:r>
              <a:rPr lang="en-US" dirty="0" smtClean="0"/>
              <a:t>: in plane magnetization: Target Polarization may cause problem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A1- </a:t>
            </a:r>
            <a:r>
              <a:rPr lang="en-US" b="1" dirty="0" err="1" smtClean="0"/>
              <a:t>Möller</a:t>
            </a:r>
            <a:r>
              <a:rPr lang="en-US" b="1" dirty="0" smtClean="0"/>
              <a:t>-target</a:t>
            </a:r>
            <a:r>
              <a:rPr lang="en-US" dirty="0" smtClean="0"/>
              <a:t>: perpendicular magnetization, saturated in 4T B-field 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b="1" dirty="0" err="1" smtClean="0"/>
              <a:t>Möller</a:t>
            </a:r>
            <a:r>
              <a:rPr lang="en-US" b="1" dirty="0"/>
              <a:t>-</a:t>
            </a:r>
            <a:r>
              <a:rPr lang="en-US" b="1" dirty="0" smtClean="0"/>
              <a:t>error sources</a:t>
            </a:r>
            <a:r>
              <a:rPr lang="en-US" dirty="0" smtClean="0"/>
              <a:t>: </a:t>
            </a:r>
            <a:r>
              <a:rPr lang="en-US" dirty="0" err="1" smtClean="0"/>
              <a:t>PTarget</a:t>
            </a:r>
            <a:r>
              <a:rPr lang="en-US" dirty="0" smtClean="0"/>
              <a:t>, acceptance </a:t>
            </a:r>
            <a:r>
              <a:rPr lang="en-US" dirty="0" err="1" smtClean="0"/>
              <a:t>corr</a:t>
            </a:r>
            <a:r>
              <a:rPr lang="en-US" dirty="0" smtClean="0"/>
              <a:t>, </a:t>
            </a:r>
            <a:r>
              <a:rPr lang="en-US" dirty="0" err="1" smtClean="0"/>
              <a:t>Levchuk</a:t>
            </a:r>
            <a:r>
              <a:rPr lang="en-US" dirty="0" smtClean="0"/>
              <a:t> effect,…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2-5 % relative error 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Mott  error sources</a:t>
            </a:r>
            <a:r>
              <a:rPr lang="en-US" dirty="0" smtClean="0"/>
              <a:t>: radiative corrections to analyzing power,  analyzing power dilution, background,….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2-5% relative error. </a:t>
            </a:r>
            <a:r>
              <a:rPr lang="en-US" b="1" dirty="0" smtClean="0"/>
              <a:t>                                           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5084-9158-406A-95E7-75AB36D126A6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" y="908720"/>
            <a:ext cx="44067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3872711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V. </a:t>
            </a:r>
            <a:r>
              <a:rPr lang="de-DE" sz="900" dirty="0" err="1" smtClean="0"/>
              <a:t>Tioukine</a:t>
            </a:r>
            <a:r>
              <a:rPr lang="de-DE" sz="900" dirty="0" smtClean="0"/>
              <a:t>, K. </a:t>
            </a:r>
            <a:r>
              <a:rPr lang="de-DE" sz="900" dirty="0" err="1" smtClean="0"/>
              <a:t>Aulenbacher</a:t>
            </a:r>
            <a:r>
              <a:rPr lang="de-DE" sz="900" dirty="0" smtClean="0"/>
              <a:t>, </a:t>
            </a:r>
            <a:r>
              <a:rPr lang="en-US" sz="900" dirty="0" smtClean="0"/>
              <a:t> (BMBF-Spin-Management)</a:t>
            </a:r>
          </a:p>
          <a:p>
            <a:r>
              <a:rPr lang="en-US" sz="900" dirty="0" smtClean="0"/>
              <a:t>AIP </a:t>
            </a:r>
            <a:r>
              <a:rPr lang="en-US" sz="900" dirty="0"/>
              <a:t>Conference Proceedings 1563, 276 (2013); </a:t>
            </a:r>
            <a:r>
              <a:rPr lang="en-US" sz="900" dirty="0" err="1"/>
              <a:t>doi</a:t>
            </a:r>
            <a:r>
              <a:rPr lang="en-US" sz="900" dirty="0"/>
              <a:t>: 10.1063/1.4829428 </a:t>
            </a:r>
            <a:endParaRPr lang="de-DE" sz="9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400"/>
          <a:stretch/>
        </p:blipFill>
        <p:spPr bwMode="auto">
          <a:xfrm>
            <a:off x="4499992" y="1772816"/>
            <a:ext cx="4130338" cy="21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00318"/>
              </p:ext>
            </p:extLst>
          </p:nvPr>
        </p:nvGraphicFramePr>
        <p:xfrm>
          <a:off x="3851920" y="1896033"/>
          <a:ext cx="52920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27"/>
                <a:gridCol w="1375361"/>
                <a:gridCol w="2152692"/>
              </a:tblGrid>
              <a:tr h="263389">
                <a:tc>
                  <a:txBody>
                    <a:bodyPr/>
                    <a:lstStyle/>
                    <a:p>
                      <a:r>
                        <a:rPr lang="de-DE" dirty="0" smtClean="0"/>
                        <a:t>Polarimeter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Energy</a:t>
                      </a:r>
                      <a:r>
                        <a:rPr lang="de-DE" baseline="0" dirty="0" smtClean="0"/>
                        <a:t> [</a:t>
                      </a:r>
                      <a:r>
                        <a:rPr lang="de-DE" baseline="0" dirty="0" err="1" smtClean="0"/>
                        <a:t>MeV</a:t>
                      </a:r>
                      <a:r>
                        <a:rPr lang="de-DE" baseline="0" dirty="0" smtClean="0"/>
                        <a:t>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Pol.</a:t>
                      </a:r>
                      <a:r>
                        <a:rPr lang="de-DE" baseline="0" dirty="0" smtClean="0"/>
                        <a:t> [%]</a:t>
                      </a:r>
                      <a:r>
                        <a:rPr lang="de-DE" dirty="0" smtClean="0">
                          <a:latin typeface="+mn-lt"/>
                        </a:rPr>
                        <a:t> ±</a:t>
                      </a:r>
                      <a:r>
                        <a:rPr lang="de-DE" baseline="0" dirty="0" smtClean="0">
                          <a:latin typeface="+mn-lt"/>
                        </a:rPr>
                        <a:t> (stat. </a:t>
                      </a:r>
                      <a:r>
                        <a:rPr lang="de-DE" baseline="0" dirty="0" err="1" smtClean="0">
                          <a:latin typeface="+mn-lt"/>
                        </a:rPr>
                        <a:t>only</a:t>
                      </a:r>
                      <a:r>
                        <a:rPr lang="de-DE" baseline="0" dirty="0" smtClean="0">
                          <a:latin typeface="+mn-lt"/>
                        </a:rPr>
                        <a:t>)</a:t>
                      </a:r>
                      <a:endParaRPr lang="de-DE" dirty="0" smtClean="0"/>
                    </a:p>
                  </a:txBody>
                  <a:tcPr/>
                </a:tc>
              </a:tr>
              <a:tr h="263389">
                <a:tc>
                  <a:txBody>
                    <a:bodyPr/>
                    <a:lstStyle/>
                    <a:p>
                      <a:r>
                        <a:rPr lang="de-DE" dirty="0" smtClean="0"/>
                        <a:t>Mott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87,6</a:t>
                      </a:r>
                      <a:r>
                        <a:rPr lang="de-DE" dirty="0" smtClean="0">
                          <a:latin typeface="Calibri"/>
                        </a:rPr>
                        <a:t>±0.5</a:t>
                      </a:r>
                      <a:endParaRPr lang="de-DE" dirty="0"/>
                    </a:p>
                  </a:txBody>
                  <a:tcPr/>
                </a:tc>
              </a:tr>
              <a:tr h="263389">
                <a:tc>
                  <a:txBody>
                    <a:bodyPr/>
                    <a:lstStyle/>
                    <a:p>
                      <a:r>
                        <a:rPr lang="de-DE" dirty="0" smtClean="0"/>
                        <a:t>A1-Möller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90.2</a:t>
                      </a:r>
                      <a:r>
                        <a:rPr lang="de-DE" dirty="0" smtClean="0">
                          <a:latin typeface="+mn-lt"/>
                        </a:rPr>
                        <a:t>±0.8</a:t>
                      </a:r>
                      <a:endParaRPr lang="de-DE" dirty="0" smtClean="0"/>
                    </a:p>
                  </a:txBody>
                  <a:tcPr/>
                </a:tc>
              </a:tr>
              <a:tr h="263389">
                <a:tc>
                  <a:txBody>
                    <a:bodyPr/>
                    <a:lstStyle/>
                    <a:p>
                      <a:r>
                        <a:rPr lang="de-DE" dirty="0" smtClean="0"/>
                        <a:t>A1-Möller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91.0</a:t>
                      </a:r>
                      <a:r>
                        <a:rPr lang="de-DE" dirty="0" smtClean="0">
                          <a:latin typeface="+mn-lt"/>
                        </a:rPr>
                        <a:t>±0.6</a:t>
                      </a:r>
                      <a:endParaRPr lang="de-DE" dirty="0" smtClean="0"/>
                    </a:p>
                  </a:txBody>
                  <a:tcPr/>
                </a:tc>
              </a:tr>
              <a:tr h="263389">
                <a:tc>
                  <a:txBody>
                    <a:bodyPr/>
                    <a:lstStyle/>
                    <a:p>
                      <a:r>
                        <a:rPr lang="de-DE" dirty="0" smtClean="0"/>
                        <a:t>A2-Möller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73,2</a:t>
                      </a:r>
                      <a:r>
                        <a:rPr lang="de-DE" dirty="0" smtClean="0">
                          <a:latin typeface="+mn-lt"/>
                        </a:rPr>
                        <a:t>±1.8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79560" y="6002049"/>
            <a:ext cx="818454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Due </a:t>
            </a:r>
            <a:r>
              <a:rPr lang="de-DE" b="1" dirty="0" err="1" smtClean="0"/>
              <a:t>to</a:t>
            </a:r>
            <a:r>
              <a:rPr lang="de-DE" b="1" dirty="0" smtClean="0"/>
              <a:t> high </a:t>
            </a:r>
            <a:r>
              <a:rPr lang="de-DE" b="1" dirty="0" err="1" smtClean="0"/>
              <a:t>multiplicity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error</a:t>
            </a:r>
            <a:r>
              <a:rPr lang="de-DE" b="1" dirty="0" smtClean="0"/>
              <a:t> </a:t>
            </a:r>
            <a:r>
              <a:rPr lang="de-DE" b="1" dirty="0" err="1" smtClean="0"/>
              <a:t>sources</a:t>
            </a:r>
            <a:r>
              <a:rPr lang="de-DE" b="1" dirty="0" smtClean="0"/>
              <a:t> </a:t>
            </a:r>
            <a:r>
              <a:rPr lang="de-DE" b="1" dirty="0" err="1" smtClean="0"/>
              <a:t>it</a:t>
            </a:r>
            <a:r>
              <a:rPr lang="de-DE" b="1" dirty="0" smtClean="0"/>
              <a:t> will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hard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improve</a:t>
            </a:r>
            <a:endParaRPr lang="de-DE" b="1" dirty="0" smtClean="0"/>
          </a:p>
          <a:p>
            <a:r>
              <a:rPr lang="de-DE" b="1" dirty="0" err="1" smtClean="0"/>
              <a:t>existing</a:t>
            </a:r>
            <a:r>
              <a:rPr lang="de-DE" b="1" dirty="0" smtClean="0"/>
              <a:t> </a:t>
            </a:r>
            <a:r>
              <a:rPr lang="de-DE" b="1" dirty="0" err="1" smtClean="0"/>
              <a:t>polarimeters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&lt;  1% </a:t>
            </a:r>
            <a:r>
              <a:rPr lang="de-DE" b="1" dirty="0" err="1" smtClean="0"/>
              <a:t>accuracy</a:t>
            </a:r>
            <a:r>
              <a:rPr lang="de-DE" b="1" dirty="0" smtClean="0"/>
              <a:t>,  0.5% </a:t>
            </a:r>
            <a:r>
              <a:rPr lang="de-DE" b="1" dirty="0" err="1" smtClean="0"/>
              <a:t>presently</a:t>
            </a:r>
            <a:r>
              <a:rPr lang="de-DE" b="1" dirty="0" smtClean="0"/>
              <a:t> not </a:t>
            </a:r>
            <a:r>
              <a:rPr lang="de-DE" b="1" dirty="0" err="1" smtClean="0"/>
              <a:t>realistically</a:t>
            </a:r>
            <a:r>
              <a:rPr lang="de-DE" b="1" dirty="0" smtClean="0"/>
              <a:t> </a:t>
            </a:r>
            <a:r>
              <a:rPr lang="de-DE" b="1" dirty="0" err="1" smtClean="0"/>
              <a:t>achievable</a:t>
            </a:r>
            <a:r>
              <a:rPr lang="de-DE" b="1" dirty="0" smtClean="0"/>
              <a:t>.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683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475656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MESA&amp; experiments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Eucard-II workshop</a:t>
            </a:r>
            <a:endParaRPr lang="en-GB"/>
          </a:p>
        </p:txBody>
      </p:sp>
      <p:pic>
        <p:nvPicPr>
          <p:cNvPr id="11" name="Picture 2" descr="D:\Daten\Studium\Diplomarbeit\tex\images\MESA_in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510135" cy="2340090"/>
          </a:xfrm>
          <a:prstGeom prst="rect">
            <a:avLst/>
          </a:prstGeom>
          <a:noFill/>
        </p:spPr>
      </p:pic>
      <p:pic>
        <p:nvPicPr>
          <p:cNvPr id="12" name="Picture 2" descr="D:\Daten\Studium\Diplomarbeit\tex\images\M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4" y="1052736"/>
            <a:ext cx="4723725" cy="288032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524328" y="2628803"/>
            <a:ext cx="433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PV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686341" y="3150535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PIT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868144" y="2658195"/>
            <a:ext cx="725908" cy="339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374729" y="246500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6372200" y="1916832"/>
            <a:ext cx="79208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F89D-8B8B-413F-BEF6-C2E7C58D8560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942299" y="5013176"/>
            <a:ext cx="367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 POLARIMETERS ARE REQUIRED!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9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475656" y="0"/>
            <a:ext cx="5832648" cy="8367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MESA&amp; </a:t>
            </a:r>
            <a:r>
              <a:rPr lang="en-US" sz="2800" dirty="0" smtClean="0">
                <a:solidFill>
                  <a:schemeClr val="tx2"/>
                </a:solidFill>
              </a:rPr>
              <a:t>planned </a:t>
            </a:r>
            <a:r>
              <a:rPr lang="en-US" sz="2800" dirty="0" err="1" smtClean="0">
                <a:solidFill>
                  <a:schemeClr val="tx2"/>
                </a:solidFill>
              </a:rPr>
              <a:t>Polarimeter</a:t>
            </a:r>
            <a:r>
              <a:rPr lang="en-US" sz="2800" dirty="0" smtClean="0">
                <a:solidFill>
                  <a:schemeClr val="tx2"/>
                </a:solidFill>
              </a:rPr>
              <a:t> chain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154" y="3447023"/>
            <a:ext cx="9111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Polarimeter 1:  „</a:t>
            </a:r>
            <a:r>
              <a:rPr lang="de-DE" dirty="0" err="1" smtClean="0"/>
              <a:t>Conventional</a:t>
            </a:r>
            <a:r>
              <a:rPr lang="de-DE" dirty="0" smtClean="0"/>
              <a:t>“    </a:t>
            </a:r>
            <a:r>
              <a:rPr lang="de-DE" dirty="0" err="1" smtClean="0"/>
              <a:t>Vector</a:t>
            </a:r>
            <a:r>
              <a:rPr lang="de-DE" dirty="0" smtClean="0"/>
              <a:t>-</a:t>
            </a:r>
            <a:r>
              <a:rPr lang="de-DE" dirty="0" err="1" smtClean="0"/>
              <a:t>Polarization</a:t>
            </a:r>
            <a:r>
              <a:rPr lang="de-DE" dirty="0" smtClean="0"/>
              <a:t>-Monitor (5 </a:t>
            </a:r>
            <a:r>
              <a:rPr lang="de-DE" dirty="0" err="1" smtClean="0"/>
              <a:t>MeV</a:t>
            </a:r>
            <a:r>
              <a:rPr lang="de-DE" dirty="0" smtClean="0"/>
              <a:t>)</a:t>
            </a:r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553349" y="867170"/>
            <a:ext cx="6831444" cy="2470303"/>
            <a:chOff x="692884" y="1052736"/>
            <a:chExt cx="7965315" cy="2880320"/>
          </a:xfrm>
        </p:grpSpPr>
        <p:pic>
          <p:nvPicPr>
            <p:cNvPr id="11" name="Picture 2" descr="D:\Daten\Studium\Diplomarbeit\tex\images\MESA_inter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1484784"/>
              <a:ext cx="3510135" cy="2340090"/>
            </a:xfrm>
            <a:prstGeom prst="rect">
              <a:avLst/>
            </a:prstGeom>
            <a:noFill/>
          </p:spPr>
        </p:pic>
        <p:pic>
          <p:nvPicPr>
            <p:cNvPr id="12" name="Picture 2" descr="D:\Daten\Studium\Diplomarbeit\tex\images\MES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884" y="1052736"/>
              <a:ext cx="4723725" cy="2880320"/>
            </a:xfrm>
            <a:prstGeom prst="rect">
              <a:avLst/>
            </a:prstGeom>
            <a:noFill/>
          </p:spPr>
        </p:pic>
        <p:sp>
          <p:nvSpPr>
            <p:cNvPr id="15" name="Textfeld 14"/>
            <p:cNvSpPr txBox="1"/>
            <p:nvPr/>
          </p:nvSpPr>
          <p:spPr>
            <a:xfrm>
              <a:off x="7524328" y="2628803"/>
              <a:ext cx="4335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PV</a:t>
              </a:r>
              <a:endParaRPr lang="de-DE" dirty="0"/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5868144" y="2658195"/>
              <a:ext cx="725908" cy="3399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6374729" y="2465003"/>
              <a:ext cx="7920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6372200" y="1916832"/>
              <a:ext cx="792088" cy="0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lipse 2"/>
            <p:cNvSpPr/>
            <p:nvPr/>
          </p:nvSpPr>
          <p:spPr>
            <a:xfrm>
              <a:off x="6374729" y="2348880"/>
              <a:ext cx="528402" cy="2799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07704" y="2185080"/>
              <a:ext cx="528402" cy="2799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491880" y="2368058"/>
              <a:ext cx="360040" cy="2607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488087" y="2308230"/>
              <a:ext cx="351759" cy="43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021061" y="2164214"/>
              <a:ext cx="351759" cy="43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17561" y="2283114"/>
              <a:ext cx="351759" cy="43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  <a:endParaRPr lang="de-DE" dirty="0"/>
            </a:p>
          </p:txBody>
        </p:sp>
      </p:grp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1518918" y="10513992"/>
            <a:ext cx="4164387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dirty="0"/>
              <a:t>Polarization Drift consistently observed </a:t>
            </a:r>
          </a:p>
          <a:p>
            <a:r>
              <a:rPr lang="de-DE" dirty="0"/>
              <a:t>in transverse AND longitudinal observable </a:t>
            </a:r>
          </a:p>
          <a:p>
            <a:r>
              <a:rPr lang="de-DE" dirty="0"/>
              <a:t>at the &lt;0.5% </a:t>
            </a:r>
            <a:r>
              <a:rPr lang="de-DE" dirty="0" smtClean="0"/>
              <a:t>level</a:t>
            </a:r>
            <a:endParaRPr lang="de-DE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04" y="4015909"/>
            <a:ext cx="3374751" cy="19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75" y="3933057"/>
            <a:ext cx="3152935" cy="211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663475" y="6104170"/>
            <a:ext cx="3250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Photon-Transmission </a:t>
            </a:r>
            <a:r>
              <a:rPr lang="de-DE" sz="1400" dirty="0" err="1" smtClean="0"/>
              <a:t>Asymmetry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</a:t>
            </a:r>
          </a:p>
          <a:p>
            <a:r>
              <a:rPr lang="de-DE" sz="1400" dirty="0" err="1"/>
              <a:t>m</a:t>
            </a:r>
            <a:r>
              <a:rPr lang="de-DE" sz="1400" dirty="0" err="1" smtClean="0"/>
              <a:t>agnetized</a:t>
            </a:r>
            <a:r>
              <a:rPr lang="de-DE" sz="1400" dirty="0" smtClean="0"/>
              <a:t> „Compton-Absorber“</a:t>
            </a:r>
          </a:p>
          <a:p>
            <a:r>
              <a:rPr lang="de-DE" sz="1400" dirty="0" err="1" smtClean="0"/>
              <a:t>Measures</a:t>
            </a:r>
            <a:r>
              <a:rPr lang="de-DE" sz="1400" dirty="0" smtClean="0"/>
              <a:t>:  </a:t>
            </a:r>
            <a:r>
              <a:rPr lang="de-DE" sz="1400" b="1" dirty="0" smtClean="0"/>
              <a:t>longitudinal</a:t>
            </a:r>
            <a:r>
              <a:rPr lang="de-DE" sz="1400" dirty="0" smtClean="0"/>
              <a:t> </a:t>
            </a:r>
            <a:r>
              <a:rPr lang="de-DE" sz="1400" dirty="0"/>
              <a:t>S</a:t>
            </a:r>
            <a:r>
              <a:rPr lang="de-DE" sz="1400" dirty="0" smtClean="0"/>
              <a:t>pin </a:t>
            </a:r>
            <a:r>
              <a:rPr lang="de-DE" sz="1400" dirty="0" err="1" smtClean="0"/>
              <a:t>component</a:t>
            </a:r>
            <a:endParaRPr lang="de-DE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5809731" y="6139044"/>
            <a:ext cx="3401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Sketch </a:t>
            </a:r>
            <a:r>
              <a:rPr lang="de-DE" sz="1400" dirty="0" err="1" smtClean="0"/>
              <a:t>of</a:t>
            </a:r>
            <a:r>
              <a:rPr lang="de-DE" sz="1400" dirty="0" smtClean="0"/>
              <a:t> Mott-</a:t>
            </a:r>
            <a:r>
              <a:rPr lang="de-DE" sz="1400" dirty="0" err="1" smtClean="0"/>
              <a:t>Polarimter</a:t>
            </a:r>
            <a:r>
              <a:rPr lang="de-DE" sz="1400" dirty="0" smtClean="0"/>
              <a:t> </a:t>
            </a:r>
          </a:p>
          <a:p>
            <a:r>
              <a:rPr lang="de-DE" sz="1400" dirty="0" err="1"/>
              <a:t>w</a:t>
            </a:r>
            <a:r>
              <a:rPr lang="de-DE" sz="1400" dirty="0" err="1" smtClean="0"/>
              <a:t>ith</a:t>
            </a:r>
            <a:r>
              <a:rPr lang="de-DE" sz="1400" dirty="0" smtClean="0"/>
              <a:t> double </a:t>
            </a:r>
            <a:r>
              <a:rPr lang="de-DE" sz="1400" dirty="0" err="1" smtClean="0"/>
              <a:t>focusing</a:t>
            </a:r>
            <a:r>
              <a:rPr lang="de-DE" sz="1400" dirty="0" smtClean="0"/>
              <a:t>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spectrometers</a:t>
            </a:r>
            <a:endParaRPr lang="de-DE" sz="1400" dirty="0" smtClean="0"/>
          </a:p>
          <a:p>
            <a:r>
              <a:rPr lang="de-DE" sz="1400" dirty="0" err="1" smtClean="0"/>
              <a:t>Measures</a:t>
            </a:r>
            <a:r>
              <a:rPr lang="de-DE" sz="1400" dirty="0" smtClean="0"/>
              <a:t>: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transverse</a:t>
            </a:r>
            <a:r>
              <a:rPr lang="de-DE" sz="1400" b="1" dirty="0" smtClean="0"/>
              <a:t> </a:t>
            </a:r>
            <a:r>
              <a:rPr lang="de-DE" sz="1400" dirty="0" smtClean="0"/>
              <a:t>Spin </a:t>
            </a:r>
            <a:r>
              <a:rPr lang="de-DE" sz="1400" dirty="0" err="1" smtClean="0"/>
              <a:t>component</a:t>
            </a:r>
            <a:endParaRPr lang="de-DE" sz="14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1858" y="4221088"/>
            <a:ext cx="2868604" cy="2352724"/>
            <a:chOff x="3550643" y="3786452"/>
            <a:chExt cx="2868604" cy="2352724"/>
          </a:xfrm>
        </p:grpSpPr>
        <p:sp>
          <p:nvSpPr>
            <p:cNvPr id="46" name="Line 57"/>
            <p:cNvSpPr>
              <a:spLocks noChangeShapeType="1"/>
            </p:cNvSpPr>
            <p:nvPr/>
          </p:nvSpPr>
          <p:spPr bwMode="auto">
            <a:xfrm flipV="1">
              <a:off x="3911006" y="4394195"/>
              <a:ext cx="0" cy="7921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 flipV="1">
              <a:off x="3911006" y="4394195"/>
              <a:ext cx="719137" cy="7921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>
              <a:off x="3911006" y="4394195"/>
              <a:ext cx="6477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49" name="Rectangle 61"/>
            <p:cNvSpPr>
              <a:spLocks noChangeArrowheads="1"/>
            </p:cNvSpPr>
            <p:nvPr/>
          </p:nvSpPr>
          <p:spPr bwMode="auto">
            <a:xfrm>
              <a:off x="3550643" y="5114920"/>
              <a:ext cx="720725" cy="1444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277405" y="4605610"/>
              <a:ext cx="98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P-</a:t>
              </a:r>
              <a:r>
                <a:rPr lang="de-DE" dirty="0" err="1" smtClean="0"/>
                <a:t>Vector</a:t>
              </a:r>
              <a:endParaRPr lang="de-DE" dirty="0"/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>
              <a:off x="4053776" y="5265733"/>
              <a:ext cx="707658" cy="381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V="1">
              <a:off x="3916669" y="4407822"/>
              <a:ext cx="6701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cxnSp>
          <p:nvCxnSpPr>
            <p:cNvPr id="54" name="Gerade Verbindung mit Pfeil 53"/>
            <p:cNvCxnSpPr/>
            <p:nvPr/>
          </p:nvCxnSpPr>
          <p:spPr>
            <a:xfrm flipV="1">
              <a:off x="3904594" y="5265733"/>
              <a:ext cx="0" cy="609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4066872" y="3786452"/>
              <a:ext cx="2352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Circular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polarized</a:t>
              </a:r>
              <a:r>
                <a:rPr lang="de-DE" sz="1400" dirty="0" smtClean="0"/>
                <a:t> </a:t>
              </a:r>
              <a:r>
                <a:rPr lang="de-DE" sz="1400" dirty="0" err="1" smtClean="0">
                  <a:latin typeface="Symbol" panose="05050102010706020507" pitchFamily="18" charset="2"/>
                </a:rPr>
                <a:t>g</a:t>
              </a:r>
              <a:r>
                <a:rPr lang="de-DE" sz="1400" dirty="0" err="1" smtClean="0"/>
                <a:t>‘s</a:t>
              </a:r>
              <a:r>
                <a:rPr lang="de-DE" sz="1400" dirty="0" smtClean="0"/>
                <a:t>: </a:t>
              </a:r>
              <a:r>
                <a:rPr lang="de-DE" sz="1400" dirty="0" err="1" smtClean="0"/>
                <a:t>P</a:t>
              </a:r>
              <a:r>
                <a:rPr lang="de-DE" sz="1400" baseline="-25000" dirty="0" err="1" smtClean="0">
                  <a:latin typeface="Symbol" panose="05050102010706020507" pitchFamily="18" charset="2"/>
                </a:rPr>
                <a:t>s</a:t>
              </a:r>
              <a:r>
                <a:rPr lang="de-DE" sz="1400" dirty="0" err="1" smtClean="0"/>
                <a:t>~P</a:t>
              </a:r>
              <a:r>
                <a:rPr lang="de-DE" sz="1400" baseline="-25000" dirty="0" err="1" smtClean="0"/>
                <a:t>long</a:t>
              </a:r>
              <a:r>
                <a:rPr lang="de-DE" sz="1400" baseline="-25000" dirty="0" smtClean="0"/>
                <a:t> </a:t>
              </a:r>
            </a:p>
            <a:p>
              <a:r>
                <a:rPr lang="de-DE" sz="1400" dirty="0" smtClean="0"/>
                <a:t> (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absorber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3641037" y="5831399"/>
              <a:ext cx="1209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Primary beam</a:t>
              </a:r>
              <a:endParaRPr lang="de-DE" sz="14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672928" y="5114920"/>
              <a:ext cx="1601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Mott </a:t>
              </a:r>
              <a:r>
                <a:rPr lang="de-DE" sz="1400" dirty="0" err="1" smtClean="0"/>
                <a:t>scattered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e‘s</a:t>
              </a:r>
              <a:r>
                <a:rPr lang="de-DE" sz="1400" dirty="0" smtClean="0"/>
                <a:t>: </a:t>
              </a:r>
            </a:p>
            <a:p>
              <a:r>
                <a:rPr lang="de-DE" sz="1400" dirty="0" smtClean="0"/>
                <a:t>A ~</a:t>
              </a:r>
              <a:r>
                <a:rPr lang="de-DE" sz="1400" dirty="0" err="1" smtClean="0"/>
                <a:t>P</a:t>
              </a:r>
              <a:r>
                <a:rPr lang="de-DE" sz="1400" baseline="-25000" dirty="0" err="1" smtClean="0"/>
                <a:t>trans</a:t>
              </a:r>
              <a:endParaRPr lang="de-DE" sz="1400" baseline="-25000" dirty="0"/>
            </a:p>
          </p:txBody>
        </p: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9" y="4170759"/>
            <a:ext cx="961214" cy="8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ach unten gekrümmter Pfeil 59"/>
          <p:cNvSpPr/>
          <p:nvPr/>
        </p:nvSpPr>
        <p:spPr>
          <a:xfrm>
            <a:off x="215064" y="4511708"/>
            <a:ext cx="274687" cy="211415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1" name="Nach unten gekrümmter Pfeil 60"/>
          <p:cNvSpPr/>
          <p:nvPr/>
        </p:nvSpPr>
        <p:spPr>
          <a:xfrm rot="5400000">
            <a:off x="4102221" y="4375943"/>
            <a:ext cx="274687" cy="211415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 flipH="1">
            <a:off x="3794353" y="4481650"/>
            <a:ext cx="44521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1811</Words>
  <Application>Microsoft Office PowerPoint</Application>
  <PresentationFormat>Bildschirmpräsentation (4:3)</PresentationFormat>
  <Paragraphs>369</Paragraphs>
  <Slides>27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MESA</vt:lpstr>
      <vt:lpstr>Microsoft Formel-Editor 3.0</vt:lpstr>
      <vt:lpstr>Formel</vt:lpstr>
      <vt:lpstr>Sub-percent polarization accuracy for the P2 experiment at MESA</vt:lpstr>
      <vt:lpstr>Outline</vt:lpstr>
      <vt:lpstr> P2-experiment: Accurate measurement of QW</vt:lpstr>
      <vt:lpstr> P2-experiment</vt:lpstr>
      <vt:lpstr> MESA: A new accelerator at KPH-Mainz</vt:lpstr>
      <vt:lpstr> MESA&amp; MAMI:  existing Polarimeters</vt:lpstr>
      <vt:lpstr>Existing Electron-Polarimeter chain at MAMI </vt:lpstr>
      <vt:lpstr>PowerPoint-Präsentation</vt:lpstr>
      <vt:lpstr>PowerPoint-Präsentation</vt:lpstr>
      <vt:lpstr>Vector Monitor capabilities  </vt:lpstr>
      <vt:lpstr>PowerPoint-Präsentation</vt:lpstr>
      <vt:lpstr>Why is it so difficult to obtain high accuracy ?</vt:lpstr>
      <vt:lpstr>PowerPoint-Präsentation</vt:lpstr>
      <vt:lpstr>What is Polarimeter 2: „Hydro Möller“ ?</vt:lpstr>
      <vt:lpstr>PowerPoint-Präsentation</vt:lpstr>
      <vt:lpstr>PowerPoint-Präsentation</vt:lpstr>
      <vt:lpstr>PowerPoint-Präsentation</vt:lpstr>
      <vt:lpstr>PowerPoint-Präsentation</vt:lpstr>
      <vt:lpstr> Systematics of A4 @210MeV, extrapolated to 10000h of data taking: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More  remarks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Aule</dc:creator>
  <cp:lastModifiedBy>Aule</cp:lastModifiedBy>
  <cp:revision>168</cp:revision>
  <dcterms:created xsi:type="dcterms:W3CDTF">2013-03-03T12:24:49Z</dcterms:created>
  <dcterms:modified xsi:type="dcterms:W3CDTF">2014-02-11T22:05:44Z</dcterms:modified>
</cp:coreProperties>
</file>