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53" r:id="rId2"/>
    <p:sldId id="356" r:id="rId3"/>
    <p:sldId id="399" r:id="rId4"/>
    <p:sldId id="359" r:id="rId5"/>
    <p:sldId id="361" r:id="rId6"/>
    <p:sldId id="360" r:id="rId7"/>
    <p:sldId id="404" r:id="rId8"/>
    <p:sldId id="354" r:id="rId9"/>
    <p:sldId id="402" r:id="rId10"/>
    <p:sldId id="348" r:id="rId11"/>
    <p:sldId id="401" r:id="rId12"/>
    <p:sldId id="405" r:id="rId13"/>
    <p:sldId id="332" r:id="rId14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996633"/>
    <a:srgbClr val="0070C0"/>
    <a:srgbClr val="0000FF"/>
    <a:srgbClr val="5F5F5F"/>
    <a:srgbClr val="FFFFCC"/>
    <a:srgbClr val="333333"/>
    <a:srgbClr val="FF0000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85" autoAdjust="0"/>
    <p:restoredTop sz="94616" autoAdjust="0"/>
  </p:normalViewPr>
  <p:slideViewPr>
    <p:cSldViewPr>
      <p:cViewPr varScale="1">
        <p:scale>
          <a:sx n="70" d="100"/>
          <a:sy n="70" d="100"/>
        </p:scale>
        <p:origin x="-117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3" d="100"/>
          <a:sy n="93" d="100"/>
        </p:scale>
        <p:origin x="-2364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B4EB1EEC-2A0A-4161-9183-B1CDEEE69D0F}" type="datetimeFigureOut">
              <a:rPr lang="de-DE"/>
              <a:pPr>
                <a:defRPr/>
              </a:pPr>
              <a:t>12.02.2014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6983FFA8-04D5-4470-8573-1F99EF56069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12152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879E80-20F8-4376-9764-07D7260F487E}" type="datetimeFigureOut">
              <a:rPr lang="de-DE" smtClean="0"/>
              <a:t>12.02.2014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D9E77D-BD15-4125-8362-83E8AF2ADA0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3043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extBox 1"/>
          <p:cNvSpPr txBox="1">
            <a:spLocks noChangeArrowheads="1"/>
          </p:cNvSpPr>
          <p:nvPr userDrawn="1"/>
        </p:nvSpPr>
        <p:spPr bwMode="auto">
          <a:xfrm>
            <a:off x="3419872" y="6610350"/>
            <a:ext cx="241925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100" b="1" dirty="0">
                <a:solidFill>
                  <a:schemeClr val="accent2"/>
                </a:solidFill>
                <a:latin typeface="Berlin Sans FB Demi" pitchFamily="34" charset="0"/>
              </a:rPr>
              <a:t>F.Staufenbiel / </a:t>
            </a:r>
            <a:r>
              <a:rPr lang="de-DE" sz="1100" b="1" dirty="0" smtClean="0">
                <a:solidFill>
                  <a:schemeClr val="accent2"/>
                </a:solidFill>
                <a:latin typeface="Berlin Sans FB Demi" pitchFamily="34" charset="0"/>
              </a:rPr>
              <a:t>EuCARD</a:t>
            </a:r>
            <a:r>
              <a:rPr lang="de-DE" sz="1100" b="1" baseline="30000" dirty="0" smtClean="0">
                <a:solidFill>
                  <a:schemeClr val="accent2"/>
                </a:solidFill>
                <a:latin typeface="Berlin Sans FB Demi" pitchFamily="34" charset="0"/>
              </a:rPr>
              <a:t>2</a:t>
            </a:r>
            <a:r>
              <a:rPr lang="de-DE" sz="1100" b="1" dirty="0" smtClean="0">
                <a:solidFill>
                  <a:schemeClr val="accent2"/>
                </a:solidFill>
                <a:latin typeface="Berlin Sans FB Demi" pitchFamily="34" charset="0"/>
              </a:rPr>
              <a:t> / 13.2.2014</a:t>
            </a:r>
            <a:endParaRPr lang="de-DE" sz="1100" b="1" dirty="0">
              <a:solidFill>
                <a:schemeClr val="accent2"/>
              </a:solidFill>
              <a:latin typeface="Berlin Sans FB Demi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13"/>
          <a:srcRect l="-3552" t="-4520" r="-13408"/>
          <a:stretch>
            <a:fillRect/>
          </a:stretch>
        </p:blipFill>
        <p:spPr bwMode="auto">
          <a:xfrm>
            <a:off x="8459788" y="6237288"/>
            <a:ext cx="576262" cy="514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395288" y="6394450"/>
            <a:ext cx="973137" cy="347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29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00A6EB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10.png"/><Relationship Id="rId4" Type="http://schemas.openxmlformats.org/officeDocument/2006/relationships/image" Target="../media/image10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Box 1"/>
          <p:cNvSpPr txBox="1">
            <a:spLocks noChangeArrowheads="1"/>
          </p:cNvSpPr>
          <p:nvPr/>
        </p:nvSpPr>
        <p:spPr bwMode="auto">
          <a:xfrm>
            <a:off x="1594181" y="0"/>
            <a:ext cx="62919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u="sng" dirty="0">
                <a:solidFill>
                  <a:schemeClr val="accent2"/>
                </a:solidFill>
                <a:latin typeface="Arial Rounded MT Bold" pitchFamily="34" charset="0"/>
              </a:rPr>
              <a:t>H</a:t>
            </a:r>
            <a:r>
              <a:rPr lang="en-US" sz="2000" b="1" u="sng" dirty="0" smtClean="0">
                <a:solidFill>
                  <a:schemeClr val="accent2"/>
                </a:solidFill>
                <a:latin typeface="Arial Rounded MT Bold" pitchFamily="34" charset="0"/>
              </a:rPr>
              <a:t>eat load and stress studies of the ILC collimator</a:t>
            </a:r>
            <a:endParaRPr lang="en-US" sz="2000" b="1" u="sng" dirty="0">
              <a:solidFill>
                <a:schemeClr val="accent2"/>
              </a:solidFill>
              <a:latin typeface="Arial Rounded MT Bold" pitchFamily="34" charset="0"/>
            </a:endParaRPr>
          </a:p>
        </p:txBody>
      </p:sp>
      <p:sp>
        <p:nvSpPr>
          <p:cNvPr id="13314" name="Rectangle 6"/>
          <p:cNvSpPr>
            <a:spLocks noChangeArrowheads="1"/>
          </p:cNvSpPr>
          <p:nvPr/>
        </p:nvSpPr>
        <p:spPr bwMode="auto">
          <a:xfrm>
            <a:off x="1115615" y="941819"/>
            <a:ext cx="691204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rial Rounded MT Bold" pitchFamily="34" charset="0"/>
              </a:rPr>
              <a:t>G</a:t>
            </a:r>
            <a:r>
              <a:rPr lang="en-US" sz="1600" dirty="0">
                <a:latin typeface="Arial Rounded MT Bold" pitchFamily="34" charset="0"/>
              </a:rPr>
              <a:t>. </a:t>
            </a:r>
            <a:r>
              <a:rPr lang="en-US" sz="1600" dirty="0" smtClean="0">
                <a:latin typeface="Arial Rounded MT Bold" pitchFamily="34" charset="0"/>
              </a:rPr>
              <a:t>Moortgat-Pick</a:t>
            </a:r>
            <a:r>
              <a:rPr lang="en-US" sz="1600" baseline="30000" dirty="0" smtClean="0">
                <a:latin typeface="Arial Rounded MT Bold" pitchFamily="34" charset="0"/>
              </a:rPr>
              <a:t>1;2</a:t>
            </a:r>
            <a:r>
              <a:rPr lang="en-US" sz="1600" dirty="0">
                <a:latin typeface="Arial Rounded MT Bold" pitchFamily="34" charset="0"/>
              </a:rPr>
              <a:t> </a:t>
            </a:r>
            <a:r>
              <a:rPr lang="en-US" sz="1600" dirty="0" smtClean="0">
                <a:latin typeface="Arial Rounded MT Bold" pitchFamily="34" charset="0"/>
              </a:rPr>
              <a:t>S</a:t>
            </a:r>
            <a:r>
              <a:rPr lang="en-US" sz="1600" dirty="0">
                <a:latin typeface="Arial Rounded MT Bold" pitchFamily="34" charset="0"/>
              </a:rPr>
              <a:t>. Riemann</a:t>
            </a:r>
            <a:r>
              <a:rPr lang="en-US" sz="1600" baseline="30000" dirty="0">
                <a:latin typeface="Arial Rounded MT Bold" pitchFamily="34" charset="0"/>
              </a:rPr>
              <a:t>2</a:t>
            </a:r>
            <a:r>
              <a:rPr lang="en-US" sz="1600" dirty="0">
                <a:latin typeface="Arial Rounded MT Bold" pitchFamily="34" charset="0"/>
              </a:rPr>
              <a:t>, </a:t>
            </a:r>
            <a:r>
              <a:rPr lang="en-US" sz="1600" u="sng" dirty="0">
                <a:latin typeface="Arial Rounded MT Bold" pitchFamily="34" charset="0"/>
              </a:rPr>
              <a:t>F. Staufenbiel</a:t>
            </a:r>
            <a:r>
              <a:rPr lang="en-US" sz="1600" u="sng" baseline="30000" dirty="0">
                <a:latin typeface="Arial Rounded MT Bold" pitchFamily="34" charset="0"/>
              </a:rPr>
              <a:t>2</a:t>
            </a:r>
            <a:r>
              <a:rPr lang="en-US" sz="1600" dirty="0">
                <a:latin typeface="Arial Rounded MT Bold" pitchFamily="34" charset="0"/>
              </a:rPr>
              <a:t>, </a:t>
            </a:r>
            <a:r>
              <a:rPr lang="en-US" sz="1600" dirty="0" smtClean="0">
                <a:latin typeface="Arial Rounded MT Bold" pitchFamily="34" charset="0"/>
              </a:rPr>
              <a:t>A. Ushakov</a:t>
            </a:r>
            <a:r>
              <a:rPr lang="en-US" sz="1600" baseline="30000" dirty="0" smtClean="0">
                <a:latin typeface="Arial Rounded MT Bold" pitchFamily="34" charset="0"/>
              </a:rPr>
              <a:t>1</a:t>
            </a:r>
            <a:endParaRPr lang="en-US" sz="1600" baseline="30000" dirty="0">
              <a:latin typeface="Arial Rounded MT Bold" pitchFamily="34" charset="0"/>
            </a:endParaRPr>
          </a:p>
          <a:p>
            <a:pPr algn="ctr"/>
            <a:endParaRPr lang="en-US" sz="1200" baseline="30000" dirty="0">
              <a:latin typeface="Arial Rounded MT Bold" pitchFamily="34" charset="0"/>
            </a:endParaRPr>
          </a:p>
          <a:p>
            <a:pPr algn="ctr"/>
            <a:r>
              <a:rPr lang="en-US" sz="1200" baseline="30000" dirty="0">
                <a:latin typeface="Arial Rounded MT Bold" pitchFamily="34" charset="0"/>
              </a:rPr>
              <a:t>1</a:t>
            </a:r>
            <a:r>
              <a:rPr lang="en-US" sz="1200" dirty="0">
                <a:latin typeface="Arial Rounded MT Bold" pitchFamily="34" charset="0"/>
              </a:rPr>
              <a:t>University of Hamburg</a:t>
            </a:r>
          </a:p>
          <a:p>
            <a:pPr algn="ctr"/>
            <a:r>
              <a:rPr lang="en-US" sz="1200" baseline="30000" dirty="0">
                <a:latin typeface="Arial Rounded MT Bold" pitchFamily="34" charset="0"/>
              </a:rPr>
              <a:t>2</a:t>
            </a:r>
            <a:r>
              <a:rPr lang="en-US" sz="1200" dirty="0">
                <a:latin typeface="Arial Rounded MT Bold" pitchFamily="34" charset="0"/>
              </a:rPr>
              <a:t>DESY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762000" y="2348880"/>
            <a:ext cx="723307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en-US" sz="1600" dirty="0" smtClean="0">
                <a:solidFill>
                  <a:schemeClr val="accent2"/>
                </a:solidFill>
                <a:latin typeface="Arial Rounded MT Bold" pitchFamily="34" charset="0"/>
              </a:rPr>
              <a:t>International Linear Collider</a:t>
            </a:r>
          </a:p>
          <a:p>
            <a:pPr>
              <a:defRPr/>
            </a:pPr>
            <a:endParaRPr lang="en-US" sz="1600" dirty="0" smtClean="0">
              <a:solidFill>
                <a:schemeClr val="accent2"/>
              </a:solidFill>
              <a:latin typeface="Arial Rounded MT Bold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1600" dirty="0" smtClean="0">
                <a:solidFill>
                  <a:schemeClr val="accent2"/>
                </a:solidFill>
                <a:latin typeface="Arial Rounded MT Bold" pitchFamily="34" charset="0"/>
              </a:rPr>
              <a:t>ILC positron production source (polarization depends on beam collimation)</a:t>
            </a:r>
          </a:p>
          <a:p>
            <a:pPr>
              <a:defRPr/>
            </a:pPr>
            <a:endParaRPr lang="en-US" sz="1600" dirty="0" smtClean="0">
              <a:solidFill>
                <a:schemeClr val="accent2"/>
              </a:solidFill>
              <a:latin typeface="Arial Rounded MT Bold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1600" dirty="0" smtClean="0">
                <a:solidFill>
                  <a:schemeClr val="accent2"/>
                </a:solidFill>
                <a:latin typeface="Arial Rounded MT Bold" pitchFamily="34" charset="0"/>
              </a:rPr>
              <a:t>Collimator designs and its dynamical heat and stress loads</a:t>
            </a:r>
          </a:p>
          <a:p>
            <a:pPr>
              <a:defRPr/>
            </a:pPr>
            <a:endParaRPr lang="en-US" sz="1600" dirty="0" smtClean="0">
              <a:solidFill>
                <a:schemeClr val="accent2"/>
              </a:solidFill>
              <a:latin typeface="Arial Rounded MT Bold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1600" dirty="0">
                <a:solidFill>
                  <a:schemeClr val="accent2"/>
                </a:solidFill>
                <a:latin typeface="Arial Rounded MT Bold" pitchFamily="34" charset="0"/>
              </a:rPr>
              <a:t>Collimator </a:t>
            </a:r>
            <a:r>
              <a:rPr lang="en-US" sz="1600" dirty="0" smtClean="0">
                <a:solidFill>
                  <a:schemeClr val="accent2"/>
                </a:solidFill>
                <a:latin typeface="Arial Rounded MT Bold" pitchFamily="34" charset="0"/>
              </a:rPr>
              <a:t>cooling and average temperatures</a:t>
            </a:r>
          </a:p>
          <a:p>
            <a:pPr>
              <a:defRPr/>
            </a:pPr>
            <a:endParaRPr lang="en-US" sz="1600" dirty="0">
              <a:solidFill>
                <a:schemeClr val="accent2"/>
              </a:solidFill>
              <a:latin typeface="Arial Rounded MT Bold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1600" dirty="0">
                <a:solidFill>
                  <a:schemeClr val="accent2"/>
                </a:solidFill>
                <a:latin typeface="Arial Rounded MT Bold" pitchFamily="34" charset="0"/>
              </a:rPr>
              <a:t>Collimator </a:t>
            </a:r>
            <a:r>
              <a:rPr lang="en-US" sz="1600" dirty="0" smtClean="0">
                <a:solidFill>
                  <a:schemeClr val="accent2"/>
                </a:solidFill>
                <a:latin typeface="Arial Rounded MT Bold" pitchFamily="34" charset="0"/>
              </a:rPr>
              <a:t>activation and radiation damage</a:t>
            </a:r>
            <a:endParaRPr lang="en-US" sz="1600" dirty="0">
              <a:solidFill>
                <a:schemeClr val="accent2"/>
              </a:solidFill>
              <a:latin typeface="Arial Rounded MT Bold" pitchFamily="34" charset="0"/>
            </a:endParaRPr>
          </a:p>
          <a:p>
            <a:pPr>
              <a:defRPr/>
            </a:pPr>
            <a:endParaRPr lang="en-US" sz="1600" dirty="0">
              <a:solidFill>
                <a:schemeClr val="accent2"/>
              </a:solidFill>
              <a:latin typeface="Arial Rounded MT Bold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1600" dirty="0">
                <a:solidFill>
                  <a:schemeClr val="accent2"/>
                </a:solidFill>
                <a:latin typeface="Arial Rounded MT Bold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58085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431522" y="830586"/>
                <a:ext cx="2404824" cy="668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00" b="0" i="1" smtClean="0">
                          <a:latin typeface="Cambria Math"/>
                        </a:rPr>
                        <m:t> 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de-DE" sz="1800" b="0" i="1" smtClean="0">
                              <a:latin typeface="Cambria Math"/>
                            </a:rPr>
                          </m:ctrlPr>
                        </m:groupChrPr>
                        <m:e>
                          <m:r>
                            <m:rPr>
                              <m:sty m:val="p"/>
                              <m:brk m:alnAt="2"/>
                            </m:rPr>
                            <a:rPr lang="de-DE" sz="1800" b="0" i="0" smtClean="0">
                              <a:latin typeface="Cambria Math"/>
                            </a:rPr>
                            <m:t>c</m:t>
                          </m:r>
                          <m:r>
                            <m:rPr>
                              <m:sty m:val="p"/>
                            </m:rPr>
                            <a:rPr lang="de-DE" sz="1800" b="0" i="0" smtClean="0">
                              <a:latin typeface="Cambria Math"/>
                            </a:rPr>
                            <m:t>yl</m:t>
                          </m:r>
                          <m:r>
                            <a:rPr lang="de-DE" sz="1800" b="0" i="0" smtClean="0">
                              <a:latin typeface="Cambria Math"/>
                            </a:rPr>
                            <m:t>.</m:t>
                          </m:r>
                        </m:e>
                      </m:groupChr>
                      <m:r>
                        <a:rPr lang="de-DE" sz="1800" b="0" i="0" smtClean="0">
                          <a:latin typeface="Cambria Math"/>
                        </a:rPr>
                        <m:t> </m:t>
                      </m:r>
                      <m:acc>
                        <m:accPr>
                          <m:chr m:val="̇"/>
                          <m:ctrlPr>
                            <a:rPr lang="de-DE" sz="18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/>
                            </a:rPr>
                            <m:t>Q</m:t>
                          </m:r>
                        </m:e>
                      </m:acc>
                      <m:r>
                        <a:rPr lang="de-DE" sz="1800" b="0" i="0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de-DE" sz="1800" i="1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sz="1800">
                              <a:latin typeface="Cambria Math"/>
                              <a:ea typeface="Cambria Math"/>
                            </a:rPr>
                            <m:t>λ</m:t>
                          </m:r>
                          <m:r>
                            <a:rPr lang="de-DE" sz="1800">
                              <a:latin typeface="Cambria Math"/>
                            </a:rPr>
                            <m:t> 2</m:t>
                          </m:r>
                          <m:r>
                            <m:rPr>
                              <m:sty m:val="p"/>
                            </m:rPr>
                            <a:rPr lang="de-DE" sz="1800">
                              <a:latin typeface="Cambria Math"/>
                              <a:ea typeface="Cambria Math"/>
                            </a:rPr>
                            <m:t>π</m:t>
                          </m:r>
                          <m:r>
                            <a:rPr lang="de-DE" sz="180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 sz="1800">
                              <a:latin typeface="Cambria Math"/>
                              <a:ea typeface="Cambria Math"/>
                            </a:rPr>
                            <m:t>z</m:t>
                          </m:r>
                          <m:r>
                            <a:rPr lang="de-DE" sz="1800" b="0" i="0" baseline="-25000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 sz="1800" b="0" i="0" baseline="-25000" smtClean="0">
                              <a:latin typeface="Cambria Math"/>
                              <a:ea typeface="Cambria Math"/>
                            </a:rPr>
                            <m:t>colli</m:t>
                          </m:r>
                          <m:r>
                            <a:rPr lang="de-DE" sz="1800" b="0" i="1" baseline="-25000" smtClean="0">
                              <a:latin typeface="Cambria Math"/>
                              <a:ea typeface="Cambria Math"/>
                            </a:rPr>
                            <m:t>  </m:t>
                          </m:r>
                          <m:r>
                            <a:rPr lang="de-DE" sz="1800" i="1">
                              <a:latin typeface="Cambria Math"/>
                              <a:sym typeface="Symbol"/>
                            </a:rPr>
                            <m:t></m:t>
                          </m:r>
                          <m:r>
                            <m:rPr>
                              <m:sty m:val="p"/>
                            </m:rPr>
                            <a:rPr lang="de-DE" sz="1800">
                              <a:latin typeface="Cambria Math"/>
                            </a:rPr>
                            <m:t>T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de-DE" sz="1800">
                              <a:latin typeface="Cambria Math"/>
                            </a:rPr>
                            <m:t>ln</m:t>
                          </m:r>
                          <m:d>
                            <m:dPr>
                              <m:ctrlPr>
                                <a:rPr lang="de-DE" sz="18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skw"/>
                                  <m:ctrlPr>
                                    <a:rPr lang="de-DE" sz="1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de-DE" sz="1800">
                                      <a:latin typeface="Cambria Math"/>
                                    </a:rPr>
                                    <m:t>r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800" baseline="-25000">
                                      <a:latin typeface="Cambria Math"/>
                                    </a:rPr>
                                    <m:t>out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de-DE" sz="1800">
                                      <a:latin typeface="Cambria Math"/>
                                    </a:rPr>
                                    <m:t>r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800" baseline="-25000">
                                      <a:latin typeface="Cambria Math"/>
                                    </a:rPr>
                                    <m:t>in</m:t>
                                  </m:r>
                                </m:den>
                              </m:f>
                            </m:e>
                          </m:d>
                        </m:den>
                      </m:f>
                    </m:oMath>
                  </m:oMathPara>
                </a14:m>
                <a:endParaRPr lang="de-DE" sz="1800" dirty="0"/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522" y="830586"/>
                <a:ext cx="2404824" cy="66851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3" name="Group 62"/>
          <p:cNvGrpSpPr/>
          <p:nvPr/>
        </p:nvGrpSpPr>
        <p:grpSpPr>
          <a:xfrm>
            <a:off x="179512" y="1988840"/>
            <a:ext cx="3905513" cy="4199199"/>
            <a:chOff x="179512" y="1988840"/>
            <a:chExt cx="3905513" cy="4199199"/>
          </a:xfrm>
        </p:grpSpPr>
        <p:sp>
          <p:nvSpPr>
            <p:cNvPr id="72" name="Oval 71"/>
            <p:cNvSpPr>
              <a:spLocks noChangeArrowheads="1"/>
            </p:cNvSpPr>
            <p:nvPr/>
          </p:nvSpPr>
          <p:spPr bwMode="auto">
            <a:xfrm>
              <a:off x="179512" y="3166687"/>
              <a:ext cx="2448102" cy="2303798"/>
            </a:xfrm>
            <a:prstGeom prst="ellipse">
              <a:avLst/>
            </a:prstGeom>
            <a:noFill/>
            <a:ln w="25400" algn="ctr">
              <a:solidFill>
                <a:srgbClr val="CC6600"/>
              </a:solidFill>
              <a:round/>
              <a:headEnd/>
              <a:tailEnd/>
            </a:ln>
            <a:effectLst/>
            <a:scene3d>
              <a:camera prst="legacyPerspectiveTopRight"/>
              <a:lightRig rig="legacyFlat3" dir="b"/>
            </a:scene3d>
            <a:sp3d extrusionH="121893000" prstMaterial="legacyMatte">
              <a:bevelT w="13500" h="13500" prst="angle"/>
              <a:bevelB w="13500" h="13500" prst="angle"/>
              <a:extrusionClr>
                <a:srgbClr val="CC6600"/>
              </a:extrusionClr>
            </a:sp3d>
          </p:spPr>
          <p:txBody>
            <a:bodyPr anchor="ctr">
              <a:flatTx/>
            </a:bodyPr>
            <a:lstStyle/>
            <a:p>
              <a:pPr algn="ctr">
                <a:defRPr/>
              </a:pPr>
              <a:endParaRPr lang="de-DE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4" name="Oval 73"/>
            <p:cNvSpPr/>
            <p:nvPr/>
          </p:nvSpPr>
          <p:spPr bwMode="auto">
            <a:xfrm>
              <a:off x="471612" y="3448014"/>
              <a:ext cx="1863725" cy="1741487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76" name="Oval 75"/>
            <p:cNvSpPr/>
            <p:nvPr/>
          </p:nvSpPr>
          <p:spPr bwMode="auto">
            <a:xfrm>
              <a:off x="1366962" y="4286214"/>
              <a:ext cx="73025" cy="7302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77" name="Oval 76"/>
            <p:cNvSpPr/>
            <p:nvPr/>
          </p:nvSpPr>
          <p:spPr bwMode="auto">
            <a:xfrm rot="7755290">
              <a:off x="1781300" y="5175213"/>
              <a:ext cx="144462" cy="14446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78" name="Oval 77"/>
            <p:cNvSpPr/>
            <p:nvPr/>
          </p:nvSpPr>
          <p:spPr bwMode="auto">
            <a:xfrm rot="7755290">
              <a:off x="1501105" y="5260145"/>
              <a:ext cx="144463" cy="1428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80" name="Oval 79"/>
            <p:cNvSpPr/>
            <p:nvPr/>
          </p:nvSpPr>
          <p:spPr bwMode="auto">
            <a:xfrm rot="4134290">
              <a:off x="2416299" y="4252876"/>
              <a:ext cx="144463" cy="14446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81" name="Oval 80"/>
            <p:cNvSpPr/>
            <p:nvPr/>
          </p:nvSpPr>
          <p:spPr bwMode="auto">
            <a:xfrm rot="4134290">
              <a:off x="2359943" y="4552120"/>
              <a:ext cx="142875" cy="14446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82" name="Oval 81"/>
            <p:cNvSpPr/>
            <p:nvPr/>
          </p:nvSpPr>
          <p:spPr bwMode="auto">
            <a:xfrm rot="4134290">
              <a:off x="2220243" y="4831520"/>
              <a:ext cx="142875" cy="14446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85" name="Oval 84"/>
            <p:cNvSpPr/>
            <p:nvPr/>
          </p:nvSpPr>
          <p:spPr bwMode="auto">
            <a:xfrm rot="4134290">
              <a:off x="2036886" y="5030752"/>
              <a:ext cx="144463" cy="1444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86" name="Oval 85"/>
            <p:cNvSpPr/>
            <p:nvPr/>
          </p:nvSpPr>
          <p:spPr bwMode="auto">
            <a:xfrm rot="13584186">
              <a:off x="297780" y="4561645"/>
              <a:ext cx="144463" cy="1428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87" name="Oval 86"/>
            <p:cNvSpPr/>
            <p:nvPr/>
          </p:nvSpPr>
          <p:spPr bwMode="auto">
            <a:xfrm rot="13584186">
              <a:off x="247774" y="4275101"/>
              <a:ext cx="144463" cy="14446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90" name="Oval 89"/>
            <p:cNvSpPr/>
            <p:nvPr/>
          </p:nvSpPr>
          <p:spPr bwMode="auto">
            <a:xfrm rot="13584186">
              <a:off x="282699" y="3989351"/>
              <a:ext cx="144463" cy="14446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91" name="Oval 90"/>
            <p:cNvSpPr/>
            <p:nvPr/>
          </p:nvSpPr>
          <p:spPr bwMode="auto">
            <a:xfrm rot="13584186">
              <a:off x="405731" y="3709157"/>
              <a:ext cx="144462" cy="1428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92" name="Oval 91"/>
            <p:cNvSpPr/>
            <p:nvPr/>
          </p:nvSpPr>
          <p:spPr bwMode="auto">
            <a:xfrm rot="9539059">
              <a:off x="1212974" y="5259351"/>
              <a:ext cx="144463" cy="14446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93" name="Oval 92"/>
            <p:cNvSpPr/>
            <p:nvPr/>
          </p:nvSpPr>
          <p:spPr bwMode="auto">
            <a:xfrm rot="9539059">
              <a:off x="911349" y="5183151"/>
              <a:ext cx="144463" cy="14446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94" name="Oval 93"/>
            <p:cNvSpPr/>
            <p:nvPr/>
          </p:nvSpPr>
          <p:spPr bwMode="auto">
            <a:xfrm rot="9539059">
              <a:off x="641474" y="5033926"/>
              <a:ext cx="144463" cy="14446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96" name="Oval 95"/>
            <p:cNvSpPr/>
            <p:nvPr/>
          </p:nvSpPr>
          <p:spPr bwMode="auto">
            <a:xfrm rot="9539059">
              <a:off x="439862" y="4830726"/>
              <a:ext cx="144462" cy="14446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97" name="Oval 96"/>
            <p:cNvSpPr/>
            <p:nvPr/>
          </p:nvSpPr>
          <p:spPr bwMode="auto">
            <a:xfrm>
              <a:off x="1757487" y="3306726"/>
              <a:ext cx="144462" cy="14446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98" name="Oval 97"/>
            <p:cNvSpPr/>
            <p:nvPr/>
          </p:nvSpPr>
          <p:spPr bwMode="auto">
            <a:xfrm>
              <a:off x="2016249" y="3463889"/>
              <a:ext cx="142875" cy="1444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99" name="Oval 98"/>
            <p:cNvSpPr/>
            <p:nvPr/>
          </p:nvSpPr>
          <p:spPr bwMode="auto">
            <a:xfrm>
              <a:off x="2206749" y="3686139"/>
              <a:ext cx="144463" cy="1444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00" name="Oval 99"/>
            <p:cNvSpPr/>
            <p:nvPr/>
          </p:nvSpPr>
          <p:spPr bwMode="auto">
            <a:xfrm>
              <a:off x="2351212" y="3933789"/>
              <a:ext cx="144462" cy="1444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01" name="Oval 100"/>
            <p:cNvSpPr/>
            <p:nvPr/>
          </p:nvSpPr>
          <p:spPr bwMode="auto">
            <a:xfrm rot="17554873">
              <a:off x="620836" y="3487702"/>
              <a:ext cx="144463" cy="1444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02" name="Oval 101"/>
            <p:cNvSpPr/>
            <p:nvPr/>
          </p:nvSpPr>
          <p:spPr bwMode="auto">
            <a:xfrm rot="17554873">
              <a:off x="866899" y="3325776"/>
              <a:ext cx="144463" cy="14446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03" name="Oval 102"/>
            <p:cNvSpPr/>
            <p:nvPr/>
          </p:nvSpPr>
          <p:spPr bwMode="auto">
            <a:xfrm rot="17554873">
              <a:off x="1148680" y="3234496"/>
              <a:ext cx="142875" cy="1444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04" name="Oval 103"/>
            <p:cNvSpPr/>
            <p:nvPr/>
          </p:nvSpPr>
          <p:spPr bwMode="auto">
            <a:xfrm rot="17554873">
              <a:off x="1455068" y="3234495"/>
              <a:ext cx="142875" cy="14446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cxnSp>
          <p:nvCxnSpPr>
            <p:cNvPr id="105" name="Straight Connector 104"/>
            <p:cNvCxnSpPr/>
            <p:nvPr/>
          </p:nvCxnSpPr>
          <p:spPr bwMode="auto">
            <a:xfrm flipH="1">
              <a:off x="457324" y="4360826"/>
              <a:ext cx="0" cy="1800225"/>
            </a:xfrm>
            <a:prstGeom prst="line">
              <a:avLst/>
            </a:prstGeom>
            <a:ln w="38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 bwMode="auto">
            <a:xfrm>
              <a:off x="471612" y="6118189"/>
              <a:ext cx="1836737" cy="0"/>
            </a:xfrm>
            <a:prstGeom prst="line">
              <a:avLst/>
            </a:prstGeom>
            <a:ln w="3810">
              <a:solidFill>
                <a:schemeClr val="tx1"/>
              </a:solidFill>
              <a:headEnd type="stealth" w="sm" len="sm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75"/>
            <p:cNvSpPr txBox="1">
              <a:spLocks noChangeArrowheads="1"/>
            </p:cNvSpPr>
            <p:nvPr/>
          </p:nvSpPr>
          <p:spPr bwMode="auto">
            <a:xfrm>
              <a:off x="1126218" y="5837321"/>
              <a:ext cx="639874" cy="2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900" b="1" dirty="0">
                  <a:latin typeface="Symbol" pitchFamily="18" charset="2"/>
                </a:rPr>
                <a:t>Æ</a:t>
              </a:r>
              <a:r>
                <a:rPr lang="de-DE" sz="700" b="1" dirty="0">
                  <a:latin typeface="Symbol" pitchFamily="18" charset="2"/>
                </a:rPr>
                <a:t>  </a:t>
              </a:r>
              <a:r>
                <a:rPr lang="de-DE" sz="1200" dirty="0"/>
                <a:t>2</a:t>
              </a:r>
              <a:r>
                <a:rPr lang="de-DE" sz="1000" dirty="0"/>
                <a:t> </a:t>
              </a:r>
              <a:r>
                <a:rPr lang="de-DE" sz="1200" dirty="0" err="1"/>
                <a:t>r</a:t>
              </a:r>
              <a:r>
                <a:rPr lang="de-DE" sz="1200" baseline="-25000" dirty="0" err="1"/>
                <a:t>out</a:t>
              </a:r>
              <a:endParaRPr lang="de-DE" sz="1200" dirty="0"/>
            </a:p>
          </p:txBody>
        </p:sp>
        <p:cxnSp>
          <p:nvCxnSpPr>
            <p:cNvPr id="108" name="Straight Connector 107"/>
            <p:cNvCxnSpPr/>
            <p:nvPr/>
          </p:nvCxnSpPr>
          <p:spPr bwMode="auto">
            <a:xfrm>
              <a:off x="2335337" y="4387814"/>
              <a:ext cx="0" cy="1800225"/>
            </a:xfrm>
            <a:prstGeom prst="line">
              <a:avLst/>
            </a:prstGeom>
            <a:ln w="38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 bwMode="auto">
            <a:xfrm>
              <a:off x="2627437" y="4132226"/>
              <a:ext cx="0" cy="1800225"/>
            </a:xfrm>
            <a:prstGeom prst="line">
              <a:avLst/>
            </a:prstGeom>
            <a:ln w="38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 bwMode="auto">
            <a:xfrm>
              <a:off x="2338512" y="5807039"/>
              <a:ext cx="287337" cy="0"/>
            </a:xfrm>
            <a:prstGeom prst="line">
              <a:avLst/>
            </a:prstGeom>
            <a:ln w="3810">
              <a:solidFill>
                <a:schemeClr val="tx1"/>
              </a:solidFill>
              <a:headEnd type="stealth" w="sm" len="sm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xtBox 85"/>
            <p:cNvSpPr txBox="1">
              <a:spLocks noChangeArrowheads="1"/>
            </p:cNvSpPr>
            <p:nvPr/>
          </p:nvSpPr>
          <p:spPr bwMode="auto">
            <a:xfrm>
              <a:off x="2275580" y="5599667"/>
              <a:ext cx="402646" cy="230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900"/>
                <a:t>2cm</a:t>
              </a:r>
            </a:p>
          </p:txBody>
        </p:sp>
        <p:sp>
          <p:nvSpPr>
            <p:cNvPr id="112" name="TextBox 86"/>
            <p:cNvSpPr txBox="1">
              <a:spLocks noChangeArrowheads="1"/>
            </p:cNvSpPr>
            <p:nvPr/>
          </p:nvSpPr>
          <p:spPr bwMode="auto">
            <a:xfrm>
              <a:off x="3214274" y="3642977"/>
              <a:ext cx="87075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900" b="1">
                  <a:latin typeface="Symbol" pitchFamily="18" charset="2"/>
                </a:rPr>
                <a:t>Æ  </a:t>
              </a:r>
              <a:r>
                <a:rPr lang="en-US" sz="900" smtClean="0"/>
                <a:t>8mm = d</a:t>
              </a:r>
              <a:r>
                <a:rPr lang="en-US" sz="900" baseline="-25000" smtClean="0"/>
                <a:t>ch</a:t>
              </a:r>
              <a:endParaRPr lang="en-US" sz="900" baseline="-25000"/>
            </a:p>
          </p:txBody>
        </p:sp>
        <p:cxnSp>
          <p:nvCxnSpPr>
            <p:cNvPr id="113" name="Straight Connector 112"/>
            <p:cNvCxnSpPr/>
            <p:nvPr/>
          </p:nvCxnSpPr>
          <p:spPr bwMode="auto">
            <a:xfrm flipV="1">
              <a:off x="2455987" y="3817901"/>
              <a:ext cx="731837" cy="185738"/>
            </a:xfrm>
            <a:prstGeom prst="line">
              <a:avLst/>
            </a:prstGeom>
            <a:ln w="3810">
              <a:solidFill>
                <a:schemeClr val="tx1"/>
              </a:solidFill>
              <a:headEnd type="oval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/>
            <p:cNvSpPr txBox="1"/>
            <p:nvPr/>
          </p:nvSpPr>
          <p:spPr bwMode="auto">
            <a:xfrm>
              <a:off x="901824" y="4530689"/>
              <a:ext cx="1076325" cy="3397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/>
                <a:t>C / </a:t>
              </a:r>
              <a:r>
                <a:rPr lang="en-US" sz="1600" dirty="0">
                  <a:solidFill>
                    <a:schemeClr val="bg1">
                      <a:lumMod val="75000"/>
                    </a:schemeClr>
                  </a:solidFill>
                </a:rPr>
                <a:t>Ti</a:t>
              </a:r>
              <a:r>
                <a:rPr lang="en-US" sz="1600" dirty="0"/>
                <a:t> / </a:t>
              </a: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Fe</a:t>
              </a:r>
              <a:endParaRPr lang="en-US" sz="1600" dirty="0"/>
            </a:p>
          </p:txBody>
        </p:sp>
        <p:sp>
          <p:nvSpPr>
            <p:cNvPr id="115" name="TextBox 90"/>
            <p:cNvSpPr txBox="1">
              <a:spLocks noChangeArrowheads="1"/>
            </p:cNvSpPr>
            <p:nvPr/>
          </p:nvSpPr>
          <p:spPr bwMode="auto">
            <a:xfrm>
              <a:off x="1155511" y="3074951"/>
              <a:ext cx="413867" cy="523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C000"/>
                  </a:solidFill>
                </a:rPr>
                <a:t>Cu</a:t>
              </a:r>
            </a:p>
            <a:p>
              <a:pPr algn="ctr"/>
              <a:r>
                <a:rPr lang="en-US" sz="1400" dirty="0">
                  <a:solidFill>
                    <a:srgbClr val="FFC000"/>
                  </a:solidFill>
                </a:rPr>
                <a:t> +</a:t>
              </a:r>
            </a:p>
          </p:txBody>
        </p:sp>
        <p:sp>
          <p:nvSpPr>
            <p:cNvPr id="116" name="TextBox 91"/>
            <p:cNvSpPr txBox="1">
              <a:spLocks noChangeArrowheads="1"/>
            </p:cNvSpPr>
            <p:nvPr/>
          </p:nvSpPr>
          <p:spPr bwMode="auto">
            <a:xfrm>
              <a:off x="689734" y="3537686"/>
              <a:ext cx="1444525" cy="2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99CCFF"/>
                  </a:solidFill>
                </a:rPr>
                <a:t>cooling channels</a:t>
              </a:r>
            </a:p>
          </p:txBody>
        </p:sp>
        <p:cxnSp>
          <p:nvCxnSpPr>
            <p:cNvPr id="117" name="Straight Connector 116"/>
            <p:cNvCxnSpPr/>
            <p:nvPr/>
          </p:nvCxnSpPr>
          <p:spPr bwMode="auto">
            <a:xfrm flipV="1">
              <a:off x="2486303" y="4008401"/>
              <a:ext cx="700087" cy="139700"/>
            </a:xfrm>
            <a:prstGeom prst="line">
              <a:avLst/>
            </a:prstGeom>
            <a:ln w="3810">
              <a:solidFill>
                <a:schemeClr val="tx1"/>
              </a:solidFill>
              <a:headEnd type="oval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96"/>
            <p:cNvSpPr txBox="1">
              <a:spLocks noChangeArrowheads="1"/>
            </p:cNvSpPr>
            <p:nvPr/>
          </p:nvSpPr>
          <p:spPr bwMode="auto">
            <a:xfrm>
              <a:off x="3207691" y="3852332"/>
              <a:ext cx="60144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900" dirty="0" smtClean="0"/>
                <a:t>7.71mm</a:t>
              </a:r>
              <a:endParaRPr lang="en-US" sz="900" dirty="0"/>
            </a:p>
            <a:p>
              <a:r>
                <a:rPr lang="en-US" sz="900" dirty="0"/>
                <a:t>spacing</a:t>
              </a:r>
            </a:p>
          </p:txBody>
        </p:sp>
        <p:cxnSp>
          <p:nvCxnSpPr>
            <p:cNvPr id="119" name="Straight Arrow Connector 118"/>
            <p:cNvCxnSpPr/>
            <p:nvPr/>
          </p:nvCxnSpPr>
          <p:spPr>
            <a:xfrm flipV="1">
              <a:off x="1526505" y="2232857"/>
              <a:ext cx="1975811" cy="1081256"/>
            </a:xfrm>
            <a:prstGeom prst="straightConnector1">
              <a:avLst/>
            </a:prstGeom>
            <a:ln w="50800" cmpd="tri">
              <a:gradFill>
                <a:gsLst>
                  <a:gs pos="0">
                    <a:srgbClr val="0070C0"/>
                  </a:gs>
                  <a:gs pos="37000">
                    <a:srgbClr val="00B0F0"/>
                  </a:gs>
                  <a:gs pos="60000">
                    <a:srgbClr val="FFC000"/>
                  </a:gs>
                  <a:gs pos="79000">
                    <a:srgbClr val="C00000"/>
                  </a:gs>
                </a:gsLst>
                <a:lin ang="0" scaled="0"/>
              </a:gradFill>
              <a:headEnd type="oval" w="sm" len="sm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 bwMode="auto">
            <a:xfrm flipV="1">
              <a:off x="519466" y="1988840"/>
              <a:ext cx="2945388" cy="1335118"/>
            </a:xfrm>
            <a:prstGeom prst="line">
              <a:avLst/>
            </a:prstGeom>
            <a:ln w="3810">
              <a:solidFill>
                <a:schemeClr val="tx1"/>
              </a:solidFill>
              <a:headEnd type="stealth" w="sm" len="sm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Rectangle 120"/>
            <p:cNvSpPr/>
            <p:nvPr/>
          </p:nvSpPr>
          <p:spPr>
            <a:xfrm rot="20024049">
              <a:off x="1683391" y="2305251"/>
              <a:ext cx="48282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smtClean="0"/>
                <a:t>z</a:t>
              </a:r>
              <a:r>
                <a:rPr lang="en-US" sz="1400" baseline="-25000" smtClean="0"/>
                <a:t>colli</a:t>
              </a:r>
              <a:endParaRPr lang="en-US" sz="1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Rectangle 121"/>
                <p:cNvSpPr/>
                <p:nvPr/>
              </p:nvSpPr>
              <p:spPr>
                <a:xfrm>
                  <a:off x="1331640" y="4077072"/>
                  <a:ext cx="42672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𝐓</m:t>
                        </m:r>
                        <m:r>
                          <a:rPr lang="de-DE" sz="1200" b="1" baseline="-25000">
                            <a:solidFill>
                              <a:srgbClr val="FF0000"/>
                            </a:solidFill>
                            <a:latin typeface="Cambria Math"/>
                          </a:rPr>
                          <m:t>𝐢𝐧</m:t>
                        </m:r>
                      </m:oMath>
                    </m:oMathPara>
                  </a14:m>
                  <a:endParaRPr lang="de-DE" sz="1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1640" y="4077072"/>
                  <a:ext cx="426720" cy="276999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Rectangle 122"/>
                <p:cNvSpPr/>
                <p:nvPr/>
              </p:nvSpPr>
              <p:spPr>
                <a:xfrm>
                  <a:off x="2381231" y="2957015"/>
                  <a:ext cx="48923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1" smtClean="0">
                            <a:solidFill>
                              <a:srgbClr val="00B0F0"/>
                            </a:solidFill>
                            <a:latin typeface="Cambria Math"/>
                          </a:rPr>
                          <m:t>𝐓</m:t>
                        </m:r>
                        <m:r>
                          <a:rPr lang="en-US" sz="1200" b="1" i="0" baseline="-25000" smtClean="0">
                            <a:solidFill>
                              <a:srgbClr val="00B0F0"/>
                            </a:solidFill>
                            <a:latin typeface="Cambria Math"/>
                          </a:rPr>
                          <m:t>𝐨𝐮𝐭</m:t>
                        </m:r>
                      </m:oMath>
                    </m:oMathPara>
                  </a14:m>
                  <a:endParaRPr lang="de-DE" sz="1200" dirty="0">
                    <a:solidFill>
                      <a:srgbClr val="00B0F0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Rectangle 5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81231" y="2957015"/>
                  <a:ext cx="489236" cy="276999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4" name="TextBox 75"/>
            <p:cNvSpPr txBox="1">
              <a:spLocks noChangeArrowheads="1"/>
            </p:cNvSpPr>
            <p:nvPr/>
          </p:nvSpPr>
          <p:spPr bwMode="auto">
            <a:xfrm>
              <a:off x="899592" y="4016097"/>
              <a:ext cx="31611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smtClean="0"/>
                <a:t>r</a:t>
              </a:r>
              <a:r>
                <a:rPr lang="en-US" sz="1200" baseline="-25000" smtClean="0"/>
                <a:t>in</a:t>
              </a:r>
              <a:endParaRPr lang="en-US" sz="1200"/>
            </a:p>
          </p:txBody>
        </p:sp>
        <p:cxnSp>
          <p:nvCxnSpPr>
            <p:cNvPr id="125" name="Straight Connector 124"/>
            <p:cNvCxnSpPr/>
            <p:nvPr/>
          </p:nvCxnSpPr>
          <p:spPr bwMode="auto">
            <a:xfrm>
              <a:off x="1154689" y="4250062"/>
              <a:ext cx="206933" cy="52694"/>
            </a:xfrm>
            <a:prstGeom prst="line">
              <a:avLst/>
            </a:prstGeom>
            <a:ln w="3810">
              <a:solidFill>
                <a:schemeClr val="tx1"/>
              </a:solidFill>
              <a:headEnd type="none" w="sm" len="sm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6" name="TextBox 1"/>
          <p:cNvSpPr txBox="1">
            <a:spLocks noChangeArrowheads="1"/>
          </p:cNvSpPr>
          <p:nvPr/>
        </p:nvSpPr>
        <p:spPr bwMode="auto">
          <a:xfrm>
            <a:off x="1547664" y="19050"/>
            <a:ext cx="62646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u="sng" dirty="0" smtClean="0">
                <a:solidFill>
                  <a:schemeClr val="accent2"/>
                </a:solidFill>
                <a:latin typeface="Arial Rounded MT Bold" pitchFamily="34" charset="0"/>
              </a:rPr>
              <a:t>Average </a:t>
            </a:r>
            <a:r>
              <a:rPr lang="en-US" sz="1600" u="sng" dirty="0">
                <a:solidFill>
                  <a:schemeClr val="accent2"/>
                </a:solidFill>
                <a:latin typeface="Arial Rounded MT Bold" pitchFamily="34" charset="0"/>
              </a:rPr>
              <a:t>temperature </a:t>
            </a:r>
            <a:r>
              <a:rPr lang="en-US" sz="1600" u="sng" dirty="0" smtClean="0">
                <a:solidFill>
                  <a:schemeClr val="accent2"/>
                </a:solidFill>
                <a:latin typeface="Arial Rounded MT Bold" pitchFamily="34" charset="0"/>
              </a:rPr>
              <a:t>with collimator </a:t>
            </a:r>
            <a:r>
              <a:rPr lang="en-US" sz="1600" u="sng" dirty="0">
                <a:solidFill>
                  <a:schemeClr val="accent2"/>
                </a:solidFill>
                <a:latin typeface="Arial Rounded MT Bold" pitchFamily="34" charset="0"/>
              </a:rPr>
              <a:t>cooling </a:t>
            </a:r>
            <a:r>
              <a:rPr lang="en-US" sz="1600" u="sng" dirty="0" smtClean="0">
                <a:solidFill>
                  <a:schemeClr val="accent2"/>
                </a:solidFill>
                <a:latin typeface="Arial Rounded MT Bold" pitchFamily="34" charset="0"/>
              </a:rPr>
              <a:t>/ 175 </a:t>
            </a:r>
            <a:r>
              <a:rPr lang="en-US" sz="1600" u="sng" dirty="0" err="1" smtClean="0">
                <a:solidFill>
                  <a:schemeClr val="accent2"/>
                </a:solidFill>
                <a:latin typeface="Arial Rounded MT Bold" pitchFamily="34" charset="0"/>
              </a:rPr>
              <a:t>GeV</a:t>
            </a:r>
            <a:r>
              <a:rPr lang="en-US" sz="1600" u="sng" dirty="0" smtClean="0">
                <a:solidFill>
                  <a:schemeClr val="accent2"/>
                </a:solidFill>
                <a:latin typeface="Arial Rounded MT Bold" pitchFamily="34" charset="0"/>
              </a:rPr>
              <a:t>  5 Hz</a:t>
            </a:r>
            <a:endParaRPr lang="en-US" sz="1600" u="sng" dirty="0">
              <a:solidFill>
                <a:schemeClr val="accent2"/>
              </a:solidFill>
              <a:latin typeface="Arial Rounded MT Bold" pitchFamily="34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5199086" y="744959"/>
            <a:ext cx="29733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 Rounded MT Bold" pitchFamily="34" charset="0"/>
              </a:rPr>
              <a:t>2.Collimator (single bunch train)</a:t>
            </a:r>
            <a:endParaRPr lang="de-DE" sz="1400" dirty="0">
              <a:latin typeface="Arial Rounded MT Bold" pitchFamily="34" charset="0"/>
            </a:endParaRPr>
          </a:p>
        </p:txBody>
      </p:sp>
      <p:sp>
        <p:nvSpPr>
          <p:cNvPr id="135" name="TextBox 75"/>
          <p:cNvSpPr txBox="1">
            <a:spLocks noChangeArrowheads="1"/>
          </p:cNvSpPr>
          <p:nvPr/>
        </p:nvSpPr>
        <p:spPr bwMode="auto">
          <a:xfrm>
            <a:off x="169220" y="1480544"/>
            <a:ext cx="121539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Cambria Math" pitchFamily="18" charset="0"/>
                <a:ea typeface="Cambria Math" pitchFamily="18" charset="0"/>
              </a:rPr>
              <a:t>radial heat flow</a:t>
            </a:r>
            <a:endParaRPr lang="en-US" sz="1200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36" name="Rectangle 135"/>
          <p:cNvSpPr/>
          <p:nvPr/>
        </p:nvSpPr>
        <p:spPr>
          <a:xfrm rot="19327939">
            <a:off x="2745125" y="2550085"/>
            <a:ext cx="7617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</a:rPr>
              <a:t>0.05 l/s</a:t>
            </a:r>
            <a:endParaRPr lang="de-DE" sz="1400" dirty="0">
              <a:solidFill>
                <a:srgbClr val="002060"/>
              </a:solidFill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79512" y="3166687"/>
            <a:ext cx="2448102" cy="2303798"/>
          </a:xfrm>
          <a:prstGeom prst="ellipse">
            <a:avLst/>
          </a:prstGeom>
          <a:gradFill flip="none" rotWithShape="1">
            <a:gsLst>
              <a:gs pos="30000">
                <a:srgbClr val="FFC000">
                  <a:lumMod val="96000"/>
                  <a:lumOff val="4000"/>
                  <a:alpha val="60000"/>
                </a:srgbClr>
              </a:gs>
              <a:gs pos="10000">
                <a:srgbClr val="FF0000">
                  <a:alpha val="60000"/>
                </a:srgbClr>
              </a:gs>
              <a:gs pos="44000">
                <a:srgbClr val="FFFF00">
                  <a:alpha val="60000"/>
                </a:srgbClr>
              </a:gs>
              <a:gs pos="100000">
                <a:srgbClr val="0000FF"/>
              </a:gs>
              <a:gs pos="56000">
                <a:srgbClr val="00B050">
                  <a:alpha val="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96752"/>
            <a:ext cx="4546713" cy="2933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" name="TextBox 68"/>
          <p:cNvSpPr txBox="1"/>
          <p:nvPr/>
        </p:nvSpPr>
        <p:spPr>
          <a:xfrm>
            <a:off x="5811207" y="2085412"/>
            <a:ext cx="2500108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Rounded MT Bold" pitchFamily="34" charset="0"/>
              </a:rPr>
              <a:t>C                             Ti   </a:t>
            </a:r>
            <a:r>
              <a:rPr lang="en-US" sz="1600" dirty="0">
                <a:latin typeface="Arial Rounded MT Bold" pitchFamily="34" charset="0"/>
              </a:rPr>
              <a:t> </a:t>
            </a:r>
            <a:r>
              <a:rPr lang="en-US" sz="1600" dirty="0" smtClean="0">
                <a:latin typeface="Arial Rounded MT Bold" pitchFamily="34" charset="0"/>
              </a:rPr>
              <a:t> Fe</a:t>
            </a:r>
            <a:endParaRPr lang="en-US" sz="1600" dirty="0">
              <a:latin typeface="Arial Rounded MT Bold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088806" y="1638091"/>
            <a:ext cx="9749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Rounded MT Bold" pitchFamily="34" charset="0"/>
              </a:rPr>
              <a:t>25.9 kW</a:t>
            </a:r>
            <a:endParaRPr lang="de-DE" sz="1600" dirty="0">
              <a:latin typeface="Arial Rounded MT Bold" pitchFamily="34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57051" y="4767603"/>
            <a:ext cx="20623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 Rounded MT Bold" pitchFamily="34" charset="0"/>
              </a:rPr>
              <a:t>a</a:t>
            </a:r>
            <a:r>
              <a:rPr lang="en-US" sz="1600" dirty="0" smtClean="0">
                <a:solidFill>
                  <a:srgbClr val="FF0000"/>
                </a:solidFill>
                <a:latin typeface="Arial Rounded MT Bold" pitchFamily="34" charset="0"/>
              </a:rPr>
              <a:t>verage T</a:t>
            </a:r>
            <a:r>
              <a:rPr lang="en-US" sz="1600" baseline="-25000" dirty="0" smtClean="0">
                <a:solidFill>
                  <a:srgbClr val="FF0000"/>
                </a:solidFill>
                <a:latin typeface="Arial Rounded MT Bold" pitchFamily="34" charset="0"/>
              </a:rPr>
              <a:t>in </a:t>
            </a:r>
            <a:r>
              <a:rPr lang="en-US" sz="1600" dirty="0">
                <a:solidFill>
                  <a:srgbClr val="FF0000"/>
                </a:solidFill>
                <a:latin typeface="Arial Rounded MT Bold" pitchFamily="34" charset="0"/>
              </a:rPr>
              <a:t>= </a:t>
            </a:r>
            <a:r>
              <a:rPr lang="en-US" sz="1600" dirty="0" smtClean="0">
                <a:solidFill>
                  <a:srgbClr val="FF0000"/>
                </a:solidFill>
                <a:latin typeface="Arial Rounded MT Bold" pitchFamily="34" charset="0"/>
              </a:rPr>
              <a:t>74 </a:t>
            </a:r>
            <a:r>
              <a:rPr lang="en-US" sz="1600" dirty="0">
                <a:solidFill>
                  <a:srgbClr val="FF0000"/>
                </a:solidFill>
                <a:latin typeface="Arial Rounded MT Bold" pitchFamily="34" charset="0"/>
              </a:rPr>
              <a:t>°C </a:t>
            </a:r>
            <a:endParaRPr lang="de-DE" sz="1600" dirty="0"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3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" presetID="50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0.00092 L 0.24341 0.00092 C 0.35243 0.00092 0.48698 -0.0632 0.48698 -0.11528 L 0.48698 -0.2301 " pathEditMode="relative" rAng="0" ptsTypes="FfFF">
                                      <p:cBhvr>
                                        <p:cTn id="1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40" y="-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71" grpId="0"/>
      <p:bldP spid="7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195736" y="19050"/>
            <a:ext cx="51125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u="sng" dirty="0" smtClean="0">
                <a:solidFill>
                  <a:schemeClr val="accent2"/>
                </a:solidFill>
                <a:latin typeface="Arial Rounded MT Bold" pitchFamily="34" charset="0"/>
              </a:rPr>
              <a:t>Activation and radiation damage / 175 </a:t>
            </a:r>
            <a:r>
              <a:rPr lang="en-US" sz="1600" u="sng" dirty="0" err="1" smtClean="0">
                <a:solidFill>
                  <a:schemeClr val="accent2"/>
                </a:solidFill>
                <a:latin typeface="Arial Rounded MT Bold" pitchFamily="34" charset="0"/>
              </a:rPr>
              <a:t>GeV</a:t>
            </a:r>
            <a:r>
              <a:rPr lang="en-US" sz="1600" u="sng" dirty="0" smtClean="0">
                <a:solidFill>
                  <a:schemeClr val="accent2"/>
                </a:solidFill>
                <a:latin typeface="Arial Rounded MT Bold" pitchFamily="34" charset="0"/>
              </a:rPr>
              <a:t>  5 Hz</a:t>
            </a:r>
            <a:endParaRPr lang="en-US" sz="1600" u="sng" dirty="0">
              <a:solidFill>
                <a:schemeClr val="accent2"/>
              </a:solidFill>
              <a:latin typeface="Arial Rounded MT Bol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59832" y="545851"/>
            <a:ext cx="28048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 Rounded MT Bold" pitchFamily="34" charset="0"/>
              </a:rPr>
              <a:t>2.Collimator / </a:t>
            </a:r>
            <a:r>
              <a:rPr lang="en-US" sz="1600" dirty="0" err="1" smtClean="0">
                <a:latin typeface="Arial Rounded MT Bold" pitchFamily="34" charset="0"/>
              </a:rPr>
              <a:t>pyr</a:t>
            </a:r>
            <a:r>
              <a:rPr lang="en-US" sz="1600" dirty="0" smtClean="0">
                <a:latin typeface="Arial Rounded MT Bold" pitchFamily="34" charset="0"/>
              </a:rPr>
              <a:t>. graphite</a:t>
            </a:r>
            <a:endParaRPr lang="de-DE" sz="1600" dirty="0"/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FE7E7"/>
              </a:clrFrom>
              <a:clrTo>
                <a:srgbClr val="EFE7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23" y="1039415"/>
            <a:ext cx="5602287" cy="354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FE7E7"/>
              </a:clrFrom>
              <a:clrTo>
                <a:srgbClr val="EFE7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11" y="1080838"/>
            <a:ext cx="5591175" cy="348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FE7E7"/>
              </a:clrFrom>
              <a:clrTo>
                <a:srgbClr val="EFE7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74" y="1061956"/>
            <a:ext cx="5621338" cy="348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FE7E7"/>
              </a:clrFrom>
              <a:clrTo>
                <a:srgbClr val="EFE7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06" y="1063228"/>
            <a:ext cx="5572125" cy="351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EFE7E7"/>
              </a:clrFrom>
              <a:clrTo>
                <a:srgbClr val="EFE7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453" y="3682798"/>
            <a:ext cx="3994116" cy="2573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EFE7E7"/>
              </a:clrFrom>
              <a:clrTo>
                <a:srgbClr val="EFE7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681084"/>
            <a:ext cx="4003279" cy="2542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EFE7E7"/>
              </a:clrFrom>
              <a:clrTo>
                <a:srgbClr val="EFE7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922" y="3729188"/>
            <a:ext cx="4029623" cy="2481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FE7E7"/>
              </a:clrFrom>
              <a:clrTo>
                <a:srgbClr val="EFE7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044" y="3733774"/>
            <a:ext cx="3976933" cy="249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652120" y="4838882"/>
            <a:ext cx="2644082" cy="977620"/>
            <a:chOff x="5652120" y="4838882"/>
            <a:chExt cx="2644082" cy="9776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6635690" y="5373216"/>
                  <a:ext cx="1032654" cy="278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de-DE" sz="1200" i="1" smtClean="0">
                                <a:latin typeface="Cambria Math"/>
                              </a:rPr>
                            </m:ctrlPr>
                          </m:sPrePr>
                          <m:sub>
                            <m:r>
                              <a:rPr lang="en-US" sz="1200" b="0" i="0" smtClean="0">
                                <a:latin typeface="Cambria Math"/>
                              </a:rPr>
                              <m:t>4</m:t>
                            </m:r>
                          </m:sub>
                          <m:sup>
                            <m:r>
                              <a:rPr lang="en-US" sz="1200" b="0" i="0" smtClean="0">
                                <a:latin typeface="Cambria Math"/>
                              </a:rPr>
                              <m:t>7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n-US" sz="1200" b="0" i="0" smtClean="0">
                                <a:latin typeface="Cambria Math"/>
                              </a:rPr>
                              <m:t>Be</m:t>
                            </m:r>
                          </m:e>
                        </m:sPre>
                        <m:r>
                          <a:rPr lang="en-US" sz="1200" b="0" i="0" smtClean="0">
                            <a:latin typeface="Cambria Math"/>
                          </a:rPr>
                          <m:t> (53.3 </m:t>
                        </m:r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/>
                          </a:rPr>
                          <m:t>d</m:t>
                        </m:r>
                        <m:r>
                          <a:rPr lang="en-US" sz="1200" b="0" i="0" smtClean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de-DE" sz="1200" dirty="0">
                    <a:latin typeface="Arial Rounded MT Bold" panose="020F0704030504030204" pitchFamily="34" charset="0"/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35690" y="5373216"/>
                  <a:ext cx="1032654" cy="278089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b="-1087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5652120" y="5536425"/>
                  <a:ext cx="960519" cy="2800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de-DE" sz="1200" i="1" smtClean="0">
                                <a:latin typeface="Cambria Math"/>
                              </a:rPr>
                            </m:ctrlPr>
                          </m:sPrePr>
                          <m:sub>
                            <m:r>
                              <a:rPr lang="en-US" sz="1200" b="0" i="0" smtClean="0">
                                <a:latin typeface="Cambria Math"/>
                              </a:rPr>
                              <m:t>1</m:t>
                            </m:r>
                          </m:sub>
                          <m:sup>
                            <m:r>
                              <a:rPr lang="en-US" sz="1200" b="0" i="0" smtClean="0">
                                <a:latin typeface="Cambria Math"/>
                              </a:rPr>
                              <m:t>3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n-US" sz="1200" b="0" i="0" smtClean="0">
                                <a:latin typeface="Cambria Math"/>
                              </a:rPr>
                              <m:t>H</m:t>
                            </m:r>
                          </m:e>
                        </m:sPre>
                        <m:r>
                          <a:rPr lang="en-US" sz="1200" b="0" i="0" smtClean="0">
                            <a:latin typeface="Cambria Math"/>
                          </a:rPr>
                          <m:t> (12.3 </m:t>
                        </m:r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/>
                          </a:rPr>
                          <m:t>y</m:t>
                        </m:r>
                        <m:r>
                          <a:rPr lang="en-US" sz="1200" b="0" i="0" smtClean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de-DE" sz="1200" dirty="0">
                    <a:latin typeface="Arial Rounded MT Bold" panose="020F0704030504030204" pitchFamily="34" charset="0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2120" y="5536425"/>
                  <a:ext cx="960519" cy="280077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b="-1087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6612639" y="5093268"/>
                  <a:ext cx="1165704" cy="2799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de-DE" sz="1200" i="1" smtClean="0">
                                <a:latin typeface="Cambria Math"/>
                              </a:rPr>
                            </m:ctrlPr>
                          </m:sPrePr>
                          <m:sub>
                            <m:r>
                              <a:rPr lang="en-US" sz="1200" b="0" i="0" smtClean="0">
                                <a:latin typeface="Cambria Math"/>
                              </a:rPr>
                              <m:t>4</m:t>
                            </m:r>
                          </m:sub>
                          <m:sup>
                            <m:r>
                              <a:rPr lang="en-US" sz="1200" b="0" i="0" smtClean="0">
                                <a:latin typeface="Cambria Math"/>
                              </a:rPr>
                              <m:t>10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n-US" sz="1200" b="0" i="0" smtClean="0">
                                <a:latin typeface="Cambria Math"/>
                              </a:rPr>
                              <m:t>Be</m:t>
                            </m:r>
                          </m:e>
                        </m:sPre>
                        <m:r>
                          <a:rPr lang="en-US" sz="1200" b="0" i="0" smtClean="0">
                            <a:latin typeface="Cambria Math"/>
                          </a:rPr>
                          <m:t> (1.5</m:t>
                        </m:r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/>
                          </a:rPr>
                          <m:t>e</m:t>
                        </m:r>
                        <m:r>
                          <a:rPr lang="en-US" sz="1200" b="0" i="0" smtClean="0">
                            <a:latin typeface="Cambria Math"/>
                          </a:rPr>
                          <m:t>6 </m:t>
                        </m:r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/>
                          </a:rPr>
                          <m:t>y</m:t>
                        </m:r>
                        <m:r>
                          <a:rPr lang="en-US" sz="1200" b="0" i="0" smtClean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de-DE" sz="1200" dirty="0">
                    <a:latin typeface="Arial Rounded MT Bold" panose="020F0704030504030204" pitchFamily="34" charset="0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2639" y="5093268"/>
                  <a:ext cx="1165704" cy="279948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7236296" y="4838882"/>
                  <a:ext cx="1059906" cy="2803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de-DE" sz="1200" i="1" smtClean="0">
                                <a:latin typeface="Cambria Math"/>
                              </a:rPr>
                            </m:ctrlPr>
                          </m:sPrePr>
                          <m:sub>
                            <m:r>
                              <a:rPr lang="en-US" sz="1200" b="0" i="0" smtClean="0">
                                <a:latin typeface="Cambria Math"/>
                              </a:rPr>
                              <m:t>6</m:t>
                            </m:r>
                          </m:sub>
                          <m:sup>
                            <m:r>
                              <a:rPr lang="en-US" sz="1200" b="0" i="0" smtClean="0">
                                <a:latin typeface="Cambria Math"/>
                              </a:rPr>
                              <m:t>14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n-US" sz="1200" b="0" i="0" smtClean="0">
                                <a:latin typeface="Cambria Math"/>
                              </a:rPr>
                              <m:t>C</m:t>
                            </m:r>
                          </m:e>
                        </m:sPre>
                        <m:r>
                          <a:rPr lang="en-US" sz="1200" b="0" i="0" smtClean="0">
                            <a:latin typeface="Cambria Math"/>
                          </a:rPr>
                          <m:t> (5730 </m:t>
                        </m:r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/>
                          </a:rPr>
                          <m:t>y</m:t>
                        </m:r>
                        <m:r>
                          <a:rPr lang="en-US" sz="1200" b="0" i="0" smtClean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de-DE" sz="1200" dirty="0">
                    <a:latin typeface="Arial Rounded MT Bold" panose="020F0704030504030204" pitchFamily="34" charset="0"/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36296" y="4838882"/>
                  <a:ext cx="1059906" cy="280333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b="-1087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Rectangle 19"/>
          <p:cNvSpPr/>
          <p:nvPr/>
        </p:nvSpPr>
        <p:spPr>
          <a:xfrm>
            <a:off x="7219973" y="548680"/>
            <a:ext cx="18662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 Rounded MT Bold" pitchFamily="34" charset="0"/>
              </a:rPr>
              <a:t>First results !</a:t>
            </a:r>
          </a:p>
          <a:p>
            <a:r>
              <a:rPr lang="en-US" sz="1400" dirty="0" smtClean="0">
                <a:latin typeface="Arial Rounded MT Bold" pitchFamily="34" charset="0"/>
              </a:rPr>
              <a:t>Have to be checked !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422977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339752" y="19050"/>
            <a:ext cx="42484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u="sng" dirty="0" smtClean="0">
                <a:solidFill>
                  <a:schemeClr val="accent2"/>
                </a:solidFill>
                <a:latin typeface="Arial Rounded MT Bold" pitchFamily="34" charset="0"/>
              </a:rPr>
              <a:t>Displacement per atom / 175 </a:t>
            </a:r>
            <a:r>
              <a:rPr lang="en-US" sz="1600" u="sng" dirty="0" err="1" smtClean="0">
                <a:solidFill>
                  <a:schemeClr val="accent2"/>
                </a:solidFill>
                <a:latin typeface="Arial Rounded MT Bold" pitchFamily="34" charset="0"/>
              </a:rPr>
              <a:t>GeV</a:t>
            </a:r>
            <a:r>
              <a:rPr lang="en-US" sz="1600" u="sng" dirty="0" smtClean="0">
                <a:solidFill>
                  <a:schemeClr val="accent2"/>
                </a:solidFill>
                <a:latin typeface="Arial Rounded MT Bold" pitchFamily="34" charset="0"/>
              </a:rPr>
              <a:t>  5 Hz</a:t>
            </a:r>
            <a:endParaRPr lang="en-US" sz="1600" u="sng" dirty="0">
              <a:solidFill>
                <a:schemeClr val="accent2"/>
              </a:solidFill>
              <a:latin typeface="Arial Rounded MT Bol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59832" y="545851"/>
            <a:ext cx="28412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 Rounded MT Bold" pitchFamily="34" charset="0"/>
              </a:rPr>
              <a:t>2.Collimator / </a:t>
            </a:r>
            <a:r>
              <a:rPr lang="en-US" sz="1600" dirty="0" err="1" smtClean="0">
                <a:latin typeface="Arial Rounded MT Bold" pitchFamily="34" charset="0"/>
              </a:rPr>
              <a:t>pyr</a:t>
            </a:r>
            <a:r>
              <a:rPr lang="en-US" sz="1600" dirty="0" smtClean="0">
                <a:latin typeface="Arial Rounded MT Bold" pitchFamily="34" charset="0"/>
              </a:rPr>
              <a:t>. Graphite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24743"/>
            <a:ext cx="6278587" cy="4979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94112" y="1141045"/>
            <a:ext cx="30060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 Rounded MT Bold" pitchFamily="34" charset="0"/>
              </a:rPr>
              <a:t>talk from Mike Seidel, PSI, 2013 at BNL, US</a:t>
            </a:r>
            <a:endParaRPr lang="de-DE" sz="1000" dirty="0"/>
          </a:p>
        </p:txBody>
      </p:sp>
      <p:sp>
        <p:nvSpPr>
          <p:cNvPr id="20" name="Rectangle 19"/>
          <p:cNvSpPr/>
          <p:nvPr/>
        </p:nvSpPr>
        <p:spPr>
          <a:xfrm>
            <a:off x="166394" y="717546"/>
            <a:ext cx="17107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Arial Rounded MT Bold" pitchFamily="34" charset="0"/>
              </a:rPr>
              <a:t>5000h </a:t>
            </a:r>
            <a:r>
              <a:rPr lang="en-US" sz="1600" b="1" dirty="0">
                <a:latin typeface="Symbol" panose="05050102010706020507" pitchFamily="18" charset="2"/>
              </a:rPr>
              <a:t>»</a:t>
            </a:r>
            <a:r>
              <a:rPr lang="en-US" sz="1600" b="1" dirty="0" smtClean="0">
                <a:latin typeface="Arial Rounded MT Bold" pitchFamily="34" charset="0"/>
              </a:rPr>
              <a:t> 1-2 </a:t>
            </a:r>
            <a:r>
              <a:rPr lang="en-US" sz="1600" b="1" dirty="0" err="1" smtClean="0">
                <a:latin typeface="Arial Rounded MT Bold" pitchFamily="34" charset="0"/>
              </a:rPr>
              <a:t>dpa</a:t>
            </a:r>
            <a:endParaRPr lang="en-US" sz="1600" b="1" dirty="0" smtClean="0">
              <a:latin typeface="Arial Rounded MT Bold" pitchFamily="34" charset="0"/>
            </a:endParaRPr>
          </a:p>
          <a:p>
            <a:r>
              <a:rPr lang="en-US" sz="1600" b="1" dirty="0" smtClean="0">
                <a:latin typeface="Arial Rounded MT Bold" pitchFamily="34" charset="0"/>
              </a:rPr>
              <a:t>      T </a:t>
            </a:r>
            <a:r>
              <a:rPr lang="en-US" sz="1600" b="1" dirty="0">
                <a:latin typeface="Symbol" panose="05050102010706020507" pitchFamily="18" charset="2"/>
              </a:rPr>
              <a:t>»</a:t>
            </a:r>
            <a:r>
              <a:rPr lang="en-US" sz="1600" b="1" dirty="0" smtClean="0">
                <a:latin typeface="Arial Rounded MT Bold" pitchFamily="34" charset="0"/>
              </a:rPr>
              <a:t> 400K</a:t>
            </a:r>
          </a:p>
        </p:txBody>
      </p:sp>
      <p:sp>
        <p:nvSpPr>
          <p:cNvPr id="8" name="Rectangle 7"/>
          <p:cNvSpPr/>
          <p:nvPr/>
        </p:nvSpPr>
        <p:spPr>
          <a:xfrm>
            <a:off x="7219973" y="548680"/>
            <a:ext cx="18662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 Rounded MT Bold" pitchFamily="34" charset="0"/>
              </a:rPr>
              <a:t>First results !</a:t>
            </a:r>
          </a:p>
          <a:p>
            <a:r>
              <a:rPr lang="en-US" sz="1400" dirty="0" smtClean="0">
                <a:latin typeface="Arial Rounded MT Bold" pitchFamily="34" charset="0"/>
              </a:rPr>
              <a:t>Have to be checked !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423569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3501256" y="19050"/>
            <a:ext cx="1574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u="sng" dirty="0">
                <a:solidFill>
                  <a:schemeClr val="accent2"/>
                </a:solidFill>
                <a:latin typeface="Arial Rounded MT Bold" pitchFamily="34" charset="0"/>
              </a:rPr>
              <a:t>Conclusion</a:t>
            </a: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554100" y="1034727"/>
            <a:ext cx="7906332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en-US" sz="1600" dirty="0" smtClean="0">
                <a:solidFill>
                  <a:schemeClr val="accent2"/>
                </a:solidFill>
                <a:latin typeface="Arial Rounded MT Bold" pitchFamily="34" charset="0"/>
              </a:rPr>
              <a:t>Positron polarization should be possible between 50% and 60% for the introduced</a:t>
            </a:r>
          </a:p>
          <a:p>
            <a:pPr>
              <a:defRPr/>
            </a:pPr>
            <a:r>
              <a:rPr lang="en-US" sz="1600" dirty="0">
                <a:solidFill>
                  <a:schemeClr val="accent2"/>
                </a:solidFill>
                <a:latin typeface="Arial Rounded MT Bold" pitchFamily="34" charset="0"/>
              </a:rPr>
              <a:t> </a:t>
            </a:r>
            <a:r>
              <a:rPr lang="en-US" sz="1600" dirty="0" smtClean="0">
                <a:solidFill>
                  <a:schemeClr val="accent2"/>
                </a:solidFill>
                <a:latin typeface="Arial Rounded MT Bold" pitchFamily="34" charset="0"/>
              </a:rPr>
              <a:t>    ILC drive beam parameter sets</a:t>
            </a:r>
            <a:endParaRPr lang="en-US" sz="1600" dirty="0">
              <a:solidFill>
                <a:schemeClr val="accent2"/>
              </a:solidFill>
              <a:latin typeface="Arial Rounded MT Bold" pitchFamily="34" charset="0"/>
            </a:endParaRPr>
          </a:p>
          <a:p>
            <a:pPr>
              <a:defRPr/>
            </a:pPr>
            <a:endParaRPr lang="en-US" sz="1600" dirty="0" smtClean="0">
              <a:solidFill>
                <a:schemeClr val="accent2"/>
              </a:solidFill>
              <a:latin typeface="Arial Rounded MT Bold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1600" dirty="0">
                <a:solidFill>
                  <a:schemeClr val="accent2"/>
                </a:solidFill>
                <a:latin typeface="Arial Rounded MT Bold" pitchFamily="34" charset="0"/>
              </a:rPr>
              <a:t>The collimator design achieved the stress limits of the materials for the proposed</a:t>
            </a:r>
          </a:p>
          <a:p>
            <a:pPr>
              <a:defRPr/>
            </a:pPr>
            <a:r>
              <a:rPr lang="en-US" sz="1600" dirty="0">
                <a:solidFill>
                  <a:schemeClr val="accent2"/>
                </a:solidFill>
                <a:latin typeface="Arial Rounded MT Bold" pitchFamily="34" charset="0"/>
              </a:rPr>
              <a:t>      parameter sets for a long runtime (including safety factors</a:t>
            </a:r>
            <a:r>
              <a:rPr lang="en-US" sz="1600" dirty="0" smtClean="0">
                <a:solidFill>
                  <a:schemeClr val="accent2"/>
                </a:solidFill>
                <a:latin typeface="Arial Rounded MT Bold" pitchFamily="34" charset="0"/>
              </a:rPr>
              <a:t>)</a:t>
            </a:r>
          </a:p>
          <a:p>
            <a:pPr>
              <a:defRPr/>
            </a:pPr>
            <a:endParaRPr lang="en-US" sz="1600" dirty="0">
              <a:solidFill>
                <a:schemeClr val="accent2"/>
              </a:solidFill>
              <a:latin typeface="Arial Rounded MT Bold" pitchFamily="34" charset="0"/>
            </a:endParaRPr>
          </a:p>
          <a:p>
            <a:pPr>
              <a:defRPr/>
            </a:pPr>
            <a:endParaRPr lang="en-US" sz="1600" dirty="0">
              <a:solidFill>
                <a:schemeClr val="accent2"/>
              </a:solidFill>
              <a:latin typeface="Arial Rounded MT Bold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1600" dirty="0">
                <a:solidFill>
                  <a:schemeClr val="accent2"/>
                </a:solidFill>
                <a:latin typeface="Arial Rounded MT Bold" pitchFamily="34" charset="0"/>
              </a:rPr>
              <a:t>The </a:t>
            </a:r>
            <a:r>
              <a:rPr lang="en-US" sz="1600" dirty="0" smtClean="0">
                <a:solidFill>
                  <a:schemeClr val="accent2"/>
                </a:solidFill>
                <a:latin typeface="Arial Rounded MT Bold" pitchFamily="34" charset="0"/>
              </a:rPr>
              <a:t>dynamical calculations for </a:t>
            </a:r>
            <a:r>
              <a:rPr lang="en-US" sz="1600" dirty="0">
                <a:solidFill>
                  <a:schemeClr val="accent2"/>
                </a:solidFill>
                <a:latin typeface="Arial Rounded MT Bold" pitchFamily="34" charset="0"/>
              </a:rPr>
              <a:t>the </a:t>
            </a:r>
            <a:r>
              <a:rPr lang="en-US" sz="1600" dirty="0" smtClean="0">
                <a:solidFill>
                  <a:schemeClr val="accent2"/>
                </a:solidFill>
                <a:latin typeface="Arial Rounded MT Bold" pitchFamily="34" charset="0"/>
              </a:rPr>
              <a:t>collimator with ANSYS are done and shows no</a:t>
            </a:r>
          </a:p>
          <a:p>
            <a:pPr>
              <a:defRPr/>
            </a:pPr>
            <a:r>
              <a:rPr lang="en-US" sz="1600" dirty="0">
                <a:solidFill>
                  <a:schemeClr val="accent2"/>
                </a:solidFill>
                <a:latin typeface="Arial Rounded MT Bold" pitchFamily="34" charset="0"/>
              </a:rPr>
              <a:t> </a:t>
            </a:r>
            <a:r>
              <a:rPr lang="en-US" sz="1600" dirty="0" smtClean="0">
                <a:solidFill>
                  <a:schemeClr val="accent2"/>
                </a:solidFill>
                <a:latin typeface="Arial Rounded MT Bold" pitchFamily="34" charset="0"/>
              </a:rPr>
              <a:t>     critical results</a:t>
            </a:r>
          </a:p>
          <a:p>
            <a:pPr>
              <a:defRPr/>
            </a:pPr>
            <a:endParaRPr lang="en-US" sz="1600" dirty="0">
              <a:solidFill>
                <a:schemeClr val="accent2"/>
              </a:solidFill>
              <a:latin typeface="Arial Rounded MT Bold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1600" dirty="0">
                <a:solidFill>
                  <a:schemeClr val="accent2"/>
                </a:solidFill>
                <a:latin typeface="Arial Rounded MT Bold" pitchFamily="34" charset="0"/>
              </a:rPr>
              <a:t>The absorbed average power and the collimator cooling should be not difficult</a:t>
            </a:r>
          </a:p>
          <a:p>
            <a:pPr>
              <a:defRPr/>
            </a:pPr>
            <a:r>
              <a:rPr lang="en-US" sz="1600" dirty="0">
                <a:solidFill>
                  <a:schemeClr val="accent2"/>
                </a:solidFill>
                <a:latin typeface="Arial Rounded MT Bold" pitchFamily="34" charset="0"/>
              </a:rPr>
              <a:t>      for this introduced </a:t>
            </a:r>
            <a:r>
              <a:rPr lang="en-US" sz="1600" dirty="0" smtClean="0">
                <a:solidFill>
                  <a:schemeClr val="accent2"/>
                </a:solidFill>
                <a:latin typeface="Arial Rounded MT Bold" pitchFamily="34" charset="0"/>
              </a:rPr>
              <a:t>design</a:t>
            </a:r>
          </a:p>
          <a:p>
            <a:pPr>
              <a:defRPr/>
            </a:pPr>
            <a:endParaRPr lang="en-US" sz="1600" dirty="0" smtClean="0">
              <a:solidFill>
                <a:schemeClr val="accent2"/>
              </a:solidFill>
              <a:latin typeface="Arial Rounded MT Bold" pitchFamily="34" charset="0"/>
            </a:endParaRPr>
          </a:p>
          <a:p>
            <a:pPr>
              <a:defRPr/>
            </a:pPr>
            <a:endParaRPr lang="en-US" sz="1600" dirty="0">
              <a:solidFill>
                <a:schemeClr val="accent2"/>
              </a:solidFill>
              <a:latin typeface="Arial Rounded MT Bold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1600" dirty="0" smtClean="0">
                <a:solidFill>
                  <a:schemeClr val="accent2"/>
                </a:solidFill>
                <a:latin typeface="Arial Rounded MT Bold" pitchFamily="34" charset="0"/>
              </a:rPr>
              <a:t>The radiation damage (</a:t>
            </a:r>
            <a:r>
              <a:rPr lang="en-US" sz="1600" dirty="0" err="1" smtClean="0">
                <a:solidFill>
                  <a:schemeClr val="accent2"/>
                </a:solidFill>
                <a:latin typeface="Arial Rounded MT Bold" pitchFamily="34" charset="0"/>
              </a:rPr>
              <a:t>dpa</a:t>
            </a:r>
            <a:r>
              <a:rPr lang="en-US" sz="1600" dirty="0" smtClean="0">
                <a:solidFill>
                  <a:schemeClr val="accent2"/>
                </a:solidFill>
                <a:latin typeface="Arial Rounded MT Bold" pitchFamily="34" charset="0"/>
              </a:rPr>
              <a:t>) and the swelling/deformation of the collimator</a:t>
            </a:r>
          </a:p>
          <a:p>
            <a:pPr>
              <a:defRPr/>
            </a:pPr>
            <a:r>
              <a:rPr lang="en-US" sz="1600" dirty="0">
                <a:solidFill>
                  <a:schemeClr val="accent2"/>
                </a:solidFill>
                <a:latin typeface="Arial Rounded MT Bold" pitchFamily="34" charset="0"/>
              </a:rPr>
              <a:t> </a:t>
            </a:r>
            <a:r>
              <a:rPr lang="en-US" sz="1600" dirty="0" smtClean="0">
                <a:solidFill>
                  <a:schemeClr val="accent2"/>
                </a:solidFill>
                <a:latin typeface="Arial Rounded MT Bold" pitchFamily="34" charset="0"/>
              </a:rPr>
              <a:t>     should be not critical</a:t>
            </a:r>
          </a:p>
          <a:p>
            <a:pPr>
              <a:defRPr/>
            </a:pPr>
            <a:endParaRPr lang="en-US" sz="1600" dirty="0" smtClean="0">
              <a:solidFill>
                <a:schemeClr val="accent2"/>
              </a:solidFill>
              <a:latin typeface="Arial Rounded MT Bold" pitchFamily="34" charset="0"/>
            </a:endParaRPr>
          </a:p>
          <a:p>
            <a:pPr>
              <a:defRPr/>
            </a:pPr>
            <a:endParaRPr lang="en-US" sz="1600" dirty="0">
              <a:solidFill>
                <a:schemeClr val="accent2"/>
              </a:solidFill>
              <a:latin typeface="Arial Rounded MT Bold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1600" dirty="0" smtClean="0">
                <a:solidFill>
                  <a:schemeClr val="accent2"/>
                </a:solidFill>
                <a:latin typeface="Arial Rounded MT Bold" pitchFamily="34" charset="0"/>
              </a:rPr>
              <a:t>Produced isotopes with a long decay time must be handled after use</a:t>
            </a:r>
            <a:endParaRPr lang="en-US" sz="1600" dirty="0">
              <a:solidFill>
                <a:schemeClr val="accent2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2771800" y="19050"/>
            <a:ext cx="294920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u="sng" dirty="0" smtClean="0">
                <a:solidFill>
                  <a:schemeClr val="accent2"/>
                </a:solidFill>
                <a:latin typeface="Arial Rounded MT Bold" pitchFamily="34" charset="0"/>
              </a:rPr>
              <a:t>International Linear Collider</a:t>
            </a:r>
            <a:endParaRPr lang="en-US" sz="1600" u="sng" dirty="0">
              <a:solidFill>
                <a:schemeClr val="accent2"/>
              </a:solidFill>
              <a:latin typeface="Arial Rounded MT Bold" pitchFamily="34" charset="0"/>
            </a:endParaRPr>
          </a:p>
        </p:txBody>
      </p:sp>
      <p:pic>
        <p:nvPicPr>
          <p:cNvPr id="5" name="Picture 4" descr="http://www.interactions.org/imagebank/images/OT0105H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850797">
            <a:off x="-164192" y="-433814"/>
            <a:ext cx="9109075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3"/>
          <p:cNvGrpSpPr/>
          <p:nvPr/>
        </p:nvGrpSpPr>
        <p:grpSpPr>
          <a:xfrm>
            <a:off x="251520" y="2060848"/>
            <a:ext cx="8645525" cy="4172620"/>
            <a:chOff x="251520" y="2060848"/>
            <a:chExt cx="8645525" cy="4172620"/>
          </a:xfrm>
        </p:grpSpPr>
        <p:pic>
          <p:nvPicPr>
            <p:cNvPr id="6" name="Picture 1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1520" y="4149080"/>
              <a:ext cx="8645525" cy="2084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1"/>
            <p:cNvSpPr txBox="1">
              <a:spLocks noChangeArrowheads="1"/>
            </p:cNvSpPr>
            <p:nvPr/>
          </p:nvSpPr>
          <p:spPr bwMode="auto">
            <a:xfrm>
              <a:off x="2307759" y="3604808"/>
              <a:ext cx="442448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 err="1" smtClean="0">
                  <a:solidFill>
                    <a:schemeClr val="accent2"/>
                  </a:solidFill>
                  <a:latin typeface="Arial Rounded MT Bold" pitchFamily="34" charset="0"/>
                </a:rPr>
                <a:t>Undulator</a:t>
              </a:r>
              <a:r>
                <a:rPr lang="en-US" sz="1600" dirty="0" smtClean="0">
                  <a:solidFill>
                    <a:schemeClr val="accent2"/>
                  </a:solidFill>
                  <a:latin typeface="Arial Rounded MT Bold" pitchFamily="34" charset="0"/>
                </a:rPr>
                <a:t> based polarized positron source</a:t>
              </a:r>
              <a:endParaRPr lang="en-US" sz="1600" dirty="0">
                <a:solidFill>
                  <a:schemeClr val="accent2"/>
                </a:solidFill>
                <a:latin typeface="Arial Rounded MT Bold" pitchFamily="34" charset="0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2843808" y="2060848"/>
              <a:ext cx="648072" cy="36004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54872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4149080"/>
            <a:ext cx="8645525" cy="208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2051050" y="19050"/>
            <a:ext cx="48371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u="sng" dirty="0">
                <a:solidFill>
                  <a:schemeClr val="accent2"/>
                </a:solidFill>
                <a:latin typeface="Arial Rounded MT Bold" pitchFamily="34" charset="0"/>
              </a:rPr>
              <a:t>ILC target unit (Ti wheel and collimator stages)</a:t>
            </a:r>
          </a:p>
        </p:txBody>
      </p:sp>
      <p:sp>
        <p:nvSpPr>
          <p:cNvPr id="2" name="Rectangle 1"/>
          <p:cNvSpPr/>
          <p:nvPr/>
        </p:nvSpPr>
        <p:spPr>
          <a:xfrm>
            <a:off x="3851920" y="4149080"/>
            <a:ext cx="5045125" cy="2084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8" name="Group 40"/>
          <p:cNvGrpSpPr>
            <a:grpSpLocks/>
          </p:cNvGrpSpPr>
          <p:nvPr/>
        </p:nvGrpSpPr>
        <p:grpSpPr bwMode="auto">
          <a:xfrm>
            <a:off x="3708400" y="3195637"/>
            <a:ext cx="4537075" cy="1744661"/>
            <a:chOff x="1743" y="2071"/>
            <a:chExt cx="2858" cy="1099"/>
          </a:xfrm>
        </p:grpSpPr>
        <p:sp>
          <p:nvSpPr>
            <p:cNvPr id="39" name="Rectangle 35"/>
            <p:cNvSpPr>
              <a:spLocks noChangeArrowheads="1"/>
            </p:cNvSpPr>
            <p:nvPr/>
          </p:nvSpPr>
          <p:spPr bwMode="auto">
            <a:xfrm>
              <a:off x="4014" y="2976"/>
              <a:ext cx="587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>
                  <a:latin typeface="Arial Rounded MT Bold" pitchFamily="34" charset="0"/>
                </a:rPr>
                <a:t>r = 0.5 m</a:t>
              </a:r>
            </a:p>
          </p:txBody>
        </p:sp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1743" y="2071"/>
              <a:ext cx="1497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1400" dirty="0" err="1">
                  <a:latin typeface="Arial Rounded MT Bold" pitchFamily="34" charset="0"/>
                </a:rPr>
                <a:t>v</a:t>
              </a:r>
              <a:r>
                <a:rPr lang="de-DE" sz="1400" baseline="-25000" dirty="0" err="1">
                  <a:latin typeface="Arial Rounded MT Bold" pitchFamily="34" charset="0"/>
                </a:rPr>
                <a:t>rim</a:t>
              </a:r>
              <a:r>
                <a:rPr lang="de-DE" sz="1400" dirty="0">
                  <a:latin typeface="Arial Rounded MT Bold" pitchFamily="34" charset="0"/>
                </a:rPr>
                <a:t> </a:t>
              </a:r>
              <a:r>
                <a:rPr lang="en-US" sz="1400" b="1" dirty="0">
                  <a:latin typeface="Symbol" panose="05050102010706020507" pitchFamily="18" charset="2"/>
                </a:rPr>
                <a:t>»</a:t>
              </a:r>
              <a:r>
                <a:rPr lang="de-DE" sz="1400" dirty="0" smtClean="0">
                  <a:latin typeface="Arial Rounded MT Bold" pitchFamily="34" charset="0"/>
                </a:rPr>
                <a:t> 50-100 </a:t>
              </a:r>
              <a:r>
                <a:rPr lang="de-DE" sz="1400" dirty="0">
                  <a:latin typeface="Arial Rounded MT Bold" pitchFamily="34" charset="0"/>
                </a:rPr>
                <a:t>m/s</a:t>
              </a:r>
            </a:p>
            <a:p>
              <a:endParaRPr lang="de-DE" sz="1400" dirty="0">
                <a:latin typeface="Arial Rounded MT Bold" pitchFamily="34" charset="0"/>
              </a:endParaRPr>
            </a:p>
            <a:p>
              <a:r>
                <a:rPr lang="de-DE" sz="1400" dirty="0" smtClean="0">
                  <a:latin typeface="Arial Rounded MT Bold" pitchFamily="34" charset="0"/>
                </a:rPr>
                <a:t>(1000- </a:t>
              </a:r>
              <a:r>
                <a:rPr lang="de-DE" sz="1400" dirty="0">
                  <a:latin typeface="Arial Rounded MT Bold" pitchFamily="34" charset="0"/>
                </a:rPr>
                <a:t>2000 </a:t>
              </a:r>
              <a:r>
                <a:rPr lang="de-DE" sz="1400" dirty="0" err="1">
                  <a:latin typeface="Arial Rounded MT Bold" pitchFamily="34" charset="0"/>
                </a:rPr>
                <a:t>rpm</a:t>
              </a:r>
              <a:r>
                <a:rPr lang="de-DE" sz="1400" dirty="0">
                  <a:latin typeface="Arial Rounded MT Bold" pitchFamily="34" charset="0"/>
                </a:rPr>
                <a:t> )</a:t>
              </a:r>
              <a:endParaRPr lang="en-US" sz="1400" dirty="0">
                <a:latin typeface="Arial Rounded MT Bold" pitchFamily="34" charset="0"/>
              </a:endParaRPr>
            </a:p>
          </p:txBody>
        </p:sp>
      </p:grpSp>
      <p:grpSp>
        <p:nvGrpSpPr>
          <p:cNvPr id="41" name="Group 56"/>
          <p:cNvGrpSpPr>
            <a:grpSpLocks/>
          </p:cNvGrpSpPr>
          <p:nvPr/>
        </p:nvGrpSpPr>
        <p:grpSpPr bwMode="auto">
          <a:xfrm>
            <a:off x="7046913" y="1347788"/>
            <a:ext cx="1436687" cy="350837"/>
            <a:chOff x="3561" y="986"/>
            <a:chExt cx="905" cy="221"/>
          </a:xfrm>
        </p:grpSpPr>
        <p:sp>
          <p:nvSpPr>
            <p:cNvPr id="42" name="Line 53"/>
            <p:cNvSpPr>
              <a:spLocks noChangeShapeType="1"/>
            </p:cNvSpPr>
            <p:nvPr/>
          </p:nvSpPr>
          <p:spPr bwMode="auto">
            <a:xfrm flipV="1">
              <a:off x="3561" y="1145"/>
              <a:ext cx="905" cy="62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Rectangle 54"/>
            <p:cNvSpPr>
              <a:spLocks noChangeArrowheads="1"/>
            </p:cNvSpPr>
            <p:nvPr/>
          </p:nvSpPr>
          <p:spPr bwMode="auto">
            <a:xfrm rot="-367728">
              <a:off x="3853" y="986"/>
              <a:ext cx="257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>
                  <a:solidFill>
                    <a:srgbClr val="0000CC"/>
                  </a:solidFill>
                  <a:latin typeface="Arial Rounded MT Bold" pitchFamily="34" charset="0"/>
                </a:rPr>
                <a:t> e</a:t>
              </a:r>
              <a:r>
                <a:rPr lang="de-DE" sz="1400" baseline="30000">
                  <a:solidFill>
                    <a:srgbClr val="0000CC"/>
                  </a:solidFill>
                  <a:latin typeface="Arial Rounded MT Bold" pitchFamily="34" charset="0"/>
                </a:rPr>
                <a:t>+</a:t>
              </a:r>
            </a:p>
          </p:txBody>
        </p:sp>
      </p:grpSp>
      <p:grpSp>
        <p:nvGrpSpPr>
          <p:cNvPr id="44" name="Group 65"/>
          <p:cNvGrpSpPr>
            <a:grpSpLocks/>
          </p:cNvGrpSpPr>
          <p:nvPr/>
        </p:nvGrpSpPr>
        <p:grpSpPr bwMode="auto">
          <a:xfrm>
            <a:off x="4445000" y="690563"/>
            <a:ext cx="3816350" cy="5618162"/>
            <a:chOff x="2109" y="526"/>
            <a:chExt cx="2404" cy="3539"/>
          </a:xfrm>
        </p:grpSpPr>
        <p:sp>
          <p:nvSpPr>
            <p:cNvPr id="45" name="Rectangle 66"/>
            <p:cNvSpPr>
              <a:spLocks noChangeArrowheads="1"/>
            </p:cNvSpPr>
            <p:nvPr/>
          </p:nvSpPr>
          <p:spPr bwMode="auto">
            <a:xfrm>
              <a:off x="2611" y="526"/>
              <a:ext cx="1627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800080"/>
                  </a:solidFill>
                  <a:latin typeface="Arial Rounded MT Bold" pitchFamily="34" charset="0"/>
                </a:rPr>
                <a:t>Ti6Al4V target for polarised</a:t>
              </a:r>
            </a:p>
            <a:p>
              <a:r>
                <a:rPr lang="en-US" sz="1400">
                  <a:solidFill>
                    <a:srgbClr val="800080"/>
                  </a:solidFill>
                  <a:latin typeface="Arial Rounded MT Bold" pitchFamily="34" charset="0"/>
                </a:rPr>
                <a:t>       positron production</a:t>
              </a:r>
            </a:p>
          </p:txBody>
        </p:sp>
        <p:grpSp>
          <p:nvGrpSpPr>
            <p:cNvPr id="46" name="Group 67"/>
            <p:cNvGrpSpPr>
              <a:grpSpLocks/>
            </p:cNvGrpSpPr>
            <p:nvPr/>
          </p:nvGrpSpPr>
          <p:grpSpPr bwMode="auto">
            <a:xfrm>
              <a:off x="2109" y="845"/>
              <a:ext cx="2404" cy="3220"/>
              <a:chOff x="110" y="164"/>
              <a:chExt cx="2143" cy="2264"/>
            </a:xfrm>
          </p:grpSpPr>
          <p:pic>
            <p:nvPicPr>
              <p:cNvPr id="47" name="Picture 4" descr="H:\zn\ILC_targetweel&amp;flux.bmp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10" y="164"/>
                <a:ext cx="2143" cy="22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8" name="TextBox 45"/>
              <p:cNvSpPr txBox="1">
                <a:spLocks noChangeArrowheads="1"/>
              </p:cNvSpPr>
              <p:nvPr/>
            </p:nvSpPr>
            <p:spPr bwMode="auto">
              <a:xfrm rot="1839056">
                <a:off x="1483" y="1458"/>
                <a:ext cx="126" cy="1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e-DE" sz="1200"/>
                  <a:t>r</a:t>
                </a:r>
              </a:p>
            </p:txBody>
          </p:sp>
          <p:cxnSp>
            <p:nvCxnSpPr>
              <p:cNvPr id="49" name="Straight Arrow Connector 48"/>
              <p:cNvCxnSpPr/>
              <p:nvPr/>
            </p:nvCxnSpPr>
            <p:spPr>
              <a:xfrm>
                <a:off x="1250" y="1389"/>
                <a:ext cx="451" cy="333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0" name="Rectangle 72"/>
          <p:cNvSpPr>
            <a:spLocks noChangeArrowheads="1"/>
          </p:cNvSpPr>
          <p:nvPr/>
        </p:nvSpPr>
        <p:spPr bwMode="auto">
          <a:xfrm rot="-252474">
            <a:off x="187325" y="2014538"/>
            <a:ext cx="2089150" cy="288925"/>
          </a:xfrm>
          <a:prstGeom prst="rect">
            <a:avLst/>
          </a:prstGeom>
          <a:pattFill prst="ltDnDiag">
            <a:fgClr>
              <a:srgbClr val="FF6600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51" name="Rectangle 48"/>
          <p:cNvSpPr>
            <a:spLocks noChangeArrowheads="1"/>
          </p:cNvSpPr>
          <p:nvPr/>
        </p:nvSpPr>
        <p:spPr bwMode="auto">
          <a:xfrm rot="-294425">
            <a:off x="246374" y="1636197"/>
            <a:ext cx="18726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 dirty="0" smtClean="0">
                <a:latin typeface="Arial Rounded MT Bold" pitchFamily="34" charset="0"/>
              </a:rPr>
              <a:t>150-250 </a:t>
            </a:r>
            <a:r>
              <a:rPr lang="de-DE" sz="1800" dirty="0" err="1">
                <a:latin typeface="Arial Rounded MT Bold" pitchFamily="34" charset="0"/>
              </a:rPr>
              <a:t>GeV</a:t>
            </a:r>
            <a:r>
              <a:rPr lang="de-DE" sz="1800" dirty="0">
                <a:latin typeface="Arial Rounded MT Bold" pitchFamily="34" charset="0"/>
              </a:rPr>
              <a:t> e</a:t>
            </a:r>
            <a:r>
              <a:rPr lang="de-DE" sz="1800" baseline="30000" dirty="0">
                <a:latin typeface="Arial Rounded MT Bold" pitchFamily="34" charset="0"/>
              </a:rPr>
              <a:t>-</a:t>
            </a:r>
          </a:p>
        </p:txBody>
      </p:sp>
      <p:sp>
        <p:nvSpPr>
          <p:cNvPr id="52" name="Line 73"/>
          <p:cNvSpPr>
            <a:spLocks noChangeShapeType="1"/>
          </p:cNvSpPr>
          <p:nvPr/>
        </p:nvSpPr>
        <p:spPr bwMode="auto">
          <a:xfrm flipV="1">
            <a:off x="331788" y="2070100"/>
            <a:ext cx="1871662" cy="144463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stealth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53" name="Rectangle 80"/>
          <p:cNvSpPr>
            <a:spLocks noChangeArrowheads="1"/>
          </p:cNvSpPr>
          <p:nvPr/>
        </p:nvSpPr>
        <p:spPr bwMode="auto">
          <a:xfrm rot="-294425">
            <a:off x="403225" y="2286000"/>
            <a:ext cx="16367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>
                <a:solidFill>
                  <a:srgbClr val="FF9900"/>
                </a:solidFill>
                <a:latin typeface="Arial Rounded MT Bold" pitchFamily="34" charset="0"/>
              </a:rPr>
              <a:t>helical undulator</a:t>
            </a:r>
            <a:endParaRPr lang="de-DE" sz="1400" baseline="30000">
              <a:solidFill>
                <a:srgbClr val="FF9900"/>
              </a:solidFill>
              <a:latin typeface="Arial Rounded MT Bold" pitchFamily="34" charset="0"/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 rot="-290264">
            <a:off x="2222500" y="1697038"/>
            <a:ext cx="1377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>
                <a:solidFill>
                  <a:srgbClr val="800080"/>
                </a:solidFill>
                <a:latin typeface="Arial Rounded MT Bold" pitchFamily="34" charset="0"/>
              </a:rPr>
              <a:t>photon beam</a:t>
            </a:r>
          </a:p>
        </p:txBody>
      </p:sp>
      <p:sp>
        <p:nvSpPr>
          <p:cNvPr id="55" name="Arc 85"/>
          <p:cNvSpPr>
            <a:spLocks/>
          </p:cNvSpPr>
          <p:nvPr/>
        </p:nvSpPr>
        <p:spPr bwMode="auto">
          <a:xfrm rot="-143405" flipH="1" flipV="1">
            <a:off x="5603875" y="3352800"/>
            <a:ext cx="431800" cy="1223963"/>
          </a:xfrm>
          <a:custGeom>
            <a:avLst/>
            <a:gdLst>
              <a:gd name="T0" fmla="*/ 2147483647 w 43200"/>
              <a:gd name="T1" fmla="*/ 2147483647 h 43200"/>
              <a:gd name="T2" fmla="*/ 2147483647 w 43200"/>
              <a:gd name="T3" fmla="*/ 2147483647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12316" y="2096"/>
                </a:moveTo>
                <a:cubicBezTo>
                  <a:pt x="15216" y="716"/>
                  <a:pt x="18388" y="-1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7810"/>
                  <a:pt x="997" y="14087"/>
                  <a:pt x="2890" y="10804"/>
                </a:cubicBezTo>
              </a:path>
              <a:path w="43200" h="43200" stroke="0" extrusionOk="0">
                <a:moveTo>
                  <a:pt x="12316" y="2096"/>
                </a:moveTo>
                <a:cubicBezTo>
                  <a:pt x="15216" y="716"/>
                  <a:pt x="18388" y="-1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7810"/>
                  <a:pt x="997" y="14087"/>
                  <a:pt x="2890" y="10804"/>
                </a:cubicBezTo>
                <a:lnTo>
                  <a:pt x="21600" y="2160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stealth" w="lg" len="lg"/>
          </a:ln>
        </p:spPr>
        <p:txBody>
          <a:bodyPr rot="10800000" wrap="none" anchor="ctr"/>
          <a:lstStyle/>
          <a:p>
            <a:endParaRPr lang="en-US"/>
          </a:p>
        </p:txBody>
      </p:sp>
      <p:sp>
        <p:nvSpPr>
          <p:cNvPr id="56" name="Rectangle 55"/>
          <p:cNvSpPr>
            <a:spLocks noChangeArrowheads="1"/>
          </p:cNvSpPr>
          <p:nvPr/>
        </p:nvSpPr>
        <p:spPr bwMode="auto">
          <a:xfrm rot="-255442">
            <a:off x="5819775" y="2235200"/>
            <a:ext cx="1411288" cy="542925"/>
          </a:xfrm>
          <a:prstGeom prst="rect">
            <a:avLst/>
          </a:prstGeom>
          <a:solidFill>
            <a:srgbClr val="FFFF00"/>
          </a:solidFill>
          <a:ln w="254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latin typeface="Arial Rounded MT Bold" pitchFamily="34" charset="0"/>
              </a:rPr>
              <a:t>distribution of</a:t>
            </a:r>
          </a:p>
          <a:p>
            <a:pPr algn="ctr"/>
            <a:r>
              <a:rPr lang="en-US" sz="1400">
                <a:latin typeface="Arial Rounded MT Bold" pitchFamily="34" charset="0"/>
              </a:rPr>
              <a:t>heat load !!</a:t>
            </a:r>
          </a:p>
        </p:txBody>
      </p:sp>
      <p:sp>
        <p:nvSpPr>
          <p:cNvPr id="57" name="Line 9"/>
          <p:cNvSpPr>
            <a:spLocks noChangeShapeType="1"/>
          </p:cNvSpPr>
          <p:nvPr/>
        </p:nvSpPr>
        <p:spPr bwMode="auto">
          <a:xfrm flipV="1">
            <a:off x="2339975" y="1768475"/>
            <a:ext cx="3952875" cy="288925"/>
          </a:xfrm>
          <a:prstGeom prst="line">
            <a:avLst/>
          </a:prstGeom>
          <a:noFill/>
          <a:ln w="50800">
            <a:solidFill>
              <a:srgbClr val="80008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8" name="TextBox 21"/>
          <p:cNvSpPr txBox="1">
            <a:spLocks noChangeArrowheads="1"/>
          </p:cNvSpPr>
          <p:nvPr/>
        </p:nvSpPr>
        <p:spPr bwMode="auto">
          <a:xfrm rot="-235383">
            <a:off x="4000500" y="2038350"/>
            <a:ext cx="14795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200">
                <a:latin typeface="Arial Rounded MT Bold" pitchFamily="34" charset="0"/>
              </a:rPr>
              <a:t>collimator stages</a:t>
            </a:r>
          </a:p>
        </p:txBody>
      </p:sp>
      <p:sp>
        <p:nvSpPr>
          <p:cNvPr id="59" name="Oval 71"/>
          <p:cNvSpPr>
            <a:spLocks noChangeArrowheads="1"/>
          </p:cNvSpPr>
          <p:nvPr/>
        </p:nvSpPr>
        <p:spPr bwMode="auto">
          <a:xfrm>
            <a:off x="6469063" y="1624013"/>
            <a:ext cx="144462" cy="287337"/>
          </a:xfrm>
          <a:prstGeom prst="ellipse">
            <a:avLst/>
          </a:prstGeom>
          <a:solidFill>
            <a:srgbClr val="FFFF00"/>
          </a:solidFill>
          <a:ln w="1905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grpSp>
        <p:nvGrpSpPr>
          <p:cNvPr id="60" name="Group 46"/>
          <p:cNvGrpSpPr>
            <a:grpSpLocks/>
          </p:cNvGrpSpPr>
          <p:nvPr/>
        </p:nvGrpSpPr>
        <p:grpSpPr bwMode="auto">
          <a:xfrm rot="-1049832">
            <a:off x="4462463" y="1054100"/>
            <a:ext cx="1520825" cy="468313"/>
            <a:chOff x="3878" y="1185"/>
            <a:chExt cx="958" cy="295"/>
          </a:xfrm>
        </p:grpSpPr>
        <p:sp>
          <p:nvSpPr>
            <p:cNvPr id="61" name="Line 42"/>
            <p:cNvSpPr>
              <a:spLocks noChangeShapeType="1"/>
            </p:cNvSpPr>
            <p:nvPr/>
          </p:nvSpPr>
          <p:spPr bwMode="auto">
            <a:xfrm>
              <a:off x="3878" y="1253"/>
              <a:ext cx="953" cy="227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Line 43"/>
            <p:cNvSpPr>
              <a:spLocks noChangeShapeType="1"/>
            </p:cNvSpPr>
            <p:nvPr/>
          </p:nvSpPr>
          <p:spPr bwMode="auto">
            <a:xfrm>
              <a:off x="3883" y="1185"/>
              <a:ext cx="953" cy="227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3" name="Group 46"/>
          <p:cNvGrpSpPr>
            <a:grpSpLocks/>
          </p:cNvGrpSpPr>
          <p:nvPr/>
        </p:nvGrpSpPr>
        <p:grpSpPr bwMode="auto">
          <a:xfrm rot="-1293312">
            <a:off x="3608388" y="1166813"/>
            <a:ext cx="693737" cy="377825"/>
            <a:chOff x="3849" y="1071"/>
            <a:chExt cx="1027" cy="406"/>
          </a:xfrm>
        </p:grpSpPr>
        <p:sp>
          <p:nvSpPr>
            <p:cNvPr id="64" name="Line 42"/>
            <p:cNvSpPr>
              <a:spLocks noChangeShapeType="1"/>
            </p:cNvSpPr>
            <p:nvPr/>
          </p:nvSpPr>
          <p:spPr bwMode="auto">
            <a:xfrm>
              <a:off x="3849" y="1250"/>
              <a:ext cx="953" cy="227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Line 43"/>
            <p:cNvSpPr>
              <a:spLocks noChangeShapeType="1"/>
            </p:cNvSpPr>
            <p:nvPr/>
          </p:nvSpPr>
          <p:spPr bwMode="auto">
            <a:xfrm>
              <a:off x="3923" y="1071"/>
              <a:ext cx="953" cy="227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1746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0781 0.0838 " pathEditMode="relative" rAng="0" ptsTypes="AA">
                                      <p:cBhvr>
                                        <p:cTn id="48" dur="2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" y="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00434 0.08125 " pathEditMode="relative" rAng="0" ptsTypes="AA">
                                      <p:cBhvr>
                                        <p:cTn id="55" dur="2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4" grpId="0"/>
      <p:bldP spid="55" grpId="0" animBg="1"/>
      <p:bldP spid="56" grpId="0" animBg="1"/>
      <p:bldP spid="57" grpId="0" animBg="1"/>
      <p:bldP spid="58" grpId="0"/>
      <p:bldP spid="5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6013" y="495300"/>
            <a:ext cx="7200900" cy="278923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</p:pic>
      <p:graphicFrame>
        <p:nvGraphicFramePr>
          <p:cNvPr id="6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7623542"/>
              </p:ext>
            </p:extLst>
          </p:nvPr>
        </p:nvGraphicFramePr>
        <p:xfrm>
          <a:off x="1403648" y="3789040"/>
          <a:ext cx="6804310" cy="2112455"/>
        </p:xfrm>
        <a:graphic>
          <a:graphicData uri="http://schemas.openxmlformats.org/drawingml/2006/table">
            <a:tbl>
              <a:tblPr/>
              <a:tblGrid>
                <a:gridCol w="1463291"/>
                <a:gridCol w="1316963"/>
                <a:gridCol w="1478814"/>
                <a:gridCol w="1301442"/>
                <a:gridCol w="1243800"/>
              </a:tblGrid>
              <a:tr h="56083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Collimator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aperture [mm]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CMS energy [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GeV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]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Drive beam energy [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GeV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Polarization e+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Absorbed power [kW]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2 mm</a:t>
                      </a:r>
                      <a:endParaRPr kumimoji="0" lang="en-US" sz="14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250/240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150/125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55%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49/42  (50/62%)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1.4 mm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350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175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59%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69 (61%)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1.0 mm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250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50%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87 (52%)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0.7 mm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250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59%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255 (75%)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7" name="Group 48"/>
          <p:cNvGrpSpPr>
            <a:grpSpLocks/>
          </p:cNvGrpSpPr>
          <p:nvPr/>
        </p:nvGrpSpPr>
        <p:grpSpPr bwMode="auto">
          <a:xfrm>
            <a:off x="6156325" y="1916113"/>
            <a:ext cx="1584325" cy="863600"/>
            <a:chOff x="3016" y="1661"/>
            <a:chExt cx="998" cy="544"/>
          </a:xfrm>
        </p:grpSpPr>
        <p:grpSp>
          <p:nvGrpSpPr>
            <p:cNvPr id="8" name="Group 46"/>
            <p:cNvGrpSpPr>
              <a:grpSpLocks/>
            </p:cNvGrpSpPr>
            <p:nvPr/>
          </p:nvGrpSpPr>
          <p:grpSpPr bwMode="auto">
            <a:xfrm>
              <a:off x="3016" y="1661"/>
              <a:ext cx="998" cy="409"/>
              <a:chOff x="3878" y="1071"/>
              <a:chExt cx="998" cy="409"/>
            </a:xfrm>
          </p:grpSpPr>
          <p:sp>
            <p:nvSpPr>
              <p:cNvPr id="10" name="Line 42"/>
              <p:cNvSpPr>
                <a:spLocks noChangeShapeType="1"/>
              </p:cNvSpPr>
              <p:nvPr/>
            </p:nvSpPr>
            <p:spPr bwMode="auto">
              <a:xfrm>
                <a:off x="3878" y="1253"/>
                <a:ext cx="953" cy="227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43"/>
              <p:cNvSpPr>
                <a:spLocks noChangeShapeType="1"/>
              </p:cNvSpPr>
              <p:nvPr/>
            </p:nvSpPr>
            <p:spPr bwMode="auto">
              <a:xfrm>
                <a:off x="3923" y="1071"/>
                <a:ext cx="953" cy="227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Rectangle 47"/>
            <p:cNvSpPr>
              <a:spLocks noChangeArrowheads="1"/>
            </p:cNvSpPr>
            <p:nvPr/>
          </p:nvSpPr>
          <p:spPr bwMode="auto">
            <a:xfrm rot="835012">
              <a:off x="3058" y="1974"/>
              <a:ext cx="8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latin typeface="Arial Rounded MT Bold" pitchFamily="34" charset="0"/>
                </a:rPr>
                <a:t>collimator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236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70" y="2094076"/>
            <a:ext cx="6061281" cy="3154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3031914" y="19050"/>
            <a:ext cx="254819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u="sng" dirty="0" smtClean="0">
                <a:solidFill>
                  <a:schemeClr val="accent2"/>
                </a:solidFill>
                <a:latin typeface="Arial Rounded MT Bold" pitchFamily="34" charset="0"/>
              </a:rPr>
              <a:t>ILC positron source unit</a:t>
            </a:r>
            <a:endParaRPr lang="en-US" sz="1600" u="sng" dirty="0">
              <a:solidFill>
                <a:schemeClr val="accent2"/>
              </a:solidFill>
              <a:latin typeface="Arial Rounded MT Bold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39752" y="2094076"/>
            <a:ext cx="4328847" cy="30602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tangle 23"/>
          <p:cNvSpPr/>
          <p:nvPr/>
        </p:nvSpPr>
        <p:spPr>
          <a:xfrm>
            <a:off x="4146993" y="2094075"/>
            <a:ext cx="2521606" cy="30021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25" name="Left Brace 24"/>
          <p:cNvSpPr/>
          <p:nvPr/>
        </p:nvSpPr>
        <p:spPr>
          <a:xfrm rot="16200000">
            <a:off x="1460463" y="4438431"/>
            <a:ext cx="285174" cy="1584396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</a:t>
            </a:r>
            <a:endParaRPr lang="de-DE" dirty="0"/>
          </a:p>
        </p:txBody>
      </p:sp>
      <p:sp>
        <p:nvSpPr>
          <p:cNvPr id="26" name="TextBox 25"/>
          <p:cNvSpPr txBox="1"/>
          <p:nvPr/>
        </p:nvSpPr>
        <p:spPr>
          <a:xfrm>
            <a:off x="539552" y="5373216"/>
            <a:ext cx="2483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 Hz  125/150GeV e</a:t>
            </a:r>
            <a:r>
              <a:rPr lang="en-US" sz="1200" baseline="30000" dirty="0" smtClean="0"/>
              <a:t>-</a:t>
            </a:r>
            <a:r>
              <a:rPr lang="en-US" sz="1200" dirty="0" smtClean="0"/>
              <a:t> , </a:t>
            </a:r>
            <a:r>
              <a:rPr lang="en-US" sz="1200" dirty="0" err="1" smtClean="0"/>
              <a:t>P</a:t>
            </a:r>
            <a:r>
              <a:rPr lang="en-US" sz="1200" baseline="-25000" dirty="0" err="1" smtClean="0"/>
              <a:t>e</a:t>
            </a:r>
            <a:r>
              <a:rPr lang="en-US" sz="1200" baseline="-25000" dirty="0" smtClean="0"/>
              <a:t>+</a:t>
            </a:r>
            <a:r>
              <a:rPr lang="en-US" sz="1200" dirty="0" smtClean="0"/>
              <a:t>= 55%</a:t>
            </a:r>
            <a:endParaRPr lang="en-US" sz="12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810851" y="5589240"/>
            <a:ext cx="3041068" cy="504056"/>
            <a:chOff x="810851" y="5517232"/>
            <a:chExt cx="3041068" cy="504056"/>
          </a:xfrm>
        </p:grpSpPr>
        <p:sp>
          <p:nvSpPr>
            <p:cNvPr id="28" name="Left Brace 27"/>
            <p:cNvSpPr/>
            <p:nvPr/>
          </p:nvSpPr>
          <p:spPr>
            <a:xfrm rot="16200000">
              <a:off x="2188798" y="4139285"/>
              <a:ext cx="285174" cy="3041068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</a:t>
              </a:r>
              <a:endParaRPr lang="de-DE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75656" y="5744289"/>
              <a:ext cx="21002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5 Hz  175GeV e</a:t>
              </a:r>
              <a:r>
                <a:rPr lang="en-US" sz="1200" baseline="30000" dirty="0" smtClean="0"/>
                <a:t>-</a:t>
              </a:r>
              <a:r>
                <a:rPr lang="en-US" sz="1200" dirty="0" smtClean="0"/>
                <a:t> , </a:t>
              </a:r>
              <a:r>
                <a:rPr lang="en-US" sz="1200" dirty="0" err="1" smtClean="0"/>
                <a:t>P</a:t>
              </a:r>
              <a:r>
                <a:rPr lang="en-US" sz="1200" baseline="-25000" dirty="0" err="1" smtClean="0"/>
                <a:t>e</a:t>
              </a:r>
              <a:r>
                <a:rPr lang="en-US" sz="1200" baseline="-25000" dirty="0" smtClean="0"/>
                <a:t>+</a:t>
              </a:r>
              <a:r>
                <a:rPr lang="en-US" sz="1200" dirty="0" smtClean="0"/>
                <a:t>= 59%</a:t>
              </a:r>
              <a:endParaRPr lang="en-US" sz="12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10853" y="6021288"/>
            <a:ext cx="5633356" cy="565030"/>
            <a:chOff x="810853" y="5949281"/>
            <a:chExt cx="5633356" cy="565030"/>
          </a:xfrm>
        </p:grpSpPr>
        <p:sp>
          <p:nvSpPr>
            <p:cNvPr id="31" name="Left Brace 30"/>
            <p:cNvSpPr/>
            <p:nvPr/>
          </p:nvSpPr>
          <p:spPr>
            <a:xfrm rot="16200000">
              <a:off x="3484944" y="3275190"/>
              <a:ext cx="285174" cy="5633356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</a:t>
              </a:r>
              <a:endParaRPr lang="de-DE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627784" y="6237312"/>
              <a:ext cx="21002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5</a:t>
              </a:r>
              <a:r>
                <a:rPr lang="en-US" sz="1200" dirty="0" smtClean="0"/>
                <a:t> Hz  250GeV e</a:t>
              </a:r>
              <a:r>
                <a:rPr lang="en-US" sz="1200" baseline="30000" dirty="0" smtClean="0"/>
                <a:t>-</a:t>
              </a:r>
              <a:r>
                <a:rPr lang="en-US" sz="1200" dirty="0" smtClean="0"/>
                <a:t> , </a:t>
              </a:r>
              <a:r>
                <a:rPr lang="en-US" sz="1200" dirty="0" err="1" smtClean="0"/>
                <a:t>P</a:t>
              </a:r>
              <a:r>
                <a:rPr lang="en-US" sz="1200" baseline="-25000" dirty="0" err="1" smtClean="0"/>
                <a:t>e</a:t>
              </a:r>
              <a:r>
                <a:rPr lang="en-US" sz="1200" baseline="-25000" dirty="0" smtClean="0"/>
                <a:t>+</a:t>
              </a:r>
              <a:r>
                <a:rPr lang="en-US" sz="1200" dirty="0" smtClean="0"/>
                <a:t>= 50%</a:t>
              </a:r>
              <a:endParaRPr lang="en-US" sz="1200" dirty="0"/>
            </a:p>
          </p:txBody>
        </p:sp>
      </p:grpSp>
      <p:cxnSp>
        <p:nvCxnSpPr>
          <p:cNvPr id="33" name="Straight Arrow Connector 32"/>
          <p:cNvCxnSpPr/>
          <p:nvPr/>
        </p:nvCxnSpPr>
        <p:spPr>
          <a:xfrm>
            <a:off x="35496" y="3693337"/>
            <a:ext cx="8943975" cy="0"/>
          </a:xfrm>
          <a:prstGeom prst="straightConnector1">
            <a:avLst/>
          </a:prstGeom>
          <a:ln>
            <a:solidFill>
              <a:schemeClr val="accent6">
                <a:alpha val="50000"/>
              </a:schemeClr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4" name="Picture 1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8963" y="476672"/>
            <a:ext cx="8645525" cy="208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004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0.00139 C 0.01146 -0.02569 0.01285 -0.04954 0.01493 -0.05116 C 0.01702 -0.05278 0.01893 -0.03495 0.01893 -0.00833 C 0.01928 0.01597 0.01789 0.03889 0.01598 0.04028 C 0.01424 0.0419 0.0125 0.02662 0.01233 0.00394 C 0.01216 -0.0169 0.01337 -0.03657 0.01493 -0.03819 C 0.0165 -0.03935 0.01789 -0.02662 0.01806 -0.00764 C 0.01806 0.00949 0.01719 0.02616 0.0158 0.02685 C 0.01459 0.02824 0.01355 0.01852 0.01337 0.00278 C 0.01337 -0.01088 0.01407 -0.0243 0.01511 -0.025 C 0.01598 -0.02569 0.01684 -0.01852 0.01702 -0.00671 C 0.01702 0.00347 0.0165 0.01296 0.0158 0.01389 C 0.01511 0.01482 0.01441 0.01019 0.01441 0.00208 C 0.01441 -0.0044 0.01459 -0.01111 0.01511 -0.01204 C 0.01546 -0.01204 0.0158 -0.01042 0.01598 -0.00602 C 0.01598 -0.00301 0.01598 -0.00023 0.0158 0.0007 C 0.01563 0.00139 0.01563 0.00162 0.01546 0.0007 " pathEditMode="relative" rAng="0" ptsTypes="fffffffffffffffff">
                                      <p:cBhvr>
                                        <p:cTn id="1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00" y="-7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1 -0.00393 C 0.01181 -0.01782 0.0132 -0.02963 0.01528 -0.03055 C 0.01719 -0.03148 0.0191 -0.02245 0.01928 -0.00903 C 0.01945 0.00347 0.01806 0.01482 0.01632 0.01574 C 0.01459 0.01644 0.01303 0.0088 0.01285 -0.00278 C 0.01268 -0.01319 0.01372 -0.02315 0.01528 -0.02407 C 0.01684 -0.02454 0.01806 -0.01829 0.01823 -0.00856 C 0.01841 -7.40741E-7 0.01754 0.00857 0.01615 0.00903 C 0.01511 0.00949 0.01389 0.00463 0.01389 -0.00324 C 0.01372 -0.01018 0.01441 -0.0169 0.01546 -0.01736 C 0.01632 -0.01782 0.01719 -0.01412 0.01719 -0.0081 C 0.01737 -0.00301 0.01684 0.00185 0.01615 0.00232 C 0.01546 0.00278 0.01493 0.00046 0.01476 -0.0037 C 0.01476 -0.00694 0.01511 -0.01042 0.01546 -0.01088 C 0.0158 -0.01088 0.01615 -0.00995 0.01632 -0.00764 C 0.01632 -0.00625 0.01632 -0.00486 0.01598 -0.00417 C 0.01598 -0.00393 0.01598 -0.0037 0.0158 -0.00417 " pathEditMode="relative" rAng="0" ptsTypes="fffffffffffffffff"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00" y="-400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-7.40741E-7 C 0.01146 -0.00301 0.01285 -0.00555 0.01493 -0.00579 C 0.01702 -0.00579 0.01893 -0.00393 0.0191 -0.00116 C 0.01945 0.00162 0.01789 0.00417 0.01615 0.0044 C 0.01424 0.00463 0.01268 0.00278 0.0125 0.00023 C 0.01233 -0.00185 0.01337 -0.00417 0.01493 -0.0044 C 0.01667 -0.0044 0.01789 -0.00301 0.01806 -0.00093 C 0.01823 0.00093 0.01737 0.00278 0.01598 0.00301 C 0.01476 0.00301 0.01355 0.00185 0.01355 0.00023 C 0.01337 -0.00139 0.01407 -0.00278 0.01511 -0.00278 C 0.01615 -0.00301 0.01702 -0.00208 0.01702 -0.00093 C 0.01719 0.00023 0.01667 0.00139 0.01598 0.00139 C 0.01511 0.00162 0.01459 0.00093 0.01441 -7.40741E-7 C 0.01441 -0.00069 0.01476 -0.00139 0.01511 -0.00139 C 0.01563 -0.00139 0.01598 -0.00116 0.01615 -0.00069 C 0.01615 -0.00046 0.01615 -0.00023 0.0158 -7.40741E-7 C 0.0158 0.00023 0.0158 -7.40741E-7 0.01563 -7.40741E-7 " pathEditMode="relative" rAng="0" ptsTypes="fffffffffffffffff">
                                      <p:cBhvr>
                                        <p:cTn id="2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00" y="-1000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2636136" y="5590790"/>
            <a:ext cx="41040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err="1" smtClean="0">
                <a:latin typeface="Arial Rounded MT Bold" pitchFamily="34" charset="0"/>
              </a:rPr>
              <a:t>Z</a:t>
            </a:r>
            <a:r>
              <a:rPr lang="en-US" sz="1400" baseline="-25000" dirty="0" err="1" smtClean="0">
                <a:latin typeface="Arial Rounded MT Bold" pitchFamily="34" charset="0"/>
              </a:rPr>
              <a:t>coll</a:t>
            </a:r>
            <a:r>
              <a:rPr lang="en-US" sz="1400" baseline="-25000" dirty="0" smtClean="0">
                <a:latin typeface="Arial Rounded MT Bold" pitchFamily="34" charset="0"/>
              </a:rPr>
              <a:t> total</a:t>
            </a:r>
            <a:r>
              <a:rPr lang="en-US" sz="1400" dirty="0" smtClean="0">
                <a:latin typeface="Arial Rounded MT Bold" pitchFamily="34" charset="0"/>
              </a:rPr>
              <a:t> </a:t>
            </a:r>
            <a:r>
              <a:rPr lang="en-US" sz="1400" dirty="0">
                <a:latin typeface="Arial Rounded MT Bold" pitchFamily="34" charset="0"/>
              </a:rPr>
              <a:t>= </a:t>
            </a:r>
            <a:r>
              <a:rPr lang="en-US" sz="1400" dirty="0" smtClean="0">
                <a:latin typeface="Arial Rounded MT Bold" pitchFamily="34" charset="0"/>
              </a:rPr>
              <a:t>215 </a:t>
            </a:r>
            <a:r>
              <a:rPr lang="en-US" sz="1400" dirty="0">
                <a:latin typeface="Arial Rounded MT Bold" pitchFamily="34" charset="0"/>
              </a:rPr>
              <a:t>cm + 190 cm + 320 cm = 7</a:t>
            </a:r>
            <a:r>
              <a:rPr lang="en-US" sz="1400" dirty="0" smtClean="0">
                <a:latin typeface="Arial Rounded MT Bold" pitchFamily="34" charset="0"/>
              </a:rPr>
              <a:t>25 </a:t>
            </a:r>
            <a:r>
              <a:rPr lang="en-US" sz="1400" dirty="0">
                <a:latin typeface="Arial Rounded MT Bold" pitchFamily="34" charset="0"/>
              </a:rPr>
              <a:t>cm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667625" y="4509120"/>
            <a:ext cx="1388522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   </a:t>
            </a: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166.2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kW</a:t>
            </a:r>
          </a:p>
          <a:p>
            <a:pPr>
              <a:defRPr/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photon </a:t>
            </a: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beam</a:t>
            </a:r>
          </a:p>
          <a:p>
            <a:pPr>
              <a:defRPr/>
            </a:pP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   </a:t>
            </a:r>
            <a:r>
              <a:rPr lang="en-US" sz="1100" b="1" dirty="0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(beam jitter !)</a:t>
            </a:r>
            <a:endParaRPr lang="en-US" sz="1100" b="1" dirty="0">
              <a:solidFill>
                <a:schemeClr val="accent2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3563888" y="4725144"/>
            <a:ext cx="21755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Arial Rounded MT Bold" pitchFamily="34" charset="0"/>
              </a:rPr>
              <a:t>       </a:t>
            </a:r>
            <a:r>
              <a:rPr lang="en-US" sz="1800" dirty="0" smtClean="0">
                <a:solidFill>
                  <a:srgbClr val="FF0000"/>
                </a:solidFill>
                <a:latin typeface="Arial Rounded MT Bold" pitchFamily="34" charset="0"/>
              </a:rPr>
              <a:t>87.0 kW (52%)</a:t>
            </a:r>
            <a:endParaRPr lang="en-US" sz="1800" dirty="0">
              <a:solidFill>
                <a:srgbClr val="FF0000"/>
              </a:solidFill>
              <a:latin typeface="Arial Rounded MT Bold" pitchFamily="34" charset="0"/>
            </a:endParaRPr>
          </a:p>
          <a:p>
            <a:r>
              <a:rPr lang="en-US" sz="1400" dirty="0">
                <a:solidFill>
                  <a:srgbClr val="FF0000"/>
                </a:solidFill>
                <a:latin typeface="Arial Rounded MT Bold" pitchFamily="34" charset="0"/>
              </a:rPr>
              <a:t>collimator absorption</a:t>
            </a:r>
          </a:p>
        </p:txBody>
      </p:sp>
      <p:sp>
        <p:nvSpPr>
          <p:cNvPr id="31" name="TextBox 1"/>
          <p:cNvSpPr txBox="1">
            <a:spLocks noChangeArrowheads="1"/>
          </p:cNvSpPr>
          <p:nvPr/>
        </p:nvSpPr>
        <p:spPr bwMode="auto">
          <a:xfrm>
            <a:off x="1040070" y="19050"/>
            <a:ext cx="74922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u="sng" dirty="0">
                <a:solidFill>
                  <a:schemeClr val="accent2"/>
                </a:solidFill>
                <a:latin typeface="Arial Rounded MT Bold" pitchFamily="34" charset="0"/>
              </a:rPr>
              <a:t>Energy distribution of a multistage photon </a:t>
            </a:r>
            <a:r>
              <a:rPr lang="en-US" sz="1600" u="sng" dirty="0" smtClean="0">
                <a:solidFill>
                  <a:schemeClr val="accent2"/>
                </a:solidFill>
                <a:latin typeface="Arial Rounded MT Bold" pitchFamily="34" charset="0"/>
              </a:rPr>
              <a:t>collimator </a:t>
            </a:r>
            <a:r>
              <a:rPr lang="en-US" sz="1600" u="sng" dirty="0">
                <a:solidFill>
                  <a:schemeClr val="accent2"/>
                </a:solidFill>
                <a:latin typeface="Arial Rounded MT Bold" pitchFamily="34" charset="0"/>
              </a:rPr>
              <a:t>/ </a:t>
            </a:r>
            <a:r>
              <a:rPr lang="en-US" sz="1600" u="sng" dirty="0" smtClean="0">
                <a:solidFill>
                  <a:schemeClr val="accent2"/>
                </a:solidFill>
                <a:latin typeface="Arial Rounded MT Bold" pitchFamily="34" charset="0"/>
              </a:rPr>
              <a:t>250 </a:t>
            </a:r>
            <a:r>
              <a:rPr lang="en-US" sz="1600" u="sng" dirty="0" err="1" smtClean="0">
                <a:solidFill>
                  <a:schemeClr val="accent2"/>
                </a:solidFill>
                <a:latin typeface="Arial Rounded MT Bold" pitchFamily="34" charset="0"/>
              </a:rPr>
              <a:t>GeV</a:t>
            </a:r>
            <a:r>
              <a:rPr lang="en-US" sz="1600" u="sng" dirty="0" smtClean="0">
                <a:solidFill>
                  <a:schemeClr val="accent2"/>
                </a:solidFill>
                <a:latin typeface="Arial Rounded MT Bold" pitchFamily="34" charset="0"/>
              </a:rPr>
              <a:t> (high </a:t>
            </a:r>
            <a:r>
              <a:rPr lang="en-US" sz="1600" u="sng" dirty="0" err="1" smtClean="0">
                <a:solidFill>
                  <a:schemeClr val="accent2"/>
                </a:solidFill>
                <a:latin typeface="Arial Rounded MT Bold" pitchFamily="34" charset="0"/>
              </a:rPr>
              <a:t>lumi</a:t>
            </a:r>
            <a:r>
              <a:rPr lang="en-US" sz="1600" u="sng" dirty="0" smtClean="0">
                <a:solidFill>
                  <a:schemeClr val="accent2"/>
                </a:solidFill>
                <a:latin typeface="Arial Rounded MT Bold" pitchFamily="34" charset="0"/>
              </a:rPr>
              <a:t>)</a:t>
            </a:r>
            <a:endParaRPr lang="en-US" sz="1600" u="sng" dirty="0">
              <a:solidFill>
                <a:schemeClr val="accent2"/>
              </a:solidFill>
              <a:latin typeface="Arial Rounded MT Bold" pitchFamily="34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FE7E7"/>
              </a:clrFrom>
              <a:clrTo>
                <a:srgbClr val="EF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3415" y="565150"/>
            <a:ext cx="2934419" cy="1746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FE7E7"/>
              </a:clrFrom>
              <a:clrTo>
                <a:srgbClr val="EF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20107" y="573088"/>
            <a:ext cx="2936069" cy="175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FE7E7"/>
              </a:clrFrom>
              <a:clrTo>
                <a:srgbClr val="EF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54446" y="584216"/>
            <a:ext cx="2970489" cy="1765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6873875" y="1795463"/>
            <a:ext cx="153599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err="1">
                <a:latin typeface="Arial Rounded MT Bold" pitchFamily="34" charset="0"/>
              </a:rPr>
              <a:t>E</a:t>
            </a:r>
            <a:r>
              <a:rPr lang="en-US" sz="1600" baseline="-25000" dirty="0" err="1">
                <a:latin typeface="Arial Rounded MT Bold" pitchFamily="34" charset="0"/>
              </a:rPr>
              <a:t>max</a:t>
            </a:r>
            <a:r>
              <a:rPr lang="en-US" sz="1600" dirty="0">
                <a:latin typeface="Arial Rounded MT Bold" pitchFamily="34" charset="0"/>
              </a:rPr>
              <a:t> = </a:t>
            </a:r>
            <a:r>
              <a:rPr lang="en-US" sz="1600" dirty="0" smtClean="0">
                <a:latin typeface="Arial Rounded MT Bold" pitchFamily="34" charset="0"/>
              </a:rPr>
              <a:t>120 J/g</a:t>
            </a:r>
          </a:p>
          <a:p>
            <a:endParaRPr lang="en-US" sz="1600" dirty="0">
              <a:latin typeface="Arial Rounded MT Bold" pitchFamily="34" charset="0"/>
            </a:endParaRPr>
          </a:p>
          <a:p>
            <a:r>
              <a:rPr lang="en-US" sz="1600" dirty="0" smtClean="0">
                <a:latin typeface="Arial Rounded MT Bold" pitchFamily="34" charset="0"/>
              </a:rPr>
              <a:t> 3.Collimator</a:t>
            </a:r>
            <a:endParaRPr lang="en-US" sz="1600" dirty="0">
              <a:latin typeface="Arial Rounded MT Bold" pitchFamily="34" charset="0"/>
            </a:endParaRPr>
          </a:p>
        </p:txBody>
      </p:sp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3800475" y="1789113"/>
            <a:ext cx="144911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err="1">
                <a:latin typeface="Arial Rounded MT Bold" pitchFamily="34" charset="0"/>
              </a:rPr>
              <a:t>E</a:t>
            </a:r>
            <a:r>
              <a:rPr lang="en-US" sz="1600" baseline="-25000" dirty="0" err="1">
                <a:latin typeface="Arial Rounded MT Bold" pitchFamily="34" charset="0"/>
              </a:rPr>
              <a:t>max</a:t>
            </a:r>
            <a:r>
              <a:rPr lang="en-US" sz="1600" dirty="0">
                <a:latin typeface="Arial Rounded MT Bold" pitchFamily="34" charset="0"/>
              </a:rPr>
              <a:t> = </a:t>
            </a:r>
            <a:r>
              <a:rPr lang="en-US" sz="1600" dirty="0" smtClean="0">
                <a:latin typeface="Arial Rounded MT Bold" pitchFamily="34" charset="0"/>
              </a:rPr>
              <a:t>93 J/g</a:t>
            </a:r>
          </a:p>
          <a:p>
            <a:endParaRPr lang="en-US" sz="1600" dirty="0">
              <a:latin typeface="Arial Rounded MT Bold" pitchFamily="34" charset="0"/>
            </a:endParaRPr>
          </a:p>
          <a:p>
            <a:r>
              <a:rPr lang="en-US" sz="1600" dirty="0" smtClean="0">
                <a:latin typeface="Arial Rounded MT Bold" pitchFamily="34" charset="0"/>
              </a:rPr>
              <a:t> 2.Collimator</a:t>
            </a:r>
            <a:endParaRPr lang="en-US" sz="1600" dirty="0">
              <a:latin typeface="Arial Rounded MT Bold" pitchFamily="34" charset="0"/>
            </a:endParaRPr>
          </a:p>
        </p:txBody>
      </p:sp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684213" y="1773238"/>
            <a:ext cx="144911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err="1">
                <a:latin typeface="Arial Rounded MT Bold" pitchFamily="34" charset="0"/>
              </a:rPr>
              <a:t>E</a:t>
            </a:r>
            <a:r>
              <a:rPr lang="en-US" sz="1600" baseline="-25000" dirty="0" err="1">
                <a:latin typeface="Arial Rounded MT Bold" pitchFamily="34" charset="0"/>
              </a:rPr>
              <a:t>max</a:t>
            </a:r>
            <a:r>
              <a:rPr lang="en-US" sz="1600" dirty="0">
                <a:latin typeface="Arial Rounded MT Bold" pitchFamily="34" charset="0"/>
              </a:rPr>
              <a:t> = </a:t>
            </a:r>
            <a:r>
              <a:rPr lang="en-US" sz="1600" dirty="0" smtClean="0">
                <a:latin typeface="Arial Rounded MT Bold" pitchFamily="34" charset="0"/>
              </a:rPr>
              <a:t>27 J/g</a:t>
            </a:r>
          </a:p>
          <a:p>
            <a:endParaRPr lang="en-US" sz="1600" dirty="0">
              <a:latin typeface="Arial Rounded MT Bold" pitchFamily="34" charset="0"/>
            </a:endParaRPr>
          </a:p>
          <a:p>
            <a:r>
              <a:rPr lang="en-US" sz="1600" dirty="0" smtClean="0">
                <a:latin typeface="Arial Rounded MT Bold" pitchFamily="34" charset="0"/>
              </a:rPr>
              <a:t> 1.Collimator</a:t>
            </a:r>
            <a:endParaRPr lang="en-US" sz="1600" dirty="0">
              <a:latin typeface="Arial Rounded MT Bold" pitchFamily="34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35496" y="4437063"/>
            <a:ext cx="8943975" cy="0"/>
          </a:xfrm>
          <a:prstGeom prst="straightConnector1">
            <a:avLst/>
          </a:prstGeom>
          <a:ln w="63500" cmpd="tri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5" name="Text Box 9"/>
          <p:cNvSpPr txBox="1">
            <a:spLocks noChangeArrowheads="1"/>
          </p:cNvSpPr>
          <p:nvPr/>
        </p:nvSpPr>
        <p:spPr bwMode="auto">
          <a:xfrm>
            <a:off x="677832" y="3102059"/>
            <a:ext cx="98708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rial Rounded MT Bold" pitchFamily="34" charset="0"/>
              </a:rPr>
              <a:t>C                </a:t>
            </a:r>
            <a:r>
              <a:rPr lang="en-US" sz="1600" dirty="0" smtClean="0">
                <a:latin typeface="Arial Rounded MT Bold" pitchFamily="34" charset="0"/>
              </a:rPr>
              <a:t>         </a:t>
            </a:r>
            <a:r>
              <a:rPr lang="en-US" sz="1600" dirty="0">
                <a:latin typeface="Arial Rounded MT Bold" pitchFamily="34" charset="0"/>
              </a:rPr>
              <a:t>Ti </a:t>
            </a:r>
            <a:r>
              <a:rPr lang="en-US" sz="1600" dirty="0" smtClean="0">
                <a:latin typeface="Arial Rounded MT Bold" pitchFamily="34" charset="0"/>
              </a:rPr>
              <a:t>Fe                        </a:t>
            </a:r>
            <a:r>
              <a:rPr lang="en-US" sz="1600" dirty="0">
                <a:latin typeface="Arial Rounded MT Bold" pitchFamily="34" charset="0"/>
              </a:rPr>
              <a:t>C                </a:t>
            </a:r>
            <a:r>
              <a:rPr lang="en-US" sz="1600" dirty="0" smtClean="0">
                <a:latin typeface="Arial Rounded MT Bold" pitchFamily="34" charset="0"/>
              </a:rPr>
              <a:t>        Ti Fe                         C                          </a:t>
            </a:r>
            <a:r>
              <a:rPr lang="en-US" sz="1600" dirty="0" err="1" smtClean="0">
                <a:latin typeface="Arial Rounded MT Bold" pitchFamily="34" charset="0"/>
              </a:rPr>
              <a:t>TiFe</a:t>
            </a:r>
            <a:endParaRPr lang="en-US" sz="1600" dirty="0">
              <a:latin typeface="Arial Rounded MT Bold" pitchFamily="34" charset="0"/>
            </a:endParaRPr>
          </a:p>
          <a:p>
            <a:endParaRPr lang="en-US" sz="1600" b="1" dirty="0">
              <a:latin typeface="Arial Rounded MT Bold" pitchFamily="34" charset="0"/>
            </a:endParaRPr>
          </a:p>
          <a:p>
            <a:endParaRPr lang="en-US" sz="1600" dirty="0">
              <a:latin typeface="Arial Rounded MT Bold" pitchFamily="34" charset="0"/>
            </a:endParaRPr>
          </a:p>
        </p:txBody>
      </p: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914797" y="3717032"/>
            <a:ext cx="806467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rial Rounded MT Bold" pitchFamily="34" charset="0"/>
              </a:rPr>
              <a:t> 10 %                                                       </a:t>
            </a:r>
            <a:r>
              <a:rPr lang="en-US" sz="1600" dirty="0" smtClean="0">
                <a:latin typeface="Arial Rounded MT Bold" pitchFamily="34" charset="0"/>
              </a:rPr>
              <a:t>18%                                                   24%</a:t>
            </a:r>
            <a:endParaRPr lang="en-US" sz="1600" dirty="0">
              <a:latin typeface="Arial Rounded MT Bold" pitchFamily="34" charset="0"/>
            </a:endParaRPr>
          </a:p>
          <a:p>
            <a:r>
              <a:rPr lang="en-US" sz="1600" dirty="0" smtClean="0">
                <a:latin typeface="Arial Rounded MT Bold" pitchFamily="34" charset="0"/>
              </a:rPr>
              <a:t>17.2 </a:t>
            </a:r>
            <a:r>
              <a:rPr lang="en-US" sz="1600" dirty="0">
                <a:latin typeface="Arial Rounded MT Bold" pitchFamily="34" charset="0"/>
              </a:rPr>
              <a:t>kW                                            </a:t>
            </a:r>
            <a:r>
              <a:rPr lang="en-US" sz="1600" dirty="0" smtClean="0">
                <a:latin typeface="Arial Rounded MT Bold" pitchFamily="34" charset="0"/>
              </a:rPr>
              <a:t>     29.7 kW                                         40.1 </a:t>
            </a:r>
            <a:r>
              <a:rPr lang="en-US" sz="1600" dirty="0">
                <a:latin typeface="Arial Rounded MT Bold" pitchFamily="34" charset="0"/>
              </a:rPr>
              <a:t>kW</a:t>
            </a:r>
          </a:p>
        </p:txBody>
      </p:sp>
    </p:spTree>
    <p:extLst>
      <p:ext uri="{BB962C8B-B14F-4D97-AF65-F5344CB8AC3E}">
        <p14:creationId xmlns:p14="http://schemas.microsoft.com/office/powerpoint/2010/main" val="103409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0.00312 0.3321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1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0.00139 C 0.01146 -0.02569 0.01285 -0.04954 0.01493 -0.05116 C 0.01702 -0.05278 0.01893 -0.03495 0.01893 -0.00833 C 0.01928 0.01597 0.01789 0.03889 0.01598 0.04028 C 0.01424 0.0419 0.0125 0.02662 0.01233 0.00394 C 0.01216 -0.0169 0.01337 -0.03657 0.01493 -0.03819 C 0.0165 -0.03935 0.01789 -0.02662 0.01806 -0.00764 C 0.01806 0.00949 0.01719 0.02616 0.0158 0.02685 C 0.01459 0.02824 0.01355 0.01852 0.01337 0.00278 C 0.01337 -0.01088 0.01407 -0.0243 0.01511 -0.025 C 0.01598 -0.02569 0.01684 -0.01852 0.01702 -0.00671 C 0.01702 0.00347 0.0165 0.01296 0.0158 0.01389 C 0.01511 0.01482 0.01441 0.01019 0.01441 0.00208 C 0.01441 -0.0044 0.01459 -0.01111 0.01511 -0.01204 C 0.01546 -0.01204 0.0158 -0.01042 0.01598 -0.00602 C 0.01598 -0.00301 0.01598 -0.00023 0.0158 0.0007 C 0.01563 0.00139 0.01563 0.00162 0.01546 0.0007 " pathEditMode="relative" rAng="0" ptsTypes="fffffffffffffffff">
                                      <p:cBhvr>
                                        <p:cTn id="1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00" y="-7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59259E-6 L 0.00313 0.3305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1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1 -0.00393 C 0.01181 -0.01782 0.0132 -0.02963 0.01528 -0.03055 C 0.01719 -0.03148 0.0191 -0.02245 0.01928 -0.00903 C 0.01945 0.00347 0.01806 0.01482 0.01632 0.01574 C 0.01459 0.01644 0.01303 0.0088 0.01285 -0.00278 C 0.01268 -0.01319 0.01372 -0.02315 0.01528 -0.02407 C 0.01684 -0.02454 0.01806 -0.01829 0.01823 -0.00856 C 0.01841 -7.40741E-7 0.01754 0.00857 0.01615 0.00903 C 0.01511 0.00949 0.01389 0.00463 0.01389 -0.00324 C 0.01372 -0.01018 0.01441 -0.0169 0.01546 -0.01736 C 0.01632 -0.01782 0.01719 -0.01412 0.01719 -0.0081 C 0.01737 -0.00301 0.01684 0.00185 0.01615 0.00232 C 0.01546 0.00278 0.01493 0.00046 0.01476 -0.0037 C 0.01476 -0.00694 0.01511 -0.01042 0.01546 -0.01088 C 0.0158 -0.01088 0.01615 -0.00995 0.01632 -0.00764 C 0.01632 -0.00625 0.01632 -0.00486 0.01598 -0.00417 C 0.01598 -0.00393 0.01598 -0.0037 0.0158 -0.00417 " pathEditMode="relative" rAng="0" ptsTypes="fffffffffffffffff">
                                      <p:cBhvr>
                                        <p:cTn id="2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00" y="-4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0.00018 0.3280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4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-7.40741E-7 C 0.01146 -0.00301 0.01285 -0.00555 0.01493 -0.00579 C 0.01702 -0.00579 0.01893 -0.00393 0.0191 -0.00116 C 0.01945 0.00162 0.01789 0.00417 0.01615 0.0044 C 0.01424 0.00463 0.01268 0.00278 0.0125 0.00023 C 0.01233 -0.00185 0.01337 -0.00417 0.01493 -0.0044 C 0.01667 -0.0044 0.01789 -0.00301 0.01806 -0.00093 C 0.01823 0.00093 0.01737 0.00278 0.01598 0.00301 C 0.01476 0.00301 0.01355 0.00185 0.01355 0.00023 C 0.01337 -0.00139 0.01407 -0.00278 0.01511 -0.00278 C 0.01615 -0.00301 0.01702 -0.00208 0.01702 -0.00093 C 0.01719 0.00023 0.01667 0.00139 0.01598 0.00139 C 0.01511 0.00162 0.01459 0.00093 0.01441 -7.40741E-7 C 0.01441 -0.00069 0.01476 -0.00139 0.01511 -0.00139 C 0.01563 -0.00139 0.01598 -0.00116 0.01615 -0.00069 C 0.01615 -0.00046 0.01615 -0.00023 0.0158 -7.40741E-7 C 0.0158 0.00023 0.0158 -7.40741E-7 0.01563 -7.40741E-7 " pathEditMode="relative" rAng="0" ptsTypes="fffffffffffffffff">
                                      <p:cBhvr>
                                        <p:cTn id="3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00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2636136" y="5590790"/>
            <a:ext cx="41040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err="1" smtClean="0">
                <a:latin typeface="Arial Rounded MT Bold" pitchFamily="34" charset="0"/>
              </a:rPr>
              <a:t>Z</a:t>
            </a:r>
            <a:r>
              <a:rPr lang="en-US" sz="1400" baseline="-25000" dirty="0" err="1" smtClean="0">
                <a:latin typeface="Arial Rounded MT Bold" pitchFamily="34" charset="0"/>
              </a:rPr>
              <a:t>coll</a:t>
            </a:r>
            <a:r>
              <a:rPr lang="en-US" sz="1400" baseline="-25000" dirty="0" smtClean="0">
                <a:latin typeface="Arial Rounded MT Bold" pitchFamily="34" charset="0"/>
              </a:rPr>
              <a:t> total</a:t>
            </a:r>
            <a:r>
              <a:rPr lang="en-US" sz="1400" dirty="0" smtClean="0">
                <a:latin typeface="Arial Rounded MT Bold" pitchFamily="34" charset="0"/>
              </a:rPr>
              <a:t> </a:t>
            </a:r>
            <a:r>
              <a:rPr lang="en-US" sz="1400" dirty="0">
                <a:latin typeface="Arial Rounded MT Bold" pitchFamily="34" charset="0"/>
              </a:rPr>
              <a:t>= </a:t>
            </a:r>
            <a:r>
              <a:rPr lang="en-US" sz="1400" dirty="0" smtClean="0">
                <a:latin typeface="Arial Rounded MT Bold" pitchFamily="34" charset="0"/>
              </a:rPr>
              <a:t>215 </a:t>
            </a:r>
            <a:r>
              <a:rPr lang="en-US" sz="1400" dirty="0">
                <a:latin typeface="Arial Rounded MT Bold" pitchFamily="34" charset="0"/>
              </a:rPr>
              <a:t>cm + 190 cm + 320 cm = 7</a:t>
            </a:r>
            <a:r>
              <a:rPr lang="en-US" sz="1400" dirty="0" smtClean="0">
                <a:latin typeface="Arial Rounded MT Bold" pitchFamily="34" charset="0"/>
              </a:rPr>
              <a:t>25 </a:t>
            </a:r>
            <a:r>
              <a:rPr lang="en-US" sz="1400" dirty="0">
                <a:latin typeface="Arial Rounded MT Bold" pitchFamily="34" charset="0"/>
              </a:rPr>
              <a:t>cm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667625" y="4509120"/>
            <a:ext cx="1388522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   </a:t>
            </a: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166.2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kW</a:t>
            </a:r>
          </a:p>
          <a:p>
            <a:pPr>
              <a:defRPr/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photon </a:t>
            </a: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beam</a:t>
            </a:r>
          </a:p>
          <a:p>
            <a:pPr>
              <a:defRPr/>
            </a:pP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   </a:t>
            </a:r>
            <a:r>
              <a:rPr lang="en-US" sz="1100" b="1" dirty="0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(beam jitter !)</a:t>
            </a:r>
            <a:endParaRPr lang="en-US" sz="1100" b="1" dirty="0">
              <a:solidFill>
                <a:schemeClr val="accent2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3563888" y="4725144"/>
            <a:ext cx="27799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strike="sngStrike" dirty="0" smtClean="0">
                <a:solidFill>
                  <a:srgbClr val="FF0000"/>
                </a:solidFill>
                <a:latin typeface="Arial Rounded MT Bold" pitchFamily="34" charset="0"/>
              </a:rPr>
              <a:t>87.0 kW</a:t>
            </a:r>
            <a:r>
              <a:rPr lang="en-US" sz="1800" dirty="0" smtClean="0">
                <a:solidFill>
                  <a:srgbClr val="FF0000"/>
                </a:solidFill>
                <a:latin typeface="Arial Rounded MT Bold" pitchFamily="34" charset="0"/>
              </a:rPr>
              <a:t> 87.3 </a:t>
            </a:r>
            <a:r>
              <a:rPr lang="en-US" sz="1800" dirty="0">
                <a:solidFill>
                  <a:srgbClr val="FF0000"/>
                </a:solidFill>
                <a:latin typeface="Arial Rounded MT Bold" pitchFamily="34" charset="0"/>
              </a:rPr>
              <a:t>kW </a:t>
            </a:r>
            <a:r>
              <a:rPr lang="en-US" sz="1800" dirty="0" smtClean="0">
                <a:solidFill>
                  <a:srgbClr val="FF0000"/>
                </a:solidFill>
                <a:latin typeface="Arial Rounded MT Bold" pitchFamily="34" charset="0"/>
              </a:rPr>
              <a:t>(52%)</a:t>
            </a:r>
            <a:endParaRPr lang="en-US" sz="1800" dirty="0">
              <a:solidFill>
                <a:srgbClr val="FF0000"/>
              </a:solidFill>
              <a:latin typeface="Arial Rounded MT Bold" pitchFamily="34" charset="0"/>
            </a:endParaRPr>
          </a:p>
          <a:p>
            <a:r>
              <a:rPr lang="en-US" sz="1400" dirty="0">
                <a:solidFill>
                  <a:srgbClr val="FF0000"/>
                </a:solidFill>
                <a:latin typeface="Arial Rounded MT Bold" pitchFamily="34" charset="0"/>
              </a:rPr>
              <a:t>collimator absorption</a:t>
            </a:r>
          </a:p>
        </p:txBody>
      </p:sp>
      <p:sp>
        <p:nvSpPr>
          <p:cNvPr id="31" name="TextBox 1"/>
          <p:cNvSpPr txBox="1">
            <a:spLocks noChangeArrowheads="1"/>
          </p:cNvSpPr>
          <p:nvPr/>
        </p:nvSpPr>
        <p:spPr bwMode="auto">
          <a:xfrm>
            <a:off x="1040070" y="19050"/>
            <a:ext cx="74922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u="sng" dirty="0">
                <a:solidFill>
                  <a:schemeClr val="accent2"/>
                </a:solidFill>
                <a:latin typeface="Arial Rounded MT Bold" pitchFamily="34" charset="0"/>
              </a:rPr>
              <a:t>Energy distribution of a multistage photon </a:t>
            </a:r>
            <a:r>
              <a:rPr lang="en-US" sz="1600" u="sng" dirty="0" smtClean="0">
                <a:solidFill>
                  <a:schemeClr val="accent2"/>
                </a:solidFill>
                <a:latin typeface="Arial Rounded MT Bold" pitchFamily="34" charset="0"/>
              </a:rPr>
              <a:t>collimator </a:t>
            </a:r>
            <a:r>
              <a:rPr lang="en-US" sz="1600" u="sng" dirty="0">
                <a:solidFill>
                  <a:schemeClr val="accent2"/>
                </a:solidFill>
                <a:latin typeface="Arial Rounded MT Bold" pitchFamily="34" charset="0"/>
              </a:rPr>
              <a:t>/ </a:t>
            </a:r>
            <a:r>
              <a:rPr lang="en-US" sz="1600" u="sng" dirty="0" smtClean="0">
                <a:solidFill>
                  <a:schemeClr val="accent2"/>
                </a:solidFill>
                <a:latin typeface="Arial Rounded MT Bold" pitchFamily="34" charset="0"/>
              </a:rPr>
              <a:t>250 </a:t>
            </a:r>
            <a:r>
              <a:rPr lang="en-US" sz="1600" u="sng" dirty="0" err="1" smtClean="0">
                <a:solidFill>
                  <a:schemeClr val="accent2"/>
                </a:solidFill>
                <a:latin typeface="Arial Rounded MT Bold" pitchFamily="34" charset="0"/>
              </a:rPr>
              <a:t>GeV</a:t>
            </a:r>
            <a:r>
              <a:rPr lang="en-US" sz="1600" u="sng" dirty="0" smtClean="0">
                <a:solidFill>
                  <a:schemeClr val="accent2"/>
                </a:solidFill>
                <a:latin typeface="Arial Rounded MT Bold" pitchFamily="34" charset="0"/>
              </a:rPr>
              <a:t> (high </a:t>
            </a:r>
            <a:r>
              <a:rPr lang="en-US" sz="1600" u="sng" dirty="0" err="1" smtClean="0">
                <a:solidFill>
                  <a:schemeClr val="accent2"/>
                </a:solidFill>
                <a:latin typeface="Arial Rounded MT Bold" pitchFamily="34" charset="0"/>
              </a:rPr>
              <a:t>lumi</a:t>
            </a:r>
            <a:r>
              <a:rPr lang="en-US" sz="1600" u="sng" dirty="0" smtClean="0">
                <a:solidFill>
                  <a:schemeClr val="accent2"/>
                </a:solidFill>
                <a:latin typeface="Arial Rounded MT Bold" pitchFamily="34" charset="0"/>
              </a:rPr>
              <a:t>)</a:t>
            </a:r>
            <a:endParaRPr lang="en-US" sz="1600" u="sng" dirty="0">
              <a:solidFill>
                <a:schemeClr val="accent2"/>
              </a:solidFill>
              <a:latin typeface="Arial Rounded MT Bold" pitchFamily="34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FE7E7"/>
              </a:clrFrom>
              <a:clrTo>
                <a:srgbClr val="EF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3415" y="2780928"/>
            <a:ext cx="2934419" cy="1746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FE7E7"/>
              </a:clrFrom>
              <a:clrTo>
                <a:srgbClr val="EF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20107" y="2788866"/>
            <a:ext cx="2936069" cy="175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FE7E7"/>
              </a:clrFrom>
              <a:clrTo>
                <a:srgbClr val="EF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54446" y="2799994"/>
            <a:ext cx="2970489" cy="1765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6873875" y="1795463"/>
            <a:ext cx="23583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err="1">
                <a:latin typeface="Arial Rounded MT Bold" pitchFamily="34" charset="0"/>
              </a:rPr>
              <a:t>E</a:t>
            </a:r>
            <a:r>
              <a:rPr lang="en-US" sz="1600" baseline="-25000" dirty="0" err="1">
                <a:latin typeface="Arial Rounded MT Bold" pitchFamily="34" charset="0"/>
              </a:rPr>
              <a:t>max</a:t>
            </a:r>
            <a:r>
              <a:rPr lang="en-US" sz="1600" dirty="0">
                <a:latin typeface="Arial Rounded MT Bold" pitchFamily="34" charset="0"/>
              </a:rPr>
              <a:t> = </a:t>
            </a:r>
            <a:r>
              <a:rPr lang="en-US" sz="1600" strike="sngStrike" dirty="0" smtClean="0">
                <a:latin typeface="Arial Rounded MT Bold" pitchFamily="34" charset="0"/>
              </a:rPr>
              <a:t>120 J/g</a:t>
            </a:r>
            <a:r>
              <a:rPr lang="en-US" sz="1600" dirty="0" smtClean="0">
                <a:latin typeface="Arial Rounded MT Bold" pitchFamily="34" charset="0"/>
              </a:rPr>
              <a:t> 151 J/g</a:t>
            </a:r>
          </a:p>
          <a:p>
            <a:endParaRPr lang="en-US" sz="1600" dirty="0">
              <a:latin typeface="Arial Rounded MT Bold" pitchFamily="34" charset="0"/>
            </a:endParaRPr>
          </a:p>
          <a:p>
            <a:r>
              <a:rPr lang="en-US" sz="1600" dirty="0" smtClean="0">
                <a:latin typeface="Arial Rounded MT Bold" pitchFamily="34" charset="0"/>
              </a:rPr>
              <a:t> 3.Collimator</a:t>
            </a:r>
            <a:endParaRPr lang="en-US" sz="1600" dirty="0">
              <a:latin typeface="Arial Rounded MT Bold" pitchFamily="34" charset="0"/>
            </a:endParaRPr>
          </a:p>
        </p:txBody>
      </p:sp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3800475" y="1789113"/>
            <a:ext cx="218521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err="1">
                <a:latin typeface="Arial Rounded MT Bold" pitchFamily="34" charset="0"/>
              </a:rPr>
              <a:t>E</a:t>
            </a:r>
            <a:r>
              <a:rPr lang="en-US" sz="1600" baseline="-25000" dirty="0" err="1">
                <a:latin typeface="Arial Rounded MT Bold" pitchFamily="34" charset="0"/>
              </a:rPr>
              <a:t>max</a:t>
            </a:r>
            <a:r>
              <a:rPr lang="en-US" sz="1600" dirty="0">
                <a:latin typeface="Arial Rounded MT Bold" pitchFamily="34" charset="0"/>
              </a:rPr>
              <a:t> = </a:t>
            </a:r>
            <a:r>
              <a:rPr lang="en-US" sz="1600" strike="sngStrike" dirty="0" smtClean="0">
                <a:latin typeface="Arial Rounded MT Bold" pitchFamily="34" charset="0"/>
              </a:rPr>
              <a:t>93 J/g</a:t>
            </a:r>
            <a:r>
              <a:rPr lang="en-US" sz="1600" dirty="0" smtClean="0">
                <a:latin typeface="Arial Rounded MT Bold" pitchFamily="34" charset="0"/>
              </a:rPr>
              <a:t> 115J/g</a:t>
            </a:r>
          </a:p>
          <a:p>
            <a:endParaRPr lang="en-US" sz="1600" dirty="0">
              <a:latin typeface="Arial Rounded MT Bold" pitchFamily="34" charset="0"/>
            </a:endParaRPr>
          </a:p>
          <a:p>
            <a:r>
              <a:rPr lang="en-US" sz="1600" dirty="0" smtClean="0">
                <a:latin typeface="Arial Rounded MT Bold" pitchFamily="34" charset="0"/>
              </a:rPr>
              <a:t> 2.Collimator</a:t>
            </a:r>
            <a:endParaRPr lang="en-US" sz="1600" dirty="0">
              <a:latin typeface="Arial Rounded MT Bold" pitchFamily="34" charset="0"/>
            </a:endParaRPr>
          </a:p>
        </p:txBody>
      </p:sp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684213" y="1773238"/>
            <a:ext cx="201208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err="1">
                <a:latin typeface="Arial Rounded MT Bold" pitchFamily="34" charset="0"/>
              </a:rPr>
              <a:t>E</a:t>
            </a:r>
            <a:r>
              <a:rPr lang="en-US" sz="1600" baseline="-25000" dirty="0" err="1">
                <a:latin typeface="Arial Rounded MT Bold" pitchFamily="34" charset="0"/>
              </a:rPr>
              <a:t>max</a:t>
            </a:r>
            <a:r>
              <a:rPr lang="en-US" sz="1600" dirty="0">
                <a:latin typeface="Arial Rounded MT Bold" pitchFamily="34" charset="0"/>
              </a:rPr>
              <a:t> = </a:t>
            </a:r>
            <a:r>
              <a:rPr lang="en-US" sz="1600" strike="sngStrike" dirty="0" smtClean="0">
                <a:latin typeface="Arial Rounded MT Bold" pitchFamily="34" charset="0"/>
              </a:rPr>
              <a:t>27 J/g</a:t>
            </a:r>
            <a:r>
              <a:rPr lang="en-US" sz="1600" dirty="0" smtClean="0">
                <a:latin typeface="Arial Rounded MT Bold" pitchFamily="34" charset="0"/>
              </a:rPr>
              <a:t> 37J/g</a:t>
            </a:r>
          </a:p>
          <a:p>
            <a:endParaRPr lang="en-US" sz="1600" dirty="0">
              <a:latin typeface="Arial Rounded MT Bold" pitchFamily="34" charset="0"/>
            </a:endParaRPr>
          </a:p>
          <a:p>
            <a:r>
              <a:rPr lang="en-US" sz="1600" dirty="0" smtClean="0">
                <a:latin typeface="Arial Rounded MT Bold" pitchFamily="34" charset="0"/>
              </a:rPr>
              <a:t> 1.Collimator</a:t>
            </a:r>
            <a:endParaRPr lang="en-US" sz="1600" dirty="0">
              <a:latin typeface="Arial Rounded MT Bold" pitchFamily="34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164529" y="4301807"/>
            <a:ext cx="8943975" cy="0"/>
          </a:xfrm>
          <a:prstGeom prst="straightConnector1">
            <a:avLst/>
          </a:prstGeom>
          <a:ln w="63500" cmpd="tri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5" name="Text Box 9"/>
          <p:cNvSpPr txBox="1">
            <a:spLocks noChangeArrowheads="1"/>
          </p:cNvSpPr>
          <p:nvPr/>
        </p:nvSpPr>
        <p:spPr bwMode="auto">
          <a:xfrm>
            <a:off x="677832" y="3102059"/>
            <a:ext cx="97988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rial Rounded MT Bold" pitchFamily="34" charset="0"/>
              </a:rPr>
              <a:t>C                </a:t>
            </a:r>
            <a:r>
              <a:rPr lang="en-US" sz="1600" dirty="0" smtClean="0">
                <a:latin typeface="Arial Rounded MT Bold" pitchFamily="34" charset="0"/>
              </a:rPr>
              <a:t>         </a:t>
            </a:r>
            <a:r>
              <a:rPr lang="en-US" sz="1600" dirty="0">
                <a:latin typeface="Arial Rounded MT Bold" pitchFamily="34" charset="0"/>
              </a:rPr>
              <a:t>Ti </a:t>
            </a:r>
            <a:r>
              <a:rPr lang="en-US" sz="1600" dirty="0" smtClean="0">
                <a:latin typeface="Arial Rounded MT Bold" pitchFamily="34" charset="0"/>
              </a:rPr>
              <a:t>Fe                        </a:t>
            </a:r>
            <a:r>
              <a:rPr lang="en-US" sz="1600" dirty="0">
                <a:latin typeface="Arial Rounded MT Bold" pitchFamily="34" charset="0"/>
              </a:rPr>
              <a:t>C                </a:t>
            </a:r>
            <a:r>
              <a:rPr lang="en-US" sz="1600" dirty="0" smtClean="0">
                <a:latin typeface="Arial Rounded MT Bold" pitchFamily="34" charset="0"/>
              </a:rPr>
              <a:t>        Ti Fe                         C                          </a:t>
            </a:r>
            <a:r>
              <a:rPr lang="en-US" sz="1600" dirty="0" err="1" smtClean="0">
                <a:latin typeface="Arial Rounded MT Bold" pitchFamily="34" charset="0"/>
              </a:rPr>
              <a:t>TiFe</a:t>
            </a:r>
            <a:endParaRPr lang="en-US" sz="1600" dirty="0">
              <a:latin typeface="Arial Rounded MT Bold" pitchFamily="34" charset="0"/>
            </a:endParaRPr>
          </a:p>
          <a:p>
            <a:endParaRPr lang="en-US" sz="1600" b="1" dirty="0">
              <a:latin typeface="Arial Rounded MT Bold" pitchFamily="34" charset="0"/>
            </a:endParaRPr>
          </a:p>
          <a:p>
            <a:endParaRPr lang="en-US" sz="1600" dirty="0">
              <a:latin typeface="Arial Rounded MT Bold" pitchFamily="34" charset="0"/>
            </a:endParaRPr>
          </a:p>
        </p:txBody>
      </p: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914797" y="3717032"/>
            <a:ext cx="797768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rial Rounded MT Bold" pitchFamily="34" charset="0"/>
              </a:rPr>
              <a:t> 10 %                                                       </a:t>
            </a:r>
            <a:r>
              <a:rPr lang="en-US" sz="1600" dirty="0" smtClean="0">
                <a:latin typeface="Arial Rounded MT Bold" pitchFamily="34" charset="0"/>
              </a:rPr>
              <a:t>18%                                                   24%</a:t>
            </a:r>
            <a:endParaRPr lang="en-US" sz="1600" dirty="0">
              <a:latin typeface="Arial Rounded MT Bold" pitchFamily="34" charset="0"/>
            </a:endParaRPr>
          </a:p>
          <a:p>
            <a:r>
              <a:rPr lang="en-US" sz="1600" dirty="0" smtClean="0">
                <a:latin typeface="Arial Rounded MT Bold" pitchFamily="34" charset="0"/>
              </a:rPr>
              <a:t>17.2 </a:t>
            </a:r>
            <a:r>
              <a:rPr lang="en-US" sz="1600" dirty="0">
                <a:latin typeface="Arial Rounded MT Bold" pitchFamily="34" charset="0"/>
              </a:rPr>
              <a:t>kW                                            </a:t>
            </a:r>
            <a:r>
              <a:rPr lang="en-US" sz="1600" dirty="0" smtClean="0">
                <a:latin typeface="Arial Rounded MT Bold" pitchFamily="34" charset="0"/>
              </a:rPr>
              <a:t>     29.7 kW                                         40.1 </a:t>
            </a:r>
            <a:r>
              <a:rPr lang="en-US" sz="1600" dirty="0">
                <a:latin typeface="Arial Rounded MT Bold" pitchFamily="34" charset="0"/>
              </a:rPr>
              <a:t>kW</a:t>
            </a:r>
          </a:p>
        </p:txBody>
      </p:sp>
      <p:sp>
        <p:nvSpPr>
          <p:cNvPr id="2" name="Rectangle 1"/>
          <p:cNvSpPr/>
          <p:nvPr/>
        </p:nvSpPr>
        <p:spPr>
          <a:xfrm>
            <a:off x="2888400" y="908720"/>
            <a:ext cx="37955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100 </a:t>
            </a:r>
            <a:r>
              <a:rPr lang="en-US" sz="1800" b="1" dirty="0" smtClean="0">
                <a:solidFill>
                  <a:schemeClr val="accent2">
                    <a:lumMod val="75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m mismatch of the beam</a:t>
            </a:r>
            <a:endParaRPr lang="en-US" sz="1800" dirty="0">
              <a:solidFill>
                <a:schemeClr val="accent2">
                  <a:lumMod val="75000"/>
                </a:schemeClr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59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1"/>
          <p:cNvSpPr txBox="1">
            <a:spLocks noChangeArrowheads="1"/>
          </p:cNvSpPr>
          <p:nvPr/>
        </p:nvSpPr>
        <p:spPr bwMode="auto">
          <a:xfrm>
            <a:off x="1405771" y="19050"/>
            <a:ext cx="698265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u="sng" dirty="0" smtClean="0">
                <a:solidFill>
                  <a:schemeClr val="accent2"/>
                </a:solidFill>
                <a:latin typeface="Arial Rounded MT Bold" pitchFamily="34" charset="0"/>
              </a:rPr>
              <a:t>Average </a:t>
            </a:r>
            <a:r>
              <a:rPr lang="en-US" sz="1600" u="sng" dirty="0">
                <a:solidFill>
                  <a:schemeClr val="accent2"/>
                </a:solidFill>
                <a:latin typeface="Arial Rounded MT Bold" pitchFamily="34" charset="0"/>
              </a:rPr>
              <a:t>temperature </a:t>
            </a:r>
            <a:r>
              <a:rPr lang="en-US" sz="1600" u="sng" dirty="0" smtClean="0">
                <a:solidFill>
                  <a:schemeClr val="accent2"/>
                </a:solidFill>
                <a:latin typeface="Arial Rounded MT Bold" pitchFamily="34" charset="0"/>
              </a:rPr>
              <a:t>with collimator </a:t>
            </a:r>
            <a:r>
              <a:rPr lang="en-US" sz="1600" u="sng" dirty="0">
                <a:solidFill>
                  <a:schemeClr val="accent2"/>
                </a:solidFill>
                <a:latin typeface="Arial Rounded MT Bold" pitchFamily="34" charset="0"/>
              </a:rPr>
              <a:t>cooling </a:t>
            </a:r>
            <a:r>
              <a:rPr lang="en-US" sz="1600" u="sng" dirty="0" smtClean="0">
                <a:solidFill>
                  <a:schemeClr val="accent2"/>
                </a:solidFill>
                <a:latin typeface="Arial Rounded MT Bold" pitchFamily="34" charset="0"/>
              </a:rPr>
              <a:t>/ 175 </a:t>
            </a:r>
            <a:r>
              <a:rPr lang="en-US" sz="1600" u="sng" dirty="0" err="1">
                <a:solidFill>
                  <a:schemeClr val="accent2"/>
                </a:solidFill>
                <a:latin typeface="Arial Rounded MT Bold" pitchFamily="34" charset="0"/>
              </a:rPr>
              <a:t>GeV</a:t>
            </a:r>
            <a:r>
              <a:rPr lang="en-US" sz="1600" u="sng" dirty="0">
                <a:solidFill>
                  <a:schemeClr val="accent2"/>
                </a:solidFill>
                <a:latin typeface="Arial Rounded MT Bold" pitchFamily="34" charset="0"/>
              </a:rPr>
              <a:t> 5</a:t>
            </a:r>
            <a:r>
              <a:rPr lang="en-US" sz="1600" u="sng" dirty="0" smtClean="0">
                <a:solidFill>
                  <a:schemeClr val="accent2"/>
                </a:solidFill>
                <a:latin typeface="Arial Rounded MT Bold" pitchFamily="34" charset="0"/>
              </a:rPr>
              <a:t>Hz</a:t>
            </a:r>
            <a:endParaRPr lang="en-US" sz="1600" u="sng" dirty="0">
              <a:solidFill>
                <a:schemeClr val="accent2"/>
              </a:solidFill>
              <a:latin typeface="Arial Rounded MT Bold" pitchFamily="34" charset="0"/>
            </a:endParaRPr>
          </a:p>
        </p:txBody>
      </p:sp>
      <p:pic>
        <p:nvPicPr>
          <p:cNvPr id="2" name="Collimator2_C_Dyn_water_5Hz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616" y="694769"/>
            <a:ext cx="7119121" cy="1656184"/>
          </a:xfrm>
          <a:prstGeom prst="rect">
            <a:avLst/>
          </a:prstGeom>
        </p:spPr>
      </p:pic>
      <p:pic>
        <p:nvPicPr>
          <p:cNvPr id="1026" name="Picture 2" descr="H:\zn\Conferences\Eurocard Mainz'14\pulse175GeV5Hz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780928"/>
            <a:ext cx="4922041" cy="343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zn\Conferences\Eurocard Mainz'14\aver175GeV5Hz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780928"/>
            <a:ext cx="4922040" cy="343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85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300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0" y="476672"/>
            <a:ext cx="8846753" cy="2580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40968"/>
            <a:ext cx="8774745" cy="2548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837819" y="19050"/>
            <a:ext cx="475040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u="sng" dirty="0" smtClean="0">
                <a:solidFill>
                  <a:schemeClr val="accent2"/>
                </a:solidFill>
                <a:latin typeface="Arial Rounded MT Bold" pitchFamily="34" charset="0"/>
              </a:rPr>
              <a:t>Induced stress by temperature / 175 </a:t>
            </a:r>
            <a:r>
              <a:rPr lang="en-US" sz="1600" u="sng" dirty="0" err="1">
                <a:solidFill>
                  <a:schemeClr val="accent2"/>
                </a:solidFill>
                <a:latin typeface="Arial Rounded MT Bold" pitchFamily="34" charset="0"/>
              </a:rPr>
              <a:t>GeV</a:t>
            </a:r>
            <a:r>
              <a:rPr lang="en-US" sz="1600" u="sng" dirty="0">
                <a:solidFill>
                  <a:schemeClr val="accent2"/>
                </a:solidFill>
                <a:latin typeface="Arial Rounded MT Bold" pitchFamily="34" charset="0"/>
              </a:rPr>
              <a:t> 5</a:t>
            </a:r>
            <a:r>
              <a:rPr lang="en-US" sz="1600" u="sng" dirty="0" smtClean="0">
                <a:solidFill>
                  <a:schemeClr val="accent2"/>
                </a:solidFill>
                <a:latin typeface="Arial Rounded MT Bold" pitchFamily="34" charset="0"/>
              </a:rPr>
              <a:t>Hz</a:t>
            </a:r>
            <a:endParaRPr lang="en-US" sz="1600" u="sng" dirty="0">
              <a:solidFill>
                <a:schemeClr val="accent2"/>
              </a:solidFill>
              <a:latin typeface="Arial Rounded MT Bol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528" y="2802414"/>
            <a:ext cx="8980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CC6600"/>
                </a:solidFill>
                <a:latin typeface="Arial Rounded MT Bold" pitchFamily="34" charset="0"/>
              </a:rPr>
              <a:t>copper</a:t>
            </a:r>
            <a:endParaRPr lang="de-DE" sz="1600" dirty="0">
              <a:solidFill>
                <a:srgbClr val="CC66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29280" y="1196752"/>
            <a:ext cx="13088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latin typeface="Arial Rounded MT Bold" pitchFamily="34" charset="0"/>
              </a:rPr>
              <a:t>p</a:t>
            </a:r>
            <a:r>
              <a:rPr lang="en-US" sz="1600" dirty="0" err="1" smtClean="0">
                <a:latin typeface="Arial Rounded MT Bold" pitchFamily="34" charset="0"/>
              </a:rPr>
              <a:t>yr</a:t>
            </a:r>
            <a:r>
              <a:rPr lang="en-US" sz="1600" dirty="0" smtClean="0">
                <a:latin typeface="Arial Rounded MT Bold" pitchFamily="34" charset="0"/>
              </a:rPr>
              <a:t>. carbon</a:t>
            </a:r>
            <a:endParaRPr lang="de-DE" sz="1600" dirty="0"/>
          </a:p>
        </p:txBody>
      </p:sp>
      <p:sp>
        <p:nvSpPr>
          <p:cNvPr id="10" name="Rectangle 9"/>
          <p:cNvSpPr/>
          <p:nvPr/>
        </p:nvSpPr>
        <p:spPr>
          <a:xfrm>
            <a:off x="1115616" y="1578278"/>
            <a:ext cx="7491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B0F0"/>
                </a:solidFill>
                <a:latin typeface="Arial Rounded MT Bold" pitchFamily="34" charset="0"/>
              </a:rPr>
              <a:t>water</a:t>
            </a:r>
            <a:endParaRPr lang="de-DE" sz="1600" dirty="0">
              <a:solidFill>
                <a:srgbClr val="00B0F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945771" y="2636912"/>
            <a:ext cx="432048" cy="165502"/>
          </a:xfrm>
          <a:prstGeom prst="straightConnector1">
            <a:avLst/>
          </a:prstGeom>
          <a:ln w="25400">
            <a:solidFill>
              <a:srgbClr val="CC6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1351991" y="1916832"/>
            <a:ext cx="51657" cy="288032"/>
          </a:xfrm>
          <a:prstGeom prst="straightConnector1">
            <a:avLst/>
          </a:prstGeom>
          <a:ln w="2540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2807804" y="1565559"/>
            <a:ext cx="108012" cy="568626"/>
          </a:xfrm>
          <a:prstGeom prst="straightConnector1">
            <a:avLst/>
          </a:prstGeom>
          <a:ln w="254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 rot="20930980">
            <a:off x="1760225" y="2156366"/>
            <a:ext cx="1030858" cy="4405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Oval 19"/>
          <p:cNvSpPr/>
          <p:nvPr/>
        </p:nvSpPr>
        <p:spPr>
          <a:xfrm rot="20930980">
            <a:off x="1780080" y="4837120"/>
            <a:ext cx="1030858" cy="4405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" name="Group 1"/>
          <p:cNvGrpSpPr/>
          <p:nvPr/>
        </p:nvGrpSpPr>
        <p:grpSpPr>
          <a:xfrm>
            <a:off x="2987824" y="1536696"/>
            <a:ext cx="6110567" cy="4628608"/>
            <a:chOff x="3059832" y="1468463"/>
            <a:chExt cx="6110567" cy="4628608"/>
          </a:xfrm>
        </p:grpSpPr>
        <p:sp>
          <p:nvSpPr>
            <p:cNvPr id="16" name="Rectangle 15"/>
            <p:cNvSpPr/>
            <p:nvPr/>
          </p:nvSpPr>
          <p:spPr>
            <a:xfrm>
              <a:off x="4666110" y="5739933"/>
              <a:ext cx="3570982" cy="3571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u</a:t>
              </a:r>
              <a:r>
                <a:rPr lang="en-US" sz="1600" dirty="0" smtClean="0">
                  <a:latin typeface="Arial Rounded MT Bold" pitchFamily="34" charset="0"/>
                </a:rPr>
                <a:t>ltimate tensile strength : 90MPa</a:t>
              </a:r>
              <a:endParaRPr lang="de-DE" sz="1600" dirty="0"/>
            </a:p>
          </p:txBody>
        </p:sp>
        <p:pic>
          <p:nvPicPr>
            <p:cNvPr id="2050" name="Picture 2" descr="H:\zn\Conferences\Eurocard Mainz'14\press175GeV5Hz.wm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832" y="1468463"/>
              <a:ext cx="6110567" cy="4264793"/>
            </a:xfrm>
            <a:prstGeom prst="rect">
              <a:avLst/>
            </a:prstGeom>
            <a:solidFill>
              <a:srgbClr val="FFFFFF"/>
            </a:solidFill>
          </p:spPr>
        </p:pic>
      </p:grpSp>
    </p:spTree>
    <p:extLst>
      <p:ext uri="{BB962C8B-B14F-4D97-AF65-F5344CB8AC3E}">
        <p14:creationId xmlns:p14="http://schemas.microsoft.com/office/powerpoint/2010/main" val="381357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718</Words>
  <Application>Microsoft Office PowerPoint</Application>
  <PresentationFormat>On-screen Show (4:3)</PresentationFormat>
  <Paragraphs>168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staufen</dc:creator>
  <cp:lastModifiedBy>Fried</cp:lastModifiedBy>
  <cp:revision>1168</cp:revision>
  <dcterms:created xsi:type="dcterms:W3CDTF">2011-04-28T09:30:39Z</dcterms:created>
  <dcterms:modified xsi:type="dcterms:W3CDTF">2014-02-12T16:05:46Z</dcterms:modified>
</cp:coreProperties>
</file>